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notesMasterIdLst>
    <p:notesMasterId r:id="rId23"/>
  </p:notesMasterIdLst>
  <p:sldIdLst>
    <p:sldId id="256" r:id="rId2"/>
    <p:sldId id="269" r:id="rId3"/>
    <p:sldId id="317" r:id="rId4"/>
    <p:sldId id="322" r:id="rId5"/>
    <p:sldId id="323" r:id="rId6"/>
    <p:sldId id="324" r:id="rId7"/>
    <p:sldId id="302" r:id="rId8"/>
    <p:sldId id="325" r:id="rId9"/>
    <p:sldId id="278" r:id="rId10"/>
    <p:sldId id="304" r:id="rId11"/>
    <p:sldId id="305" r:id="rId12"/>
    <p:sldId id="307" r:id="rId13"/>
    <p:sldId id="308" r:id="rId14"/>
    <p:sldId id="309" r:id="rId15"/>
    <p:sldId id="303" r:id="rId16"/>
    <p:sldId id="311" r:id="rId17"/>
    <p:sldId id="320" r:id="rId18"/>
    <p:sldId id="321" r:id="rId19"/>
    <p:sldId id="312" r:id="rId20"/>
    <p:sldId id="296" r:id="rId21"/>
    <p:sldId id="327" r:id="rId2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5" autoAdjust="0"/>
    <p:restoredTop sz="75404" autoAdjust="0"/>
  </p:normalViewPr>
  <p:slideViewPr>
    <p:cSldViewPr snapToGrid="0">
      <p:cViewPr varScale="1">
        <p:scale>
          <a:sx n="88" d="100"/>
          <a:sy n="88" d="100"/>
        </p:scale>
        <p:origin x="141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801D744-8030-4C14-9631-5EC036EA5A33}" type="datetimeFigureOut">
              <a:rPr lang="en-US" smtClean="0"/>
              <a:t>6/22/2016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C2269742-4619-4DB0-8871-C67B00DC9EA4}" type="slidenum">
              <a:rPr lang="en-US" smtClean="0"/>
              <a:t>‹#›</a:t>
            </a:fld>
            <a:endParaRPr lang="en-US"/>
          </a:p>
        </p:txBody>
      </p:sp>
    </p:spTree>
    <p:extLst>
      <p:ext uri="{BB962C8B-B14F-4D97-AF65-F5344CB8AC3E}">
        <p14:creationId xmlns:p14="http://schemas.microsoft.com/office/powerpoint/2010/main" val="2884739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ala.org/educationcareers/sites/ala.org.educationcareers/files/content/careers/corecomp/corecompetences/finalcorecompstat09.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a:t>
            </a:fld>
            <a:endParaRPr lang="en-US"/>
          </a:p>
        </p:txBody>
      </p:sp>
    </p:spTree>
    <p:extLst>
      <p:ext uri="{BB962C8B-B14F-4D97-AF65-F5344CB8AC3E}">
        <p14:creationId xmlns:p14="http://schemas.microsoft.com/office/powerpoint/2010/main" val="2621122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the feedback we</a:t>
            </a:r>
            <a:r>
              <a:rPr lang="en-US" baseline="0" dirty="0" smtClean="0"/>
              <a:t> received from Bobby and other members of ALCTS leadership, we decided that the best approach to addressing diversity concerns would be to do so in a preamble to our competencies, noting diversity considerations’ scope and importance. </a:t>
            </a:r>
          </a:p>
          <a:p>
            <a:endParaRPr lang="en-US" baseline="0"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We also reaffirmed our previous decision to organize cataloging competencies into tracks </a:t>
            </a:r>
            <a:r>
              <a:rPr lang="en-US" sz="1200" dirty="0" smtClean="0">
                <a:solidFill>
                  <a:schemeClr val="tx1"/>
                </a:solidFill>
              </a:rPr>
              <a:t>(Managerial, Subject specialists, and Paraprofessional),</a:t>
            </a:r>
            <a:r>
              <a:rPr lang="en-US" sz="1200" baseline="0" dirty="0" smtClean="0">
                <a:solidFill>
                  <a:schemeClr val="tx1"/>
                </a:solidFill>
              </a:rPr>
              <a:t> and also, Levels of Experience </a:t>
            </a:r>
            <a:r>
              <a:rPr lang="en-US" sz="1200" dirty="0" smtClean="0">
                <a:solidFill>
                  <a:schemeClr val="tx1"/>
                </a:solidFill>
              </a:rPr>
              <a:t>(Fundamental, Intermediate, Advanced) </a:t>
            </a:r>
          </a:p>
          <a:p>
            <a:pPr marL="0" marR="0" lvl="2" indent="0" algn="l" defTabSz="914400" rtl="0" eaLnBrk="1" fontAlgn="auto" latinLnBrk="0" hangingPunct="1">
              <a:lnSpc>
                <a:spcPct val="100000"/>
              </a:lnSpc>
              <a:spcBef>
                <a:spcPts val="0"/>
              </a:spcBef>
              <a:spcAft>
                <a:spcPts val="0"/>
              </a:spcAft>
              <a:buClrTx/>
              <a:buSzTx/>
              <a:buFontTx/>
              <a:buNone/>
              <a:tabLst/>
              <a:defRPr/>
            </a:pPr>
            <a:endParaRPr lang="en-US" sz="2400" dirty="0" smtClean="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10</a:t>
            </a:fld>
            <a:endParaRPr lang="en-US"/>
          </a:p>
        </p:txBody>
      </p:sp>
    </p:spTree>
    <p:extLst>
      <p:ext uri="{BB962C8B-B14F-4D97-AF65-F5344CB8AC3E}">
        <p14:creationId xmlns:p14="http://schemas.microsoft.com/office/powerpoint/2010/main" val="3244663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April we began to explore</a:t>
            </a:r>
            <a:r>
              <a:rPr lang="en-US" baseline="0" dirty="0" smtClean="0"/>
              <a:t> different ways to visually represent the competencies. Those of you who attended our Midwinter presentation saw a slide of a chart-based competencies blueprint we were working with at the time. </a:t>
            </a:r>
          </a:p>
          <a:p>
            <a:endParaRPr lang="en-US" baseline="0" dirty="0" smtClean="0"/>
          </a:p>
          <a:p>
            <a:r>
              <a:rPr lang="en-US" baseline="0" dirty="0" smtClean="0"/>
              <a:t>However, this model seemed to be a bit rigid in terms of where we were heading with competencies. So we arrived at using a tree-graph visualization, which featured two trees, based on further evolution of the competencies’ organization.</a:t>
            </a:r>
          </a:p>
          <a:p>
            <a:endParaRPr lang="en-US" baseline="0" dirty="0" smtClean="0"/>
          </a:p>
          <a:p>
            <a:r>
              <a:rPr lang="en-US" baseline="0" dirty="0" smtClean="0"/>
              <a:t>We found that the competencies we identified up to this point could be more easily grouped into two broad areas: </a:t>
            </a:r>
          </a:p>
          <a:p>
            <a:endParaRPr lang="en-US" baseline="0" dirty="0" smtClean="0"/>
          </a:p>
          <a:p>
            <a:pPr marL="228600" indent="-228600">
              <a:buFont typeface="+mj-lt"/>
              <a:buAutoNum type="arabicPeriod"/>
            </a:pPr>
            <a:r>
              <a:rPr lang="en-US" baseline="0" dirty="0" smtClean="0"/>
              <a:t>Practitioner Knowledge or Competencies (or, Hard skills, if you will)</a:t>
            </a:r>
          </a:p>
          <a:p>
            <a:pPr marL="228600" indent="-228600">
              <a:buFont typeface="+mj-lt"/>
              <a:buAutoNum type="arabicPeriod"/>
            </a:pPr>
            <a:r>
              <a:rPr lang="en-US" baseline="0" dirty="0" smtClean="0"/>
              <a:t>Leadership Knowledge or Competencies (such as the Soft skills we talked about at Midwinter).</a:t>
            </a:r>
          </a:p>
          <a:p>
            <a:pPr marL="228600" indent="-228600">
              <a:buFont typeface="+mj-lt"/>
              <a:buAutoNum type="arabicPeriod"/>
            </a:pPr>
            <a:endParaRPr lang="en-US" baseline="0" dirty="0" smtClean="0"/>
          </a:p>
          <a:p>
            <a:pPr marL="0" indent="0">
              <a:buFont typeface="+mj-lt"/>
              <a:buNone/>
            </a:pPr>
            <a:r>
              <a:rPr lang="en-US" baseline="0" dirty="0" smtClean="0"/>
              <a:t>This graph would be accompanied by a prose document that would expound upon and define the various competencies on the trees. </a:t>
            </a:r>
          </a:p>
          <a:p>
            <a:pPr marL="0" indent="0">
              <a:buFont typeface="+mj-lt"/>
              <a:buNone/>
            </a:pPr>
            <a:endParaRPr lang="en-US" baseline="0" dirty="0" smtClean="0"/>
          </a:p>
          <a:p>
            <a:pPr marL="0" indent="0">
              <a:buFont typeface="+mj-lt"/>
              <a:buNone/>
            </a:pPr>
            <a:r>
              <a:rPr lang="en-US" baseline="0" dirty="0" smtClean="0"/>
              <a:t>Because we were heading towards a more general approach, rather than one based on career tracks, we needed to decide how to deal with paraprofessional competencies. </a:t>
            </a:r>
          </a:p>
          <a:p>
            <a:pPr marL="0" indent="0">
              <a:buFont typeface="+mj-lt"/>
              <a:buNone/>
            </a:pPr>
            <a:endParaRPr lang="en-US" baseline="0" dirty="0" smtClean="0"/>
          </a:p>
          <a:p>
            <a:pPr marL="0" indent="0">
              <a:buFont typeface="+mj-lt"/>
              <a:buNone/>
            </a:pPr>
            <a:r>
              <a:rPr lang="en-US" baseline="0" dirty="0" smtClean="0"/>
              <a:t>We concluded that the most workable solution was to separate paraprofessional from professional competencies. We currently envision creating these in a future effort, perhaps in partnership with the Copy Cataloging IG, and with any other relevant bodies. </a:t>
            </a:r>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11</a:t>
            </a:fld>
            <a:endParaRPr lang="en-US"/>
          </a:p>
        </p:txBody>
      </p:sp>
    </p:spTree>
    <p:extLst>
      <p:ext uri="{BB962C8B-B14F-4D97-AF65-F5344CB8AC3E}">
        <p14:creationId xmlns:p14="http://schemas.microsoft.com/office/powerpoint/2010/main" val="37556130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develop the tree-graph visualization, each task force member was charged with drawing</a:t>
            </a:r>
            <a:r>
              <a:rPr lang="en-US" baseline="0" dirty="0" smtClean="0"/>
              <a:t> their own version, and then we would come together later to consolidate them into a single version. </a:t>
            </a:r>
          </a:p>
          <a:p>
            <a:endParaRPr lang="en-US" baseline="0" dirty="0" smtClean="0"/>
          </a:p>
          <a:p>
            <a:r>
              <a:rPr lang="en-US" baseline="0" dirty="0" smtClean="0"/>
              <a:t>However, when that meeting happened, we discovered that we first needed to concretely identify what the foundational competencies were. These competencies would need to be in the “soil”, rather than the tree trunks, since they would apply to both Practitioner and Leadership Competencies. </a:t>
            </a:r>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12</a:t>
            </a:fld>
            <a:endParaRPr lang="en-US"/>
          </a:p>
        </p:txBody>
      </p:sp>
    </p:spTree>
    <p:extLst>
      <p:ext uri="{BB962C8B-B14F-4D97-AF65-F5344CB8AC3E}">
        <p14:creationId xmlns:p14="http://schemas.microsoft.com/office/powerpoint/2010/main" val="4232242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worked</a:t>
            </a:r>
            <a:r>
              <a:rPr lang="en-US" baseline="0" dirty="0" smtClean="0"/>
              <a:t> to further flesh out the foundational competencies, we had an epiphany about how to handle competencies acquired while progressing through your career, since defining intermediate and advanced competencies continued to prove problematic. </a:t>
            </a:r>
          </a:p>
          <a:p>
            <a:endParaRPr lang="en-US" baseline="0" dirty="0" smtClean="0"/>
          </a:p>
          <a:p>
            <a:r>
              <a:rPr lang="en-US" baseline="0" dirty="0" smtClean="0"/>
              <a:t>We decided to call them competencies that “Go Beyond the Foundation.” They seemed to sort into three areas: </a:t>
            </a:r>
          </a:p>
          <a:p>
            <a:pPr lvl="1"/>
            <a:r>
              <a:rPr lang="en-US" sz="1200" kern="1200" dirty="0" smtClean="0">
                <a:solidFill>
                  <a:schemeClr val="tx1"/>
                </a:solidFill>
                <a:effectLst/>
                <a:latin typeface="+mn-lt"/>
                <a:ea typeface="+mn-ea"/>
                <a:cs typeface="+mn-cs"/>
              </a:rPr>
              <a:t>-Professional Involvement (This includes networking, committee work, etc. with folks </a:t>
            </a:r>
            <a:r>
              <a:rPr lang="en-US" sz="1200" i="1" kern="1200" dirty="0" smtClean="0">
                <a:solidFill>
                  <a:schemeClr val="tx1"/>
                </a:solidFill>
                <a:effectLst/>
                <a:latin typeface="+mn-lt"/>
                <a:ea typeface="+mn-ea"/>
                <a:cs typeface="+mn-cs"/>
              </a:rPr>
              <a:t>outside</a:t>
            </a:r>
            <a:r>
              <a:rPr lang="en-US" sz="1200" kern="1200" dirty="0" smtClean="0">
                <a:solidFill>
                  <a:schemeClr val="tx1"/>
                </a:solidFill>
                <a:effectLst/>
                <a:latin typeface="+mn-lt"/>
                <a:ea typeface="+mn-ea"/>
                <a:cs typeface="+mn-cs"/>
              </a:rPr>
              <a:t> of your institution.) </a:t>
            </a:r>
            <a:endParaRPr lang="en-US" sz="105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-Building Expertise/Professional Development (This includes watching webinars, attending seminars, reading list posts, articles, blogs,;</a:t>
            </a:r>
            <a:r>
              <a:rPr lang="en-US" sz="1200" kern="1200" baseline="0" dirty="0" smtClean="0">
                <a:solidFill>
                  <a:schemeClr val="tx1"/>
                </a:solidFill>
                <a:effectLst/>
                <a:latin typeface="+mn-lt"/>
                <a:ea typeface="+mn-ea"/>
                <a:cs typeface="+mn-cs"/>
              </a:rPr>
              <a:t> in short, </a:t>
            </a:r>
            <a:r>
              <a:rPr lang="en-US" sz="1200" kern="1200" dirty="0" smtClean="0">
                <a:solidFill>
                  <a:schemeClr val="tx1"/>
                </a:solidFill>
                <a:effectLst/>
                <a:latin typeface="+mn-lt"/>
                <a:ea typeface="+mn-ea"/>
                <a:cs typeface="+mn-cs"/>
              </a:rPr>
              <a:t>any method for keeping yourself up to date in the field.) </a:t>
            </a:r>
            <a:endParaRPr lang="en-US" sz="105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-Institutional Involvement (This includes networking, committee work, etc. with folks </a:t>
            </a:r>
            <a:r>
              <a:rPr lang="en-US" sz="1200" i="1" kern="1200" dirty="0" smtClean="0">
                <a:solidFill>
                  <a:schemeClr val="tx1"/>
                </a:solidFill>
                <a:effectLst/>
                <a:latin typeface="+mn-lt"/>
                <a:ea typeface="+mn-ea"/>
                <a:cs typeface="+mn-cs"/>
              </a:rPr>
              <a:t>inside</a:t>
            </a:r>
            <a:r>
              <a:rPr lang="en-US" sz="1200" kern="1200" dirty="0" smtClean="0">
                <a:solidFill>
                  <a:schemeClr val="tx1"/>
                </a:solidFill>
                <a:effectLst/>
                <a:latin typeface="+mn-lt"/>
                <a:ea typeface="+mn-ea"/>
                <a:cs typeface="+mn-cs"/>
              </a:rPr>
              <a:t> of your institution, especially in the broader library beyond your immediate department/unit.) </a:t>
            </a:r>
          </a:p>
          <a:p>
            <a:pPr lvl="1"/>
            <a:endParaRPr lang="en-US" sz="1200" kern="1200" dirty="0" smtClean="0">
              <a:solidFill>
                <a:schemeClr val="tx1"/>
              </a:solidFill>
              <a:effectLst/>
              <a:latin typeface="+mn-lt"/>
              <a:ea typeface="+mn-ea"/>
              <a:cs typeface="+mn-cs"/>
            </a:endParaRPr>
          </a:p>
          <a:p>
            <a:pPr lvl="0"/>
            <a:r>
              <a:rPr lang="en-US" sz="1050" kern="1200" dirty="0" smtClean="0">
                <a:solidFill>
                  <a:schemeClr val="tx1"/>
                </a:solidFill>
                <a:effectLst/>
                <a:latin typeface="+mn-lt"/>
                <a:ea typeface="+mn-ea"/>
                <a:cs typeface="+mn-cs"/>
              </a:rPr>
              <a:t>Because of this</a:t>
            </a:r>
            <a:r>
              <a:rPr lang="en-US" sz="1050" kern="1200" baseline="0" dirty="0" smtClean="0">
                <a:solidFill>
                  <a:schemeClr val="tx1"/>
                </a:solidFill>
                <a:effectLst/>
                <a:latin typeface="+mn-lt"/>
                <a:ea typeface="+mn-ea"/>
                <a:cs typeface="+mn-cs"/>
              </a:rPr>
              <a:t> development, we abandoned the tree-graph visualization. </a:t>
            </a:r>
          </a:p>
          <a:p>
            <a:pPr lvl="0"/>
            <a:endParaRPr lang="en-US" sz="1050" kern="1200" baseline="0" dirty="0" smtClean="0">
              <a:solidFill>
                <a:schemeClr val="tx1"/>
              </a:solidFill>
              <a:effectLst/>
              <a:latin typeface="+mn-lt"/>
              <a:ea typeface="+mn-ea"/>
              <a:cs typeface="+mn-cs"/>
            </a:endParaRPr>
          </a:p>
          <a:p>
            <a:pPr lvl="0"/>
            <a:r>
              <a:rPr lang="en-US" sz="1050" kern="1200" baseline="0" dirty="0" smtClean="0">
                <a:solidFill>
                  <a:schemeClr val="tx1"/>
                </a:solidFill>
                <a:effectLst/>
                <a:latin typeface="+mn-lt"/>
                <a:ea typeface="+mn-ea"/>
                <a:cs typeface="+mn-cs"/>
              </a:rPr>
              <a:t>We were now ready to move forward with creating a draft competencies document. </a:t>
            </a:r>
            <a:endParaRPr lang="en-US" sz="105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13</a:t>
            </a:fld>
            <a:endParaRPr lang="en-US"/>
          </a:p>
        </p:txBody>
      </p:sp>
    </p:spTree>
    <p:extLst>
      <p:ext uri="{BB962C8B-B14F-4D97-AF65-F5344CB8AC3E}">
        <p14:creationId xmlns:p14="http://schemas.microsoft.com/office/powerpoint/2010/main" val="2726756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…Which of course we</a:t>
            </a:r>
            <a:r>
              <a:rPr lang="en-US" baseline="0" dirty="0" smtClean="0"/>
              <a:t> are here to present and discuss with you today. I will cover the major highlights of the document. </a:t>
            </a:r>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14</a:t>
            </a:fld>
            <a:endParaRPr lang="en-US"/>
          </a:p>
        </p:txBody>
      </p:sp>
    </p:spTree>
    <p:extLst>
      <p:ext uri="{BB962C8B-B14F-4D97-AF65-F5344CB8AC3E}">
        <p14:creationId xmlns:p14="http://schemas.microsoft.com/office/powerpoint/2010/main" val="38538040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As</a:t>
            </a:r>
            <a:r>
              <a:rPr lang="en-US" baseline="0" dirty="0" smtClean="0"/>
              <a:t> you see here, the draft is divided into three broad areas. </a:t>
            </a:r>
            <a:endParaRPr lang="en-US" dirty="0" smtClean="0"/>
          </a:p>
          <a:p>
            <a:pPr marL="171450" indent="-171450">
              <a:buFont typeface="Arial" panose="020B0604020202020204" pitchFamily="34" charset="0"/>
              <a:buChar char="•"/>
            </a:pPr>
            <a:r>
              <a:rPr lang="en-US" dirty="0" smtClean="0"/>
              <a:t>Introduction:</a:t>
            </a:r>
          </a:p>
          <a:p>
            <a:pPr marL="628650" lvl="1" indent="-171450" rtl="0">
              <a:buFont typeface="Arial" panose="020B0604020202020204" pitchFamily="34" charset="0"/>
              <a:buChar char="•"/>
            </a:pPr>
            <a:r>
              <a:rPr lang="en-US" dirty="0" smtClean="0"/>
              <a:t>Covers the scope</a:t>
            </a:r>
            <a:r>
              <a:rPr lang="en-US" baseline="0" dirty="0" smtClean="0"/>
              <a:t> and purpose of the document.</a:t>
            </a:r>
          </a:p>
          <a:p>
            <a:pPr marL="628650" lvl="1" indent="-171450" rtl="0">
              <a:buFont typeface="Arial" panose="020B0604020202020204" pitchFamily="34" charset="0"/>
              <a:buChar char="•"/>
            </a:pPr>
            <a:r>
              <a:rPr lang="en-US" baseline="0" dirty="0" smtClean="0"/>
              <a:t>Is meant to </a:t>
            </a:r>
            <a:r>
              <a:rPr lang="en-US" sz="1200" b="0" i="0" u="none" strike="noStrike" kern="1200" dirty="0" smtClean="0">
                <a:solidFill>
                  <a:schemeClr val="tx1"/>
                </a:solidFill>
                <a:effectLst/>
                <a:latin typeface="+mn-lt"/>
                <a:ea typeface="+mn-ea"/>
                <a:cs typeface="+mn-cs"/>
              </a:rPr>
              <a:t>supplement the </a:t>
            </a:r>
            <a:r>
              <a:rPr lang="en-US" sz="1200" b="0" i="0" u="sng" strike="noStrike" kern="1200" dirty="0" smtClean="0">
                <a:solidFill>
                  <a:schemeClr val="tx1"/>
                </a:solidFill>
                <a:effectLst/>
                <a:latin typeface="+mn-lt"/>
                <a:ea typeface="+mn-ea"/>
                <a:cs typeface="+mn-cs"/>
                <a:hlinkClick r:id="rId3"/>
              </a:rPr>
              <a:t>American Library Association’s Core Competences of Librarianship</a:t>
            </a:r>
            <a:r>
              <a:rPr lang="en-US" sz="1200" b="0" i="0" u="none" strike="noStrike" kern="1200" dirty="0" smtClean="0">
                <a:solidFill>
                  <a:schemeClr val="tx1"/>
                </a:solidFill>
                <a:effectLst/>
                <a:latin typeface="+mn-lt"/>
                <a:ea typeface="+mn-ea"/>
                <a:cs typeface="+mn-cs"/>
              </a:rPr>
              <a:t>, and so many general competencies of librarianship are</a:t>
            </a:r>
            <a:r>
              <a:rPr lang="en-US" sz="1200" b="0" i="0" u="none" strike="noStrike" kern="1200" baseline="0" dirty="0" smtClean="0">
                <a:solidFill>
                  <a:schemeClr val="tx1"/>
                </a:solidFill>
                <a:effectLst/>
                <a:latin typeface="+mn-lt"/>
                <a:ea typeface="+mn-ea"/>
                <a:cs typeface="+mn-cs"/>
              </a:rPr>
              <a:t> not</a:t>
            </a:r>
            <a:r>
              <a:rPr lang="en-US" sz="1200" b="0" i="0" u="none" strike="noStrike" kern="1200" dirty="0" smtClean="0">
                <a:solidFill>
                  <a:schemeClr val="tx1"/>
                </a:solidFill>
                <a:effectLst/>
                <a:latin typeface="+mn-lt"/>
                <a:ea typeface="+mn-ea"/>
                <a:cs typeface="+mn-cs"/>
              </a:rPr>
              <a:t> covered.</a:t>
            </a:r>
            <a:r>
              <a:rPr lang="en-US" sz="1200" b="0" i="0" u="none" strike="noStrike" kern="1200" baseline="0" dirty="0" smtClean="0">
                <a:solidFill>
                  <a:schemeClr val="tx1"/>
                </a:solidFill>
                <a:effectLst/>
                <a:latin typeface="+mn-lt"/>
                <a:ea typeface="+mn-ea"/>
                <a:cs typeface="+mn-cs"/>
              </a:rPr>
              <a:t> </a:t>
            </a:r>
          </a:p>
          <a:p>
            <a:pPr marL="628650" lvl="1" indent="-171450" rtl="0">
              <a:buFont typeface="Arial" panose="020B0604020202020204" pitchFamily="34" charset="0"/>
              <a:buChar char="•"/>
            </a:pPr>
            <a:r>
              <a:rPr lang="en-US" sz="1200" b="0" i="0" u="none" strike="noStrike" kern="1200" baseline="0" dirty="0" smtClean="0">
                <a:solidFill>
                  <a:schemeClr val="tx1"/>
                </a:solidFill>
                <a:effectLst/>
                <a:latin typeface="+mn-lt"/>
                <a:ea typeface="+mn-ea"/>
                <a:cs typeface="+mn-cs"/>
              </a:rPr>
              <a:t>The introduction covers diversity concerns by acknowledging, for example, that “</a:t>
            </a:r>
            <a:r>
              <a:rPr lang="en-US" sz="1200" b="0" i="0" u="none" strike="noStrike" kern="1200" dirty="0" smtClean="0">
                <a:solidFill>
                  <a:schemeClr val="tx1"/>
                </a:solidFill>
                <a:effectLst/>
                <a:latin typeface="+mn-lt"/>
                <a:ea typeface="+mn-ea"/>
                <a:cs typeface="+mn-cs"/>
              </a:rPr>
              <a:t>metadata professionals are responsible for advancing diversity issues within the broader information community,” and that “Understanding inherent bias in metadata standards is considered a core competency for all metadata work. Development of inclusive metadata standards or best practices is a competency that should be developed over the course of a career.”</a:t>
            </a:r>
          </a:p>
          <a:p>
            <a:pPr marL="628650" lvl="1" indent="-171450" rtl="0">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The introduction</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also clarifies</a:t>
            </a:r>
            <a:r>
              <a:rPr lang="en-US" sz="1200" b="0" i="0" u="none" strike="noStrike" kern="1200" baseline="0" dirty="0" smtClean="0">
                <a:solidFill>
                  <a:schemeClr val="tx1"/>
                </a:solidFill>
                <a:effectLst/>
                <a:latin typeface="+mn-lt"/>
                <a:ea typeface="+mn-ea"/>
                <a:cs typeface="+mn-cs"/>
              </a:rPr>
              <a:t> that c</a:t>
            </a:r>
            <a:r>
              <a:rPr lang="en-US" sz="1200" b="0" i="0" u="none" strike="noStrike" kern="1200" dirty="0" smtClean="0">
                <a:solidFill>
                  <a:schemeClr val="tx1"/>
                </a:solidFill>
                <a:effectLst/>
                <a:latin typeface="+mn-lt"/>
                <a:ea typeface="+mn-ea"/>
                <a:cs typeface="+mn-cs"/>
              </a:rPr>
              <a:t>ompetencies</a:t>
            </a:r>
            <a:r>
              <a:rPr lang="en-US" sz="1200" b="0" i="0" u="none" strike="noStrike" kern="1200" baseline="0" dirty="0" smtClean="0">
                <a:solidFill>
                  <a:schemeClr val="tx1"/>
                </a:solidFill>
                <a:effectLst/>
                <a:latin typeface="+mn-lt"/>
                <a:ea typeface="+mn-ea"/>
                <a:cs typeface="+mn-cs"/>
              </a:rPr>
              <a:t> for specialized communities are not covered. However, those communities are welcome to expand upon the competencies in this document. </a:t>
            </a:r>
          </a:p>
          <a:p>
            <a:pPr marL="628650" lvl="1" indent="-171450" rtl="0">
              <a:buFont typeface="Arial" panose="020B0604020202020204" pitchFamily="34" charset="0"/>
              <a:buChar char="•"/>
            </a:pPr>
            <a:endParaRPr lang="en-US" sz="1200" b="0" i="0" u="none" strike="noStrike" kern="1200" baseline="0" dirty="0" smtClean="0">
              <a:solidFill>
                <a:schemeClr val="tx1"/>
              </a:solidFill>
              <a:effectLst/>
              <a:latin typeface="+mn-lt"/>
              <a:ea typeface="+mn-ea"/>
              <a:cs typeface="+mn-cs"/>
            </a:endParaRPr>
          </a:p>
          <a:p>
            <a:pPr marL="171450" lvl="0" indent="-171450" rtl="0">
              <a:buFont typeface="Arial" panose="020B0604020202020204" pitchFamily="34" charset="0"/>
              <a:buChar char="•"/>
            </a:pPr>
            <a:r>
              <a:rPr lang="en-US" b="0" i="0" u="none" strike="noStrike" kern="1200" baseline="0" dirty="0" smtClean="0">
                <a:solidFill>
                  <a:schemeClr val="tx1"/>
                </a:solidFill>
                <a:effectLst/>
                <a:latin typeface="+mn-lt"/>
                <a:ea typeface="+mn-ea"/>
                <a:cs typeface="+mn-cs"/>
              </a:rPr>
              <a:t>And then the two remaining areas, which form the main body of the document, cover Core Competencies, and, </a:t>
            </a:r>
            <a:r>
              <a:rPr lang="en-US" sz="1200" dirty="0" smtClean="0"/>
              <a:t>Going Beyond the Foundation: Competencies for Professional and Career Enhancement.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smtClean="0"/>
          </a:p>
          <a:p>
            <a:pPr marL="171450" lvl="0" indent="-171450" rtl="0">
              <a:buFont typeface="Arial" panose="020B0604020202020204" pitchFamily="34" charset="0"/>
              <a:buChar char="•"/>
            </a:pPr>
            <a:r>
              <a:rPr lang="en-US" b="0" dirty="0" smtClean="0">
                <a:effectLst/>
              </a:rPr>
              <a:t>*I will cover the broad outline for both of these in the</a:t>
            </a:r>
            <a:r>
              <a:rPr lang="en-US" b="0" baseline="0" dirty="0" smtClean="0">
                <a:effectLst/>
              </a:rPr>
              <a:t> following slides. </a:t>
            </a:r>
            <a:endParaRPr lang="en-US" b="0" dirty="0" smtClean="0">
              <a:effectLst/>
            </a:endParaRPr>
          </a:p>
          <a:p>
            <a:r>
              <a:rPr lang="en-US" dirty="0" smtClean="0"/>
              <a:t/>
            </a:r>
            <a:br>
              <a:rPr lang="en-US" dirty="0" smtClean="0"/>
            </a:b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15</a:t>
            </a:fld>
            <a:endParaRPr lang="en-US"/>
          </a:p>
        </p:txBody>
      </p:sp>
    </p:spTree>
    <p:extLst>
      <p:ext uri="{BB962C8B-B14F-4D97-AF65-F5344CB8AC3E}">
        <p14:creationId xmlns:p14="http://schemas.microsoft.com/office/powerpoint/2010/main" val="1405130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core competencies are organized into three broad areas.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first area, noted on this slide, is Knowledge competencies, described as the </a:t>
            </a:r>
            <a:r>
              <a:rPr lang="en-US" sz="1200" b="0" i="0" u="none" strike="noStrike" kern="1200" dirty="0" smtClean="0">
                <a:solidFill>
                  <a:schemeClr val="tx1"/>
                </a:solidFill>
                <a:effectLst/>
                <a:latin typeface="+mn-lt"/>
                <a:ea typeface="+mn-ea"/>
                <a:cs typeface="+mn-cs"/>
              </a:rPr>
              <a:t>practical or theoretical understanding of a subject. One might</a:t>
            </a:r>
            <a:r>
              <a:rPr lang="en-US" sz="1200" b="0" i="0" u="none" strike="noStrike" kern="1200" baseline="0" dirty="0" smtClean="0">
                <a:solidFill>
                  <a:schemeClr val="tx1"/>
                </a:solidFill>
                <a:effectLst/>
                <a:latin typeface="+mn-lt"/>
                <a:ea typeface="+mn-ea"/>
                <a:cs typeface="+mn-cs"/>
              </a:rPr>
              <a:t> also describe this as knowledge of cataloging theory and context.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Knowledge of foundational cataloging principles</a:t>
            </a:r>
            <a:r>
              <a:rPr lang="en-US" sz="1200" b="0" i="0" u="none" strike="noStrike" kern="1200" baseline="0" dirty="0" smtClean="0">
                <a:solidFill>
                  <a:schemeClr val="tx1"/>
                </a:solidFill>
                <a:effectLst/>
                <a:latin typeface="+mn-lt"/>
                <a:ea typeface="+mn-ea"/>
                <a:cs typeface="+mn-cs"/>
              </a:rPr>
              <a:t> includes understanding things such as: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Historical</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foundations</a:t>
            </a:r>
            <a:r>
              <a:rPr lang="en-US" sz="1200" b="0" i="0" u="none" strike="noStrike" kern="1200" baseline="0" dirty="0" smtClean="0">
                <a:solidFill>
                  <a:schemeClr val="tx1"/>
                </a:solidFill>
                <a:effectLst/>
                <a:latin typeface="+mn-lt"/>
                <a:ea typeface="+mn-ea"/>
                <a:cs typeface="+mn-cs"/>
              </a:rPr>
              <a:t> for current metadata principles</a:t>
            </a:r>
            <a:r>
              <a:rPr lang="en-US" sz="1200" b="0" i="0" u="none" strike="noStrike" kern="1200" dirty="0" smtClean="0">
                <a:solidFill>
                  <a:schemeClr val="tx1"/>
                </a:solidFill>
                <a:effectLst/>
                <a:latin typeface="+mn-lt"/>
                <a:ea typeface="+mn-ea"/>
                <a:cs typeface="+mn-cs"/>
              </a:rPr>
              <a:t>, classification</a:t>
            </a:r>
            <a:r>
              <a:rPr lang="en-US" sz="1200" b="0" i="0" u="none" strike="noStrike" kern="1200" baseline="0" dirty="0" smtClean="0">
                <a:solidFill>
                  <a:schemeClr val="tx1"/>
                </a:solidFill>
                <a:effectLst/>
                <a:latin typeface="+mn-lt"/>
                <a:ea typeface="+mn-ea"/>
                <a:cs typeface="+mn-cs"/>
              </a:rPr>
              <a:t>, data standardization, and conceptual models for library data</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u="none" strike="noStrike"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u="none" strike="noStrike" kern="1200" dirty="0" smtClean="0">
                <a:solidFill>
                  <a:schemeClr val="tx1"/>
                </a:solidFill>
                <a:effectLst/>
                <a:latin typeface="+mn-lt"/>
                <a:ea typeface="+mn-ea"/>
                <a:cs typeface="+mn-cs"/>
              </a:rPr>
              <a:t>Knowledge of systems and technology </a:t>
            </a:r>
            <a:r>
              <a:rPr lang="en-US" sz="1200" b="0" i="0" u="none" strike="noStrike" kern="1200" baseline="0" dirty="0" smtClean="0">
                <a:solidFill>
                  <a:schemeClr val="tx1"/>
                </a:solidFill>
                <a:effectLst/>
                <a:latin typeface="+mn-lt"/>
                <a:ea typeface="+mn-ea"/>
                <a:cs typeface="+mn-cs"/>
              </a:rPr>
              <a:t>includes understanding things such as: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indexing and relational databases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integrated library systems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cooperative bibliographic utilities, and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smtClean="0">
                <a:solidFill>
                  <a:schemeClr val="tx1"/>
                </a:solidFill>
                <a:effectLst/>
                <a:latin typeface="+mn-lt"/>
                <a:ea typeface="+mn-ea"/>
                <a:cs typeface="+mn-cs"/>
              </a:rPr>
              <a:t>metadata creation, editing, analysis, and transformation tools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u="none" strike="noStrike"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0" u="none" strike="noStrike" kern="1200" dirty="0" smtClean="0">
                <a:solidFill>
                  <a:schemeClr val="tx1"/>
                </a:solidFill>
                <a:effectLst/>
                <a:latin typeface="+mn-lt"/>
                <a:ea typeface="+mn-ea"/>
                <a:cs typeface="+mn-cs"/>
              </a:rPr>
              <a:t>And then lastly,</a:t>
            </a:r>
            <a:r>
              <a:rPr lang="en-US" sz="1200" b="0" i="0" u="none" strike="noStrike" kern="1200" baseline="0" dirty="0" smtClean="0">
                <a:solidFill>
                  <a:schemeClr val="tx1"/>
                </a:solidFill>
                <a:effectLst/>
                <a:latin typeface="+mn-lt"/>
                <a:ea typeface="+mn-ea"/>
                <a:cs typeface="+mn-cs"/>
              </a:rPr>
              <a:t> Knowledge of trends in cataloging profession means understanding how cataloging fits into the larger library context, and having awareness of major trends and institutions in the library profession. </a:t>
            </a:r>
            <a:endParaRPr lang="en-US" sz="1200" b="0" i="0" u="none" strike="noStrike"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16</a:t>
            </a:fld>
            <a:endParaRPr lang="en-US"/>
          </a:p>
        </p:txBody>
      </p:sp>
    </p:spTree>
    <p:extLst>
      <p:ext uri="{BB962C8B-B14F-4D97-AF65-F5344CB8AC3E}">
        <p14:creationId xmlns:p14="http://schemas.microsoft.com/office/powerpoint/2010/main" val="2256045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whereas Knowledge Competencies deal with theory</a:t>
            </a:r>
            <a:r>
              <a:rPr lang="en-US" baseline="0" dirty="0" smtClean="0"/>
              <a:t> and context, Skill &amp; Abilities Competencies deal with the application and use of that knowledge. </a:t>
            </a:r>
          </a:p>
          <a:p>
            <a:endParaRPr lang="en-US" baseline="0" dirty="0" smtClean="0"/>
          </a:p>
          <a:p>
            <a:r>
              <a:rPr lang="en-US" sz="1200" b="0" i="0" u="none" strike="noStrike" kern="1200" dirty="0" smtClean="0">
                <a:solidFill>
                  <a:schemeClr val="tx1"/>
                </a:solidFill>
                <a:effectLst/>
                <a:latin typeface="+mn-lt"/>
                <a:ea typeface="+mn-ea"/>
                <a:cs typeface="+mn-cs"/>
              </a:rPr>
              <a:t>Applying standards and principles within a bibliographic system includes the tasks of: </a:t>
            </a:r>
          </a:p>
          <a:p>
            <a:pPr marL="171450" indent="-171450">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Formulating consistent data, such as through RDA</a:t>
            </a:r>
          </a:p>
          <a:p>
            <a:pPr marL="171450" indent="-171450">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Disambiguating creators, contributors, titles/series</a:t>
            </a:r>
          </a:p>
          <a:p>
            <a:pPr marL="171450" indent="-171450">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Analyzing</a:t>
            </a:r>
            <a:r>
              <a:rPr lang="en-US" sz="1200" b="0" i="0" u="none" strike="noStrike" kern="1200" baseline="0" dirty="0" smtClean="0">
                <a:solidFill>
                  <a:schemeClr val="tx1"/>
                </a:solidFill>
                <a:effectLst/>
                <a:latin typeface="+mn-lt"/>
                <a:ea typeface="+mn-ea"/>
                <a:cs typeface="+mn-cs"/>
              </a:rPr>
              <a:t> and classifying resources</a:t>
            </a:r>
          </a:p>
          <a:p>
            <a:pPr marL="171450" indent="-171450">
              <a:buFont typeface="Arial" panose="020B0604020202020204" pitchFamily="34" charset="0"/>
              <a:buChar char="•"/>
            </a:pPr>
            <a:r>
              <a:rPr lang="en-US" sz="1200" b="0" i="0" u="none" strike="noStrike" kern="1200" baseline="0" dirty="0" smtClean="0">
                <a:solidFill>
                  <a:schemeClr val="tx1"/>
                </a:solidFill>
                <a:effectLst/>
                <a:latin typeface="+mn-lt"/>
                <a:ea typeface="+mn-ea"/>
                <a:cs typeface="+mn-cs"/>
              </a:rPr>
              <a:t>Encoding machine actionable data, and</a:t>
            </a:r>
          </a:p>
          <a:p>
            <a:pPr marL="171450" indent="-171450">
              <a:buFont typeface="Arial" panose="020B0604020202020204" pitchFamily="34" charset="0"/>
              <a:buChar char="•"/>
            </a:pPr>
            <a:r>
              <a:rPr lang="en-US" sz="1200" b="0" i="0" u="none" strike="noStrike" kern="1200" baseline="0" dirty="0" smtClean="0">
                <a:solidFill>
                  <a:schemeClr val="tx1"/>
                </a:solidFill>
                <a:effectLst/>
                <a:latin typeface="+mn-lt"/>
                <a:ea typeface="+mn-ea"/>
                <a:cs typeface="+mn-cs"/>
              </a:rPr>
              <a:t>Encoding relationships between creators, works, etc. </a:t>
            </a:r>
          </a:p>
          <a:p>
            <a:pPr marL="171450" indent="-171450">
              <a:buFont typeface="Arial" panose="020B0604020202020204" pitchFamily="34" charset="0"/>
              <a:buChar char="•"/>
            </a:pPr>
            <a:endParaRPr lang="en-US" sz="1200" b="0" i="0" u="none" strike="noStrike" kern="1200" baseline="0" dirty="0" smtClean="0">
              <a:solidFill>
                <a:schemeClr val="tx1"/>
              </a:solidFill>
              <a:effectLst/>
              <a:latin typeface="+mn-lt"/>
              <a:ea typeface="+mn-ea"/>
              <a:cs typeface="+mn-cs"/>
            </a:endParaRPr>
          </a:p>
          <a:p>
            <a:pPr marL="0" indent="0">
              <a:buFont typeface="Arial" panose="020B0604020202020204" pitchFamily="34" charset="0"/>
              <a:buNone/>
            </a:pPr>
            <a:r>
              <a:rPr lang="en-US" sz="1200" b="0" i="0" u="none" strike="noStrike" kern="1200" dirty="0" smtClean="0">
                <a:solidFill>
                  <a:schemeClr val="tx1"/>
                </a:solidFill>
                <a:effectLst/>
                <a:latin typeface="+mn-lt"/>
                <a:ea typeface="+mn-ea"/>
                <a:cs typeface="+mn-cs"/>
              </a:rPr>
              <a:t>Synthesizes a unified metadata strategy for local implementation</a:t>
            </a:r>
          </a:p>
          <a:p>
            <a:pPr marL="171450" indent="-171450">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Is a fancy way of denoting</a:t>
            </a:r>
            <a:r>
              <a:rPr lang="en-US" sz="1200" b="0" i="0" u="none" strike="noStrike" kern="1200" baseline="0" dirty="0" smtClean="0">
                <a:solidFill>
                  <a:schemeClr val="tx1"/>
                </a:solidFill>
                <a:effectLst/>
                <a:latin typeface="+mn-lt"/>
                <a:ea typeface="+mn-ea"/>
                <a:cs typeface="+mn-cs"/>
              </a:rPr>
              <a:t> the practice of creating and documenting local metadata practices and decisions</a:t>
            </a:r>
          </a:p>
          <a:p>
            <a:pPr marL="171450" indent="-171450">
              <a:buFont typeface="Arial" panose="020B0604020202020204" pitchFamily="34" charset="0"/>
              <a:buChar char="•"/>
            </a:pPr>
            <a:endParaRPr lang="en-US" sz="1200" b="0" i="0" u="none" strike="noStrike" kern="1200" baseline="0" dirty="0" smtClean="0">
              <a:solidFill>
                <a:schemeClr val="tx1"/>
              </a:solidFill>
              <a:effectLst/>
              <a:latin typeface="+mn-lt"/>
              <a:ea typeface="+mn-ea"/>
              <a:cs typeface="+mn-cs"/>
            </a:endParaRPr>
          </a:p>
          <a:p>
            <a:pPr marL="0" indent="0">
              <a:buFont typeface="Arial" panose="020B0604020202020204" pitchFamily="34" charset="0"/>
              <a:buNone/>
            </a:pPr>
            <a:r>
              <a:rPr lang="en-US" sz="1200" b="0" i="0" u="none" strike="noStrike" kern="1200" dirty="0" smtClean="0">
                <a:solidFill>
                  <a:schemeClr val="tx1"/>
                </a:solidFill>
                <a:effectLst/>
                <a:latin typeface="+mn-lt"/>
                <a:ea typeface="+mn-ea"/>
                <a:cs typeface="+mn-cs"/>
              </a:rPr>
              <a:t>Integrating, mapping, and transforming metadata within a bibliographic system</a:t>
            </a:r>
          </a:p>
          <a:p>
            <a:pPr marL="171450" indent="-171450">
              <a:buFont typeface="Arial" panose="020B0604020202020204" pitchFamily="34" charset="0"/>
              <a:buChar char="•"/>
            </a:pPr>
            <a:r>
              <a:rPr lang="en-US" sz="1200" b="0" i="0" u="none" strike="noStrike" kern="1200" dirty="0" smtClean="0">
                <a:solidFill>
                  <a:schemeClr val="tx1"/>
                </a:solidFill>
                <a:effectLst/>
                <a:latin typeface="+mn-lt"/>
                <a:ea typeface="+mn-ea"/>
                <a:cs typeface="+mn-cs"/>
              </a:rPr>
              <a:t>Put another way: </a:t>
            </a:r>
            <a:r>
              <a:rPr lang="en-US" sz="1200" b="0" i="0" u="none" strike="noStrike" kern="1200" baseline="0" dirty="0" smtClean="0">
                <a:solidFill>
                  <a:schemeClr val="tx1"/>
                </a:solidFill>
                <a:effectLst/>
                <a:latin typeface="+mn-lt"/>
                <a:ea typeface="+mn-ea"/>
                <a:cs typeface="+mn-cs"/>
              </a:rPr>
              <a:t>cross-walking data from one standard to another </a:t>
            </a:r>
            <a:endParaRPr lang="en-US" b="0" dirty="0"/>
          </a:p>
        </p:txBody>
      </p:sp>
      <p:sp>
        <p:nvSpPr>
          <p:cNvPr id="4" name="Slide Number Placeholder 3"/>
          <p:cNvSpPr>
            <a:spLocks noGrp="1"/>
          </p:cNvSpPr>
          <p:nvPr>
            <p:ph type="sldNum" sz="quarter" idx="10"/>
          </p:nvPr>
        </p:nvSpPr>
        <p:spPr/>
        <p:txBody>
          <a:bodyPr/>
          <a:lstStyle/>
          <a:p>
            <a:fld id="{C2269742-4619-4DB0-8871-C67B00DC9EA4}" type="slidenum">
              <a:rPr lang="en-US" smtClean="0"/>
              <a:t>17</a:t>
            </a:fld>
            <a:endParaRPr lang="en-US"/>
          </a:p>
        </p:txBody>
      </p:sp>
    </p:spTree>
    <p:extLst>
      <p:ext uri="{BB962C8B-B14F-4D97-AF65-F5344CB8AC3E}">
        <p14:creationId xmlns:p14="http://schemas.microsoft.com/office/powerpoint/2010/main" val="1730365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a:t>
            </a:r>
            <a:r>
              <a:rPr lang="en-US" baseline="0" dirty="0" smtClean="0"/>
              <a:t> large degree, this third category of Behavioral Competencies encompasses so called “Soft Skills”, which includes the way that you comport yourself with your colleagues, thereby laying the behavioral groundwork for your success in the profession. </a:t>
            </a:r>
          </a:p>
          <a:p>
            <a:endParaRPr lang="en-US" baseline="0" dirty="0" smtClean="0"/>
          </a:p>
          <a:p>
            <a:r>
              <a:rPr lang="en-US" baseline="0" dirty="0" smtClean="0"/>
              <a:t>Interpersonal communication: </a:t>
            </a:r>
          </a:p>
          <a:p>
            <a:pPr marL="171450" indent="-171450">
              <a:buFont typeface="Arial" panose="020B0604020202020204" pitchFamily="34" charset="0"/>
              <a:buChar char="•"/>
            </a:pPr>
            <a:r>
              <a:rPr lang="en-US" baseline="0" dirty="0" smtClean="0"/>
              <a:t>This not only refers to effective communication skills, but also your ability to work with and get along with your colleagues</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Public Service orientation:</a:t>
            </a:r>
          </a:p>
          <a:p>
            <a:pPr marL="171450" indent="-171450">
              <a:buFont typeface="Arial" panose="020B0604020202020204" pitchFamily="34" charset="0"/>
              <a:buChar char="•"/>
            </a:pPr>
            <a:r>
              <a:rPr lang="en-US" baseline="0" dirty="0" smtClean="0"/>
              <a:t>Means sensitivity to user-needs, a multicultural world, and to differing points of view. </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Initiative &amp; adaptability:</a:t>
            </a:r>
          </a:p>
          <a:p>
            <a:pPr marL="171450" indent="-171450">
              <a:buFont typeface="Arial" panose="020B0604020202020204" pitchFamily="34" charset="0"/>
              <a:buChar char="•"/>
            </a:pPr>
            <a:r>
              <a:rPr lang="en-US" baseline="0" dirty="0" smtClean="0"/>
              <a:t>Includes having strong internal motivation and drive, and also being comfortable with a rapidly-changing profession and work environment </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Professional curiosity: includes seeking out involvement in the profession, and awareness of professional trends</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Problem solving: Comprises critical thinking, attention to detail, and other analysis-related skills.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18</a:t>
            </a:fld>
            <a:endParaRPr lang="en-US"/>
          </a:p>
        </p:txBody>
      </p:sp>
    </p:spTree>
    <p:extLst>
      <p:ext uri="{BB962C8B-B14F-4D97-AF65-F5344CB8AC3E}">
        <p14:creationId xmlns:p14="http://schemas.microsoft.com/office/powerpoint/2010/main" val="20217263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200" dirty="0" smtClean="0"/>
              <a:t>As you can</a:t>
            </a:r>
            <a:r>
              <a:rPr lang="en-US" sz="1200" baseline="0" dirty="0" smtClean="0"/>
              <a:t> see, this final section, </a:t>
            </a:r>
            <a:r>
              <a:rPr lang="en-US" sz="1200" dirty="0" smtClean="0"/>
              <a:t>Going Beyond the Foundation,</a:t>
            </a:r>
            <a:r>
              <a:rPr lang="en-US" sz="1200" baseline="0" dirty="0" smtClean="0"/>
              <a:t> has the same broad outline as Core Competencies. However, since this section outlines competencies that pertain to advancing one’s career, they have characteristics one would expect to find with more experienced librarians.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For example, under Knowledge Competencies, you will find competencies that deal with being a recognized authority with standards creation, library systems management or migration, and expertise in multiple cataloging formats.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Under </a:t>
            </a:r>
            <a:r>
              <a:rPr lang="en-US" sz="1200" dirty="0" smtClean="0"/>
              <a:t>Skill &amp; Ability Competencies, you will find competencies that deal with being an experienced</a:t>
            </a:r>
            <a:r>
              <a:rPr lang="en-US" sz="1200" baseline="0" dirty="0" smtClean="0"/>
              <a:t> trainer, and having advanced management, leadership, and supervisory skills. </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And under </a:t>
            </a:r>
            <a:r>
              <a:rPr lang="en-US" sz="1200" dirty="0" smtClean="0"/>
              <a:t>Behavioral Competencies,</a:t>
            </a:r>
            <a:r>
              <a:rPr lang="en-US" sz="1200" baseline="0" dirty="0" smtClean="0"/>
              <a:t> you will find competencies such as mentoring new employees, acting decisively, and strategic visioning and planning for your local unit, institution, and profession at large.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19</a:t>
            </a:fld>
            <a:endParaRPr lang="en-US"/>
          </a:p>
        </p:txBody>
      </p:sp>
    </p:spTree>
    <p:extLst>
      <p:ext uri="{BB962C8B-B14F-4D97-AF65-F5344CB8AC3E}">
        <p14:creationId xmlns:p14="http://schemas.microsoft.com/office/powerpoint/2010/main" val="673377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269742-4619-4DB0-8871-C67B00DC9EA4}" type="slidenum">
              <a:rPr lang="en-US" smtClean="0"/>
              <a:t>2</a:t>
            </a:fld>
            <a:endParaRPr lang="en-US"/>
          </a:p>
        </p:txBody>
      </p:sp>
    </p:spTree>
    <p:extLst>
      <p:ext uri="{BB962C8B-B14F-4D97-AF65-F5344CB8AC3E}">
        <p14:creationId xmlns:p14="http://schemas.microsoft.com/office/powerpoint/2010/main" val="14364734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269742-4619-4DB0-8871-C67B00DC9EA4}" type="slidenum">
              <a:rPr lang="en-US" smtClean="0"/>
              <a:t>20</a:t>
            </a:fld>
            <a:endParaRPr lang="en-US"/>
          </a:p>
        </p:txBody>
      </p:sp>
    </p:spTree>
    <p:extLst>
      <p:ext uri="{BB962C8B-B14F-4D97-AF65-F5344CB8AC3E}">
        <p14:creationId xmlns:p14="http://schemas.microsoft.com/office/powerpoint/2010/main" val="38701511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now</a:t>
            </a:r>
            <a:r>
              <a:rPr lang="en-US" baseline="0" dirty="0" smtClean="0"/>
              <a:t> we invite you to gather into smaller discussion groups to consider the following questions. </a:t>
            </a:r>
            <a:endParaRPr lang="en-US" dirty="0" smtClean="0"/>
          </a:p>
          <a:p>
            <a:endParaRPr lang="en-US" dirty="0" smtClean="0"/>
          </a:p>
          <a:p>
            <a:r>
              <a:rPr lang="en-US" dirty="0" smtClean="0"/>
              <a:t>[*Read</a:t>
            </a:r>
            <a:r>
              <a:rPr lang="en-US" baseline="0" dirty="0" smtClean="0"/>
              <a:t> </a:t>
            </a:r>
            <a:r>
              <a:rPr lang="en-US" baseline="0" dirty="0" smtClean="0"/>
              <a:t>Questions</a:t>
            </a:r>
            <a:r>
              <a:rPr lang="en-US" baseline="0" dirty="0" smtClean="0"/>
              <a:t>]</a:t>
            </a:r>
          </a:p>
          <a:p>
            <a:endParaRPr lang="en-US" baseline="0" dirty="0" smtClean="0"/>
          </a:p>
          <a:p>
            <a:r>
              <a:rPr lang="en-US" baseline="0" dirty="0" smtClean="0"/>
              <a:t>*You also have the option of providing feedback on the comments page on our IG’s </a:t>
            </a:r>
            <a:r>
              <a:rPr lang="en-US" baseline="0" smtClean="0"/>
              <a:t>Connect page.</a:t>
            </a:r>
            <a:endParaRPr lang="en-US" baseline="0" dirty="0" smtClean="0"/>
          </a:p>
          <a:p>
            <a:endParaRPr lang="en-US" baseline="0" dirty="0" smtClean="0"/>
          </a:p>
          <a:p>
            <a:r>
              <a:rPr lang="en-US" baseline="0" dirty="0" smtClean="0"/>
              <a:t>And before you all get into your discussion groups, I would like to express my deepest gratitude to my fellow task force members for their partnership in this effort. It has been an incredible privilege and pleasure to work with you all! </a:t>
            </a:r>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21</a:t>
            </a:fld>
            <a:endParaRPr lang="en-US"/>
          </a:p>
        </p:txBody>
      </p:sp>
    </p:spTree>
    <p:extLst>
      <p:ext uri="{BB962C8B-B14F-4D97-AF65-F5344CB8AC3E}">
        <p14:creationId xmlns:p14="http://schemas.microsoft.com/office/powerpoint/2010/main" val="2053887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a:t>
            </a:r>
            <a:r>
              <a:rPr lang="en-US" baseline="0" dirty="0" smtClean="0"/>
              <a:t> meeting of this Interest Group at ALA Annual 2015, we announced the creation of the Cataloging Competencies Task Force, and asked for volunteers to serve on the Task Force. </a:t>
            </a:r>
          </a:p>
          <a:p>
            <a:endParaRPr lang="en-US" baseline="0" dirty="0" smtClean="0"/>
          </a:p>
          <a:p>
            <a:r>
              <a:rPr lang="en-US" baseline="0" dirty="0" smtClean="0"/>
              <a:t>The people that you see listed on this slide graciously agreed to serve. </a:t>
            </a:r>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3</a:t>
            </a:fld>
            <a:endParaRPr lang="en-US"/>
          </a:p>
        </p:txBody>
      </p:sp>
    </p:spTree>
    <p:extLst>
      <p:ext uri="{BB962C8B-B14F-4D97-AF65-F5344CB8AC3E}">
        <p14:creationId xmlns:p14="http://schemas.microsoft.com/office/powerpoint/2010/main" val="840333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Rather</a:t>
            </a:r>
            <a:r>
              <a:rPr lang="en-US" baseline="0" dirty="0" smtClean="0"/>
              <a:t> than subjecting everyone to our task force’s complete charge, I will share a summarized version of what we sought to accomplish. </a:t>
            </a:r>
          </a:p>
          <a:p>
            <a:endParaRPr lang="en-US" baseline="0" dirty="0" smtClean="0"/>
          </a:p>
          <a:p>
            <a:r>
              <a:rPr lang="en-US" sz="1200" dirty="0" smtClean="0"/>
              <a:t>The cataloging core competencies draft will:</a:t>
            </a:r>
          </a:p>
          <a:p>
            <a:pPr lvl="1"/>
            <a:r>
              <a:rPr lang="en-US" sz="1200" dirty="0" smtClean="0"/>
              <a:t>-be relevant to practitioners and library science educators </a:t>
            </a:r>
          </a:p>
          <a:p>
            <a:pPr lvl="1"/>
            <a:r>
              <a:rPr lang="en-US" sz="1200" dirty="0" smtClean="0"/>
              <a:t>-​enumerate skills and knowledge required for cataloging</a:t>
            </a:r>
          </a:p>
          <a:p>
            <a:pPr lvl="1"/>
            <a:r>
              <a:rPr lang="en-US" sz="1200" dirty="0" smtClean="0"/>
              <a:t>-define competencies broadly, so that: </a:t>
            </a:r>
          </a:p>
          <a:p>
            <a:pPr lvl="2"/>
            <a:r>
              <a:rPr lang="en-US" sz="1200" dirty="0" smtClean="0"/>
              <a:t>-specialized metadata fields can extend upon document</a:t>
            </a:r>
          </a:p>
          <a:p>
            <a:pPr lvl="2"/>
            <a:r>
              <a:rPr lang="en-US" sz="1200" dirty="0" smtClean="0"/>
              <a:t>-and changes in technology and standards don't necessitate frequent updates</a:t>
            </a:r>
          </a:p>
          <a:p>
            <a:pPr lvl="1"/>
            <a:r>
              <a:rPr lang="en-US" sz="1200" dirty="0" smtClean="0"/>
              <a:t>-and then finally acknowledge catalogers' total education and career-long development</a:t>
            </a:r>
          </a:p>
          <a:p>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4</a:t>
            </a:fld>
            <a:endParaRPr lang="en-US"/>
          </a:p>
        </p:txBody>
      </p:sp>
    </p:spTree>
    <p:extLst>
      <p:ext uri="{BB962C8B-B14F-4D97-AF65-F5344CB8AC3E}">
        <p14:creationId xmlns:p14="http://schemas.microsoft.com/office/powerpoint/2010/main" val="3349983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In</a:t>
            </a:r>
            <a:r>
              <a:rPr lang="en-US" sz="1200" baseline="0" dirty="0" smtClean="0"/>
              <a:t> order to make our research both as complete and relevant as possible, we focused our research broadly on: </a:t>
            </a:r>
          </a:p>
          <a:p>
            <a:pPr marL="800100" lvl="1" indent="-342900">
              <a:buFont typeface="+mj-lt"/>
              <a:buAutoNum type="arabicPeriod"/>
            </a:pPr>
            <a:r>
              <a:rPr lang="en-US" sz="1200" dirty="0" smtClean="0"/>
              <a:t>Cataloging and metadata job descriptions</a:t>
            </a:r>
          </a:p>
          <a:p>
            <a:pPr marL="800100" lvl="1" indent="-342900">
              <a:buFont typeface="+mj-lt"/>
              <a:buAutoNum type="arabicPeriod"/>
            </a:pPr>
            <a:r>
              <a:rPr lang="en-US" sz="1200" dirty="0" smtClean="0"/>
              <a:t>Articles and conference presentations</a:t>
            </a:r>
          </a:p>
          <a:p>
            <a:pPr marL="800100" lvl="1" indent="-342900">
              <a:buFont typeface="+mj-lt"/>
              <a:buAutoNum type="arabicPeriod"/>
            </a:pPr>
            <a:r>
              <a:rPr lang="en-US" sz="1200" dirty="0" smtClean="0"/>
              <a:t>And</a:t>
            </a:r>
            <a:r>
              <a:rPr lang="en-US" sz="1200" baseline="0" dirty="0" smtClean="0"/>
              <a:t> t</a:t>
            </a:r>
            <a:r>
              <a:rPr lang="en-US" sz="1200" dirty="0" smtClean="0"/>
              <a:t>o a lesser degree: Competencies documents of various library organizations. </a:t>
            </a:r>
          </a:p>
          <a:p>
            <a:pPr marL="800100" lvl="1" indent="-342900">
              <a:buFont typeface="+mj-lt"/>
              <a:buAutoNum type="arabicPeriod"/>
            </a:pPr>
            <a:endParaRPr lang="en-US" sz="1200" dirty="0" smtClean="0"/>
          </a:p>
          <a:p>
            <a:pPr marL="0" lvl="0" indent="0">
              <a:buFont typeface="+mj-lt"/>
              <a:buNone/>
            </a:pPr>
            <a:r>
              <a:rPr lang="en-US" sz="1200" dirty="0" smtClean="0"/>
              <a:t>To insure relevance, we</a:t>
            </a:r>
            <a:r>
              <a:rPr lang="en-US" sz="1200" baseline="0" dirty="0" smtClean="0"/>
              <a:t> limited our sample of job descriptions, articles, and presentations from the last five years. </a:t>
            </a:r>
          </a:p>
          <a:p>
            <a:pPr marL="0" lvl="0" indent="0">
              <a:buFont typeface="+mj-lt"/>
              <a:buNone/>
            </a:pPr>
            <a:endParaRPr lang="en-US" sz="1200" baseline="0" dirty="0" smtClean="0"/>
          </a:p>
          <a:p>
            <a:pPr marL="0" lvl="0" indent="0">
              <a:buFont typeface="+mj-lt"/>
              <a:buNone/>
            </a:pPr>
            <a:r>
              <a:rPr lang="en-US" sz="1200" baseline="0" dirty="0" smtClean="0"/>
              <a:t>We compiled our findings in a spreadsheet-style matrix, which was accompanied by a separate document that defined the terms on that matrix. </a:t>
            </a:r>
            <a:endParaRPr lang="en-US" sz="1200" dirty="0"/>
          </a:p>
        </p:txBody>
      </p:sp>
      <p:sp>
        <p:nvSpPr>
          <p:cNvPr id="4" name="Slide Number Placeholder 3"/>
          <p:cNvSpPr>
            <a:spLocks noGrp="1"/>
          </p:cNvSpPr>
          <p:nvPr>
            <p:ph type="sldNum" sz="quarter" idx="10"/>
          </p:nvPr>
        </p:nvSpPr>
        <p:spPr/>
        <p:txBody>
          <a:bodyPr/>
          <a:lstStyle/>
          <a:p>
            <a:fld id="{C2269742-4619-4DB0-8871-C67B00DC9EA4}" type="slidenum">
              <a:rPr lang="en-US" smtClean="0"/>
              <a:t>5</a:t>
            </a:fld>
            <a:endParaRPr lang="en-US"/>
          </a:p>
        </p:txBody>
      </p:sp>
    </p:spTree>
    <p:extLst>
      <p:ext uri="{BB962C8B-B14F-4D97-AF65-F5344CB8AC3E}">
        <p14:creationId xmlns:p14="http://schemas.microsoft.com/office/powerpoint/2010/main" val="3958583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a:t>
            </a:r>
            <a:r>
              <a:rPr lang="en-US" baseline="0" dirty="0" smtClean="0"/>
              <a:t> we compiled and evaluated our findings, with the task force’s help, I put together a presentation of those findings, which I gave at this IG’s Midwinter meeting. </a:t>
            </a:r>
          </a:p>
          <a:p>
            <a:endParaRPr lang="en-US" baseline="0" dirty="0" smtClean="0"/>
          </a:p>
          <a:p>
            <a:r>
              <a:rPr lang="en-US" baseline="0" dirty="0" smtClean="0"/>
              <a:t>For those that would like to view the summary of the Midwinter meeting discussion -- which includes links to the presentation slides and other related documents -- please visit the site linked on this slide.  </a:t>
            </a:r>
          </a:p>
          <a:p>
            <a:endParaRPr lang="en-US" baseline="0" dirty="0" smtClean="0"/>
          </a:p>
          <a:p>
            <a:r>
              <a:rPr lang="en-US" baseline="0" dirty="0" smtClean="0"/>
              <a:t>We do plan on making these slides available shortly after ALA. </a:t>
            </a:r>
          </a:p>
          <a:p>
            <a:endParaRPr lang="en-US" baseline="0" dirty="0" smtClean="0"/>
          </a:p>
        </p:txBody>
      </p:sp>
      <p:sp>
        <p:nvSpPr>
          <p:cNvPr id="4" name="Slide Number Placeholder 3"/>
          <p:cNvSpPr>
            <a:spLocks noGrp="1"/>
          </p:cNvSpPr>
          <p:nvPr>
            <p:ph type="sldNum" sz="quarter" idx="10"/>
          </p:nvPr>
        </p:nvSpPr>
        <p:spPr/>
        <p:txBody>
          <a:bodyPr/>
          <a:lstStyle/>
          <a:p>
            <a:fld id="{C2269742-4619-4DB0-8871-C67B00DC9EA4}" type="slidenum">
              <a:rPr lang="en-US" smtClean="0"/>
              <a:t>6</a:t>
            </a:fld>
            <a:endParaRPr lang="en-US"/>
          </a:p>
        </p:txBody>
      </p:sp>
    </p:spTree>
    <p:extLst>
      <p:ext uri="{BB962C8B-B14F-4D97-AF65-F5344CB8AC3E}">
        <p14:creationId xmlns:p14="http://schemas.microsoft.com/office/powerpoint/2010/main" val="4122255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2269742-4619-4DB0-8871-C67B00DC9EA4}" type="slidenum">
              <a:rPr lang="en-US" smtClean="0"/>
              <a:t>7</a:t>
            </a:fld>
            <a:endParaRPr lang="en-US"/>
          </a:p>
        </p:txBody>
      </p:sp>
    </p:spTree>
    <p:extLst>
      <p:ext uri="{BB962C8B-B14F-4D97-AF65-F5344CB8AC3E}">
        <p14:creationId xmlns:p14="http://schemas.microsoft.com/office/powerpoint/2010/main" val="3852837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a:t>
            </a:r>
            <a:r>
              <a:rPr lang="en-US" sz="1200" kern="1200" baseline="0" dirty="0" smtClean="0">
                <a:solidFill>
                  <a:schemeClr val="tx1"/>
                </a:solidFill>
                <a:effectLst/>
                <a:latin typeface="+mn-lt"/>
                <a:ea typeface="+mn-ea"/>
                <a:cs typeface="+mn-cs"/>
              </a:rPr>
              <a:t> the 2</a:t>
            </a:r>
            <a:r>
              <a:rPr lang="en-US" sz="1200" kern="1200" baseline="30000" dirty="0" smtClean="0">
                <a:solidFill>
                  <a:schemeClr val="tx1"/>
                </a:solidFill>
                <a:effectLst/>
                <a:latin typeface="+mn-lt"/>
                <a:ea typeface="+mn-ea"/>
                <a:cs typeface="+mn-cs"/>
              </a:rPr>
              <a:t>nd</a:t>
            </a:r>
            <a:r>
              <a:rPr lang="en-US" sz="1200" kern="1200" baseline="0" dirty="0" smtClean="0">
                <a:solidFill>
                  <a:schemeClr val="tx1"/>
                </a:solidFill>
                <a:effectLst/>
                <a:latin typeface="+mn-lt"/>
                <a:ea typeface="+mn-ea"/>
                <a:cs typeface="+mn-cs"/>
              </a:rPr>
              <a:t> phase of our work, we decided to switch up the task force’s membership, which you see here. We decided that a smaller group would function more effectively during the writing phase of the draft document. </a:t>
            </a:r>
          </a:p>
          <a:p>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would like to once again thank all of the members of the Phase 1 task force for your thoughtful and careful work! All of your research and foundational work set the stage for our task force’s subsequent efforts. </a:t>
            </a:r>
            <a:endParaRPr lang="en-US" dirty="0" smtClean="0"/>
          </a:p>
          <a:p>
            <a:endParaRPr lang="en-US" sz="1200" kern="1200" dirty="0" smtClean="0">
              <a:solidFill>
                <a:schemeClr val="tx1"/>
              </a:solidFill>
              <a:effectLst/>
              <a:latin typeface="+mn-lt"/>
              <a:ea typeface="+mn-ea"/>
              <a:cs typeface="+mn-cs"/>
            </a:endParaRPr>
          </a:p>
          <a:p>
            <a:pPr lvl="3"/>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8</a:t>
            </a:fld>
            <a:endParaRPr lang="en-US"/>
          </a:p>
        </p:txBody>
      </p:sp>
    </p:spTree>
    <p:extLst>
      <p:ext uri="{BB962C8B-B14F-4D97-AF65-F5344CB8AC3E}">
        <p14:creationId xmlns:p14="http://schemas.microsoft.com/office/powerpoint/2010/main" val="23506849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discussing the feedback we received at Midwinter, we reached the following initial conclusions:</a:t>
            </a:r>
          </a:p>
          <a:p>
            <a:endParaRPr lang="en-US" baseline="0" dirty="0" smtClean="0"/>
          </a:p>
          <a:p>
            <a:pPr lvl="1"/>
            <a:r>
              <a:rPr lang="en-US" sz="1200" kern="1200" dirty="0" smtClean="0">
                <a:solidFill>
                  <a:schemeClr val="tx1"/>
                </a:solidFill>
                <a:effectLst/>
                <a:latin typeface="+mn-lt"/>
                <a:ea typeface="+mn-ea"/>
                <a:cs typeface="+mn-cs"/>
              </a:rPr>
              <a:t>The need for fundamental/foundational competencies was not a point of controversy, only how to handle intermediate and advanced. </a:t>
            </a:r>
            <a:endParaRPr lang="en-US" sz="105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Rather than have</a:t>
            </a:r>
            <a:r>
              <a:rPr lang="en-US" sz="1200" kern="1200" baseline="0" dirty="0" smtClean="0">
                <a:solidFill>
                  <a:schemeClr val="tx1"/>
                </a:solidFill>
                <a:effectLst/>
                <a:latin typeface="+mn-lt"/>
                <a:ea typeface="+mn-ea"/>
                <a:cs typeface="+mn-cs"/>
              </a:rPr>
              <a:t> an </a:t>
            </a:r>
            <a:r>
              <a:rPr lang="en-US" sz="1200" kern="1200" dirty="0" smtClean="0">
                <a:solidFill>
                  <a:schemeClr val="tx1"/>
                </a:solidFill>
                <a:effectLst/>
                <a:latin typeface="+mn-lt"/>
                <a:ea typeface="+mn-ea"/>
                <a:cs typeface="+mn-cs"/>
              </a:rPr>
              <a:t>a la carte approach to competencies as some suggested at Midwinter --</a:t>
            </a:r>
            <a:r>
              <a:rPr lang="en-US" sz="1200" kern="1200" baseline="0" dirty="0" smtClean="0">
                <a:solidFill>
                  <a:schemeClr val="tx1"/>
                </a:solidFill>
                <a:effectLst/>
                <a:latin typeface="+mn-lt"/>
                <a:ea typeface="+mn-ea"/>
                <a:cs typeface="+mn-cs"/>
              </a:rPr>
              <a:t> which </a:t>
            </a:r>
            <a:r>
              <a:rPr lang="en-US" sz="1200" kern="1200" dirty="0" smtClean="0">
                <a:solidFill>
                  <a:schemeClr val="tx1"/>
                </a:solidFill>
                <a:effectLst/>
                <a:latin typeface="+mn-lt"/>
                <a:ea typeface="+mn-ea"/>
                <a:cs typeface="+mn-cs"/>
              </a:rPr>
              <a:t>struck us as too disorderly and not helpful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we could instead create intermediate and advanced competencies contained within different career tracks. Those tracks could be: </a:t>
            </a:r>
            <a:endParaRPr lang="en-US" sz="1050" kern="1200" dirty="0" smtClean="0">
              <a:solidFill>
                <a:schemeClr val="tx1"/>
              </a:solidFill>
              <a:effectLst/>
              <a:latin typeface="+mn-lt"/>
              <a:ea typeface="+mn-ea"/>
              <a:cs typeface="+mn-cs"/>
            </a:endParaRPr>
          </a:p>
          <a:p>
            <a:pPr lvl="3"/>
            <a:r>
              <a:rPr lang="en-US" sz="1200" kern="1200" dirty="0" smtClean="0">
                <a:solidFill>
                  <a:schemeClr val="tx1"/>
                </a:solidFill>
                <a:effectLst/>
                <a:latin typeface="+mn-lt"/>
                <a:ea typeface="+mn-ea"/>
                <a:cs typeface="+mn-cs"/>
              </a:rPr>
              <a:t>-managerial</a:t>
            </a:r>
            <a:endParaRPr lang="en-US" sz="1050" kern="1200" dirty="0" smtClean="0">
              <a:solidFill>
                <a:schemeClr val="tx1"/>
              </a:solidFill>
              <a:effectLst/>
              <a:latin typeface="+mn-lt"/>
              <a:ea typeface="+mn-ea"/>
              <a:cs typeface="+mn-cs"/>
            </a:endParaRPr>
          </a:p>
          <a:p>
            <a:pPr lvl="3"/>
            <a:r>
              <a:rPr lang="en-US" sz="1200" kern="1200" dirty="0" smtClean="0">
                <a:solidFill>
                  <a:schemeClr val="tx1"/>
                </a:solidFill>
                <a:effectLst/>
                <a:latin typeface="+mn-lt"/>
                <a:ea typeface="+mn-ea"/>
                <a:cs typeface="+mn-cs"/>
              </a:rPr>
              <a:t>-subject/material specialist </a:t>
            </a:r>
          </a:p>
          <a:p>
            <a:pPr lvl="3"/>
            <a:r>
              <a:rPr lang="en-US" sz="1200" kern="1200" dirty="0" smtClean="0">
                <a:solidFill>
                  <a:schemeClr val="tx1"/>
                </a:solidFill>
                <a:effectLst/>
                <a:latin typeface="+mn-lt"/>
                <a:ea typeface="+mn-ea"/>
                <a:cs typeface="+mn-cs"/>
              </a:rPr>
              <a:t>-paraprofessional</a:t>
            </a:r>
          </a:p>
          <a:p>
            <a:pPr lvl="3"/>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Note:</a:t>
            </a:r>
            <a:r>
              <a:rPr lang="en-US" sz="1200" kern="1200" baseline="0" dirty="0" smtClean="0">
                <a:solidFill>
                  <a:schemeClr val="tx1"/>
                </a:solidFill>
                <a:effectLst/>
                <a:latin typeface="+mn-lt"/>
                <a:ea typeface="+mn-ea"/>
                <a:cs typeface="+mn-cs"/>
              </a:rPr>
              <a:t> As you would expect, and will be apparent in subsequent slides, this approach continued to evolve over time. </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baseline="0" dirty="0" smtClean="0">
                <a:solidFill>
                  <a:schemeClr val="tx1"/>
                </a:solidFill>
                <a:effectLst/>
                <a:latin typeface="+mn-lt"/>
                <a:ea typeface="+mn-ea"/>
                <a:cs typeface="+mn-cs"/>
              </a:rPr>
              <a:t>At the Midwinter meeting, someone pointed out the fact that our document needed to address </a:t>
            </a:r>
            <a:r>
              <a:rPr lang="en-US" sz="1200" kern="1200" dirty="0" smtClean="0">
                <a:solidFill>
                  <a:schemeClr val="tx1"/>
                </a:solidFill>
                <a:effectLst/>
                <a:latin typeface="+mn-lt"/>
                <a:ea typeface="+mn-ea"/>
                <a:cs typeface="+mn-cs"/>
              </a:rPr>
              <a:t>Diversity-related</a:t>
            </a:r>
            <a:r>
              <a:rPr lang="en-US" sz="1200" kern="1200" baseline="0" dirty="0" smtClean="0">
                <a:solidFill>
                  <a:schemeClr val="tx1"/>
                </a:solidFill>
                <a:effectLst/>
                <a:latin typeface="+mn-lt"/>
                <a:ea typeface="+mn-ea"/>
                <a:cs typeface="+mn-cs"/>
              </a:rPr>
              <a:t> considerations in relation to bibliographic description. </a:t>
            </a:r>
            <a:r>
              <a:rPr lang="en-US" sz="1200" kern="1200" dirty="0" smtClean="0">
                <a:solidFill>
                  <a:schemeClr val="tx1"/>
                </a:solidFill>
                <a:effectLst/>
                <a:latin typeface="+mn-lt"/>
                <a:ea typeface="+mn-ea"/>
                <a:cs typeface="+mn-cs"/>
              </a:rPr>
              <a:t>We were not sure </a:t>
            </a:r>
            <a:r>
              <a:rPr lang="en-US" sz="1200" kern="1200" baseline="0" dirty="0" smtClean="0">
                <a:solidFill>
                  <a:schemeClr val="tx1"/>
                </a:solidFill>
                <a:effectLst/>
                <a:latin typeface="+mn-lt"/>
                <a:ea typeface="+mn-ea"/>
                <a:cs typeface="+mn-cs"/>
              </a:rPr>
              <a:t>about how to properly address this. So we emailed Bobby Bothmann, as a member of ALCTS Leadership, for advice. </a:t>
            </a:r>
            <a:endParaRPr lang="en-US" sz="1200" kern="1200" dirty="0" smtClean="0">
              <a:solidFill>
                <a:schemeClr val="tx1"/>
              </a:solidFill>
              <a:effectLst/>
              <a:latin typeface="+mn-lt"/>
              <a:ea typeface="+mn-ea"/>
              <a:cs typeface="+mn-cs"/>
            </a:endParaRPr>
          </a:p>
          <a:p>
            <a:pPr lvl="3"/>
            <a:endParaRPr lang="en-US" sz="1200" kern="1200" dirty="0" smtClean="0">
              <a:solidFill>
                <a:schemeClr val="tx1"/>
              </a:solidFill>
              <a:effectLst/>
              <a:latin typeface="+mn-lt"/>
              <a:ea typeface="+mn-ea"/>
              <a:cs typeface="+mn-cs"/>
            </a:endParaRPr>
          </a:p>
          <a:p>
            <a:pPr lvl="3"/>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2269742-4619-4DB0-8871-C67B00DC9EA4}" type="slidenum">
              <a:rPr lang="en-US" smtClean="0"/>
              <a:t>9</a:t>
            </a:fld>
            <a:endParaRPr lang="en-US"/>
          </a:p>
        </p:txBody>
      </p:sp>
    </p:spTree>
    <p:extLst>
      <p:ext uri="{BB962C8B-B14F-4D97-AF65-F5344CB8AC3E}">
        <p14:creationId xmlns:p14="http://schemas.microsoft.com/office/powerpoint/2010/main" val="2441684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6/22/2016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6/22/2016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6/22/2016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6/22/2016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ruce_Evans@Baylor.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connect.ala.org/node/254522"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onnect.ala.org/node/249626"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4800" dirty="0" smtClean="0"/>
              <a:t>Introduction </a:t>
            </a:r>
            <a:r>
              <a:rPr lang="en-US" sz="4800" dirty="0"/>
              <a:t>to Draft Cataloging Competencies</a:t>
            </a:r>
            <a:r>
              <a:rPr lang="en-US" dirty="0"/>
              <a:t/>
            </a:r>
            <a:br>
              <a:rPr lang="en-US" dirty="0"/>
            </a:br>
            <a:endParaRPr lang="en-US" dirty="0"/>
          </a:p>
        </p:txBody>
      </p:sp>
      <p:sp>
        <p:nvSpPr>
          <p:cNvPr id="3" name="Subtitle 2"/>
          <p:cNvSpPr>
            <a:spLocks noGrp="1"/>
          </p:cNvSpPr>
          <p:nvPr>
            <p:ph type="subTitle" idx="1"/>
          </p:nvPr>
        </p:nvSpPr>
        <p:spPr>
          <a:xfrm>
            <a:off x="1507067" y="4050833"/>
            <a:ext cx="7766936" cy="1573590"/>
          </a:xfrm>
        </p:spPr>
        <p:txBody>
          <a:bodyPr>
            <a:noAutofit/>
          </a:bodyPr>
          <a:lstStyle/>
          <a:p>
            <a:r>
              <a:rPr lang="en-US" sz="2000" dirty="0" smtClean="0"/>
              <a:t>Bruce J. Evans: </a:t>
            </a:r>
            <a:r>
              <a:rPr lang="en-US" sz="2000" dirty="0"/>
              <a:t>ALCTS Cataloging Competencies Task </a:t>
            </a:r>
            <a:r>
              <a:rPr lang="en-US" sz="2000" dirty="0" smtClean="0"/>
              <a:t>Force, Chair</a:t>
            </a:r>
          </a:p>
          <a:p>
            <a:pPr algn="ctr"/>
            <a:r>
              <a:rPr lang="en-US" sz="2000" dirty="0" smtClean="0"/>
              <a:t>Assistant Director for Delivery Services: Baylor University </a:t>
            </a:r>
          </a:p>
          <a:p>
            <a:pPr algn="ctr"/>
            <a:r>
              <a:rPr lang="en-US" sz="2000" dirty="0">
                <a:hlinkClick r:id="rId3"/>
              </a:rPr>
              <a:t>Bruce_Evans@Baylor.edu</a:t>
            </a:r>
            <a:r>
              <a:rPr lang="en-US" sz="2000" dirty="0"/>
              <a:t> </a:t>
            </a:r>
          </a:p>
          <a:p>
            <a:pPr algn="ctr"/>
            <a:endParaRPr lang="en-US" sz="2000" dirty="0"/>
          </a:p>
        </p:txBody>
      </p:sp>
    </p:spTree>
    <p:extLst>
      <p:ext uri="{BB962C8B-B14F-4D97-AF65-F5344CB8AC3E}">
        <p14:creationId xmlns:p14="http://schemas.microsoft.com/office/powerpoint/2010/main" val="10940370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 cont. </a:t>
            </a:r>
            <a:endParaRPr lang="en-US" dirty="0"/>
          </a:p>
        </p:txBody>
      </p:sp>
      <p:sp>
        <p:nvSpPr>
          <p:cNvPr id="3" name="Content Placeholder 2"/>
          <p:cNvSpPr>
            <a:spLocks noGrp="1"/>
          </p:cNvSpPr>
          <p:nvPr>
            <p:ph idx="1"/>
          </p:nvPr>
        </p:nvSpPr>
        <p:spPr/>
        <p:txBody>
          <a:bodyPr>
            <a:noAutofit/>
          </a:bodyPr>
          <a:lstStyle/>
          <a:p>
            <a:r>
              <a:rPr lang="en-US" sz="2800" dirty="0" smtClean="0"/>
              <a:t>After receiving feedback from ALCTS Leadership (late March), we decided to: </a:t>
            </a:r>
          </a:p>
          <a:p>
            <a:pPr lvl="1"/>
            <a:r>
              <a:rPr lang="en-US" sz="2600" dirty="0" smtClean="0">
                <a:solidFill>
                  <a:schemeClr val="tx1"/>
                </a:solidFill>
              </a:rPr>
              <a:t>Create a preamble to address diversity concerns</a:t>
            </a:r>
          </a:p>
          <a:p>
            <a:pPr lvl="1"/>
            <a:r>
              <a:rPr lang="en-US" sz="2600" dirty="0" smtClean="0">
                <a:solidFill>
                  <a:schemeClr val="tx1"/>
                </a:solidFill>
              </a:rPr>
              <a:t>Organize cataloging competencies into: </a:t>
            </a:r>
          </a:p>
          <a:p>
            <a:pPr lvl="2"/>
            <a:r>
              <a:rPr lang="en-US" sz="2400" dirty="0" smtClean="0">
                <a:solidFill>
                  <a:schemeClr val="tx1"/>
                </a:solidFill>
              </a:rPr>
              <a:t>Tracks (Managerial, Subject specialists, and paraprofessional) </a:t>
            </a:r>
          </a:p>
          <a:p>
            <a:pPr lvl="2"/>
            <a:r>
              <a:rPr lang="en-US" sz="2400" dirty="0" smtClean="0">
                <a:solidFill>
                  <a:schemeClr val="tx1"/>
                </a:solidFill>
              </a:rPr>
              <a:t>Levels of experience (Fundamental, Intermediate, Advanced) </a:t>
            </a:r>
            <a:endParaRPr lang="en-US" sz="2400" dirty="0">
              <a:solidFill>
                <a:schemeClr val="tx1"/>
              </a:solidFill>
            </a:endParaRPr>
          </a:p>
        </p:txBody>
      </p:sp>
    </p:spTree>
    <p:extLst>
      <p:ext uri="{BB962C8B-B14F-4D97-AF65-F5344CB8AC3E}">
        <p14:creationId xmlns:p14="http://schemas.microsoft.com/office/powerpoint/2010/main" val="1190157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 cont. </a:t>
            </a:r>
            <a:endParaRPr lang="en-US" dirty="0"/>
          </a:p>
        </p:txBody>
      </p:sp>
      <p:sp>
        <p:nvSpPr>
          <p:cNvPr id="3" name="Content Placeholder 2"/>
          <p:cNvSpPr>
            <a:spLocks noGrp="1"/>
          </p:cNvSpPr>
          <p:nvPr>
            <p:ph idx="1"/>
          </p:nvPr>
        </p:nvSpPr>
        <p:spPr/>
        <p:txBody>
          <a:bodyPr>
            <a:noAutofit/>
          </a:bodyPr>
          <a:lstStyle/>
          <a:p>
            <a:r>
              <a:rPr lang="en-US" sz="2400" dirty="0" smtClean="0">
                <a:solidFill>
                  <a:schemeClr val="tx1"/>
                </a:solidFill>
              </a:rPr>
              <a:t>Further evolution of approach (April-May)</a:t>
            </a:r>
          </a:p>
          <a:p>
            <a:pPr lvl="1"/>
            <a:r>
              <a:rPr lang="en-US" sz="2400" dirty="0" smtClean="0">
                <a:solidFill>
                  <a:schemeClr val="tx1"/>
                </a:solidFill>
              </a:rPr>
              <a:t>Visualization of competencies: Tree-graph, two trees:</a:t>
            </a:r>
          </a:p>
          <a:p>
            <a:pPr lvl="2"/>
            <a:r>
              <a:rPr lang="en-US" sz="2400" dirty="0" smtClean="0">
                <a:solidFill>
                  <a:schemeClr val="tx1"/>
                </a:solidFill>
              </a:rPr>
              <a:t>Practitioner Knowledge or Competencies</a:t>
            </a:r>
          </a:p>
          <a:p>
            <a:pPr lvl="2"/>
            <a:r>
              <a:rPr lang="en-US" sz="2400" dirty="0" smtClean="0">
                <a:solidFill>
                  <a:schemeClr val="tx1"/>
                </a:solidFill>
              </a:rPr>
              <a:t>Leadership Knowledge or Competencies</a:t>
            </a:r>
          </a:p>
          <a:p>
            <a:pPr lvl="1"/>
            <a:r>
              <a:rPr lang="en-US" sz="2400" dirty="0" smtClean="0">
                <a:solidFill>
                  <a:schemeClr val="tx1"/>
                </a:solidFill>
              </a:rPr>
              <a:t>Prose document with terms and definitions</a:t>
            </a:r>
          </a:p>
          <a:p>
            <a:pPr lvl="1"/>
            <a:r>
              <a:rPr lang="en-US" sz="2400" dirty="0">
                <a:solidFill>
                  <a:schemeClr val="tx1"/>
                </a:solidFill>
              </a:rPr>
              <a:t>What to do with paraprofessional competencies? </a:t>
            </a:r>
          </a:p>
          <a:p>
            <a:pPr lvl="2"/>
            <a:r>
              <a:rPr lang="en-US" sz="2400" dirty="0" smtClean="0">
                <a:solidFill>
                  <a:schemeClr val="tx1"/>
                </a:solidFill>
              </a:rPr>
              <a:t>Answer: Separate professional from paraprofessional competencies. </a:t>
            </a:r>
          </a:p>
          <a:p>
            <a:pPr lvl="2"/>
            <a:endParaRPr lang="en-US" sz="2200" i="1" dirty="0">
              <a:solidFill>
                <a:schemeClr val="tx1"/>
              </a:solidFill>
            </a:endParaRPr>
          </a:p>
        </p:txBody>
      </p:sp>
    </p:spTree>
    <p:extLst>
      <p:ext uri="{BB962C8B-B14F-4D97-AF65-F5344CB8AC3E}">
        <p14:creationId xmlns:p14="http://schemas.microsoft.com/office/powerpoint/2010/main" val="2099025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 cont. </a:t>
            </a:r>
            <a:endParaRPr lang="en-US" dirty="0"/>
          </a:p>
        </p:txBody>
      </p:sp>
      <p:sp>
        <p:nvSpPr>
          <p:cNvPr id="3" name="Content Placeholder 2"/>
          <p:cNvSpPr>
            <a:spLocks noGrp="1"/>
          </p:cNvSpPr>
          <p:nvPr>
            <p:ph idx="1"/>
          </p:nvPr>
        </p:nvSpPr>
        <p:spPr/>
        <p:txBody>
          <a:bodyPr>
            <a:noAutofit/>
          </a:bodyPr>
          <a:lstStyle/>
          <a:p>
            <a:r>
              <a:rPr lang="en-US" sz="2400" dirty="0" smtClean="0">
                <a:solidFill>
                  <a:schemeClr val="tx1"/>
                </a:solidFill>
              </a:rPr>
              <a:t>Tree-graph, further development (May): </a:t>
            </a:r>
          </a:p>
          <a:p>
            <a:pPr lvl="1"/>
            <a:r>
              <a:rPr lang="en-US" sz="2400" dirty="0" smtClean="0">
                <a:solidFill>
                  <a:schemeClr val="tx1"/>
                </a:solidFill>
              </a:rPr>
              <a:t>Each Task Force members drew their own version of competencies tree-graph visualization. </a:t>
            </a:r>
            <a:endParaRPr lang="en-US" sz="2400" dirty="0">
              <a:solidFill>
                <a:schemeClr val="tx1"/>
              </a:solidFill>
            </a:endParaRPr>
          </a:p>
          <a:p>
            <a:pPr lvl="1"/>
            <a:r>
              <a:rPr lang="en-US" sz="2400" dirty="0" smtClean="0">
                <a:solidFill>
                  <a:schemeClr val="tx1"/>
                </a:solidFill>
              </a:rPr>
              <a:t>Goal: Consolidate different drafts into a single version</a:t>
            </a:r>
          </a:p>
          <a:p>
            <a:pPr lvl="1"/>
            <a:r>
              <a:rPr lang="en-US" sz="2400" dirty="0" smtClean="0">
                <a:solidFill>
                  <a:schemeClr val="tx1"/>
                </a:solidFill>
              </a:rPr>
              <a:t>Actual result: Focused instead on ironing out fundamental competencies</a:t>
            </a:r>
          </a:p>
          <a:p>
            <a:pPr lvl="2"/>
            <a:endParaRPr lang="en-US" sz="2200" i="1" dirty="0">
              <a:solidFill>
                <a:schemeClr val="tx1"/>
              </a:solidFill>
            </a:endParaRPr>
          </a:p>
        </p:txBody>
      </p:sp>
    </p:spTree>
    <p:extLst>
      <p:ext uri="{BB962C8B-B14F-4D97-AF65-F5344CB8AC3E}">
        <p14:creationId xmlns:p14="http://schemas.microsoft.com/office/powerpoint/2010/main" val="1807058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 cont. </a:t>
            </a:r>
            <a:endParaRPr lang="en-US" dirty="0"/>
          </a:p>
        </p:txBody>
      </p:sp>
      <p:sp>
        <p:nvSpPr>
          <p:cNvPr id="3" name="Content Placeholder 2"/>
          <p:cNvSpPr>
            <a:spLocks noGrp="1"/>
          </p:cNvSpPr>
          <p:nvPr>
            <p:ph idx="1"/>
          </p:nvPr>
        </p:nvSpPr>
        <p:spPr/>
        <p:txBody>
          <a:bodyPr>
            <a:noAutofit/>
          </a:bodyPr>
          <a:lstStyle/>
          <a:p>
            <a:pPr lvl="1"/>
            <a:r>
              <a:rPr lang="en-US" sz="2400" dirty="0">
                <a:solidFill>
                  <a:schemeClr val="tx1"/>
                </a:solidFill>
              </a:rPr>
              <a:t>Tree-graph, further development (May</a:t>
            </a:r>
            <a:r>
              <a:rPr lang="en-US" sz="2400" dirty="0" smtClean="0">
                <a:solidFill>
                  <a:schemeClr val="tx1"/>
                </a:solidFill>
              </a:rPr>
              <a:t>), cont.: </a:t>
            </a:r>
            <a:endParaRPr lang="en-US" sz="2400" dirty="0">
              <a:solidFill>
                <a:schemeClr val="tx1"/>
              </a:solidFill>
            </a:endParaRPr>
          </a:p>
          <a:p>
            <a:pPr lvl="2"/>
            <a:r>
              <a:rPr lang="en-US" sz="2200" dirty="0" smtClean="0">
                <a:solidFill>
                  <a:schemeClr val="tx1"/>
                </a:solidFill>
              </a:rPr>
              <a:t>Wither </a:t>
            </a:r>
            <a:r>
              <a:rPr lang="en-US" sz="2200" dirty="0">
                <a:solidFill>
                  <a:schemeClr val="tx1"/>
                </a:solidFill>
              </a:rPr>
              <a:t>intermediate and advanced competencies?</a:t>
            </a:r>
          </a:p>
          <a:p>
            <a:pPr lvl="3"/>
            <a:r>
              <a:rPr lang="en-US" sz="2200" dirty="0">
                <a:solidFill>
                  <a:schemeClr val="tx1"/>
                </a:solidFill>
              </a:rPr>
              <a:t>Evolved into </a:t>
            </a:r>
            <a:r>
              <a:rPr lang="en-US" sz="2200" dirty="0" smtClean="0">
                <a:solidFill>
                  <a:schemeClr val="tx1"/>
                </a:solidFill>
              </a:rPr>
              <a:t>competencies that “Go Beyond the Foundation”</a:t>
            </a:r>
          </a:p>
          <a:p>
            <a:pPr lvl="4"/>
            <a:r>
              <a:rPr lang="en-US" sz="2200" dirty="0" smtClean="0">
                <a:solidFill>
                  <a:schemeClr val="tx1"/>
                </a:solidFill>
              </a:rPr>
              <a:t>Professional Involvement</a:t>
            </a:r>
          </a:p>
          <a:p>
            <a:pPr lvl="4"/>
            <a:r>
              <a:rPr lang="en-US" sz="2200" dirty="0" smtClean="0">
                <a:solidFill>
                  <a:schemeClr val="tx1"/>
                </a:solidFill>
              </a:rPr>
              <a:t>Building Expertise/Professional Development</a:t>
            </a:r>
          </a:p>
          <a:p>
            <a:pPr lvl="4"/>
            <a:r>
              <a:rPr lang="en-US" sz="2200" dirty="0" smtClean="0">
                <a:solidFill>
                  <a:schemeClr val="tx1"/>
                </a:solidFill>
              </a:rPr>
              <a:t>Institutional Involvement </a:t>
            </a:r>
          </a:p>
          <a:p>
            <a:pPr lvl="1"/>
            <a:r>
              <a:rPr lang="en-US" sz="2400" dirty="0" smtClean="0">
                <a:solidFill>
                  <a:schemeClr val="tx1"/>
                </a:solidFill>
              </a:rPr>
              <a:t>Further result: Tree-graph no longer workable</a:t>
            </a:r>
            <a:endParaRPr lang="en-US" sz="2400" dirty="0">
              <a:solidFill>
                <a:schemeClr val="tx1"/>
              </a:solidFill>
            </a:endParaRPr>
          </a:p>
          <a:p>
            <a:pPr lvl="2"/>
            <a:endParaRPr lang="en-US" sz="2200" i="1" dirty="0">
              <a:solidFill>
                <a:schemeClr val="tx1"/>
              </a:solidFill>
            </a:endParaRPr>
          </a:p>
        </p:txBody>
      </p:sp>
    </p:spTree>
    <p:extLst>
      <p:ext uri="{BB962C8B-B14F-4D97-AF65-F5344CB8AC3E}">
        <p14:creationId xmlns:p14="http://schemas.microsoft.com/office/powerpoint/2010/main" val="609651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
            </a:r>
            <a:br>
              <a:rPr lang="en-US" dirty="0" smtClean="0"/>
            </a:br>
            <a:r>
              <a:rPr lang="en-US" dirty="0" smtClean="0"/>
              <a:t/>
            </a:r>
            <a:br>
              <a:rPr lang="en-US" dirty="0" smtClean="0"/>
            </a:br>
            <a:r>
              <a:rPr lang="en-US" dirty="0"/>
              <a:t/>
            </a:r>
            <a:br>
              <a:rPr lang="en-US" dirty="0"/>
            </a:br>
            <a:r>
              <a:rPr lang="en-US" dirty="0" smtClean="0"/>
              <a:t>DRAFT </a:t>
            </a:r>
            <a:r>
              <a:rPr lang="en-US" dirty="0"/>
              <a:t>Core Competencies for Professional Catalogers</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8359783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DRAFT Core Competencies for Professional Catalogers</a:t>
            </a:r>
          </a:p>
        </p:txBody>
      </p:sp>
      <p:sp>
        <p:nvSpPr>
          <p:cNvPr id="3" name="Content Placeholder 2"/>
          <p:cNvSpPr>
            <a:spLocks noGrp="1"/>
          </p:cNvSpPr>
          <p:nvPr>
            <p:ph idx="1"/>
          </p:nvPr>
        </p:nvSpPr>
        <p:spPr/>
        <p:txBody>
          <a:bodyPr>
            <a:noAutofit/>
          </a:bodyPr>
          <a:lstStyle/>
          <a:p>
            <a:r>
              <a:rPr lang="en-US" sz="3200" dirty="0" smtClean="0"/>
              <a:t>Outline: </a:t>
            </a:r>
          </a:p>
          <a:p>
            <a:pPr lvl="1"/>
            <a:r>
              <a:rPr lang="en-US" sz="2800" dirty="0" smtClean="0"/>
              <a:t>Introduction</a:t>
            </a:r>
          </a:p>
          <a:p>
            <a:pPr lvl="1"/>
            <a:r>
              <a:rPr lang="en-US" sz="2800" dirty="0" smtClean="0"/>
              <a:t>Core Competencies</a:t>
            </a:r>
          </a:p>
          <a:p>
            <a:pPr lvl="1"/>
            <a:r>
              <a:rPr lang="en-US" sz="2800" dirty="0"/>
              <a:t>Going Beyond the Foundation: Competencies for Professional and Career Enhancement </a:t>
            </a:r>
            <a:endParaRPr lang="en-US" sz="2600" dirty="0" smtClean="0"/>
          </a:p>
          <a:p>
            <a:pPr marL="1428750" lvl="2" indent="-514350">
              <a:buFont typeface="+mj-lt"/>
              <a:buAutoNum type="arabicPeriod"/>
            </a:pPr>
            <a:endParaRPr lang="en-US" sz="2600" dirty="0" smtClean="0"/>
          </a:p>
          <a:p>
            <a:pPr marL="457200" lvl="1" indent="0">
              <a:buNone/>
            </a:pPr>
            <a:r>
              <a:rPr lang="en-US" sz="2600" dirty="0" smtClean="0"/>
              <a:t/>
            </a:r>
            <a:br>
              <a:rPr lang="en-US" sz="2600" dirty="0" smtClean="0"/>
            </a:br>
            <a:endParaRPr lang="en-US" sz="2600" dirty="0"/>
          </a:p>
        </p:txBody>
      </p:sp>
    </p:spTree>
    <p:extLst>
      <p:ext uri="{BB962C8B-B14F-4D97-AF65-F5344CB8AC3E}">
        <p14:creationId xmlns:p14="http://schemas.microsoft.com/office/powerpoint/2010/main" val="273584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DRAFT Core Competencies for Professional Catalogers</a:t>
            </a:r>
          </a:p>
        </p:txBody>
      </p:sp>
      <p:sp>
        <p:nvSpPr>
          <p:cNvPr id="3" name="Content Placeholder 2"/>
          <p:cNvSpPr>
            <a:spLocks noGrp="1"/>
          </p:cNvSpPr>
          <p:nvPr>
            <p:ph idx="1"/>
          </p:nvPr>
        </p:nvSpPr>
        <p:spPr/>
        <p:txBody>
          <a:bodyPr>
            <a:noAutofit/>
          </a:bodyPr>
          <a:lstStyle/>
          <a:p>
            <a:r>
              <a:rPr lang="en-US" sz="3200" dirty="0" smtClean="0"/>
              <a:t>Outline, cont.: </a:t>
            </a:r>
          </a:p>
          <a:p>
            <a:pPr lvl="1"/>
            <a:r>
              <a:rPr lang="en-US" sz="2800" dirty="0"/>
              <a:t>Core </a:t>
            </a:r>
            <a:r>
              <a:rPr lang="en-US" sz="2800" dirty="0" smtClean="0"/>
              <a:t>Competencies </a:t>
            </a:r>
            <a:endParaRPr lang="en-US" sz="2600" dirty="0"/>
          </a:p>
          <a:p>
            <a:pPr marL="1428750" lvl="2" indent="-514350">
              <a:buFont typeface="+mj-lt"/>
              <a:buAutoNum type="arabicPeriod"/>
            </a:pPr>
            <a:r>
              <a:rPr lang="en-US" sz="2400" dirty="0">
                <a:solidFill>
                  <a:srgbClr val="0070C0"/>
                </a:solidFill>
              </a:rPr>
              <a:t>Knowledge Competencies: practical or theoretical understanding of a </a:t>
            </a:r>
            <a:r>
              <a:rPr lang="en-US" sz="2400" dirty="0" smtClean="0">
                <a:solidFill>
                  <a:srgbClr val="0070C0"/>
                </a:solidFill>
              </a:rPr>
              <a:t>subject</a:t>
            </a:r>
          </a:p>
          <a:p>
            <a:pPr lvl="3"/>
            <a:r>
              <a:rPr lang="en-US" sz="2400" dirty="0">
                <a:solidFill>
                  <a:srgbClr val="0070C0"/>
                </a:solidFill>
              </a:rPr>
              <a:t>Knowledge of foundational cataloging </a:t>
            </a:r>
            <a:r>
              <a:rPr lang="en-US" sz="2400" dirty="0" smtClean="0">
                <a:solidFill>
                  <a:srgbClr val="0070C0"/>
                </a:solidFill>
              </a:rPr>
              <a:t>principles</a:t>
            </a:r>
          </a:p>
          <a:p>
            <a:pPr lvl="3"/>
            <a:r>
              <a:rPr lang="en-US" sz="2400" dirty="0">
                <a:solidFill>
                  <a:srgbClr val="0070C0"/>
                </a:solidFill>
              </a:rPr>
              <a:t>Knowledge of systems and </a:t>
            </a:r>
            <a:r>
              <a:rPr lang="en-US" sz="2400" dirty="0" smtClean="0">
                <a:solidFill>
                  <a:srgbClr val="0070C0"/>
                </a:solidFill>
              </a:rPr>
              <a:t>technology</a:t>
            </a:r>
          </a:p>
          <a:p>
            <a:pPr lvl="3"/>
            <a:r>
              <a:rPr lang="en-US" sz="2400" dirty="0">
                <a:solidFill>
                  <a:srgbClr val="0070C0"/>
                </a:solidFill>
              </a:rPr>
              <a:t>Knowledge of trends in cataloging profession</a:t>
            </a:r>
            <a:endParaRPr lang="en-US" sz="2200" dirty="0" smtClean="0">
              <a:solidFill>
                <a:srgbClr val="0070C0"/>
              </a:solidFill>
            </a:endParaRPr>
          </a:p>
          <a:p>
            <a:pPr marL="1885950" lvl="3" indent="-514350">
              <a:buFont typeface="+mj-lt"/>
              <a:buAutoNum type="arabicPeriod"/>
            </a:pPr>
            <a:endParaRPr lang="en-US" sz="2200" dirty="0">
              <a:solidFill>
                <a:srgbClr val="0070C0"/>
              </a:solidFill>
            </a:endParaRPr>
          </a:p>
          <a:p>
            <a:pPr marL="1428750" lvl="2" indent="-514350">
              <a:buFont typeface="+mj-lt"/>
              <a:buAutoNum type="arabicPeriod"/>
            </a:pPr>
            <a:endParaRPr lang="en-US" sz="2600" dirty="0" smtClean="0"/>
          </a:p>
          <a:p>
            <a:pPr marL="457200" lvl="1" indent="0">
              <a:buNone/>
            </a:pPr>
            <a:r>
              <a:rPr lang="en-US" sz="2600" dirty="0" smtClean="0"/>
              <a:t/>
            </a:r>
            <a:br>
              <a:rPr lang="en-US" sz="2600" dirty="0" smtClean="0"/>
            </a:br>
            <a:endParaRPr lang="en-US" sz="2600" dirty="0"/>
          </a:p>
        </p:txBody>
      </p:sp>
    </p:spTree>
    <p:extLst>
      <p:ext uri="{BB962C8B-B14F-4D97-AF65-F5344CB8AC3E}">
        <p14:creationId xmlns:p14="http://schemas.microsoft.com/office/powerpoint/2010/main" val="2011465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DRAFT Core Competencies for Professional Catalogers</a:t>
            </a:r>
          </a:p>
        </p:txBody>
      </p:sp>
      <p:sp>
        <p:nvSpPr>
          <p:cNvPr id="3" name="Content Placeholder 2"/>
          <p:cNvSpPr>
            <a:spLocks noGrp="1"/>
          </p:cNvSpPr>
          <p:nvPr>
            <p:ph idx="1"/>
          </p:nvPr>
        </p:nvSpPr>
        <p:spPr/>
        <p:txBody>
          <a:bodyPr>
            <a:noAutofit/>
          </a:bodyPr>
          <a:lstStyle/>
          <a:p>
            <a:r>
              <a:rPr lang="en-US" sz="3200" dirty="0" smtClean="0"/>
              <a:t>Outline, cont.: </a:t>
            </a:r>
          </a:p>
          <a:p>
            <a:pPr lvl="1"/>
            <a:r>
              <a:rPr lang="en-US" sz="2800" dirty="0"/>
              <a:t>Core </a:t>
            </a:r>
            <a:r>
              <a:rPr lang="en-US" sz="2800" dirty="0" smtClean="0"/>
              <a:t>Competencies</a:t>
            </a:r>
            <a:endParaRPr lang="en-US" sz="2800" dirty="0"/>
          </a:p>
          <a:p>
            <a:pPr marL="1428750" lvl="2" indent="-514350">
              <a:buFont typeface="+mj-lt"/>
              <a:buAutoNum type="arabicPeriod" startAt="2"/>
            </a:pPr>
            <a:r>
              <a:rPr lang="en-US" sz="2400" dirty="0" smtClean="0">
                <a:solidFill>
                  <a:srgbClr val="0070C0"/>
                </a:solidFill>
              </a:rPr>
              <a:t>Skill </a:t>
            </a:r>
            <a:r>
              <a:rPr lang="en-US" sz="2400" dirty="0">
                <a:solidFill>
                  <a:srgbClr val="0070C0"/>
                </a:solidFill>
              </a:rPr>
              <a:t>&amp; Ability Competencies: a natural or learned capacity to perform an </a:t>
            </a:r>
            <a:r>
              <a:rPr lang="en-US" sz="2400" dirty="0" smtClean="0">
                <a:solidFill>
                  <a:srgbClr val="0070C0"/>
                </a:solidFill>
              </a:rPr>
              <a:t>act</a:t>
            </a:r>
          </a:p>
          <a:p>
            <a:pPr lvl="3"/>
            <a:r>
              <a:rPr lang="en-US" sz="2400" dirty="0">
                <a:solidFill>
                  <a:srgbClr val="0070C0"/>
                </a:solidFill>
              </a:rPr>
              <a:t>Applying standards and principles within a bibliographic </a:t>
            </a:r>
            <a:r>
              <a:rPr lang="en-US" sz="2400" dirty="0" smtClean="0">
                <a:solidFill>
                  <a:srgbClr val="0070C0"/>
                </a:solidFill>
              </a:rPr>
              <a:t>system</a:t>
            </a:r>
          </a:p>
          <a:p>
            <a:pPr lvl="3"/>
            <a:r>
              <a:rPr lang="en-US" sz="2400" dirty="0">
                <a:solidFill>
                  <a:srgbClr val="0070C0"/>
                </a:solidFill>
              </a:rPr>
              <a:t>Synthesizes a unified metadata strategy for local </a:t>
            </a:r>
            <a:r>
              <a:rPr lang="en-US" sz="2400" dirty="0" smtClean="0">
                <a:solidFill>
                  <a:srgbClr val="0070C0"/>
                </a:solidFill>
              </a:rPr>
              <a:t>implementation</a:t>
            </a:r>
          </a:p>
          <a:p>
            <a:pPr lvl="3"/>
            <a:r>
              <a:rPr lang="en-US" sz="2400" dirty="0">
                <a:solidFill>
                  <a:srgbClr val="0070C0"/>
                </a:solidFill>
              </a:rPr>
              <a:t>Integrating, mapping, and transforming metadata within a bibliographic system</a:t>
            </a:r>
            <a:endParaRPr lang="en-US" sz="2400" dirty="0" smtClean="0">
              <a:solidFill>
                <a:srgbClr val="0070C0"/>
              </a:solidFill>
            </a:endParaRPr>
          </a:p>
          <a:p>
            <a:pPr lvl="3"/>
            <a:endParaRPr lang="en-US" sz="2200" dirty="0">
              <a:solidFill>
                <a:srgbClr val="0070C0"/>
              </a:solidFill>
            </a:endParaRPr>
          </a:p>
          <a:p>
            <a:pPr marL="1428750" lvl="2" indent="-514350">
              <a:buFont typeface="+mj-lt"/>
              <a:buAutoNum type="arabicPeriod" startAt="2"/>
            </a:pPr>
            <a:endParaRPr lang="en-US" sz="2600" dirty="0" smtClean="0"/>
          </a:p>
          <a:p>
            <a:pPr marL="457200" lvl="1" indent="0">
              <a:buNone/>
            </a:pPr>
            <a:r>
              <a:rPr lang="en-US" sz="2600" dirty="0" smtClean="0"/>
              <a:t/>
            </a:r>
            <a:br>
              <a:rPr lang="en-US" sz="2600" dirty="0" smtClean="0"/>
            </a:br>
            <a:endParaRPr lang="en-US" sz="2600" dirty="0"/>
          </a:p>
        </p:txBody>
      </p:sp>
    </p:spTree>
    <p:extLst>
      <p:ext uri="{BB962C8B-B14F-4D97-AF65-F5344CB8AC3E}">
        <p14:creationId xmlns:p14="http://schemas.microsoft.com/office/powerpoint/2010/main" val="25718276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DRAFT Core Competencies for Professional Catalogers</a:t>
            </a:r>
          </a:p>
        </p:txBody>
      </p:sp>
      <p:sp>
        <p:nvSpPr>
          <p:cNvPr id="3" name="Content Placeholder 2"/>
          <p:cNvSpPr>
            <a:spLocks noGrp="1"/>
          </p:cNvSpPr>
          <p:nvPr>
            <p:ph idx="1"/>
          </p:nvPr>
        </p:nvSpPr>
        <p:spPr/>
        <p:txBody>
          <a:bodyPr>
            <a:noAutofit/>
          </a:bodyPr>
          <a:lstStyle/>
          <a:p>
            <a:r>
              <a:rPr lang="en-US" sz="3200" dirty="0" smtClean="0"/>
              <a:t>Outline, cont.: </a:t>
            </a:r>
          </a:p>
          <a:p>
            <a:pPr lvl="1"/>
            <a:r>
              <a:rPr lang="en-US" sz="2800" dirty="0"/>
              <a:t>Core Competencies</a:t>
            </a:r>
          </a:p>
          <a:p>
            <a:pPr marL="1428750" lvl="2" indent="-514350">
              <a:buFont typeface="+mj-lt"/>
              <a:buAutoNum type="arabicPeriod" startAt="3"/>
            </a:pPr>
            <a:r>
              <a:rPr lang="en-US" sz="2400" dirty="0" smtClean="0">
                <a:solidFill>
                  <a:srgbClr val="0070C0"/>
                </a:solidFill>
              </a:rPr>
              <a:t>Behavioral </a:t>
            </a:r>
            <a:r>
              <a:rPr lang="en-US" sz="2400" dirty="0">
                <a:solidFill>
                  <a:srgbClr val="0070C0"/>
                </a:solidFill>
              </a:rPr>
              <a:t>Competencies: “a pattern of actions or conduct</a:t>
            </a:r>
            <a:r>
              <a:rPr lang="en-US" sz="2400" dirty="0" smtClean="0">
                <a:solidFill>
                  <a:srgbClr val="0070C0"/>
                </a:solidFill>
              </a:rPr>
              <a:t>”</a:t>
            </a:r>
          </a:p>
          <a:p>
            <a:pPr lvl="3"/>
            <a:r>
              <a:rPr lang="en-US" sz="2400" dirty="0">
                <a:solidFill>
                  <a:srgbClr val="0070C0"/>
                </a:solidFill>
              </a:rPr>
              <a:t>Interpersonal </a:t>
            </a:r>
            <a:r>
              <a:rPr lang="en-US" sz="2400" dirty="0" smtClean="0">
                <a:solidFill>
                  <a:srgbClr val="0070C0"/>
                </a:solidFill>
              </a:rPr>
              <a:t>communication</a:t>
            </a:r>
          </a:p>
          <a:p>
            <a:pPr lvl="3"/>
            <a:r>
              <a:rPr lang="en-US" sz="2400" dirty="0">
                <a:solidFill>
                  <a:srgbClr val="0070C0"/>
                </a:solidFill>
              </a:rPr>
              <a:t>Public service </a:t>
            </a:r>
            <a:r>
              <a:rPr lang="en-US" sz="2400" dirty="0" smtClean="0">
                <a:solidFill>
                  <a:srgbClr val="0070C0"/>
                </a:solidFill>
              </a:rPr>
              <a:t>orientation</a:t>
            </a:r>
          </a:p>
          <a:p>
            <a:pPr lvl="3"/>
            <a:r>
              <a:rPr lang="en-US" sz="2400" dirty="0">
                <a:solidFill>
                  <a:srgbClr val="0070C0"/>
                </a:solidFill>
              </a:rPr>
              <a:t>Initiative &amp; </a:t>
            </a:r>
            <a:r>
              <a:rPr lang="en-US" sz="2400" dirty="0" smtClean="0">
                <a:solidFill>
                  <a:srgbClr val="0070C0"/>
                </a:solidFill>
              </a:rPr>
              <a:t>adaptability</a:t>
            </a:r>
          </a:p>
          <a:p>
            <a:pPr lvl="3"/>
            <a:r>
              <a:rPr lang="en-US" sz="2400" dirty="0">
                <a:solidFill>
                  <a:srgbClr val="0070C0"/>
                </a:solidFill>
              </a:rPr>
              <a:t>Professional </a:t>
            </a:r>
            <a:r>
              <a:rPr lang="en-US" sz="2400" dirty="0" smtClean="0">
                <a:solidFill>
                  <a:srgbClr val="0070C0"/>
                </a:solidFill>
              </a:rPr>
              <a:t>Curiosity</a:t>
            </a:r>
          </a:p>
          <a:p>
            <a:pPr lvl="3"/>
            <a:r>
              <a:rPr lang="en-US" sz="2400" dirty="0">
                <a:solidFill>
                  <a:srgbClr val="0070C0"/>
                </a:solidFill>
              </a:rPr>
              <a:t>Problem solving</a:t>
            </a:r>
          </a:p>
          <a:p>
            <a:pPr marL="1428750" lvl="2" indent="-514350">
              <a:buFont typeface="+mj-lt"/>
              <a:buAutoNum type="arabicPeriod" startAt="3"/>
            </a:pPr>
            <a:endParaRPr lang="en-US" sz="2600" dirty="0" smtClean="0"/>
          </a:p>
          <a:p>
            <a:pPr marL="457200" lvl="1" indent="0">
              <a:buNone/>
            </a:pPr>
            <a:r>
              <a:rPr lang="en-US" sz="2600" dirty="0" smtClean="0"/>
              <a:t/>
            </a:r>
            <a:br>
              <a:rPr lang="en-US" sz="2600" dirty="0" smtClean="0"/>
            </a:br>
            <a:endParaRPr lang="en-US" sz="2600" dirty="0"/>
          </a:p>
        </p:txBody>
      </p:sp>
    </p:spTree>
    <p:extLst>
      <p:ext uri="{BB962C8B-B14F-4D97-AF65-F5344CB8AC3E}">
        <p14:creationId xmlns:p14="http://schemas.microsoft.com/office/powerpoint/2010/main" val="3593325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DRAFT Core Competencies for Professional Catalogers</a:t>
            </a:r>
          </a:p>
        </p:txBody>
      </p:sp>
      <p:sp>
        <p:nvSpPr>
          <p:cNvPr id="3" name="Content Placeholder 2"/>
          <p:cNvSpPr>
            <a:spLocks noGrp="1"/>
          </p:cNvSpPr>
          <p:nvPr>
            <p:ph idx="1"/>
          </p:nvPr>
        </p:nvSpPr>
        <p:spPr/>
        <p:txBody>
          <a:bodyPr>
            <a:noAutofit/>
          </a:bodyPr>
          <a:lstStyle/>
          <a:p>
            <a:r>
              <a:rPr lang="en-US" sz="3200" dirty="0" smtClean="0"/>
              <a:t>Outline, cont.: </a:t>
            </a:r>
          </a:p>
          <a:p>
            <a:pPr lvl="1"/>
            <a:r>
              <a:rPr lang="en-US" sz="2800" dirty="0"/>
              <a:t>Going Beyond the Foundation: Competencies for Professional and Career Enhancement </a:t>
            </a:r>
            <a:endParaRPr lang="en-US" sz="2800" dirty="0" smtClean="0"/>
          </a:p>
          <a:p>
            <a:pPr marL="1371600" lvl="2" indent="-457200">
              <a:buFont typeface="+mj-lt"/>
              <a:buAutoNum type="arabicPeriod"/>
            </a:pPr>
            <a:r>
              <a:rPr lang="en-US" sz="2400" dirty="0" smtClean="0"/>
              <a:t>Knowledge </a:t>
            </a:r>
            <a:r>
              <a:rPr lang="en-US" sz="2400" dirty="0"/>
              <a:t>Competencies: practical or theoretical understanding of a </a:t>
            </a:r>
            <a:r>
              <a:rPr lang="en-US" sz="2400" dirty="0" smtClean="0"/>
              <a:t>subject</a:t>
            </a:r>
          </a:p>
          <a:p>
            <a:pPr marL="1371600" lvl="2" indent="-457200">
              <a:buFont typeface="+mj-lt"/>
              <a:buAutoNum type="arabicPeriod"/>
            </a:pPr>
            <a:r>
              <a:rPr lang="en-US" sz="2400" dirty="0"/>
              <a:t>Skill &amp; Ability Competencies: “a natural or learned capacity to perform an act</a:t>
            </a:r>
            <a:r>
              <a:rPr lang="en-US" sz="2400" dirty="0" smtClean="0"/>
              <a:t>”</a:t>
            </a:r>
          </a:p>
          <a:p>
            <a:pPr marL="1371600" lvl="2" indent="-457200">
              <a:buFont typeface="+mj-lt"/>
              <a:buAutoNum type="arabicPeriod"/>
            </a:pPr>
            <a:r>
              <a:rPr lang="en-US" sz="2400" dirty="0"/>
              <a:t>Behavioral </a:t>
            </a:r>
            <a:r>
              <a:rPr lang="en-US" sz="2400" dirty="0" smtClean="0"/>
              <a:t>Competencies: “</a:t>
            </a:r>
            <a:r>
              <a:rPr lang="en-US" sz="2400" dirty="0"/>
              <a:t>a pattern of actions or conduct”</a:t>
            </a:r>
          </a:p>
          <a:p>
            <a:pPr marL="1428750" lvl="2" indent="-514350">
              <a:buFont typeface="+mj-lt"/>
              <a:buAutoNum type="arabicPeriod"/>
            </a:pPr>
            <a:endParaRPr lang="en-US" sz="2600" dirty="0" smtClean="0"/>
          </a:p>
          <a:p>
            <a:pPr marL="457200" lvl="1" indent="0">
              <a:buNone/>
            </a:pPr>
            <a:r>
              <a:rPr lang="en-US" sz="2600" dirty="0" smtClean="0"/>
              <a:t/>
            </a:r>
            <a:br>
              <a:rPr lang="en-US" sz="2600" dirty="0" smtClean="0"/>
            </a:br>
            <a:endParaRPr lang="en-US" sz="2600" dirty="0"/>
          </a:p>
        </p:txBody>
      </p:sp>
    </p:spTree>
    <p:extLst>
      <p:ext uri="{BB962C8B-B14F-4D97-AF65-F5344CB8AC3E}">
        <p14:creationId xmlns:p14="http://schemas.microsoft.com/office/powerpoint/2010/main" val="607807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Background Information</a:t>
            </a:r>
            <a:br>
              <a:rPr lang="en-US" dirty="0" smtClean="0"/>
            </a:br>
            <a:r>
              <a:rPr lang="en-US" dirty="0"/>
              <a:t/>
            </a:r>
            <a:br>
              <a:rPr lang="en-US" dirty="0"/>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079754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Your turn! </a:t>
            </a:r>
            <a:endParaRPr lang="en-US" sz="4800" dirty="0"/>
          </a:p>
        </p:txBody>
      </p:sp>
      <p:sp>
        <p:nvSpPr>
          <p:cNvPr id="3" name="Text Placeholder 2"/>
          <p:cNvSpPr>
            <a:spLocks noGrp="1"/>
          </p:cNvSpPr>
          <p:nvPr>
            <p:ph type="body" idx="1"/>
          </p:nvPr>
        </p:nvSpPr>
        <p:spPr/>
        <p:txBody>
          <a:bodyPr>
            <a:normAutofit/>
          </a:bodyPr>
          <a:lstStyle/>
          <a:p>
            <a:endParaRPr lang="en-US" sz="2400" dirty="0"/>
          </a:p>
        </p:txBody>
      </p:sp>
    </p:spTree>
    <p:extLst>
      <p:ext uri="{BB962C8B-B14F-4D97-AF65-F5344CB8AC3E}">
        <p14:creationId xmlns:p14="http://schemas.microsoft.com/office/powerpoint/2010/main" val="1206029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Your turn: What do you think? </a:t>
            </a:r>
            <a:r>
              <a:rPr lang="en-US" dirty="0">
                <a:solidFill>
                  <a:srgbClr val="FF0000"/>
                </a:solidFill>
              </a:rPr>
              <a:t/>
            </a:r>
            <a:br>
              <a:rPr lang="en-US" dirty="0">
                <a:solidFill>
                  <a:srgbClr val="FF0000"/>
                </a:solidFill>
              </a:rPr>
            </a:br>
            <a:endParaRPr lang="en-US" dirty="0"/>
          </a:p>
        </p:txBody>
      </p:sp>
      <p:sp>
        <p:nvSpPr>
          <p:cNvPr id="3" name="Content Placeholder 2"/>
          <p:cNvSpPr>
            <a:spLocks noGrp="1"/>
          </p:cNvSpPr>
          <p:nvPr>
            <p:ph idx="1"/>
          </p:nvPr>
        </p:nvSpPr>
        <p:spPr>
          <a:xfrm>
            <a:off x="677334" y="1616529"/>
            <a:ext cx="8596668" cy="4424833"/>
          </a:xfrm>
        </p:spPr>
        <p:txBody>
          <a:bodyPr>
            <a:noAutofit/>
          </a:bodyPr>
          <a:lstStyle/>
          <a:p>
            <a:pPr marL="514350" lvl="0" indent="-514350">
              <a:buFont typeface="+mj-lt"/>
              <a:buAutoNum type="arabicPeriod"/>
            </a:pPr>
            <a:r>
              <a:rPr lang="en-US" sz="2800" dirty="0"/>
              <a:t>Is this overall document relevant to practitioners/educators</a:t>
            </a:r>
            <a:r>
              <a:rPr lang="en-US" sz="2800" dirty="0" smtClean="0"/>
              <a:t>? </a:t>
            </a:r>
            <a:endParaRPr lang="en-US" sz="2800" dirty="0">
              <a:solidFill>
                <a:srgbClr val="FF0000"/>
              </a:solidFill>
            </a:endParaRPr>
          </a:p>
          <a:p>
            <a:pPr marL="514350" lvl="0" indent="-514350">
              <a:buFont typeface="+mj-lt"/>
              <a:buAutoNum type="arabicPeriod"/>
            </a:pPr>
            <a:r>
              <a:rPr lang="en-US" sz="2800" dirty="0" smtClean="0"/>
              <a:t>What skills/knowledge are we missing? </a:t>
            </a:r>
          </a:p>
          <a:p>
            <a:pPr marL="514350" lvl="0" indent="-514350">
              <a:buFont typeface="+mj-lt"/>
              <a:buAutoNum type="arabicPeriod"/>
            </a:pPr>
            <a:r>
              <a:rPr lang="en-US" sz="2800" dirty="0" smtClean="0"/>
              <a:t>Where </a:t>
            </a:r>
            <a:r>
              <a:rPr lang="en-US" sz="2800" dirty="0"/>
              <a:t>are we too granular/not granular enough?</a:t>
            </a:r>
          </a:p>
          <a:p>
            <a:pPr marL="514350" lvl="0" indent="-514350">
              <a:buFont typeface="+mj-lt"/>
              <a:buAutoNum type="arabicPeriod"/>
            </a:pPr>
            <a:r>
              <a:rPr lang="en-US" sz="2800" dirty="0"/>
              <a:t>Are we acknowledging the breadth of the whole career and life-long learning </a:t>
            </a:r>
            <a:r>
              <a:rPr lang="en-US" sz="2800" dirty="0" smtClean="0"/>
              <a:t>opportunities</a:t>
            </a:r>
            <a:r>
              <a:rPr lang="en-US" sz="2800" dirty="0" smtClean="0"/>
              <a:t>?</a:t>
            </a:r>
          </a:p>
          <a:p>
            <a:pPr marL="0" lvl="0" indent="0">
              <a:buNone/>
            </a:pPr>
            <a:endParaRPr lang="en-US" sz="2800" dirty="0" smtClean="0"/>
          </a:p>
          <a:p>
            <a:pPr marL="0" lvl="0" indent="0">
              <a:buNone/>
            </a:pPr>
            <a:r>
              <a:rPr lang="en-US" sz="2800" dirty="0" smtClean="0"/>
              <a:t>Comments page: </a:t>
            </a:r>
            <a:r>
              <a:rPr lang="en-US" sz="2800" u="sng" dirty="0">
                <a:hlinkClick r:id="rId3"/>
              </a:rPr>
              <a:t>http://connect.ala.org/node/254522</a:t>
            </a:r>
            <a:endParaRPr lang="en-US" sz="2800" dirty="0" smtClean="0"/>
          </a:p>
          <a:p>
            <a:pPr marL="514350" lvl="0" indent="-514350">
              <a:buFont typeface="+mj-lt"/>
              <a:buAutoNum type="arabicPeriod"/>
            </a:pPr>
            <a:endParaRPr lang="en-US" sz="3200" dirty="0"/>
          </a:p>
          <a:p>
            <a:pPr marL="1428750" lvl="2" indent="-514350">
              <a:buFont typeface="+mj-lt"/>
              <a:buAutoNum type="arabicPeriod"/>
            </a:pPr>
            <a:endParaRPr lang="en-US" sz="2600" dirty="0" smtClean="0"/>
          </a:p>
          <a:p>
            <a:pPr marL="457200" lvl="1" indent="0">
              <a:buNone/>
            </a:pPr>
            <a:r>
              <a:rPr lang="en-US" sz="2600" dirty="0" smtClean="0"/>
              <a:t/>
            </a:r>
            <a:br>
              <a:rPr lang="en-US" sz="2600" dirty="0" smtClean="0"/>
            </a:br>
            <a:endParaRPr lang="en-US" sz="2600" dirty="0"/>
          </a:p>
        </p:txBody>
      </p:sp>
    </p:spTree>
    <p:extLst>
      <p:ext uri="{BB962C8B-B14F-4D97-AF65-F5344CB8AC3E}">
        <p14:creationId xmlns:p14="http://schemas.microsoft.com/office/powerpoint/2010/main" val="2206195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a:t>
            </a:r>
            <a:endParaRPr lang="en-US" dirty="0"/>
          </a:p>
        </p:txBody>
      </p:sp>
      <p:sp>
        <p:nvSpPr>
          <p:cNvPr id="3" name="Content Placeholder 2"/>
          <p:cNvSpPr>
            <a:spLocks noGrp="1"/>
          </p:cNvSpPr>
          <p:nvPr>
            <p:ph idx="1"/>
          </p:nvPr>
        </p:nvSpPr>
        <p:spPr>
          <a:xfrm>
            <a:off x="677334" y="1698171"/>
            <a:ext cx="8596668" cy="4343191"/>
          </a:xfrm>
        </p:spPr>
        <p:txBody>
          <a:bodyPr>
            <a:normAutofit fontScale="77500" lnSpcReduction="20000"/>
          </a:bodyPr>
          <a:lstStyle/>
          <a:p>
            <a:pPr marL="0" indent="0" algn="ctr">
              <a:buNone/>
            </a:pPr>
            <a:r>
              <a:rPr lang="en-US" sz="3400" dirty="0" smtClean="0"/>
              <a:t>ALA Annual 2015 Interest Group Meeting: Creation of Cataloging Competencies Task Force</a:t>
            </a:r>
          </a:p>
          <a:p>
            <a:endParaRPr lang="en-US" sz="3400" dirty="0" smtClean="0"/>
          </a:p>
          <a:p>
            <a:pPr lvl="2"/>
            <a:r>
              <a:rPr lang="en-US" sz="3400" dirty="0" smtClean="0"/>
              <a:t>Bruce </a:t>
            </a:r>
            <a:r>
              <a:rPr lang="en-US" sz="3400" dirty="0"/>
              <a:t>J. Evans, chair</a:t>
            </a:r>
          </a:p>
          <a:p>
            <a:pPr lvl="2"/>
            <a:r>
              <a:rPr lang="en-US" sz="3400" dirty="0"/>
              <a:t>Jennifer A. Liss</a:t>
            </a:r>
          </a:p>
          <a:p>
            <a:pPr lvl="2"/>
            <a:r>
              <a:rPr lang="en-US" sz="3400" dirty="0"/>
              <a:t>Arthur Liu</a:t>
            </a:r>
          </a:p>
          <a:p>
            <a:pPr lvl="2"/>
            <a:r>
              <a:rPr lang="en-US" sz="3400" dirty="0"/>
              <a:t>Scott Piepenburg</a:t>
            </a:r>
          </a:p>
          <a:p>
            <a:pPr lvl="2"/>
            <a:r>
              <a:rPr lang="en-US" sz="3400" dirty="0"/>
              <a:t>Beth Shoemaker</a:t>
            </a:r>
          </a:p>
          <a:p>
            <a:pPr lvl="2"/>
            <a:r>
              <a:rPr lang="en-US" sz="3400" dirty="0"/>
              <a:t>Karen Snow</a:t>
            </a:r>
          </a:p>
          <a:p>
            <a:pPr lvl="2"/>
            <a:r>
              <a:rPr lang="en-US" sz="3400" dirty="0"/>
              <a:t>Raegan Wiechert</a:t>
            </a:r>
          </a:p>
          <a:p>
            <a:endParaRPr lang="en-US" sz="2400" dirty="0" smtClean="0"/>
          </a:p>
          <a:p>
            <a:pPr marL="914400" lvl="2" indent="0">
              <a:buNone/>
            </a:pPr>
            <a:endParaRPr lang="en-US" sz="2800" dirty="0" smtClean="0"/>
          </a:p>
          <a:p>
            <a:pPr marL="0" indent="0">
              <a:buNone/>
            </a:pPr>
            <a:endParaRPr lang="en-US" sz="2200" dirty="0">
              <a:solidFill>
                <a:srgbClr val="FF0000"/>
              </a:solidFill>
            </a:endParaRPr>
          </a:p>
        </p:txBody>
      </p:sp>
    </p:spTree>
    <p:extLst>
      <p:ext uri="{BB962C8B-B14F-4D97-AF65-F5344CB8AC3E}">
        <p14:creationId xmlns:p14="http://schemas.microsoft.com/office/powerpoint/2010/main" val="504543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 cont.</a:t>
            </a:r>
            <a:endParaRPr lang="en-US" dirty="0"/>
          </a:p>
        </p:txBody>
      </p:sp>
      <p:sp>
        <p:nvSpPr>
          <p:cNvPr id="3" name="Content Placeholder 2"/>
          <p:cNvSpPr>
            <a:spLocks noGrp="1"/>
          </p:cNvSpPr>
          <p:nvPr>
            <p:ph idx="1"/>
          </p:nvPr>
        </p:nvSpPr>
        <p:spPr>
          <a:xfrm>
            <a:off x="677334" y="1600201"/>
            <a:ext cx="8596668" cy="4441162"/>
          </a:xfrm>
        </p:spPr>
        <p:txBody>
          <a:bodyPr>
            <a:normAutofit/>
          </a:bodyPr>
          <a:lstStyle/>
          <a:p>
            <a:pPr marL="0" indent="0" algn="ctr">
              <a:buNone/>
            </a:pPr>
            <a:r>
              <a:rPr lang="en-US" sz="2400" dirty="0" smtClean="0"/>
              <a:t>Summary of Charge</a:t>
            </a:r>
            <a:r>
              <a:rPr lang="en-US" sz="2400" dirty="0"/>
              <a:t>:</a:t>
            </a:r>
            <a:endParaRPr lang="en-US" sz="2400" dirty="0" smtClean="0"/>
          </a:p>
          <a:p>
            <a:r>
              <a:rPr lang="en-US" sz="2200" dirty="0"/>
              <a:t>The cataloging core competencies draft will:</a:t>
            </a:r>
          </a:p>
          <a:p>
            <a:pPr lvl="1"/>
            <a:r>
              <a:rPr lang="en-US" sz="2200" dirty="0"/>
              <a:t>be relevant to practitioners and educators </a:t>
            </a:r>
          </a:p>
          <a:p>
            <a:pPr lvl="1"/>
            <a:r>
              <a:rPr lang="en-US" sz="2200" dirty="0"/>
              <a:t>​enumerate skills and knowledge required for cataloging</a:t>
            </a:r>
          </a:p>
          <a:p>
            <a:pPr lvl="1"/>
            <a:r>
              <a:rPr lang="en-US" sz="2200" dirty="0"/>
              <a:t>define competencies broadly, so that: </a:t>
            </a:r>
          </a:p>
          <a:p>
            <a:pPr lvl="2"/>
            <a:r>
              <a:rPr lang="en-US" sz="2200" dirty="0"/>
              <a:t>specialized metadata fields can extend upon document</a:t>
            </a:r>
          </a:p>
          <a:p>
            <a:pPr lvl="2"/>
            <a:r>
              <a:rPr lang="en-US" sz="2200" dirty="0"/>
              <a:t>changes in technology and standards don't necessitate frequent updates</a:t>
            </a:r>
          </a:p>
          <a:p>
            <a:pPr lvl="1"/>
            <a:r>
              <a:rPr lang="en-US" sz="2200" dirty="0"/>
              <a:t>acknowledge catalogers' total education and career-long </a:t>
            </a:r>
            <a:r>
              <a:rPr lang="en-US" sz="2200" dirty="0" smtClean="0"/>
              <a:t>development</a:t>
            </a:r>
          </a:p>
          <a:p>
            <a:pPr marL="0" indent="0">
              <a:buNone/>
            </a:pPr>
            <a:endParaRPr lang="en-US" sz="2200" dirty="0">
              <a:solidFill>
                <a:srgbClr val="FF0000"/>
              </a:solidFill>
            </a:endParaRPr>
          </a:p>
          <a:p>
            <a:pPr lvl="1"/>
            <a:endParaRPr lang="en-US" sz="2600" dirty="0"/>
          </a:p>
        </p:txBody>
      </p:sp>
    </p:spTree>
    <p:extLst>
      <p:ext uri="{BB962C8B-B14F-4D97-AF65-F5344CB8AC3E}">
        <p14:creationId xmlns:p14="http://schemas.microsoft.com/office/powerpoint/2010/main" val="348494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 cont. </a:t>
            </a:r>
            <a:endParaRPr lang="en-US" dirty="0"/>
          </a:p>
        </p:txBody>
      </p:sp>
      <p:sp>
        <p:nvSpPr>
          <p:cNvPr id="3" name="Content Placeholder 2"/>
          <p:cNvSpPr>
            <a:spLocks noGrp="1"/>
          </p:cNvSpPr>
          <p:nvPr>
            <p:ph idx="1"/>
          </p:nvPr>
        </p:nvSpPr>
        <p:spPr>
          <a:xfrm>
            <a:off x="677334" y="1600201"/>
            <a:ext cx="8596668" cy="4441162"/>
          </a:xfrm>
        </p:spPr>
        <p:txBody>
          <a:bodyPr>
            <a:normAutofit/>
          </a:bodyPr>
          <a:lstStyle/>
          <a:p>
            <a:pPr marL="0" indent="0" algn="ctr">
              <a:buNone/>
            </a:pPr>
            <a:r>
              <a:rPr lang="en-US" sz="2400" dirty="0" smtClean="0"/>
              <a:t>“Phase 1” Methodology: </a:t>
            </a:r>
          </a:p>
          <a:p>
            <a:r>
              <a:rPr lang="en-US" sz="2400" dirty="0" smtClean="0"/>
              <a:t>The Task Force focused their research broadly on: </a:t>
            </a:r>
            <a:endParaRPr lang="en-US" sz="2400" dirty="0"/>
          </a:p>
          <a:p>
            <a:pPr marL="800100" lvl="1" indent="-342900">
              <a:buFont typeface="+mj-lt"/>
              <a:buAutoNum type="arabicPeriod"/>
            </a:pPr>
            <a:r>
              <a:rPr lang="en-US" sz="2400" dirty="0"/>
              <a:t>Cataloging and metadata job descriptions</a:t>
            </a:r>
          </a:p>
          <a:p>
            <a:pPr marL="800100" lvl="1" indent="-342900">
              <a:buFont typeface="+mj-lt"/>
              <a:buAutoNum type="arabicPeriod"/>
            </a:pPr>
            <a:r>
              <a:rPr lang="en-US" sz="2400" dirty="0"/>
              <a:t>Articles and conference </a:t>
            </a:r>
            <a:r>
              <a:rPr lang="en-US" sz="2400" dirty="0" smtClean="0"/>
              <a:t>presentations</a:t>
            </a:r>
          </a:p>
          <a:p>
            <a:pPr marL="800100" lvl="1" indent="-342900">
              <a:buFont typeface="+mj-lt"/>
              <a:buAutoNum type="arabicPeriod"/>
            </a:pPr>
            <a:r>
              <a:rPr lang="en-US" sz="2400" dirty="0" smtClean="0"/>
              <a:t>[To a lesser degree]: Competencies documents (general) of various library organizations. </a:t>
            </a:r>
          </a:p>
          <a:p>
            <a:r>
              <a:rPr lang="en-US" sz="2600" dirty="0" smtClean="0"/>
              <a:t>Findings were compiled into spreadsheet-style matrix. </a:t>
            </a:r>
          </a:p>
          <a:p>
            <a:pPr marL="514350" indent="-457200"/>
            <a:endParaRPr lang="en-US" sz="2600" dirty="0"/>
          </a:p>
          <a:p>
            <a:pPr marL="0" indent="0">
              <a:buNone/>
            </a:pPr>
            <a:endParaRPr lang="en-US" sz="2200" dirty="0">
              <a:solidFill>
                <a:srgbClr val="FF0000"/>
              </a:solidFill>
            </a:endParaRPr>
          </a:p>
          <a:p>
            <a:pPr lvl="1"/>
            <a:endParaRPr lang="en-US" sz="2600" dirty="0"/>
          </a:p>
        </p:txBody>
      </p:sp>
    </p:spTree>
    <p:extLst>
      <p:ext uri="{BB962C8B-B14F-4D97-AF65-F5344CB8AC3E}">
        <p14:creationId xmlns:p14="http://schemas.microsoft.com/office/powerpoint/2010/main" val="514141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Information</a:t>
            </a:r>
            <a:endParaRPr lang="en-US" dirty="0"/>
          </a:p>
        </p:txBody>
      </p:sp>
      <p:sp>
        <p:nvSpPr>
          <p:cNvPr id="3" name="Content Placeholder 2"/>
          <p:cNvSpPr>
            <a:spLocks noGrp="1"/>
          </p:cNvSpPr>
          <p:nvPr>
            <p:ph idx="1"/>
          </p:nvPr>
        </p:nvSpPr>
        <p:spPr>
          <a:xfrm>
            <a:off x="677334" y="1600201"/>
            <a:ext cx="8596668" cy="4441162"/>
          </a:xfrm>
        </p:spPr>
        <p:txBody>
          <a:bodyPr>
            <a:normAutofit/>
          </a:bodyPr>
          <a:lstStyle/>
          <a:p>
            <a:pPr marL="0" indent="0" algn="ctr">
              <a:buNone/>
            </a:pPr>
            <a:endParaRPr lang="en-US" sz="2400" dirty="0" smtClean="0"/>
          </a:p>
          <a:p>
            <a:r>
              <a:rPr lang="en-US" sz="2400" dirty="0" smtClean="0"/>
              <a:t>Bruce Evans presented “Phase 1” findings at Midwinter 2016. </a:t>
            </a:r>
          </a:p>
          <a:p>
            <a:r>
              <a:rPr lang="en-US" sz="2400" dirty="0" smtClean="0"/>
              <a:t>Link to summary of the meeting and the feedback: </a:t>
            </a:r>
          </a:p>
          <a:p>
            <a:pPr lvl="1"/>
            <a:r>
              <a:rPr lang="en-US" sz="2400" dirty="0" smtClean="0">
                <a:hlinkClick r:id="rId3"/>
              </a:rPr>
              <a:t>http://connect.ala.org/node/249626</a:t>
            </a:r>
            <a:r>
              <a:rPr lang="en-US" sz="2400" dirty="0" smtClean="0"/>
              <a:t> </a:t>
            </a:r>
          </a:p>
          <a:p>
            <a:pPr marL="514350" indent="-457200"/>
            <a:endParaRPr lang="en-US" sz="2600" dirty="0"/>
          </a:p>
          <a:p>
            <a:pPr marL="0" indent="0">
              <a:buNone/>
            </a:pPr>
            <a:endParaRPr lang="en-US" sz="2200" dirty="0">
              <a:solidFill>
                <a:srgbClr val="FF0000"/>
              </a:solidFill>
            </a:endParaRPr>
          </a:p>
          <a:p>
            <a:pPr lvl="1"/>
            <a:endParaRPr lang="en-US" sz="2600" dirty="0"/>
          </a:p>
        </p:txBody>
      </p:sp>
    </p:spTree>
    <p:extLst>
      <p:ext uri="{BB962C8B-B14F-4D97-AF65-F5344CB8AC3E}">
        <p14:creationId xmlns:p14="http://schemas.microsoft.com/office/powerpoint/2010/main" val="390392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Phase 2</a:t>
            </a:r>
            <a:br>
              <a:rPr lang="en-US" dirty="0" smtClean="0"/>
            </a:br>
            <a:r>
              <a:rPr lang="en-US" dirty="0"/>
              <a:t/>
            </a:r>
            <a:br>
              <a:rPr lang="en-US" dirty="0"/>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496427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a:t>
            </a:r>
            <a:endParaRPr lang="en-US" dirty="0"/>
          </a:p>
        </p:txBody>
      </p:sp>
      <p:sp>
        <p:nvSpPr>
          <p:cNvPr id="3" name="Content Placeholder 2"/>
          <p:cNvSpPr>
            <a:spLocks noGrp="1"/>
          </p:cNvSpPr>
          <p:nvPr>
            <p:ph idx="1"/>
          </p:nvPr>
        </p:nvSpPr>
        <p:spPr/>
        <p:txBody>
          <a:bodyPr>
            <a:noAutofit/>
          </a:bodyPr>
          <a:lstStyle/>
          <a:p>
            <a:r>
              <a:rPr lang="en-US" sz="2800" dirty="0" smtClean="0"/>
              <a:t>Revised </a:t>
            </a:r>
            <a:r>
              <a:rPr lang="en-US" sz="2800" dirty="0"/>
              <a:t>Task Force </a:t>
            </a:r>
            <a:r>
              <a:rPr lang="en-US" sz="2800" dirty="0" smtClean="0"/>
              <a:t>Membership</a:t>
            </a:r>
          </a:p>
          <a:p>
            <a:pPr lvl="1"/>
            <a:r>
              <a:rPr lang="en-US" sz="2600" dirty="0" smtClean="0">
                <a:solidFill>
                  <a:schemeClr val="tx1"/>
                </a:solidFill>
              </a:rPr>
              <a:t>Bruce J. Evans, Chair</a:t>
            </a:r>
          </a:p>
          <a:p>
            <a:pPr lvl="1"/>
            <a:r>
              <a:rPr lang="en-US" sz="2600" dirty="0" smtClean="0">
                <a:solidFill>
                  <a:schemeClr val="tx1"/>
                </a:solidFill>
              </a:rPr>
              <a:t>Jennifer A. Liss</a:t>
            </a:r>
          </a:p>
          <a:p>
            <a:pPr lvl="1"/>
            <a:r>
              <a:rPr lang="en-US" sz="2600" dirty="0" smtClean="0">
                <a:solidFill>
                  <a:schemeClr val="tx1"/>
                </a:solidFill>
              </a:rPr>
              <a:t>Karen Snow</a:t>
            </a:r>
          </a:p>
          <a:p>
            <a:pPr lvl="1"/>
            <a:r>
              <a:rPr lang="en-US" sz="2600" dirty="0" smtClean="0">
                <a:solidFill>
                  <a:schemeClr val="tx1"/>
                </a:solidFill>
              </a:rPr>
              <a:t>Beth Shoemaker</a:t>
            </a:r>
          </a:p>
          <a:p>
            <a:pPr lvl="1"/>
            <a:r>
              <a:rPr lang="en-US" sz="2600" dirty="0" smtClean="0">
                <a:solidFill>
                  <a:schemeClr val="tx1"/>
                </a:solidFill>
              </a:rPr>
              <a:t>Allison R. Yanos </a:t>
            </a:r>
          </a:p>
          <a:p>
            <a:pPr lvl="1"/>
            <a:r>
              <a:rPr lang="en-US" sz="2600" dirty="0" smtClean="0">
                <a:solidFill>
                  <a:schemeClr val="tx1"/>
                </a:solidFill>
              </a:rPr>
              <a:t>Susan </a:t>
            </a:r>
            <a:r>
              <a:rPr lang="en-US" sz="2600" dirty="0" err="1" smtClean="0">
                <a:solidFill>
                  <a:schemeClr val="tx1"/>
                </a:solidFill>
              </a:rPr>
              <a:t>Rathbun-Grubb</a:t>
            </a:r>
            <a:endParaRPr lang="en-US" sz="2600" dirty="0" smtClean="0">
              <a:solidFill>
                <a:schemeClr val="tx1"/>
              </a:solidFill>
            </a:endParaRPr>
          </a:p>
          <a:p>
            <a:endParaRPr lang="en-US" sz="2800" i="1" dirty="0">
              <a:solidFill>
                <a:srgbClr val="FF0000"/>
              </a:solidFill>
            </a:endParaRPr>
          </a:p>
          <a:p>
            <a:endParaRPr lang="en-US" sz="2800" i="1" dirty="0" smtClean="0">
              <a:solidFill>
                <a:srgbClr val="FF0000"/>
              </a:solidFill>
            </a:endParaRPr>
          </a:p>
          <a:p>
            <a:endParaRPr lang="en-US" sz="2800" i="1" dirty="0">
              <a:solidFill>
                <a:srgbClr val="FF0000"/>
              </a:solidFill>
            </a:endParaRPr>
          </a:p>
          <a:p>
            <a:endParaRPr lang="en-US" sz="2800" i="1" dirty="0" smtClean="0">
              <a:solidFill>
                <a:srgbClr val="FF0000"/>
              </a:solidFill>
            </a:endParaRPr>
          </a:p>
          <a:p>
            <a:endParaRPr lang="en-US" sz="2800" i="1" dirty="0">
              <a:solidFill>
                <a:srgbClr val="FF0000"/>
              </a:solidFill>
            </a:endParaRPr>
          </a:p>
          <a:p>
            <a:endParaRPr lang="en-US" sz="2800" i="1" dirty="0" smtClean="0">
              <a:solidFill>
                <a:srgbClr val="FF0000"/>
              </a:solidFill>
            </a:endParaRPr>
          </a:p>
          <a:p>
            <a:endParaRPr lang="en-US" sz="2800" i="1" dirty="0">
              <a:solidFill>
                <a:srgbClr val="FF0000"/>
              </a:solidFill>
            </a:endParaRPr>
          </a:p>
        </p:txBody>
      </p:sp>
    </p:spTree>
    <p:extLst>
      <p:ext uri="{BB962C8B-B14F-4D97-AF65-F5344CB8AC3E}">
        <p14:creationId xmlns:p14="http://schemas.microsoft.com/office/powerpoint/2010/main" val="1279592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a:t>
            </a:r>
            <a:endParaRPr lang="en-US" dirty="0"/>
          </a:p>
        </p:txBody>
      </p:sp>
      <p:sp>
        <p:nvSpPr>
          <p:cNvPr id="3" name="Content Placeholder 2"/>
          <p:cNvSpPr>
            <a:spLocks noGrp="1"/>
          </p:cNvSpPr>
          <p:nvPr>
            <p:ph idx="1"/>
          </p:nvPr>
        </p:nvSpPr>
        <p:spPr/>
        <p:txBody>
          <a:bodyPr>
            <a:noAutofit/>
          </a:bodyPr>
          <a:lstStyle/>
          <a:p>
            <a:r>
              <a:rPr lang="en-US" sz="2800" dirty="0" smtClean="0"/>
              <a:t>Incorporating Midwinter Feedback into our work, some initial considerations:</a:t>
            </a:r>
          </a:p>
          <a:p>
            <a:pPr lvl="1"/>
            <a:r>
              <a:rPr lang="en-US" sz="2600" dirty="0" smtClean="0"/>
              <a:t>Fundamental competencies needed</a:t>
            </a:r>
          </a:p>
          <a:p>
            <a:pPr lvl="1"/>
            <a:r>
              <a:rPr lang="en-US" sz="2600" dirty="0" smtClean="0"/>
              <a:t>No to a la carte approach, career tracks instead?</a:t>
            </a:r>
          </a:p>
          <a:p>
            <a:pPr lvl="1"/>
            <a:r>
              <a:rPr lang="en-US" sz="2600" dirty="0" smtClean="0"/>
              <a:t>Diversity concerns:</a:t>
            </a:r>
          </a:p>
          <a:p>
            <a:pPr lvl="2"/>
            <a:r>
              <a:rPr lang="en-US" sz="2400" dirty="0"/>
              <a:t>A</a:t>
            </a:r>
            <a:r>
              <a:rPr lang="en-US" sz="2400" dirty="0" smtClean="0"/>
              <a:t>sked </a:t>
            </a:r>
            <a:r>
              <a:rPr lang="en-US" sz="2400" dirty="0"/>
              <a:t>ALCTS Leadership for </a:t>
            </a:r>
            <a:r>
              <a:rPr lang="en-US" sz="2400" dirty="0" smtClean="0"/>
              <a:t>advice.</a:t>
            </a:r>
            <a:endParaRPr lang="en-US" sz="2400" dirty="0"/>
          </a:p>
        </p:txBody>
      </p:sp>
    </p:spTree>
    <p:extLst>
      <p:ext uri="{BB962C8B-B14F-4D97-AF65-F5344CB8AC3E}">
        <p14:creationId xmlns:p14="http://schemas.microsoft.com/office/powerpoint/2010/main" val="389497838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1291</TotalTime>
  <Words>2591</Words>
  <Application>Microsoft Office PowerPoint</Application>
  <PresentationFormat>Widescreen</PresentationFormat>
  <Paragraphs>304</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Trebuchet MS</vt:lpstr>
      <vt:lpstr>Wingdings 3</vt:lpstr>
      <vt:lpstr>Facet</vt:lpstr>
      <vt:lpstr>Introduction to Draft Cataloging Competencies </vt:lpstr>
      <vt:lpstr>Background Information  </vt:lpstr>
      <vt:lpstr>Background Information</vt:lpstr>
      <vt:lpstr>Background Information, cont.</vt:lpstr>
      <vt:lpstr>Background Information, cont. </vt:lpstr>
      <vt:lpstr>Background Information</vt:lpstr>
      <vt:lpstr>Phase 2  </vt:lpstr>
      <vt:lpstr>Phase 2</vt:lpstr>
      <vt:lpstr>Phase 2</vt:lpstr>
      <vt:lpstr>Phase 2, cont. </vt:lpstr>
      <vt:lpstr>Phase 2, cont. </vt:lpstr>
      <vt:lpstr>Phase 2, cont. </vt:lpstr>
      <vt:lpstr>Phase 2, cont. </vt:lpstr>
      <vt:lpstr>   DRAFT Core Competencies for Professional Catalogers</vt:lpstr>
      <vt:lpstr>DRAFT Core Competencies for Professional Catalogers</vt:lpstr>
      <vt:lpstr>DRAFT Core Competencies for Professional Catalogers</vt:lpstr>
      <vt:lpstr>DRAFT Core Competencies for Professional Catalogers</vt:lpstr>
      <vt:lpstr>DRAFT Core Competencies for Professional Catalogers</vt:lpstr>
      <vt:lpstr>DRAFT Core Competencies for Professional Catalogers</vt:lpstr>
      <vt:lpstr>Your turn! </vt:lpstr>
      <vt:lpstr>Your turn: What do you think?  </vt:lpstr>
    </vt:vector>
  </TitlesOfParts>
  <Company>Baylor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on Findings and Possible Directions for Competencies</dc:title>
  <dc:creator>Evans, Bruce J.</dc:creator>
  <cp:lastModifiedBy>Evans, Bruce J.</cp:lastModifiedBy>
  <cp:revision>193</cp:revision>
  <cp:lastPrinted>2016-06-22T15:54:15Z</cp:lastPrinted>
  <dcterms:created xsi:type="dcterms:W3CDTF">2016-01-04T21:58:16Z</dcterms:created>
  <dcterms:modified xsi:type="dcterms:W3CDTF">2016-06-22T18:49:06Z</dcterms:modified>
</cp:coreProperties>
</file>