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19"/>
  </p:notesMasterIdLst>
  <p:sldIdLst>
    <p:sldId id="256" r:id="rId2"/>
    <p:sldId id="257" r:id="rId3"/>
    <p:sldId id="272" r:id="rId4"/>
    <p:sldId id="258" r:id="rId5"/>
    <p:sldId id="260" r:id="rId6"/>
    <p:sldId id="261" r:id="rId7"/>
    <p:sldId id="273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9" autoAdjust="0"/>
    <p:restoredTop sz="73713" autoAdjust="0"/>
  </p:normalViewPr>
  <p:slideViewPr>
    <p:cSldViewPr>
      <p:cViewPr varScale="1">
        <p:scale>
          <a:sx n="107" d="100"/>
          <a:sy n="107" d="100"/>
        </p:scale>
        <p:origin x="114" y="16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366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1212611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847491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889119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174746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702550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695510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904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3235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88109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56583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8576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123709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663848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668836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RFC 2616 (1999)</a:t>
            </a:r>
          </a:p>
          <a:p>
            <a:r>
              <a:rPr lang="en-US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Actionable refers to a scheme-specific syntax and semantics using HTTP protocol for URIs.</a:t>
            </a:r>
          </a:p>
          <a:p>
            <a:r>
              <a:rPr lang="en-US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388409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z="11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Hyper text transfer protocol,</a:t>
            </a:r>
            <a:r>
              <a:rPr lang="en-US" sz="11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</a:t>
            </a:r>
            <a:r>
              <a:rPr lang="en-US" sz="11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lang="en-US" sz="11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application protocol, is fundamental to data communication on the Web</a:t>
            </a:r>
          </a:p>
          <a:p>
            <a:endParaRPr lang="en-US" sz="11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1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Rules that provide </a:t>
            </a:r>
            <a:r>
              <a:rPr lang="en-US" sz="11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good practice on</a:t>
            </a:r>
            <a:r>
              <a:rPr lang="en-US" sz="11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1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format design and management</a:t>
            </a:r>
          </a:p>
          <a:p>
            <a:endParaRPr lang="en-US" sz="11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1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 follow the pattern, reuse existing ID, link multiple representations, implement 303 redirects for RWO, use dedicated services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1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1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Avoids: stating ownership, version number, auto-increment, query strings, file extension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spcBef>
                <a:spcPts val="0"/>
              </a:spcBef>
              <a:buNone/>
            </a:pPr>
            <a:endParaRPr lang="en-US" dirty="0" smtClean="0"/>
          </a:p>
          <a:p>
            <a:pPr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310626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86675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1pPr>
            <a:lvl2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2pPr>
            <a:lvl3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3pPr>
            <a:lvl4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4pPr>
            <a:lvl5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5pPr>
            <a:lvl6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6pPr>
            <a:lvl7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7pPr>
            <a:lvl8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8pPr>
            <a:lvl9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lt1"/>
              </a:buClr>
              <a:buSzPct val="100000"/>
              <a:defRPr sz="3000">
                <a:solidFill>
                  <a:schemeClr val="lt1"/>
                </a:solidFill>
              </a:defRPr>
            </a:lvl1pPr>
            <a:lvl2pPr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2pPr>
            <a:lvl3pPr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3pPr>
            <a:lvl4pPr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4pPr>
            <a:lvl5pPr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5pPr>
            <a:lvl6pPr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6pPr>
            <a:lvl7pPr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7pPr>
            <a:lvl8pPr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8pPr>
            <a:lvl9pPr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lt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ctrTitle"/>
          </p:nvPr>
        </p:nvSpPr>
        <p:spPr>
          <a:xfrm>
            <a:off x="685800" y="695567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3600" dirty="0">
                <a:solidFill>
                  <a:srgbClr val="6FA8DC"/>
                </a:solidFill>
              </a:rPr>
              <a:t>Ready...Set...URIs...Actionable!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subTitle" idx="1"/>
          </p:nvPr>
        </p:nvSpPr>
        <p:spPr>
          <a:xfrm>
            <a:off x="4856025" y="3387675"/>
            <a:ext cx="3969299" cy="153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800" dirty="0"/>
              <a:t>Jackie Shieh</a:t>
            </a:r>
          </a:p>
          <a:p>
            <a:pPr rtl="0">
              <a:spcBef>
                <a:spcPts val="0"/>
              </a:spcBef>
              <a:buNone/>
            </a:pPr>
            <a:r>
              <a:rPr lang="en" sz="1800" dirty="0"/>
              <a:t>Coordinator, Resource Description</a:t>
            </a:r>
          </a:p>
          <a:p>
            <a:pPr>
              <a:spcBef>
                <a:spcPts val="0"/>
              </a:spcBef>
              <a:buNone/>
            </a:pPr>
            <a:r>
              <a:rPr lang="en" sz="1800" dirty="0"/>
              <a:t>George Washington University </a:t>
            </a:r>
            <a:r>
              <a:rPr lang="en" sz="1800" dirty="0" smtClean="0"/>
              <a:t>Libraries</a:t>
            </a:r>
          </a:p>
          <a:p>
            <a:pPr>
              <a:spcBef>
                <a:spcPts val="0"/>
              </a:spcBef>
              <a:buNone/>
            </a:pPr>
            <a:r>
              <a:rPr lang="en" sz="1800" smtClean="0"/>
              <a:t>jshieh@gwu.edu</a:t>
            </a:r>
            <a:endParaRPr lang="en" sz="1800" dirty="0"/>
          </a:p>
        </p:txBody>
      </p:sp>
      <p:sp>
        <p:nvSpPr>
          <p:cNvPr id="32" name="Shape 32"/>
          <p:cNvSpPr txBox="1">
            <a:spLocks noGrp="1"/>
          </p:cNvSpPr>
          <p:nvPr>
            <p:ph type="subTitle" idx="2"/>
          </p:nvPr>
        </p:nvSpPr>
        <p:spPr>
          <a:xfrm>
            <a:off x="3937125" y="93150"/>
            <a:ext cx="4962299" cy="685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r" rtl="0">
              <a:spcBef>
                <a:spcPts val="0"/>
              </a:spcBef>
              <a:buNone/>
            </a:pPr>
            <a:r>
              <a:rPr lang="en" sz="1200" dirty="0">
                <a:solidFill>
                  <a:schemeClr val="tx2"/>
                </a:solidFill>
              </a:rPr>
              <a:t>2015 ALA Midwinter Meeting</a:t>
            </a:r>
          </a:p>
          <a:p>
            <a:pPr algn="r" rtl="0">
              <a:spcBef>
                <a:spcPts val="0"/>
              </a:spcBef>
              <a:buNone/>
            </a:pPr>
            <a:r>
              <a:rPr lang="en" sz="1200" dirty="0">
                <a:solidFill>
                  <a:schemeClr val="tx2"/>
                </a:solidFill>
              </a:rPr>
              <a:t>ALCTS CaMMS Cataloging Norms Interest Group</a:t>
            </a:r>
          </a:p>
          <a:p>
            <a:pPr lvl="0" algn="r" rtl="0">
              <a:spcBef>
                <a:spcPts val="0"/>
              </a:spcBef>
              <a:buNone/>
            </a:pPr>
            <a:r>
              <a:rPr lang="en" sz="1200" dirty="0">
                <a:solidFill>
                  <a:schemeClr val="tx2"/>
                </a:solidFill>
              </a:rPr>
              <a:t>January 31, 2015 </a:t>
            </a:r>
          </a:p>
        </p:txBody>
      </p:sp>
      <p:sp>
        <p:nvSpPr>
          <p:cNvPr id="33" name="Shape 33"/>
          <p:cNvSpPr txBox="1">
            <a:spLocks noGrp="1"/>
          </p:cNvSpPr>
          <p:nvPr>
            <p:ph type="subTitle" idx="3"/>
          </p:nvPr>
        </p:nvSpPr>
        <p:spPr>
          <a:xfrm>
            <a:off x="228600" y="3409950"/>
            <a:ext cx="3969299" cy="153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 dirty="0">
                <a:solidFill>
                  <a:schemeClr val="tx2"/>
                </a:solidFill>
              </a:rPr>
              <a:t>Dan Tam Do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800" dirty="0">
                <a:solidFill>
                  <a:schemeClr val="tx2"/>
                </a:solidFill>
              </a:rPr>
              <a:t>Metadata Services Manager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800" dirty="0" smtClean="0">
                <a:solidFill>
                  <a:schemeClr val="tx2"/>
                </a:solidFill>
              </a:rPr>
              <a:t>George Washington University Libraries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800" dirty="0" smtClean="0">
                <a:solidFill>
                  <a:schemeClr val="tx2"/>
                </a:solidFill>
              </a:rPr>
              <a:t>dtdo@gwu.edu</a:t>
            </a:r>
            <a:endParaRPr lang="en" sz="1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Actionability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dirty="0"/>
              <a:t>Not actionable:</a:t>
            </a:r>
          </a:p>
          <a:p>
            <a:pPr rtl="0">
              <a:spcBef>
                <a:spcPts val="0"/>
              </a:spcBef>
              <a:buNone/>
            </a:pPr>
            <a:r>
              <a:rPr lang="en" dirty="0">
                <a:solidFill>
                  <a:srgbClr val="FFE599"/>
                </a:solidFill>
              </a:rPr>
              <a:t>(OCoLC)fst00903451</a:t>
            </a:r>
          </a:p>
          <a:p>
            <a:pPr rtl="0">
              <a:spcBef>
                <a:spcPts val="0"/>
              </a:spcBef>
              <a:buNone/>
            </a:pPr>
            <a:endParaRPr dirty="0"/>
          </a:p>
          <a:p>
            <a:pPr rtl="0">
              <a:spcBef>
                <a:spcPts val="0"/>
              </a:spcBef>
              <a:buNone/>
            </a:pPr>
            <a:r>
              <a:rPr lang="en" dirty="0"/>
              <a:t>Actionable:</a:t>
            </a:r>
          </a:p>
          <a:p>
            <a:pPr rtl="0">
              <a:spcBef>
                <a:spcPts val="0"/>
              </a:spcBef>
              <a:buNone/>
            </a:pPr>
            <a:r>
              <a:rPr lang="en" dirty="0">
                <a:solidFill>
                  <a:srgbClr val="FFE599"/>
                </a:solidFill>
              </a:rPr>
              <a:t>http://id.worldcat.org/fast/903451</a:t>
            </a:r>
          </a:p>
          <a:p>
            <a:pPr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Current environment</a:t>
            </a:r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Where does linked data fit in?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First two principles of linked data already within reach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 mighty subfield</a:t>
            </a:r>
          </a:p>
        </p:txBody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$0</a:t>
            </a:r>
          </a:p>
          <a:p>
            <a:pPr marL="457200" lvl="0" indent="-4191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Authority record control number or standard number</a:t>
            </a:r>
          </a:p>
          <a:p>
            <a:pPr marL="457200" lvl="0" indent="-4191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Available for X00, X10, X11, X30, 240, most 65X, others</a:t>
            </a:r>
          </a:p>
          <a:p>
            <a:pPr marL="457200" lvl="0" indent="-4191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Repeatable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Processing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063375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Batch processing using MarcEdit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 strike="sngStrike"/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04" name="Shape 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67762" y="1799650"/>
            <a:ext cx="5808474" cy="32797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" name="Straight Arrow Connector 2"/>
          <p:cNvCxnSpPr/>
          <p:nvPr/>
        </p:nvCxnSpPr>
        <p:spPr>
          <a:xfrm flipH="1">
            <a:off x="6248400" y="2266950"/>
            <a:ext cx="17526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533400" y="4400550"/>
            <a:ext cx="14478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Processing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Batch processing with Perl scripting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11" name="Shape 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7325" y="2017375"/>
            <a:ext cx="6524099" cy="260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Single record updating using URIs provided by id.loc.gov, FAST, VIAF, other services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Processing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Costs and benefits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Costs and drawbacks</a:t>
            </a:r>
          </a:p>
          <a:p>
            <a:pPr marL="457200" lvl="0" indent="-4191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time spent learning, training</a:t>
            </a:r>
          </a:p>
          <a:p>
            <a:pPr marL="457200" lvl="0" indent="-4191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time spent performing additional step, quality control, supplemental editing</a:t>
            </a:r>
          </a:p>
          <a:p>
            <a:pPr marL="457200" lvl="0" indent="-4191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lack of immediate visible results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Costs and benefits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Benefits</a:t>
            </a:r>
          </a:p>
          <a:p>
            <a:pPr marL="457200" lvl="0" indent="-4191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improved knowledge of MARC</a:t>
            </a:r>
          </a:p>
          <a:p>
            <a:pPr marL="457200" lvl="0" indent="-4191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acquaintance with id.loc.gov, FAST, VIAF</a:t>
            </a:r>
          </a:p>
          <a:p>
            <a:pPr marL="457200" lvl="0" indent="-4191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improved MarcEdit skills</a:t>
            </a:r>
          </a:p>
          <a:p>
            <a:pPr marL="457200" lvl="0" indent="-4191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“things” vs. “strings”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Identifiers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Why </a:t>
            </a:r>
            <a:r>
              <a:rPr lang="en" i="1"/>
              <a:t>identifiers</a:t>
            </a:r>
            <a:r>
              <a:rPr lang="en"/>
              <a:t>?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First of Tim Berners-Lee’s four principles of linked data: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en"/>
              <a:t>“Use URIs as names for Things.”</a:t>
            </a:r>
          </a:p>
        </p:txBody>
      </p:sp>
      <p:sp>
        <p:nvSpPr>
          <p:cNvPr id="40" name="Shape 40"/>
          <p:cNvSpPr txBox="1"/>
          <p:nvPr/>
        </p:nvSpPr>
        <p:spPr>
          <a:xfrm>
            <a:off x="4800600" y="4248150"/>
            <a:ext cx="4130399" cy="47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>
                <a:solidFill>
                  <a:srgbClr val="FFE599"/>
                </a:solidFill>
              </a:rPr>
              <a:t>http://www.w3.org/DesignIssues/LinkedData.html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581150"/>
            <a:ext cx="8229600" cy="15240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ED65"/>
                </a:solidFill>
              </a:rPr>
              <a:t>THING</a:t>
            </a:r>
            <a:r>
              <a:rPr lang="en-US" dirty="0" smtClean="0"/>
              <a:t> that has an identity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17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Uniformity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Why </a:t>
            </a:r>
            <a:r>
              <a:rPr lang="en" i="1"/>
              <a:t>uniform</a:t>
            </a:r>
            <a:r>
              <a:rPr lang="en"/>
              <a:t> identifiers?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Uniformity facilitates semantic interpretation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Why IRIs?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 dirty="0"/>
              <a:t>URIs: </a:t>
            </a:r>
            <a:r>
              <a:rPr lang="en-US" dirty="0" smtClean="0"/>
              <a:t>US-</a:t>
            </a:r>
            <a:r>
              <a:rPr lang="en" dirty="0" smtClean="0"/>
              <a:t>ASCII</a:t>
            </a:r>
            <a:r>
              <a:rPr lang="en-US" dirty="0" smtClean="0"/>
              <a:t>, subset of IRI</a:t>
            </a:r>
            <a:endParaRPr lang="en" dirty="0"/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lvl="0">
              <a:spcBef>
                <a:spcPts val="0"/>
              </a:spcBef>
              <a:buNone/>
            </a:pPr>
            <a:r>
              <a:rPr lang="en" dirty="0"/>
              <a:t>IRIs: fully Unicode-enabled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205975"/>
            <a:ext cx="8229600" cy="6938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ASCII (URI) vs. UTF-8 (IRI)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81000" y="1200150"/>
            <a:ext cx="8117123" cy="2347791"/>
            <a:chOff x="381000" y="1428750"/>
            <a:chExt cx="8117123" cy="2347791"/>
          </a:xfrm>
        </p:grpSpPr>
        <p:pic>
          <p:nvPicPr>
            <p:cNvPr id="64" name="Shape 6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81000" y="1428750"/>
              <a:ext cx="8117123" cy="234779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5" name="Shape 65"/>
            <p:cNvSpPr/>
            <p:nvPr/>
          </p:nvSpPr>
          <p:spPr>
            <a:xfrm>
              <a:off x="4953000" y="2571750"/>
              <a:ext cx="1545300" cy="401099"/>
            </a:xfrm>
            <a:prstGeom prst="rect">
              <a:avLst/>
            </a:prstGeom>
            <a:noFill/>
            <a:ln w="1905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" name="Shape 66"/>
            <p:cNvSpPr/>
            <p:nvPr/>
          </p:nvSpPr>
          <p:spPr>
            <a:xfrm>
              <a:off x="6453901" y="2571750"/>
              <a:ext cx="1851899" cy="401099"/>
            </a:xfrm>
            <a:prstGeom prst="rect">
              <a:avLst/>
            </a:prstGeom>
            <a:noFill/>
            <a:ln w="19050" cap="flat">
              <a:solidFill>
                <a:srgbClr val="99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648200" y="4549973"/>
            <a:ext cx="4038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ED65"/>
                </a:solidFill>
              </a:rPr>
              <a:t>http://www.w3.org/2003/Talks/0904-IUC-IRI</a:t>
            </a:r>
            <a:r>
              <a:rPr lang="en-US" dirty="0" smtClean="0">
                <a:solidFill>
                  <a:srgbClr val="FFED65"/>
                </a:solidFill>
              </a:rPr>
              <a:t>/</a:t>
            </a:r>
            <a:endParaRPr lang="en-US" dirty="0">
              <a:solidFill>
                <a:srgbClr val="FFED65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5-01-31 at 7.48.2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" y="819150"/>
            <a:ext cx="9144000" cy="626873"/>
          </a:xfrm>
          <a:prstGeom prst="rect">
            <a:avLst/>
          </a:prstGeom>
        </p:spPr>
      </p:pic>
      <p:pic>
        <p:nvPicPr>
          <p:cNvPr id="6" name="Picture 5" descr="Screen Shot 2015-01-31 at 7.48.0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90750"/>
            <a:ext cx="9144000" cy="5641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76800" y="4473773"/>
            <a:ext cx="4038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ED65"/>
                </a:solidFill>
              </a:rPr>
              <a:t>http://www.w3.org/2003/Talks/0904-IUC-IRI</a:t>
            </a:r>
            <a:r>
              <a:rPr lang="en-US" dirty="0" smtClean="0">
                <a:solidFill>
                  <a:srgbClr val="FFED65"/>
                </a:solidFill>
              </a:rPr>
              <a:t>/</a:t>
            </a:r>
            <a:endParaRPr lang="en-US" dirty="0">
              <a:solidFill>
                <a:srgbClr val="FFED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52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Actionability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dirty="0"/>
              <a:t>Why </a:t>
            </a:r>
            <a:r>
              <a:rPr lang="en" i="1" dirty="0"/>
              <a:t>actionable</a:t>
            </a:r>
            <a:r>
              <a:rPr lang="en" dirty="0"/>
              <a:t> URIs/IRIs?</a:t>
            </a:r>
          </a:p>
          <a:p>
            <a:pPr rtl="0">
              <a:spcBef>
                <a:spcPts val="0"/>
              </a:spcBef>
              <a:buNone/>
            </a:pPr>
            <a:endParaRPr dirty="0"/>
          </a:p>
          <a:p>
            <a:pPr rtl="0">
              <a:spcBef>
                <a:spcPts val="0"/>
              </a:spcBef>
              <a:buNone/>
            </a:pPr>
            <a:r>
              <a:rPr lang="en" dirty="0"/>
              <a:t>Second of Tim Berners-Lee’s four principles of linked data:</a:t>
            </a:r>
          </a:p>
          <a:p>
            <a:pPr marL="457200" indent="0">
              <a:spcBef>
                <a:spcPts val="0"/>
              </a:spcBef>
              <a:buNone/>
            </a:pPr>
            <a:r>
              <a:rPr lang="en" dirty="0"/>
              <a:t>“Use HTTP URIs so that people can look up those names.”</a:t>
            </a:r>
          </a:p>
        </p:txBody>
      </p:sp>
      <p:sp>
        <p:nvSpPr>
          <p:cNvPr id="73" name="Shape 73"/>
          <p:cNvSpPr txBox="1"/>
          <p:nvPr/>
        </p:nvSpPr>
        <p:spPr>
          <a:xfrm>
            <a:off x="4779525" y="4552300"/>
            <a:ext cx="4130399" cy="47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E599"/>
                </a:solidFill>
              </a:rPr>
              <a:t>http://www.w3.org/DesignIssues/LinkedData.html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Actionability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7931"/>
              <a:buFont typeface="Arial"/>
              <a:buNone/>
            </a:pPr>
            <a:r>
              <a:rPr lang="en" sz="2900" dirty="0"/>
              <a:t>Use HTTP </a:t>
            </a:r>
            <a:r>
              <a:rPr lang="en" sz="2900" dirty="0" smtClean="0"/>
              <a:t>scheme </a:t>
            </a:r>
            <a:r>
              <a:rPr lang="en" sz="2900" dirty="0"/>
              <a:t>to query and retrieve: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900" dirty="0"/>
          </a:p>
          <a:p>
            <a:pPr lvl="0">
              <a:spcBef>
                <a:spcPts val="0"/>
              </a:spcBef>
              <a:buClr>
                <a:schemeClr val="dk1"/>
              </a:buClr>
              <a:buSzPct val="37931"/>
              <a:buFont typeface="Arial"/>
              <a:buNone/>
            </a:pPr>
            <a:r>
              <a:rPr lang="en" sz="2900" dirty="0"/>
              <a:t>"</a:t>
            </a:r>
            <a:r>
              <a:rPr lang="en" sz="2900" dirty="0">
                <a:solidFill>
                  <a:srgbClr val="FFE599"/>
                </a:solidFill>
              </a:rPr>
              <a:t>http:</a:t>
            </a:r>
            <a:r>
              <a:rPr lang="en" sz="2900" dirty="0"/>
              <a:t>" "</a:t>
            </a:r>
            <a:r>
              <a:rPr lang="en" sz="2900" dirty="0">
                <a:solidFill>
                  <a:srgbClr val="FFE599"/>
                </a:solidFill>
              </a:rPr>
              <a:t>//</a:t>
            </a:r>
            <a:r>
              <a:rPr lang="en" sz="2900" dirty="0"/>
              <a:t>" </a:t>
            </a:r>
            <a:r>
              <a:rPr lang="en" sz="2900" dirty="0">
                <a:solidFill>
                  <a:srgbClr val="FFE599"/>
                </a:solidFill>
              </a:rPr>
              <a:t>host</a:t>
            </a:r>
            <a:r>
              <a:rPr lang="en" sz="2900" dirty="0"/>
              <a:t> [ "</a:t>
            </a:r>
            <a:r>
              <a:rPr lang="en" sz="2900" dirty="0">
                <a:solidFill>
                  <a:srgbClr val="FFE599"/>
                </a:solidFill>
              </a:rPr>
              <a:t>:</a:t>
            </a:r>
            <a:r>
              <a:rPr lang="en" sz="2900" dirty="0"/>
              <a:t>" </a:t>
            </a:r>
            <a:r>
              <a:rPr lang="en" sz="2900" dirty="0">
                <a:solidFill>
                  <a:srgbClr val="FFE599"/>
                </a:solidFill>
              </a:rPr>
              <a:t>port</a:t>
            </a:r>
            <a:r>
              <a:rPr lang="en" sz="2900" dirty="0"/>
              <a:t> ] [ </a:t>
            </a:r>
            <a:r>
              <a:rPr lang="en" sz="2900" dirty="0">
                <a:solidFill>
                  <a:srgbClr val="FFE599"/>
                </a:solidFill>
              </a:rPr>
              <a:t>abs_path</a:t>
            </a:r>
            <a:r>
              <a:rPr lang="en" sz="2900" dirty="0"/>
              <a:t> [ "</a:t>
            </a:r>
            <a:r>
              <a:rPr lang="en" sz="2900" dirty="0">
                <a:solidFill>
                  <a:srgbClr val="FFE599"/>
                </a:solidFill>
              </a:rPr>
              <a:t>?</a:t>
            </a:r>
            <a:r>
              <a:rPr lang="en" sz="2900" dirty="0"/>
              <a:t>" </a:t>
            </a:r>
            <a:r>
              <a:rPr lang="en" sz="2900" dirty="0">
                <a:solidFill>
                  <a:srgbClr val="FFE599"/>
                </a:solidFill>
              </a:rPr>
              <a:t>query</a:t>
            </a:r>
            <a:r>
              <a:rPr lang="en" sz="2900" dirty="0"/>
              <a:t> ]]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ark-gradient">
  <a:themeElements>
    <a:clrScheme name="Custom 346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839</TotalTime>
  <Words>380</Words>
  <Application>Microsoft Office PowerPoint</Application>
  <PresentationFormat>On-screen Show (16:9)</PresentationFormat>
  <Paragraphs>86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Arial</vt:lpstr>
      <vt:lpstr>dark-gradient</vt:lpstr>
      <vt:lpstr>Ready...Set...URIs...Actionable!</vt:lpstr>
      <vt:lpstr>Identifiers</vt:lpstr>
      <vt:lpstr>Resource</vt:lpstr>
      <vt:lpstr>Uniformity</vt:lpstr>
      <vt:lpstr>Why IRIs?</vt:lpstr>
      <vt:lpstr>ASCII (URI) vs. UTF-8 (IRI)</vt:lpstr>
      <vt:lpstr>PowerPoint Presentation</vt:lpstr>
      <vt:lpstr>Actionability</vt:lpstr>
      <vt:lpstr>Actionability</vt:lpstr>
      <vt:lpstr>Actionability</vt:lpstr>
      <vt:lpstr>Current environment</vt:lpstr>
      <vt:lpstr>A mighty subfield</vt:lpstr>
      <vt:lpstr>Processing</vt:lpstr>
      <vt:lpstr>Processing</vt:lpstr>
      <vt:lpstr>Processing</vt:lpstr>
      <vt:lpstr>Costs and benefits</vt:lpstr>
      <vt:lpstr>Costs and benefits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Ready...Set...URIs...Actionable!</dc:title>
  <dc:creator>Do, Dan Tam T.</dc:creator>
  <cp:lastModifiedBy>Hayden, Jessica</cp:lastModifiedBy>
  <cp:revision>40</cp:revision>
  <cp:lastPrinted>2015-01-31T13:52:02Z</cp:lastPrinted>
  <dcterms:modified xsi:type="dcterms:W3CDTF">2015-02-04T15:39:55Z</dcterms:modified>
</cp:coreProperties>
</file>