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notesSlides/notesSlide14.xml" ContentType="application/vnd.openxmlformats-officedocument.presentationml.notesSlide+xml"/>
  <Override PartName="/ppt/charts/chart4.xml" ContentType="application/vnd.openxmlformats-officedocument.drawingml.chart+xml"/>
  <Override PartName="/ppt/drawings/drawing1.xml" ContentType="application/vnd.openxmlformats-officedocument.drawingml.chartshape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7"/>
  </p:notesMasterIdLst>
  <p:sldIdLst>
    <p:sldId id="256" r:id="rId2"/>
    <p:sldId id="346" r:id="rId3"/>
    <p:sldId id="344" r:id="rId4"/>
    <p:sldId id="351" r:id="rId5"/>
    <p:sldId id="285" r:id="rId6"/>
    <p:sldId id="347" r:id="rId7"/>
    <p:sldId id="348" r:id="rId8"/>
    <p:sldId id="349" r:id="rId9"/>
    <p:sldId id="350" r:id="rId10"/>
    <p:sldId id="352" r:id="rId11"/>
    <p:sldId id="354" r:id="rId12"/>
    <p:sldId id="355" r:id="rId13"/>
    <p:sldId id="356" r:id="rId14"/>
    <p:sldId id="358" r:id="rId15"/>
    <p:sldId id="34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717" autoAdjust="0"/>
  </p:normalViewPr>
  <p:slideViewPr>
    <p:cSldViewPr snapToGrid="0" snapToObjects="1">
      <p:cViewPr varScale="1">
        <p:scale>
          <a:sx n="64" d="100"/>
          <a:sy n="64" d="100"/>
        </p:scale>
        <p:origin x="-238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28752724717524"/>
          <c:y val="0.0498437524973563"/>
          <c:w val="0.671115563888521"/>
          <c:h val="0.733217120869727"/>
        </c:manualLayout>
      </c:layout>
      <c:pieChart>
        <c:varyColors val="1"/>
        <c:ser>
          <c:idx val="0"/>
          <c:order val="0"/>
          <c:tx>
            <c:strRef>
              <c:f>Sheet1!$B$1</c:f>
              <c:strCache>
                <c:ptCount val="1"/>
                <c:pt idx="0">
                  <c:v>Sales</c:v>
                </c:pt>
              </c:strCache>
            </c:strRef>
          </c:tx>
          <c:dLbls>
            <c:showLegendKey val="0"/>
            <c:showVal val="1"/>
            <c:showCatName val="0"/>
            <c:showSerName val="0"/>
            <c:showPercent val="0"/>
            <c:showBubbleSize val="0"/>
            <c:showLeaderLines val="1"/>
          </c:dLbls>
          <c:cat>
            <c:strRef>
              <c:f>Sheet1!$A$2:$A$7</c:f>
              <c:strCache>
                <c:ptCount val="6"/>
                <c:pt idx="0">
                  <c:v>Catalog/Discovery</c:v>
                </c:pt>
                <c:pt idx="1">
                  <c:v>Library Website</c:v>
                </c:pt>
                <c:pt idx="2">
                  <c:v>Libguides</c:v>
                </c:pt>
                <c:pt idx="3">
                  <c:v>LMS</c:v>
                </c:pt>
                <c:pt idx="4">
                  <c:v>Social Media</c:v>
                </c:pt>
                <c:pt idx="5">
                  <c:v>Google/Direct</c:v>
                </c:pt>
              </c:strCache>
            </c:strRef>
          </c:cat>
          <c:val>
            <c:numRef>
              <c:f>Sheet1!$B$2:$B$7</c:f>
              <c:numCache>
                <c:formatCode>0%</c:formatCode>
                <c:ptCount val="6"/>
                <c:pt idx="0">
                  <c:v>0.66</c:v>
                </c:pt>
                <c:pt idx="1">
                  <c:v>0.09</c:v>
                </c:pt>
                <c:pt idx="2">
                  <c:v>0.08</c:v>
                </c:pt>
                <c:pt idx="3">
                  <c:v>0.07</c:v>
                </c:pt>
                <c:pt idx="4">
                  <c:v>0.05</c:v>
                </c:pt>
                <c:pt idx="5">
                  <c:v>0.05</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0357921347863902"/>
          <c:y val="0.783998203707971"/>
          <c:w val="0.958592788105107"/>
          <c:h val="0.213002390759511"/>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28752724717524"/>
          <c:y val="0.0498437524973563"/>
          <c:w val="0.671115563888521"/>
          <c:h val="0.733217120869727"/>
        </c:manualLayout>
      </c:layout>
      <c:pieChart>
        <c:varyColors val="1"/>
        <c:ser>
          <c:idx val="0"/>
          <c:order val="0"/>
          <c:tx>
            <c:strRef>
              <c:f>Sheet1!$B$1</c:f>
              <c:strCache>
                <c:ptCount val="1"/>
                <c:pt idx="0">
                  <c:v>Sales</c:v>
                </c:pt>
              </c:strCache>
            </c:strRef>
          </c:tx>
          <c:dLbls>
            <c:showLegendKey val="0"/>
            <c:showVal val="1"/>
            <c:showCatName val="0"/>
            <c:showSerName val="0"/>
            <c:showPercent val="0"/>
            <c:showBubbleSize val="0"/>
            <c:showLeaderLines val="1"/>
          </c:dLbls>
          <c:cat>
            <c:strRef>
              <c:f>Sheet1!$A$2:$A$7</c:f>
              <c:strCache>
                <c:ptCount val="6"/>
                <c:pt idx="0">
                  <c:v>Catalog/Discovery</c:v>
                </c:pt>
                <c:pt idx="1">
                  <c:v>Library Website</c:v>
                </c:pt>
                <c:pt idx="2">
                  <c:v>Libguides</c:v>
                </c:pt>
                <c:pt idx="3">
                  <c:v>LMS</c:v>
                </c:pt>
                <c:pt idx="4">
                  <c:v>Social Media</c:v>
                </c:pt>
                <c:pt idx="5">
                  <c:v>Google/Direct</c:v>
                </c:pt>
              </c:strCache>
            </c:strRef>
          </c:cat>
          <c:val>
            <c:numRef>
              <c:f>Sheet1!$B$2:$B$7</c:f>
              <c:numCache>
                <c:formatCode>0%</c:formatCode>
                <c:ptCount val="6"/>
                <c:pt idx="0">
                  <c:v>0.666666666666667</c:v>
                </c:pt>
                <c:pt idx="1">
                  <c:v>0.17088122605364</c:v>
                </c:pt>
                <c:pt idx="2">
                  <c:v>0.0590038314176245</c:v>
                </c:pt>
                <c:pt idx="3">
                  <c:v>0.096551724137931</c:v>
                </c:pt>
                <c:pt idx="4">
                  <c:v>0.00306513409961686</c:v>
                </c:pt>
                <c:pt idx="5">
                  <c:v>0.00383141762452107</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0357921347863902"/>
          <c:y val="0.783998203707971"/>
          <c:w val="0.958592788105107"/>
          <c:h val="0.213002390759511"/>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868023521816223"/>
          <c:y val="0.0482134636147063"/>
          <c:w val="0.893480290345553"/>
          <c:h val="0.823731766012119"/>
        </c:manualLayout>
      </c:layout>
      <c:barChart>
        <c:barDir val="col"/>
        <c:grouping val="clustered"/>
        <c:varyColors val="0"/>
        <c:ser>
          <c:idx val="0"/>
          <c:order val="0"/>
          <c:tx>
            <c:strRef>
              <c:f>Sheet1!$B$1</c:f>
              <c:strCache>
                <c:ptCount val="1"/>
                <c:pt idx="0">
                  <c:v>KU</c:v>
                </c:pt>
              </c:strCache>
            </c:strRef>
          </c:tx>
          <c:invertIfNegative val="0"/>
          <c:cat>
            <c:numRef>
              <c:f>Sheet1!$A$2:$A$25</c:f>
              <c:numCache>
                <c:formatCode>General</c:formatCode>
                <c:ptCount val="24"/>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numCache>
            </c:numRef>
          </c:cat>
          <c:val>
            <c:numRef>
              <c:f>Sheet1!$B$2:$B$25</c:f>
              <c:numCache>
                <c:formatCode>0.0%</c:formatCode>
                <c:ptCount val="24"/>
                <c:pt idx="0">
                  <c:v>0.0115935439872698</c:v>
                </c:pt>
                <c:pt idx="1">
                  <c:v>0.0140941122982496</c:v>
                </c:pt>
                <c:pt idx="2">
                  <c:v>0.0070470561491248</c:v>
                </c:pt>
                <c:pt idx="3">
                  <c:v>0.00522846101386679</c:v>
                </c:pt>
                <c:pt idx="4">
                  <c:v>0.00386451466242328</c:v>
                </c:pt>
                <c:pt idx="5">
                  <c:v>0.00386451466242328</c:v>
                </c:pt>
                <c:pt idx="6">
                  <c:v>0.00727438054103205</c:v>
                </c:pt>
                <c:pt idx="7">
                  <c:v>0.0102295976358263</c:v>
                </c:pt>
                <c:pt idx="8">
                  <c:v>0.031598090475108</c:v>
                </c:pt>
                <c:pt idx="9">
                  <c:v>0.0541032052739259</c:v>
                </c:pt>
                <c:pt idx="10">
                  <c:v>0.0631961809502159</c:v>
                </c:pt>
                <c:pt idx="11">
                  <c:v>0.0643328029097522</c:v>
                </c:pt>
                <c:pt idx="12">
                  <c:v>0.0470561491248011</c:v>
                </c:pt>
                <c:pt idx="13">
                  <c:v>0.0738804273698568</c:v>
                </c:pt>
                <c:pt idx="14">
                  <c:v>0.0811548079108888</c:v>
                </c:pt>
                <c:pt idx="15">
                  <c:v>0.0786542395999091</c:v>
                </c:pt>
                <c:pt idx="16">
                  <c:v>0.073198454194135</c:v>
                </c:pt>
                <c:pt idx="17">
                  <c:v>0.0618322345987724</c:v>
                </c:pt>
                <c:pt idx="18">
                  <c:v>0.0413730393271198</c:v>
                </c:pt>
                <c:pt idx="19">
                  <c:v>0.0463741759490793</c:v>
                </c:pt>
                <c:pt idx="20">
                  <c:v>0.0588770175039782</c:v>
                </c:pt>
                <c:pt idx="21">
                  <c:v>0.074107751761764</c:v>
                </c:pt>
                <c:pt idx="22">
                  <c:v>0.0500113662195954</c:v>
                </c:pt>
                <c:pt idx="23">
                  <c:v>0.037053875880882</c:v>
                </c:pt>
              </c:numCache>
            </c:numRef>
          </c:val>
        </c:ser>
        <c:ser>
          <c:idx val="1"/>
          <c:order val="1"/>
          <c:tx>
            <c:strRef>
              <c:f>Sheet1!$C$1</c:f>
              <c:strCache>
                <c:ptCount val="1"/>
                <c:pt idx="0">
                  <c:v>Avg</c:v>
                </c:pt>
              </c:strCache>
            </c:strRef>
          </c:tx>
          <c:invertIfNegative val="0"/>
          <c:cat>
            <c:numRef>
              <c:f>Sheet1!$A$2:$A$25</c:f>
              <c:numCache>
                <c:formatCode>General</c:formatCode>
                <c:ptCount val="24"/>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numCache>
            </c:numRef>
          </c:cat>
          <c:val>
            <c:numRef>
              <c:f>Sheet1!$C$2:$C$25</c:f>
              <c:numCache>
                <c:formatCode>0.0%</c:formatCode>
                <c:ptCount val="24"/>
                <c:pt idx="0">
                  <c:v>0.0399131206501938</c:v>
                </c:pt>
                <c:pt idx="1">
                  <c:v>0.021112616189453</c:v>
                </c:pt>
                <c:pt idx="2">
                  <c:v>0.00987902284086132</c:v>
                </c:pt>
                <c:pt idx="3">
                  <c:v>0.00583866598159652</c:v>
                </c:pt>
                <c:pt idx="4">
                  <c:v>0.0053715727030688</c:v>
                </c:pt>
                <c:pt idx="5">
                  <c:v>0.00429725816245504</c:v>
                </c:pt>
                <c:pt idx="6">
                  <c:v>0.00471764211312999</c:v>
                </c:pt>
                <c:pt idx="7">
                  <c:v>0.00894483628380587</c:v>
                </c:pt>
                <c:pt idx="8">
                  <c:v>0.0202251389602504</c:v>
                </c:pt>
                <c:pt idx="9">
                  <c:v>0.0403101499369424</c:v>
                </c:pt>
                <c:pt idx="10">
                  <c:v>0.0536923723667616</c:v>
                </c:pt>
                <c:pt idx="11">
                  <c:v>0.0598580036433276</c:v>
                </c:pt>
                <c:pt idx="12">
                  <c:v>0.0565416413657807</c:v>
                </c:pt>
                <c:pt idx="13">
                  <c:v>0.0579429212013639</c:v>
                </c:pt>
                <c:pt idx="14">
                  <c:v>0.0653697043299547</c:v>
                </c:pt>
                <c:pt idx="15">
                  <c:v>0.0644588724368256</c:v>
                </c:pt>
                <c:pt idx="16">
                  <c:v>0.0576393105703209</c:v>
                </c:pt>
                <c:pt idx="17">
                  <c:v>0.0541127563174366</c:v>
                </c:pt>
                <c:pt idx="18">
                  <c:v>0.0502358821056565</c:v>
                </c:pt>
                <c:pt idx="19">
                  <c:v>0.0575458919146153</c:v>
                </c:pt>
                <c:pt idx="20">
                  <c:v>0.0630575926012425</c:v>
                </c:pt>
                <c:pt idx="21">
                  <c:v>0.0756224017936382</c:v>
                </c:pt>
                <c:pt idx="22">
                  <c:v>0.067565042739035</c:v>
                </c:pt>
                <c:pt idx="23">
                  <c:v>0.0557475827922836</c:v>
                </c:pt>
              </c:numCache>
            </c:numRef>
          </c:val>
        </c:ser>
        <c:dLbls>
          <c:showLegendKey val="0"/>
          <c:showVal val="0"/>
          <c:showCatName val="0"/>
          <c:showSerName val="0"/>
          <c:showPercent val="0"/>
          <c:showBubbleSize val="0"/>
        </c:dLbls>
        <c:gapWidth val="150"/>
        <c:axId val="-2142880312"/>
        <c:axId val="-2142877272"/>
      </c:barChart>
      <c:catAx>
        <c:axId val="-2142880312"/>
        <c:scaling>
          <c:orientation val="minMax"/>
        </c:scaling>
        <c:delete val="0"/>
        <c:axPos val="b"/>
        <c:numFmt formatCode="General" sourceLinked="1"/>
        <c:majorTickMark val="out"/>
        <c:minorTickMark val="none"/>
        <c:tickLblPos val="nextTo"/>
        <c:txPr>
          <a:bodyPr/>
          <a:lstStyle/>
          <a:p>
            <a:pPr>
              <a:defRPr sz="1600"/>
            </a:pPr>
            <a:endParaRPr lang="en-US"/>
          </a:p>
        </c:txPr>
        <c:crossAx val="-2142877272"/>
        <c:crosses val="autoZero"/>
        <c:auto val="1"/>
        <c:lblAlgn val="ctr"/>
        <c:lblOffset val="100"/>
        <c:noMultiLvlLbl val="0"/>
      </c:catAx>
      <c:valAx>
        <c:axId val="-2142877272"/>
        <c:scaling>
          <c:orientation val="minMax"/>
        </c:scaling>
        <c:delete val="0"/>
        <c:axPos val="l"/>
        <c:majorGridlines/>
        <c:numFmt formatCode="0.0%" sourceLinked="1"/>
        <c:majorTickMark val="out"/>
        <c:minorTickMark val="none"/>
        <c:tickLblPos val="nextTo"/>
        <c:txPr>
          <a:bodyPr/>
          <a:lstStyle/>
          <a:p>
            <a:pPr>
              <a:defRPr sz="1600"/>
            </a:pPr>
            <a:endParaRPr lang="en-US"/>
          </a:p>
        </c:txPr>
        <c:crossAx val="-2142880312"/>
        <c:crosses val="autoZero"/>
        <c:crossBetween val="between"/>
      </c:valAx>
    </c:plotArea>
    <c:legend>
      <c:legendPos val="t"/>
      <c:layout>
        <c:manualLayout>
          <c:xMode val="edge"/>
          <c:yMode val="edge"/>
          <c:x val="0.80831014364292"/>
          <c:y val="0.0428596618867644"/>
          <c:w val="0.169040572015946"/>
          <c:h val="0.0996450578788236"/>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tx>
            <c:strRef>
              <c:f>Sheet1!$B$1</c:f>
              <c:strCache>
                <c:ptCount val="1"/>
                <c:pt idx="0">
                  <c:v>KU</c:v>
                </c:pt>
              </c:strCache>
            </c:strRef>
          </c:tx>
          <c:spPr>
            <a:ln w="47625">
              <a:noFill/>
            </a:ln>
          </c:spPr>
          <c:xVal>
            <c:numRef>
              <c:f>Sheet1!$A$2:$A$83</c:f>
              <c:numCache>
                <c:formatCode>0.0%</c:formatCode>
                <c:ptCount val="82"/>
                <c:pt idx="0">
                  <c:v>0.0821608218264853</c:v>
                </c:pt>
                <c:pt idx="1">
                  <c:v>0.0694482506438203</c:v>
                </c:pt>
                <c:pt idx="2">
                  <c:v>0.0482367394034736</c:v>
                </c:pt>
                <c:pt idx="3">
                  <c:v>0.0461405677259623</c:v>
                </c:pt>
                <c:pt idx="4">
                  <c:v>0.0452478287148304</c:v>
                </c:pt>
                <c:pt idx="5">
                  <c:v>0.0514088865930433</c:v>
                </c:pt>
                <c:pt idx="6">
                  <c:v>0.039097549454319</c:v>
                </c:pt>
                <c:pt idx="7">
                  <c:v>0.0445959918093284</c:v>
                </c:pt>
                <c:pt idx="8">
                  <c:v>0.03384324279025</c:v>
                </c:pt>
                <c:pt idx="9">
                  <c:v>0.0339790533732897</c:v>
                </c:pt>
                <c:pt idx="10">
                  <c:v>0.0309971487861525</c:v>
                </c:pt>
                <c:pt idx="11">
                  <c:v>0.0276668253818123</c:v>
                </c:pt>
                <c:pt idx="12">
                  <c:v>0.0246275246554143</c:v>
                </c:pt>
                <c:pt idx="13">
                  <c:v>0.0193433073272235</c:v>
                </c:pt>
                <c:pt idx="14">
                  <c:v>0.0194564828130899</c:v>
                </c:pt>
                <c:pt idx="15">
                  <c:v>0.0161409800080893</c:v>
                </c:pt>
                <c:pt idx="16">
                  <c:v>0.024121468554326</c:v>
                </c:pt>
                <c:pt idx="17">
                  <c:v>0.018967133569439</c:v>
                </c:pt>
                <c:pt idx="18">
                  <c:v>0.0155629766338431</c:v>
                </c:pt>
                <c:pt idx="19">
                  <c:v>0.014924074069583</c:v>
                </c:pt>
                <c:pt idx="20">
                  <c:v>0.0188092268201111</c:v>
                </c:pt>
                <c:pt idx="21">
                  <c:v>0.0124387942930453</c:v>
                </c:pt>
                <c:pt idx="22">
                  <c:v>0.0146236201011519</c:v>
                </c:pt>
                <c:pt idx="23">
                  <c:v>0.0127271223165621</c:v>
                </c:pt>
                <c:pt idx="24">
                  <c:v>0.0136195918622514</c:v>
                </c:pt>
                <c:pt idx="25">
                  <c:v>0.0126996368414231</c:v>
                </c:pt>
                <c:pt idx="26">
                  <c:v>0.0206011720129958</c:v>
                </c:pt>
                <c:pt idx="27">
                  <c:v>0.0111232640025696</c:v>
                </c:pt>
                <c:pt idx="28">
                  <c:v>0.0110836525825164</c:v>
                </c:pt>
                <c:pt idx="29">
                  <c:v>0.00989019013751091</c:v>
                </c:pt>
                <c:pt idx="30">
                  <c:v>0.00979048792377146</c:v>
                </c:pt>
                <c:pt idx="31">
                  <c:v>0.00886649092130504</c:v>
                </c:pt>
                <c:pt idx="32">
                  <c:v>0.00623974178743434</c:v>
                </c:pt>
                <c:pt idx="33">
                  <c:v>0.00828687075440353</c:v>
                </c:pt>
                <c:pt idx="34">
                  <c:v>0.00793467942100499</c:v>
                </c:pt>
                <c:pt idx="35">
                  <c:v>0.00701903584725728</c:v>
                </c:pt>
                <c:pt idx="36">
                  <c:v>0.00553508965519471</c:v>
                </c:pt>
                <c:pt idx="37">
                  <c:v>0.0058579092553565</c:v>
                </c:pt>
                <c:pt idx="38">
                  <c:v>0.00495520002285067</c:v>
                </c:pt>
                <c:pt idx="39">
                  <c:v>0.00492798401315422</c:v>
                </c:pt>
                <c:pt idx="40">
                  <c:v>0.00417994794466581</c:v>
                </c:pt>
                <c:pt idx="41">
                  <c:v>0.00692202828794322</c:v>
                </c:pt>
                <c:pt idx="42">
                  <c:v>0.00471133379735282</c:v>
                </c:pt>
                <c:pt idx="43">
                  <c:v>0.00433138752337276</c:v>
                </c:pt>
                <c:pt idx="44">
                  <c:v>0.004233032636846</c:v>
                </c:pt>
                <c:pt idx="45">
                  <c:v>0.00330903563437959</c:v>
                </c:pt>
                <c:pt idx="46">
                  <c:v>0.00422872118976538</c:v>
                </c:pt>
                <c:pt idx="47">
                  <c:v>0.00409183274495554</c:v>
                </c:pt>
                <c:pt idx="48">
                  <c:v>0.00364910102286387</c:v>
                </c:pt>
                <c:pt idx="49">
                  <c:v>0.00338825847448607</c:v>
                </c:pt>
                <c:pt idx="50">
                  <c:v>0.00312714646066572</c:v>
                </c:pt>
                <c:pt idx="51">
                  <c:v>0.00314277545633299</c:v>
                </c:pt>
                <c:pt idx="52">
                  <c:v>0.00250144770309004</c:v>
                </c:pt>
                <c:pt idx="53">
                  <c:v>0.0026108506727609</c:v>
                </c:pt>
                <c:pt idx="54">
                  <c:v>0.00271513379902351</c:v>
                </c:pt>
                <c:pt idx="55">
                  <c:v>0.00239446992240204</c:v>
                </c:pt>
                <c:pt idx="56">
                  <c:v>0.00298702443054542</c:v>
                </c:pt>
                <c:pt idx="57">
                  <c:v>0.00210587243344271</c:v>
                </c:pt>
                <c:pt idx="58">
                  <c:v>0.00224060515471224</c:v>
                </c:pt>
                <c:pt idx="59">
                  <c:v>0.00174101622424483</c:v>
                </c:pt>
                <c:pt idx="60">
                  <c:v>0.00165128423187932</c:v>
                </c:pt>
                <c:pt idx="61">
                  <c:v>0.00166179338413835</c:v>
                </c:pt>
                <c:pt idx="62">
                  <c:v>0.00166098498781073</c:v>
                </c:pt>
                <c:pt idx="63">
                  <c:v>0.00225596468493696</c:v>
                </c:pt>
                <c:pt idx="64">
                  <c:v>0.00161544532802163</c:v>
                </c:pt>
                <c:pt idx="65">
                  <c:v>0.00161059495005593</c:v>
                </c:pt>
                <c:pt idx="66">
                  <c:v>0.0012198700583743</c:v>
                </c:pt>
                <c:pt idx="67">
                  <c:v>0.00112959913512372</c:v>
                </c:pt>
                <c:pt idx="68">
                  <c:v>0.00104498698616645</c:v>
                </c:pt>
                <c:pt idx="69">
                  <c:v>0.00109133504228317</c:v>
                </c:pt>
                <c:pt idx="70">
                  <c:v>0.000597943816994161</c:v>
                </c:pt>
                <c:pt idx="71">
                  <c:v>0.000485846192897915</c:v>
                </c:pt>
                <c:pt idx="72">
                  <c:v>0.000505517170203266</c:v>
                </c:pt>
                <c:pt idx="73">
                  <c:v>0.00053839195419303</c:v>
                </c:pt>
                <c:pt idx="74">
                  <c:v>0.000355155453266473</c:v>
                </c:pt>
                <c:pt idx="75">
                  <c:v>0.000354885987823934</c:v>
                </c:pt>
                <c:pt idx="76">
                  <c:v>0.000238207451204524</c:v>
                </c:pt>
                <c:pt idx="77">
                  <c:v>0.000192128860530346</c:v>
                </c:pt>
                <c:pt idx="78">
                  <c:v>0.000113175485866403</c:v>
                </c:pt>
                <c:pt idx="79">
                  <c:v>5.11984340824203E-5</c:v>
                </c:pt>
                <c:pt idx="80">
                  <c:v>1.37427375694918E-5</c:v>
                </c:pt>
                <c:pt idx="81">
                  <c:v>4.31144708062487E-6</c:v>
                </c:pt>
              </c:numCache>
            </c:numRef>
          </c:xVal>
          <c:yVal>
            <c:numRef>
              <c:f>Sheet1!$B$2:$B$83</c:f>
              <c:numCache>
                <c:formatCode>0.0%</c:formatCode>
                <c:ptCount val="82"/>
                <c:pt idx="0">
                  <c:v>0.0570462232243517</c:v>
                </c:pt>
                <c:pt idx="1">
                  <c:v>0.102367531003382</c:v>
                </c:pt>
                <c:pt idx="2">
                  <c:v>0.0457722660653889</c:v>
                </c:pt>
                <c:pt idx="3">
                  <c:v>0.024652386320932</c:v>
                </c:pt>
                <c:pt idx="4">
                  <c:v>0.0335963923337091</c:v>
                </c:pt>
                <c:pt idx="5">
                  <c:v>0.0927470875610672</c:v>
                </c:pt>
                <c:pt idx="6">
                  <c:v>0.0137542277339346</c:v>
                </c:pt>
                <c:pt idx="7">
                  <c:v>0.0641112363773017</c:v>
                </c:pt>
                <c:pt idx="8">
                  <c:v>0.0393836903419767</c:v>
                </c:pt>
                <c:pt idx="9">
                  <c:v>0.0632093198045847</c:v>
                </c:pt>
                <c:pt idx="10">
                  <c:v>0.0520856820744081</c:v>
                </c:pt>
                <c:pt idx="11">
                  <c:v>0.00871852686959789</c:v>
                </c:pt>
                <c:pt idx="12">
                  <c:v>0.0076662908680947</c:v>
                </c:pt>
                <c:pt idx="13">
                  <c:v>0.0206689214580985</c:v>
                </c:pt>
                <c:pt idx="14">
                  <c:v>0.0219466366027809</c:v>
                </c:pt>
                <c:pt idx="15">
                  <c:v>0.00886884629838406</c:v>
                </c:pt>
                <c:pt idx="16">
                  <c:v>0.00217963171739947</c:v>
                </c:pt>
                <c:pt idx="17">
                  <c:v>0.0109733183013905</c:v>
                </c:pt>
                <c:pt idx="18">
                  <c:v>0.00646373543780533</c:v>
                </c:pt>
                <c:pt idx="19">
                  <c:v>0.0568207440811725</c:v>
                </c:pt>
                <c:pt idx="20">
                  <c:v>0.00759113115370161</c:v>
                </c:pt>
                <c:pt idx="21">
                  <c:v>0.00488538143555054</c:v>
                </c:pt>
                <c:pt idx="22">
                  <c:v>0.0253288237504697</c:v>
                </c:pt>
                <c:pt idx="23">
                  <c:v>0.011499436302142</c:v>
                </c:pt>
                <c:pt idx="24">
                  <c:v>0.0102968808718527</c:v>
                </c:pt>
                <c:pt idx="25">
                  <c:v>0.0217963171739947</c:v>
                </c:pt>
                <c:pt idx="26">
                  <c:v>0.00248027057497181</c:v>
                </c:pt>
                <c:pt idx="27">
                  <c:v>0.0577226606538895</c:v>
                </c:pt>
                <c:pt idx="28">
                  <c:v>0.00368282600526118</c:v>
                </c:pt>
                <c:pt idx="29">
                  <c:v>0.00420894400601278</c:v>
                </c:pt>
                <c:pt idx="30">
                  <c:v>0.0143555054490793</c:v>
                </c:pt>
                <c:pt idx="31">
                  <c:v>0.0030815482901165</c:v>
                </c:pt>
                <c:pt idx="32">
                  <c:v>0.00263059000375798</c:v>
                </c:pt>
                <c:pt idx="33">
                  <c:v>7.51597143930853E-5</c:v>
                </c:pt>
                <c:pt idx="34">
                  <c:v>0.00428410372040586</c:v>
                </c:pt>
                <c:pt idx="35">
                  <c:v>0.00383314543404735</c:v>
                </c:pt>
                <c:pt idx="36">
                  <c:v>0.00345734686208192</c:v>
                </c:pt>
                <c:pt idx="37">
                  <c:v>0.00593761743705374</c:v>
                </c:pt>
                <c:pt idx="38">
                  <c:v>0.0056369785794814</c:v>
                </c:pt>
                <c:pt idx="39">
                  <c:v>0.00232995114618564</c:v>
                </c:pt>
                <c:pt idx="40">
                  <c:v>7.51597143930853E-5</c:v>
                </c:pt>
                <c:pt idx="41">
                  <c:v>0.00150319428786171</c:v>
                </c:pt>
                <c:pt idx="42">
                  <c:v>0.00187899285982713</c:v>
                </c:pt>
                <c:pt idx="43">
                  <c:v>0.00293122886133033</c:v>
                </c:pt>
                <c:pt idx="44">
                  <c:v>0.000150319428786171</c:v>
                </c:pt>
                <c:pt idx="45">
                  <c:v>0.0</c:v>
                </c:pt>
                <c:pt idx="46">
                  <c:v>0.00601277715144682</c:v>
                </c:pt>
                <c:pt idx="47">
                  <c:v>0.00135287485907554</c:v>
                </c:pt>
                <c:pt idx="48">
                  <c:v>0.00278090943254416</c:v>
                </c:pt>
                <c:pt idx="49">
                  <c:v>0.00165351371664788</c:v>
                </c:pt>
                <c:pt idx="50">
                  <c:v>0.00180383314543405</c:v>
                </c:pt>
                <c:pt idx="51">
                  <c:v>0.0</c:v>
                </c:pt>
                <c:pt idx="52">
                  <c:v>0.000676437429537768</c:v>
                </c:pt>
                <c:pt idx="53">
                  <c:v>0.000150319428786171</c:v>
                </c:pt>
                <c:pt idx="54">
                  <c:v>0.00165351371664788</c:v>
                </c:pt>
                <c:pt idx="55">
                  <c:v>0.00105223600150319</c:v>
                </c:pt>
                <c:pt idx="56">
                  <c:v>0.00330702743329575</c:v>
                </c:pt>
                <c:pt idx="57">
                  <c:v>0.000300638857572341</c:v>
                </c:pt>
                <c:pt idx="58">
                  <c:v>0.000826756858323938</c:v>
                </c:pt>
                <c:pt idx="59">
                  <c:v>0.00165351371664788</c:v>
                </c:pt>
                <c:pt idx="60">
                  <c:v>0.000225479143179256</c:v>
                </c:pt>
                <c:pt idx="61">
                  <c:v>0.000300638857572341</c:v>
                </c:pt>
                <c:pt idx="62">
                  <c:v>0.0376550169109357</c:v>
                </c:pt>
                <c:pt idx="63">
                  <c:v>0.000375798571965426</c:v>
                </c:pt>
                <c:pt idx="64">
                  <c:v>0.000225479143179256</c:v>
                </c:pt>
                <c:pt idx="65">
                  <c:v>0.000225479143179256</c:v>
                </c:pt>
                <c:pt idx="66">
                  <c:v>0.000225479143179256</c:v>
                </c:pt>
                <c:pt idx="67">
                  <c:v>0.000450958286358512</c:v>
                </c:pt>
                <c:pt idx="68">
                  <c:v>0.0</c:v>
                </c:pt>
                <c:pt idx="69">
                  <c:v>0.000150319428786171</c:v>
                </c:pt>
                <c:pt idx="70">
                  <c:v>0.0</c:v>
                </c:pt>
                <c:pt idx="71">
                  <c:v>0.0</c:v>
                </c:pt>
                <c:pt idx="72">
                  <c:v>0.0</c:v>
                </c:pt>
                <c:pt idx="73">
                  <c:v>0.0</c:v>
                </c:pt>
                <c:pt idx="74">
                  <c:v>0.000225479143179256</c:v>
                </c:pt>
                <c:pt idx="75">
                  <c:v>0.000225479143179256</c:v>
                </c:pt>
                <c:pt idx="76">
                  <c:v>0.0</c:v>
                </c:pt>
                <c:pt idx="77">
                  <c:v>0.00172867343104096</c:v>
                </c:pt>
                <c:pt idx="78">
                  <c:v>7.51597143930853E-5</c:v>
                </c:pt>
                <c:pt idx="79">
                  <c:v>0.0</c:v>
                </c:pt>
                <c:pt idx="80">
                  <c:v>0.0</c:v>
                </c:pt>
                <c:pt idx="81">
                  <c:v>0.0</c:v>
                </c:pt>
              </c:numCache>
            </c:numRef>
          </c:yVal>
          <c:smooth val="0"/>
        </c:ser>
        <c:dLbls>
          <c:showLegendKey val="0"/>
          <c:showVal val="0"/>
          <c:showCatName val="0"/>
          <c:showSerName val="0"/>
          <c:showPercent val="0"/>
          <c:showBubbleSize val="0"/>
        </c:dLbls>
        <c:axId val="-2141422696"/>
        <c:axId val="-2141419640"/>
      </c:scatterChart>
      <c:valAx>
        <c:axId val="-2141422696"/>
        <c:scaling>
          <c:orientation val="minMax"/>
        </c:scaling>
        <c:delete val="0"/>
        <c:axPos val="b"/>
        <c:numFmt formatCode="0.0%" sourceLinked="1"/>
        <c:majorTickMark val="out"/>
        <c:minorTickMark val="none"/>
        <c:tickLblPos val="nextTo"/>
        <c:txPr>
          <a:bodyPr/>
          <a:lstStyle/>
          <a:p>
            <a:pPr>
              <a:defRPr sz="1600"/>
            </a:pPr>
            <a:endParaRPr lang="en-US"/>
          </a:p>
        </c:txPr>
        <c:crossAx val="-2141419640"/>
        <c:crosses val="autoZero"/>
        <c:crossBetween val="midCat"/>
      </c:valAx>
      <c:valAx>
        <c:axId val="-2141419640"/>
        <c:scaling>
          <c:orientation val="minMax"/>
        </c:scaling>
        <c:delete val="0"/>
        <c:axPos val="l"/>
        <c:majorGridlines/>
        <c:numFmt formatCode="0.0%" sourceLinked="1"/>
        <c:majorTickMark val="out"/>
        <c:minorTickMark val="none"/>
        <c:tickLblPos val="nextTo"/>
        <c:txPr>
          <a:bodyPr/>
          <a:lstStyle/>
          <a:p>
            <a:pPr>
              <a:defRPr sz="1600"/>
            </a:pPr>
            <a:endParaRPr lang="en-US"/>
          </a:p>
        </c:txPr>
        <c:crossAx val="-2141422696"/>
        <c:crosses val="autoZero"/>
        <c:crossBetween val="midCat"/>
      </c:valAx>
    </c:plotArea>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0.11054</cdr:x>
      <cdr:y>0.03084</cdr:y>
    </cdr:from>
    <cdr:to>
      <cdr:x>0.95487</cdr:x>
      <cdr:y>0.88337</cdr:y>
    </cdr:to>
    <cdr:cxnSp macro="">
      <cdr:nvCxnSpPr>
        <cdr:cNvPr id="3" name="Straight Connector 2"/>
        <cdr:cNvCxnSpPr/>
      </cdr:nvCxnSpPr>
      <cdr:spPr>
        <a:xfrm xmlns:a="http://schemas.openxmlformats.org/drawingml/2006/main" flipV="1">
          <a:off x="909694" y="131816"/>
          <a:ext cx="6948540" cy="3644142"/>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A73552-E536-E946-B676-CF3DAC1B857B}" type="datetimeFigureOut">
              <a:rPr lang="en-US" smtClean="0"/>
              <a:t>6/24/16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00A96E-48E0-8148-9F71-7B57898F049F}" type="slidenum">
              <a:rPr lang="en-US" smtClean="0"/>
              <a:t>‹#›</a:t>
            </a:fld>
            <a:endParaRPr lang="en-US"/>
          </a:p>
        </p:txBody>
      </p:sp>
    </p:spTree>
    <p:extLst>
      <p:ext uri="{BB962C8B-B14F-4D97-AF65-F5344CB8AC3E}">
        <p14:creationId xmlns:p14="http://schemas.microsoft.com/office/powerpoint/2010/main" val="180256649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Brief intros…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2B00A96E-48E0-8148-9F71-7B57898F049F}" type="slidenum">
              <a:rPr lang="en-US" smtClean="0"/>
              <a:t>1</a:t>
            </a:fld>
            <a:endParaRPr lang="en-US"/>
          </a:p>
        </p:txBody>
      </p:sp>
    </p:spTree>
    <p:extLst>
      <p:ext uri="{BB962C8B-B14F-4D97-AF65-F5344CB8AC3E}">
        <p14:creationId xmlns:p14="http://schemas.microsoft.com/office/powerpoint/2010/main" val="4287101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baseline="0" dirty="0" smtClean="0"/>
              <a:t>TOM</a:t>
            </a:r>
          </a:p>
          <a:p>
            <a:endParaRPr lang="en-US" b="1" u="sng" baseline="0" dirty="0" smtClean="0"/>
          </a:p>
          <a:p>
            <a:pPr marL="171450" lvl="0" indent="-171450">
              <a:buFont typeface="Arial"/>
              <a:buChar char="•"/>
            </a:pPr>
            <a:r>
              <a:rPr lang="en-US" sz="1200" kern="1200" dirty="0" smtClean="0">
                <a:solidFill>
                  <a:schemeClr val="tx1"/>
                </a:solidFill>
                <a:effectLst/>
                <a:latin typeface="+mn-lt"/>
                <a:ea typeface="+mn-ea"/>
                <a:cs typeface="+mn-cs"/>
              </a:rPr>
              <a:t>So what are benchmark analytics?</a:t>
            </a:r>
            <a:r>
              <a:rPr lang="en-US" sz="1200" kern="1200" baseline="0" dirty="0" smtClean="0">
                <a:solidFill>
                  <a:schemeClr val="tx1"/>
                </a:solidFill>
                <a:effectLst/>
                <a:latin typeface="+mn-lt"/>
                <a:ea typeface="+mn-ea"/>
                <a:cs typeface="+mn-cs"/>
              </a:rPr>
              <a:t> “</a:t>
            </a:r>
            <a:r>
              <a:rPr lang="en-US" sz="1200" i="1" kern="1200" baseline="0" dirty="0" smtClean="0">
                <a:solidFill>
                  <a:schemeClr val="tx1"/>
                </a:solidFill>
                <a:effectLst/>
                <a:latin typeface="+mn-lt"/>
                <a:ea typeface="+mn-ea"/>
                <a:cs typeface="+mn-cs"/>
              </a:rPr>
              <a:t>The process of comparing one’s analytics to those of other institutions or key standards</a:t>
            </a:r>
            <a:r>
              <a:rPr lang="en-US" sz="1200" kern="1200" baseline="0" dirty="0" smtClean="0">
                <a:solidFill>
                  <a:schemeClr val="tx1"/>
                </a:solidFill>
                <a:effectLst/>
                <a:latin typeface="+mn-lt"/>
                <a:ea typeface="+mn-ea"/>
                <a:cs typeface="+mn-cs"/>
              </a:rPr>
              <a:t>”</a:t>
            </a:r>
          </a:p>
          <a:p>
            <a:pPr marL="171450" lvl="0" indent="-171450">
              <a:buFont typeface="Arial"/>
              <a:buChar char="•"/>
            </a:pPr>
            <a:r>
              <a:rPr lang="en-US" sz="1200" b="1" kern="1200" dirty="0" smtClean="0">
                <a:solidFill>
                  <a:schemeClr val="tx1"/>
                </a:solidFill>
                <a:effectLst/>
                <a:latin typeface="+mn-lt"/>
                <a:ea typeface="+mn-ea"/>
                <a:cs typeface="+mn-cs"/>
              </a:rPr>
              <a:t>Questions</a:t>
            </a:r>
            <a:r>
              <a:rPr lang="en-US" sz="1200" b="1" kern="1200" baseline="0" dirty="0" smtClean="0">
                <a:solidFill>
                  <a:schemeClr val="tx1"/>
                </a:solidFill>
                <a:effectLst/>
                <a:latin typeface="+mn-lt"/>
                <a:ea typeface="+mn-ea"/>
                <a:cs typeface="+mn-cs"/>
              </a:rPr>
              <a:t> arise</a:t>
            </a:r>
            <a:endParaRPr lang="en-US" sz="1200" b="1"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What benchmarks?</a:t>
            </a:r>
          </a:p>
          <a:p>
            <a:pPr marL="628650" lvl="1" indent="-171450">
              <a:buFont typeface="Arial"/>
              <a:buChar char="•"/>
            </a:pPr>
            <a:r>
              <a:rPr lang="en-US" sz="1200" kern="1200" dirty="0" smtClean="0">
                <a:solidFill>
                  <a:schemeClr val="tx1"/>
                </a:solidFill>
                <a:effectLst/>
                <a:latin typeface="+mn-lt"/>
                <a:ea typeface="+mn-ea"/>
                <a:cs typeface="+mn-cs"/>
              </a:rPr>
              <a:t>National</a:t>
            </a:r>
          </a:p>
          <a:p>
            <a:pPr marL="628650" lvl="1" indent="-171450">
              <a:buFont typeface="Arial"/>
              <a:buChar char="•"/>
            </a:pPr>
            <a:r>
              <a:rPr lang="en-US" sz="1200" kern="1200" dirty="0" smtClean="0">
                <a:solidFill>
                  <a:schemeClr val="tx1"/>
                </a:solidFill>
                <a:effectLst/>
                <a:latin typeface="+mn-lt"/>
                <a:ea typeface="+mn-ea"/>
                <a:cs typeface="+mn-cs"/>
              </a:rPr>
              <a:t>Peer groups (e.g. liberal arts colleges, Big Ten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Berkeley suggested ARL libraries)</a:t>
            </a:r>
          </a:p>
          <a:p>
            <a:pPr marL="628650" lvl="1" indent="-171450">
              <a:buFont typeface="Arial"/>
              <a:buChar char="•"/>
            </a:pPr>
            <a:r>
              <a:rPr lang="en-US" sz="1200" kern="1200" dirty="0" err="1" smtClean="0">
                <a:solidFill>
                  <a:schemeClr val="tx1"/>
                </a:solidFill>
                <a:effectLst/>
                <a:latin typeface="+mn-lt"/>
                <a:ea typeface="+mn-ea"/>
                <a:cs typeface="+mn-cs"/>
              </a:rPr>
              <a:t>Consortial</a:t>
            </a:r>
            <a:endParaRPr lang="en-US" sz="1200" kern="1200" dirty="0" smtClean="0">
              <a:solidFill>
                <a:schemeClr val="tx1"/>
              </a:solidFill>
              <a:effectLst/>
              <a:latin typeface="+mn-lt"/>
              <a:ea typeface="+mn-ea"/>
              <a:cs typeface="+mn-cs"/>
            </a:endParaRPr>
          </a:p>
          <a:p>
            <a:pPr marL="628650" lvl="1" indent="-171450">
              <a:buFont typeface="Arial"/>
              <a:buChar char="•"/>
            </a:pPr>
            <a:r>
              <a:rPr lang="en-US" sz="1200" kern="1200" dirty="0" smtClean="0">
                <a:solidFill>
                  <a:schemeClr val="tx1"/>
                </a:solidFill>
                <a:effectLst/>
                <a:latin typeface="+mn-lt"/>
                <a:ea typeface="+mn-ea"/>
                <a:cs typeface="+mn-cs"/>
              </a:rPr>
              <a:t>Direct</a:t>
            </a:r>
            <a:r>
              <a:rPr lang="en-US" sz="1200" kern="1200" baseline="0" dirty="0" smtClean="0">
                <a:solidFill>
                  <a:schemeClr val="tx1"/>
                </a:solidFill>
                <a:effectLst/>
                <a:latin typeface="+mn-lt"/>
                <a:ea typeface="+mn-ea"/>
                <a:cs typeface="+mn-cs"/>
              </a:rPr>
              <a:t> peers (KU &lt;&gt; KSU)</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UNC – also said direct peers are most relevant but makes the valid caveat - “</a:t>
            </a:r>
            <a:r>
              <a:rPr lang="en-US" sz="1200" i="1" kern="1200" baseline="0" dirty="0" smtClean="0">
                <a:solidFill>
                  <a:schemeClr val="tx1"/>
                </a:solidFill>
                <a:effectLst/>
                <a:latin typeface="+mn-lt"/>
                <a:ea typeface="+mn-ea"/>
                <a:cs typeface="+mn-cs"/>
              </a:rPr>
              <a:t>it can be somewhat difficult to truly define a peer group due to the variance (student body; undergrads / graduate composition; curricular focus; core foundations for undergraduate programs, etc.).</a:t>
            </a:r>
            <a:r>
              <a:rPr lang="en-US" sz="1200" i="0" kern="1200" baseline="0" dirty="0" smtClean="0">
                <a:solidFill>
                  <a:schemeClr val="tx1"/>
                </a:solidFill>
                <a:effectLst/>
                <a:latin typeface="+mn-lt"/>
                <a:ea typeface="+mn-ea"/>
                <a:cs typeface="+mn-cs"/>
              </a:rPr>
              <a:t>”</a:t>
            </a:r>
            <a:endParaRPr lang="en-US" sz="1200" kern="1200" baseline="0" dirty="0" smtClean="0">
              <a:solidFill>
                <a:schemeClr val="tx1"/>
              </a:solidFill>
              <a:effectLst/>
              <a:latin typeface="+mn-lt"/>
              <a:ea typeface="+mn-ea"/>
              <a:cs typeface="+mn-cs"/>
            </a:endParaRPr>
          </a:p>
          <a:p>
            <a:pPr marL="628650" lvl="1" indent="-171450">
              <a:buFont typeface="Arial"/>
              <a:buChar char="•"/>
            </a:pPr>
            <a:endParaRPr lang="en-US" sz="1200" kern="1200" baseline="0" dirty="0" smtClean="0">
              <a:solidFill>
                <a:schemeClr val="tx1"/>
              </a:solidFill>
              <a:effectLst/>
              <a:latin typeface="+mn-lt"/>
              <a:ea typeface="+mn-ea"/>
              <a:cs typeface="+mn-cs"/>
            </a:endParaRPr>
          </a:p>
          <a:p>
            <a:pPr marL="171450" lvl="0" indent="-171450">
              <a:buFont typeface="Arial"/>
              <a:buChar char="•"/>
            </a:pPr>
            <a:r>
              <a:rPr lang="en-US" sz="1200" kern="1200" baseline="0" dirty="0" smtClean="0">
                <a:solidFill>
                  <a:schemeClr val="tx1"/>
                </a:solidFill>
                <a:effectLst/>
                <a:latin typeface="+mn-lt"/>
                <a:ea typeface="+mn-ea"/>
                <a:cs typeface="+mn-cs"/>
              </a:rPr>
              <a:t>What metrics?</a:t>
            </a:r>
          </a:p>
          <a:p>
            <a:pPr marL="628650" lvl="1" indent="-171450">
              <a:buFont typeface="Arial"/>
              <a:buChar char="•"/>
            </a:pPr>
            <a:r>
              <a:rPr lang="en-US" sz="1200" kern="1200" baseline="0" dirty="0" smtClean="0">
                <a:solidFill>
                  <a:schemeClr val="tx1"/>
                </a:solidFill>
                <a:effectLst/>
                <a:latin typeface="+mn-lt"/>
                <a:ea typeface="+mn-ea"/>
                <a:cs typeface="+mn-cs"/>
              </a:rPr>
              <a:t>Difficult because most metrics need to be put into context (per FTE) – just like national metrics are per capita (not overall). E.G. Gun debate – in deaths = Australia 230 vs. USA 33,600. Per capita = Australia 0.93/100,000; USA 10.54/100,000…</a:t>
            </a:r>
          </a:p>
          <a:p>
            <a:pPr marL="628650" lvl="1" indent="-171450">
              <a:buFont typeface="Arial"/>
              <a:buChar char="•"/>
            </a:pPr>
            <a:r>
              <a:rPr lang="en-US" sz="1200" kern="1200" baseline="0" dirty="0" smtClean="0">
                <a:solidFill>
                  <a:schemeClr val="tx1"/>
                </a:solidFill>
                <a:effectLst/>
                <a:latin typeface="+mn-lt"/>
                <a:ea typeface="+mn-ea"/>
                <a:cs typeface="+mn-cs"/>
              </a:rPr>
              <a:t>Key metrics around usage (e.g. play per FTE, </a:t>
            </a:r>
            <a:r>
              <a:rPr lang="en-US" sz="1200" kern="1200" baseline="0" dirty="0" err="1" smtClean="0">
                <a:solidFill>
                  <a:schemeClr val="tx1"/>
                </a:solidFill>
                <a:effectLst/>
                <a:latin typeface="+mn-lt"/>
                <a:ea typeface="+mn-ea"/>
                <a:cs typeface="+mn-cs"/>
              </a:rPr>
              <a:t>etc</a:t>
            </a:r>
            <a:r>
              <a:rPr lang="en-US" sz="1200" kern="1200" baseline="0" dirty="0" smtClean="0">
                <a:solidFill>
                  <a:schemeClr val="tx1"/>
                </a:solidFill>
                <a:effectLst/>
                <a:latin typeface="+mn-lt"/>
                <a:ea typeface="+mn-ea"/>
                <a:cs typeface="+mn-cs"/>
              </a:rPr>
              <a:t>), audience profiling, and perhaps cost ($/play, $/title, </a:t>
            </a:r>
            <a:r>
              <a:rPr lang="en-US" sz="1200" kern="1200" baseline="0" dirty="0" err="1" smtClean="0">
                <a:solidFill>
                  <a:schemeClr val="tx1"/>
                </a:solidFill>
                <a:effectLst/>
                <a:latin typeface="+mn-lt"/>
                <a:ea typeface="+mn-ea"/>
                <a:cs typeface="+mn-cs"/>
              </a:rPr>
              <a:t>etc</a:t>
            </a:r>
            <a:r>
              <a:rPr lang="en-US" sz="1200" kern="1200" baseline="0" dirty="0" smtClean="0">
                <a:solidFill>
                  <a:schemeClr val="tx1"/>
                </a:solidFill>
                <a:effectLst/>
                <a:latin typeface="+mn-lt"/>
                <a:ea typeface="+mn-ea"/>
                <a:cs typeface="+mn-cs"/>
              </a:rPr>
              <a:t>)</a:t>
            </a:r>
          </a:p>
          <a:p>
            <a:pPr marL="628650" lvl="1" indent="-171450">
              <a:buFont typeface="Arial"/>
              <a:buChar char="•"/>
            </a:pPr>
            <a:r>
              <a:rPr lang="en-US" sz="1200" kern="1200" baseline="0" dirty="0" smtClean="0">
                <a:solidFill>
                  <a:schemeClr val="tx1"/>
                </a:solidFill>
                <a:effectLst/>
                <a:latin typeface="+mn-lt"/>
                <a:ea typeface="+mn-ea"/>
                <a:cs typeface="+mn-cs"/>
              </a:rPr>
              <a:t>Stanford = (1) Subject breakdown to support budgeting by subject/department (Berkeley said the same); (2) Cost metrics – becoming more transparent on what spending money on; (3) UNC and Berkeley also said granular title breakdown could be interesting to identify gaps in our collections </a:t>
            </a:r>
            <a:r>
              <a:rPr lang="en-US" sz="1200" kern="1200" baseline="0" dirty="0" err="1" smtClean="0">
                <a:solidFill>
                  <a:schemeClr val="tx1"/>
                </a:solidFill>
                <a:effectLst/>
                <a:latin typeface="+mn-lt"/>
                <a:ea typeface="+mn-ea"/>
                <a:cs typeface="+mn-cs"/>
              </a:rPr>
              <a:t>vs</a:t>
            </a:r>
            <a:r>
              <a:rPr lang="en-US" sz="1200" kern="1200" baseline="0" dirty="0" smtClean="0">
                <a:solidFill>
                  <a:schemeClr val="tx1"/>
                </a:solidFill>
                <a:effectLst/>
                <a:latin typeface="+mn-lt"/>
                <a:ea typeface="+mn-ea"/>
                <a:cs typeface="+mn-cs"/>
              </a:rPr>
              <a:t> others</a:t>
            </a:r>
          </a:p>
          <a:p>
            <a:pPr marL="628650" lvl="1" indent="-171450">
              <a:buFont typeface="Arial"/>
              <a:buChar char="•"/>
            </a:pPr>
            <a:r>
              <a:rPr lang="en-US" sz="1200" kern="1200" baseline="0" dirty="0" smtClean="0">
                <a:solidFill>
                  <a:schemeClr val="tx1"/>
                </a:solidFill>
                <a:effectLst/>
                <a:latin typeface="+mn-lt"/>
                <a:ea typeface="+mn-ea"/>
                <a:cs typeface="+mn-cs"/>
              </a:rPr>
              <a:t>…. We are a little limited by privacy. A lot of libraries ask us “it would be great to know the breakdown by student vs. faculty; grad or undergrad” – wish we could but in the absence of being able to ask people who they are</a:t>
            </a:r>
          </a:p>
          <a:p>
            <a:pPr marL="0" lvl="0" indent="0">
              <a:buFont typeface="Arial"/>
              <a:buNone/>
            </a:pPr>
            <a:endParaRPr lang="en-US" sz="1200" kern="1200" baseline="0" dirty="0" smtClean="0">
              <a:solidFill>
                <a:schemeClr val="tx1"/>
              </a:solidFill>
              <a:effectLst/>
              <a:latin typeface="+mn-lt"/>
              <a:ea typeface="+mn-ea"/>
              <a:cs typeface="+mn-cs"/>
            </a:endParaRPr>
          </a:p>
          <a:p>
            <a:pPr marL="171450" lvl="0" indent="-171450">
              <a:buFont typeface="Arial"/>
              <a:buChar char="•"/>
            </a:pPr>
            <a:r>
              <a:rPr lang="en-US" sz="1200" kern="1200" baseline="0" dirty="0" smtClean="0">
                <a:solidFill>
                  <a:schemeClr val="tx1"/>
                </a:solidFill>
                <a:effectLst/>
                <a:latin typeface="+mn-lt"/>
                <a:ea typeface="+mn-ea"/>
                <a:cs typeface="+mn-cs"/>
              </a:rPr>
              <a:t>What purpose?</a:t>
            </a:r>
          </a:p>
          <a:p>
            <a:pPr marL="628650" lvl="1" indent="-171450">
              <a:buFont typeface="Arial"/>
              <a:buChar char="•"/>
            </a:pPr>
            <a:r>
              <a:rPr lang="en-US" sz="1200" kern="1200" baseline="0" dirty="0" smtClean="0">
                <a:solidFill>
                  <a:schemeClr val="tx1"/>
                </a:solidFill>
                <a:effectLst/>
                <a:latin typeface="+mn-lt"/>
                <a:ea typeface="+mn-ea"/>
                <a:cs typeface="+mn-cs"/>
              </a:rPr>
              <a:t>#1 = Acquisitions decisions </a:t>
            </a:r>
          </a:p>
          <a:p>
            <a:pPr marL="628650" lvl="1" indent="-171450">
              <a:buFont typeface="Arial"/>
              <a:buChar char="•"/>
            </a:pPr>
            <a:r>
              <a:rPr lang="en-US" sz="1200" kern="1200" baseline="0" dirty="0" smtClean="0">
                <a:solidFill>
                  <a:schemeClr val="tx1"/>
                </a:solidFill>
                <a:effectLst/>
                <a:latin typeface="+mn-lt"/>
                <a:ea typeface="+mn-ea"/>
                <a:cs typeface="+mn-cs"/>
              </a:rPr>
              <a:t>KU = really interesting to learn about how we are different to others</a:t>
            </a:r>
          </a:p>
          <a:p>
            <a:pPr marL="628650" lvl="1" indent="-171450">
              <a:buFont typeface="Arial"/>
              <a:buChar char="•"/>
            </a:pPr>
            <a:r>
              <a:rPr lang="en-US" sz="1200" kern="1200" baseline="0" dirty="0" smtClean="0">
                <a:solidFill>
                  <a:schemeClr val="tx1"/>
                </a:solidFill>
                <a:effectLst/>
                <a:latin typeface="+mn-lt"/>
                <a:ea typeface="+mn-ea"/>
                <a:cs typeface="+mn-cs"/>
              </a:rPr>
              <a:t>Berkeley = promotion (e.g. if a peer is seeing higher usage, might look at how they are promoting it); also in identifying emerging trends</a:t>
            </a:r>
          </a:p>
          <a:p>
            <a:pPr marL="171450" lvl="0" indent="-171450">
              <a:buFont typeface="Arial"/>
              <a:buChar char="•"/>
            </a:pPr>
            <a:endParaRPr lang="en-US" sz="1200" kern="1200" baseline="0" dirty="0" smtClean="0">
              <a:solidFill>
                <a:schemeClr val="tx1"/>
              </a:solidFill>
              <a:effectLst/>
              <a:latin typeface="+mn-lt"/>
              <a:ea typeface="+mn-ea"/>
              <a:cs typeface="+mn-cs"/>
            </a:endParaRPr>
          </a:p>
          <a:p>
            <a:pPr marL="171450" lvl="0" indent="-171450">
              <a:buFont typeface="Arial"/>
              <a:buChar char="•"/>
            </a:pPr>
            <a:r>
              <a:rPr lang="en-US" sz="1200" kern="1200" baseline="0" dirty="0" smtClean="0">
                <a:solidFill>
                  <a:schemeClr val="tx1"/>
                </a:solidFill>
                <a:effectLst/>
                <a:latin typeface="+mn-lt"/>
                <a:ea typeface="+mn-ea"/>
                <a:cs typeface="+mn-cs"/>
              </a:rPr>
              <a:t>How use / process?</a:t>
            </a:r>
          </a:p>
          <a:p>
            <a:pPr marL="628650" lvl="1" indent="-171450">
              <a:buFont typeface="Arial"/>
              <a:buChar char="•"/>
            </a:pPr>
            <a:r>
              <a:rPr lang="en-US" sz="1200" kern="1200" baseline="0" dirty="0" smtClean="0">
                <a:solidFill>
                  <a:schemeClr val="tx1"/>
                </a:solidFill>
                <a:effectLst/>
                <a:latin typeface="+mn-lt"/>
                <a:ea typeface="+mn-ea"/>
                <a:cs typeface="+mn-cs"/>
              </a:rPr>
              <a:t>Timing / how data is delivered</a:t>
            </a:r>
          </a:p>
          <a:p>
            <a:pPr marL="0" lvl="0" indent="0">
              <a:buFont typeface="Arial"/>
              <a:buNone/>
            </a:pPr>
            <a:endParaRPr lang="en-US" sz="1200" kern="1200" baseline="0" dirty="0" smtClean="0">
              <a:solidFill>
                <a:schemeClr val="tx1"/>
              </a:solidFill>
              <a:effectLst/>
              <a:latin typeface="+mn-lt"/>
              <a:ea typeface="+mn-ea"/>
              <a:cs typeface="+mn-cs"/>
            </a:endParaRPr>
          </a:p>
          <a:p>
            <a:pPr marL="0" lvl="0" indent="0">
              <a:buFont typeface="Arial"/>
              <a:buNone/>
            </a:pPr>
            <a:r>
              <a:rPr lang="en-US" sz="1200" kern="1200" baseline="0" dirty="0" smtClean="0">
                <a:solidFill>
                  <a:schemeClr val="tx1"/>
                </a:solidFill>
                <a:effectLst/>
                <a:latin typeface="+mn-lt"/>
                <a:ea typeface="+mn-ea"/>
                <a:cs typeface="+mn-cs"/>
              </a:rPr>
              <a:t>….. So where are we at? Well we’ve started to build out some of the analyses for this benchmarking project. Early days, but show you some of these from the perspective of KU</a:t>
            </a:r>
          </a:p>
        </p:txBody>
      </p:sp>
      <p:sp>
        <p:nvSpPr>
          <p:cNvPr id="4" name="Slide Number Placeholder 3"/>
          <p:cNvSpPr>
            <a:spLocks noGrp="1"/>
          </p:cNvSpPr>
          <p:nvPr>
            <p:ph type="sldNum" sz="quarter" idx="10"/>
          </p:nvPr>
        </p:nvSpPr>
        <p:spPr/>
        <p:txBody>
          <a:bodyPr/>
          <a:lstStyle/>
          <a:p>
            <a:fld id="{2B00A96E-48E0-8148-9F71-7B57898F049F}" type="slidenum">
              <a:rPr lang="en-US" smtClean="0"/>
              <a:t>10</a:t>
            </a:fld>
            <a:endParaRPr lang="en-US"/>
          </a:p>
        </p:txBody>
      </p:sp>
    </p:spTree>
    <p:extLst>
      <p:ext uri="{BB962C8B-B14F-4D97-AF65-F5344CB8AC3E}">
        <p14:creationId xmlns:p14="http://schemas.microsoft.com/office/powerpoint/2010/main" val="2267068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First example</a:t>
            </a:r>
            <a:r>
              <a:rPr lang="en-US" baseline="0" dirty="0" smtClean="0"/>
              <a:t> – awareness</a:t>
            </a:r>
          </a:p>
          <a:p>
            <a:pPr marL="171450" indent="-171450">
              <a:buFont typeface="Arial"/>
              <a:buChar char="•"/>
            </a:pPr>
            <a:r>
              <a:rPr lang="en-US" baseline="0" dirty="0" smtClean="0"/>
              <a:t>KU is looking at its user source location data and can see a breakdown of how users finding the resource (and purpose – e.g. LMS </a:t>
            </a:r>
            <a:r>
              <a:rPr lang="en-US" baseline="0" dirty="0" err="1" smtClean="0"/>
              <a:t>vs</a:t>
            </a:r>
            <a:r>
              <a:rPr lang="en-US" baseline="0" dirty="0" smtClean="0"/>
              <a:t> catalog). Very interesting on its own</a:t>
            </a:r>
          </a:p>
          <a:p>
            <a:pPr marL="171450" indent="-171450">
              <a:buFont typeface="Arial"/>
              <a:buChar char="•"/>
            </a:pPr>
            <a:r>
              <a:rPr lang="en-US" baseline="0" dirty="0" smtClean="0"/>
              <a:t>Even more so when compared to the project group averages</a:t>
            </a:r>
          </a:p>
          <a:p>
            <a:pPr marL="628650" lvl="1" indent="-171450">
              <a:buFont typeface="Arial"/>
              <a:buChar char="•"/>
            </a:pPr>
            <a:r>
              <a:rPr lang="en-US" dirty="0" smtClean="0"/>
              <a:t>High</a:t>
            </a:r>
            <a:r>
              <a:rPr lang="en-US" baseline="0" dirty="0" smtClean="0"/>
              <a:t> on library website and LMS</a:t>
            </a:r>
          </a:p>
          <a:p>
            <a:pPr marL="628650" lvl="1" indent="-171450">
              <a:buFont typeface="Arial"/>
              <a:buChar char="•"/>
            </a:pPr>
            <a:r>
              <a:rPr lang="en-US" baseline="0" dirty="0" smtClean="0"/>
              <a:t>Low on social media and lib-guides</a:t>
            </a:r>
            <a:endParaRPr lang="en-US" dirty="0" smtClean="0"/>
          </a:p>
          <a:p>
            <a:pPr marL="628650" lvl="1" indent="-171450">
              <a:buFont typeface="Arial"/>
              <a:buChar char="•"/>
            </a:pPr>
            <a:endParaRPr lang="en-US" dirty="0" smtClean="0"/>
          </a:p>
          <a:p>
            <a:pPr marL="171450" lvl="0" indent="-171450">
              <a:buFont typeface="Arial"/>
              <a:buChar char="•"/>
            </a:pPr>
            <a:r>
              <a:rPr lang="en-US" dirty="0" smtClean="0"/>
              <a:t>Really</a:t>
            </a:r>
            <a:r>
              <a:rPr lang="en-US" baseline="0" dirty="0" smtClean="0"/>
              <a:t> interesting for other institutions doing this – e.g.</a:t>
            </a:r>
          </a:p>
          <a:p>
            <a:pPr marL="628650" lvl="1" indent="-171450">
              <a:buFont typeface="Arial"/>
              <a:buChar char="•"/>
            </a:pPr>
            <a:r>
              <a:rPr lang="en-US" baseline="0" dirty="0" smtClean="0"/>
              <a:t>At UWLAX, we see 38% from the LMS – a lot of use from course requirements</a:t>
            </a:r>
          </a:p>
          <a:p>
            <a:pPr marL="628650" lvl="1" indent="-171450">
              <a:buFont typeface="Arial"/>
              <a:buChar char="•"/>
            </a:pPr>
            <a:r>
              <a:rPr lang="en-US" baseline="0" dirty="0" smtClean="0"/>
              <a:t>Stanford and Brown see 10% from social media – a much more socially active library and user base</a:t>
            </a:r>
          </a:p>
        </p:txBody>
      </p:sp>
      <p:sp>
        <p:nvSpPr>
          <p:cNvPr id="4" name="Slide Number Placeholder 3"/>
          <p:cNvSpPr>
            <a:spLocks noGrp="1"/>
          </p:cNvSpPr>
          <p:nvPr>
            <p:ph type="sldNum" sz="quarter" idx="10"/>
          </p:nvPr>
        </p:nvSpPr>
        <p:spPr/>
        <p:txBody>
          <a:bodyPr/>
          <a:lstStyle/>
          <a:p>
            <a:fld id="{2B00A96E-48E0-8148-9F71-7B57898F049F}" type="slidenum">
              <a:rPr lang="en-US" smtClean="0"/>
              <a:t>11</a:t>
            </a:fld>
            <a:endParaRPr lang="en-US"/>
          </a:p>
        </p:txBody>
      </p:sp>
    </p:spTree>
    <p:extLst>
      <p:ext uri="{BB962C8B-B14F-4D97-AF65-F5344CB8AC3E}">
        <p14:creationId xmlns:p14="http://schemas.microsoft.com/office/powerpoint/2010/main" val="3272329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endParaRPr lang="en-US" dirty="0" smtClean="0"/>
          </a:p>
          <a:p>
            <a:pPr marL="171450" lvl="0" indent="-171450">
              <a:buFont typeface="Arial"/>
              <a:buChar char="•"/>
            </a:pPr>
            <a:r>
              <a:rPr lang="en-US" baseline="0" dirty="0" smtClean="0"/>
              <a:t>Same for accessibility, really interesting for KU to look at their accessibility tools usage compared to benchmarks of other schools – really important for reporting on campus</a:t>
            </a:r>
          </a:p>
          <a:p>
            <a:pPr marL="628650" lvl="1" indent="-171450">
              <a:buFont typeface="Arial"/>
              <a:buChar char="•"/>
            </a:pPr>
            <a:r>
              <a:rPr lang="en-US" baseline="0" dirty="0" smtClean="0"/>
              <a:t>When Stanford and Brown looked at this – they found it interesting to note the higher use of captions at their campuses – both have higher proportions of international students</a:t>
            </a:r>
          </a:p>
          <a:p>
            <a:pPr marL="171450" lvl="0" indent="-171450">
              <a:buFont typeface="Arial"/>
              <a:buChar char="•"/>
            </a:pPr>
            <a:endParaRPr lang="en-US" baseline="0" dirty="0" smtClean="0"/>
          </a:p>
          <a:p>
            <a:pPr marL="171450" lvl="0" indent="-171450">
              <a:buFont typeface="Arial"/>
              <a:buChar char="•"/>
            </a:pPr>
            <a:endParaRPr lang="en-US" baseline="0" dirty="0" smtClean="0"/>
          </a:p>
          <a:p>
            <a:pPr marL="171450" indent="-171450">
              <a:buFont typeface="Arial"/>
              <a:buChar char="•"/>
            </a:pPr>
            <a:r>
              <a:rPr lang="en-US" dirty="0" smtClean="0"/>
              <a:t>For</a:t>
            </a:r>
            <a:r>
              <a:rPr lang="en-US" baseline="0" dirty="0" smtClean="0"/>
              <a:t> devices – also interesting to see where KU compared – particularly a really high tablet usage</a:t>
            </a:r>
          </a:p>
          <a:p>
            <a:pPr marL="628650" lvl="1" indent="-171450">
              <a:buFont typeface="Arial"/>
              <a:buChar char="•"/>
            </a:pPr>
            <a:r>
              <a:rPr lang="en-US" dirty="0" smtClean="0"/>
              <a:t>One</a:t>
            </a:r>
            <a:r>
              <a:rPr lang="en-US" baseline="0" dirty="0" smtClean="0"/>
              <a:t> of the most interesting libraries in the study was RISD – where 11% of students are using tablets – and Stanford had the highest mobile use with 4% (perhaps a cause of being in the tech hub of the country)</a:t>
            </a:r>
          </a:p>
          <a:p>
            <a:pPr marL="0" lvl="0" indent="0">
              <a:buFont typeface="Arial"/>
              <a:buNone/>
            </a:pPr>
            <a:endParaRPr lang="en-US" baseline="0" dirty="0" smtClean="0"/>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2B00A96E-48E0-8148-9F71-7B57898F049F}" type="slidenum">
              <a:rPr lang="en-US" smtClean="0"/>
              <a:t>12</a:t>
            </a:fld>
            <a:endParaRPr lang="en-US"/>
          </a:p>
        </p:txBody>
      </p:sp>
    </p:spTree>
    <p:extLst>
      <p:ext uri="{BB962C8B-B14F-4D97-AF65-F5344CB8AC3E}">
        <p14:creationId xmlns:p14="http://schemas.microsoft.com/office/powerpoint/2010/main" val="3272329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smtClean="0"/>
          </a:p>
          <a:p>
            <a:pPr marL="171450" indent="-171450">
              <a:buFont typeface="Arial"/>
              <a:buChar char="•"/>
            </a:pPr>
            <a:r>
              <a:rPr lang="en-US" baseline="0" dirty="0" smtClean="0"/>
              <a:t>It is also interesting to look at when students are watching the films. For KU, interesting to note much greater usage during the day than in the evenings (</a:t>
            </a:r>
            <a:r>
              <a:rPr lang="en-US" baseline="0" dirty="0" err="1" smtClean="0"/>
              <a:t>esp</a:t>
            </a:r>
            <a:r>
              <a:rPr lang="en-US" baseline="0" dirty="0" smtClean="0"/>
              <a:t> late)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RISD was again really interesting - 14% of students watching films between midnight and 6am! This is over double the average of all the other libraries on ~6% ( a very unique student body at RISD!)</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Quite useful to know when demand is happening – for RISD, they realized that a big chunk of class use demand is after library hours where reserves are pointless</a:t>
            </a:r>
          </a:p>
        </p:txBody>
      </p:sp>
      <p:sp>
        <p:nvSpPr>
          <p:cNvPr id="4" name="Slide Number Placeholder 3"/>
          <p:cNvSpPr>
            <a:spLocks noGrp="1"/>
          </p:cNvSpPr>
          <p:nvPr>
            <p:ph type="sldNum" sz="quarter" idx="10"/>
          </p:nvPr>
        </p:nvSpPr>
        <p:spPr/>
        <p:txBody>
          <a:bodyPr/>
          <a:lstStyle/>
          <a:p>
            <a:fld id="{2B00A96E-48E0-8148-9F71-7B57898F049F}" type="slidenum">
              <a:rPr lang="en-US" smtClean="0"/>
              <a:t>13</a:t>
            </a:fld>
            <a:endParaRPr lang="en-US"/>
          </a:p>
        </p:txBody>
      </p:sp>
    </p:spTree>
    <p:extLst>
      <p:ext uri="{BB962C8B-B14F-4D97-AF65-F5344CB8AC3E}">
        <p14:creationId xmlns:p14="http://schemas.microsoft.com/office/powerpoint/2010/main" val="3272329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Finally subject</a:t>
            </a:r>
            <a:r>
              <a:rPr lang="en-US" baseline="0" dirty="0" smtClean="0"/>
              <a:t> analysis – shows proportion of overall use by subject</a:t>
            </a:r>
          </a:p>
          <a:p>
            <a:pPr marL="171450" indent="-171450">
              <a:buFont typeface="Arial"/>
              <a:buChar char="•"/>
            </a:pPr>
            <a:r>
              <a:rPr lang="en-US" baseline="0" dirty="0" smtClean="0"/>
              <a:t>This one is a little tougher because we need to be conscious that each library is servicing campuses with different course needs</a:t>
            </a:r>
          </a:p>
          <a:p>
            <a:pPr marL="171450" indent="-171450">
              <a:buFont typeface="Arial"/>
              <a:buChar char="•"/>
            </a:pPr>
            <a:r>
              <a:rPr lang="en-US" baseline="0" dirty="0" smtClean="0"/>
              <a:t>But preliminary analysis interesting – KU versus averages</a:t>
            </a:r>
          </a:p>
          <a:p>
            <a:pPr marL="628650" lvl="1" indent="-171450">
              <a:buFont typeface="Arial"/>
              <a:buChar char="•"/>
            </a:pPr>
            <a:r>
              <a:rPr lang="en-US" baseline="0" dirty="0" smtClean="0"/>
              <a:t>Above line means above average; below is below average</a:t>
            </a:r>
          </a:p>
          <a:p>
            <a:pPr marL="628650" lvl="1" indent="-171450">
              <a:buFont typeface="Arial"/>
              <a:buChar char="•"/>
            </a:pPr>
            <a:r>
              <a:rPr lang="en-US" baseline="0" dirty="0" smtClean="0"/>
              <a:t>Identifying departments who are aware of and using; others who might not be when there are resources there of relevance</a:t>
            </a:r>
            <a:endParaRPr lang="en-US" dirty="0"/>
          </a:p>
        </p:txBody>
      </p:sp>
      <p:sp>
        <p:nvSpPr>
          <p:cNvPr id="4" name="Slide Number Placeholder 3"/>
          <p:cNvSpPr>
            <a:spLocks noGrp="1"/>
          </p:cNvSpPr>
          <p:nvPr>
            <p:ph type="sldNum" sz="quarter" idx="10"/>
          </p:nvPr>
        </p:nvSpPr>
        <p:spPr/>
        <p:txBody>
          <a:bodyPr/>
          <a:lstStyle/>
          <a:p>
            <a:fld id="{2B00A96E-48E0-8148-9F71-7B57898F049F}" type="slidenum">
              <a:rPr lang="en-US" smtClean="0"/>
              <a:t>14</a:t>
            </a:fld>
            <a:endParaRPr lang="en-US"/>
          </a:p>
        </p:txBody>
      </p:sp>
    </p:spTree>
    <p:extLst>
      <p:ext uri="{BB962C8B-B14F-4D97-AF65-F5344CB8AC3E}">
        <p14:creationId xmlns:p14="http://schemas.microsoft.com/office/powerpoint/2010/main" val="3402664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smtClean="0"/>
          </a:p>
        </p:txBody>
      </p:sp>
      <p:sp>
        <p:nvSpPr>
          <p:cNvPr id="4" name="Slide Number Placeholder 3"/>
          <p:cNvSpPr>
            <a:spLocks noGrp="1"/>
          </p:cNvSpPr>
          <p:nvPr>
            <p:ph type="sldNum" idx="10"/>
          </p:nvPr>
        </p:nvSpPr>
        <p:spPr/>
        <p:txBody>
          <a:bodyPr/>
          <a:lstStyle/>
          <a:p>
            <a:pPr marL="0" lvl="0" indent="-88900">
              <a:spcBef>
                <a:spcPts val="0"/>
              </a:spcBef>
              <a:buClr>
                <a:srgbClr val="000000"/>
              </a:buClr>
              <a:buFont typeface="Arial"/>
              <a:buChar char="●"/>
            </a:pPr>
            <a:endParaRPr lang="en-US" smtClean="0"/>
          </a:p>
          <a:p>
            <a:pPr marL="457200" lvl="1" indent="-88900">
              <a:spcBef>
                <a:spcPts val="0"/>
              </a:spcBef>
              <a:buClr>
                <a:srgbClr val="000000"/>
              </a:buClr>
              <a:buFont typeface="Courier New"/>
              <a:buChar char="o"/>
            </a:pPr>
            <a:endParaRPr lang="en-US" smtClean="0"/>
          </a:p>
          <a:p>
            <a:pPr marL="914400" lvl="2" indent="-88900">
              <a:spcBef>
                <a:spcPts val="0"/>
              </a:spcBef>
              <a:buClr>
                <a:srgbClr val="000000"/>
              </a:buClr>
              <a:buFont typeface="Wingdings"/>
              <a:buChar char="§"/>
            </a:pPr>
            <a:endParaRPr lang="en-US" smtClean="0"/>
          </a:p>
          <a:p>
            <a:pPr marL="1371600" lvl="3" indent="-88900">
              <a:spcBef>
                <a:spcPts val="0"/>
              </a:spcBef>
              <a:buClr>
                <a:srgbClr val="000000"/>
              </a:buClr>
              <a:buFont typeface="Arial"/>
              <a:buChar char="●"/>
            </a:pPr>
            <a:endParaRPr lang="en-US" smtClean="0"/>
          </a:p>
          <a:p>
            <a:pPr marL="1828800" lvl="4" indent="-88900">
              <a:spcBef>
                <a:spcPts val="0"/>
              </a:spcBef>
              <a:buClr>
                <a:srgbClr val="000000"/>
              </a:buClr>
              <a:buFont typeface="Courier New"/>
              <a:buChar char="o"/>
            </a:pPr>
            <a:endParaRPr lang="en-US" smtClean="0"/>
          </a:p>
          <a:p>
            <a:pPr marL="2286000" lvl="5" indent="-88900">
              <a:spcBef>
                <a:spcPts val="0"/>
              </a:spcBef>
              <a:buClr>
                <a:srgbClr val="000000"/>
              </a:buClr>
              <a:buFont typeface="Wingdings"/>
              <a:buChar char="§"/>
            </a:pPr>
            <a:endParaRPr lang="en-US" smtClean="0"/>
          </a:p>
          <a:p>
            <a:pPr marL="2743200" lvl="6" indent="-88900">
              <a:spcBef>
                <a:spcPts val="0"/>
              </a:spcBef>
              <a:buClr>
                <a:srgbClr val="000000"/>
              </a:buClr>
              <a:buFont typeface="Arial"/>
              <a:buChar char="●"/>
            </a:pPr>
            <a:endParaRPr lang="en-US" smtClean="0"/>
          </a:p>
          <a:p>
            <a:pPr marL="3200400" lvl="7" indent="-88900">
              <a:spcBef>
                <a:spcPts val="0"/>
              </a:spcBef>
              <a:buClr>
                <a:srgbClr val="000000"/>
              </a:buClr>
              <a:buFont typeface="Courier New"/>
              <a:buChar char="o"/>
            </a:pPr>
            <a:endParaRPr lang="en-US" smtClean="0"/>
          </a:p>
          <a:p>
            <a:pPr marL="3657600" lvl="8" indent="-88900">
              <a:spcBef>
                <a:spcPts val="0"/>
              </a:spcBef>
              <a:buClr>
                <a:srgbClr val="000000"/>
              </a:buClr>
              <a:buFont typeface="Wingdings"/>
              <a:buChar char="§"/>
            </a:pPr>
            <a:endParaRPr lang="en-US"/>
          </a:p>
        </p:txBody>
      </p:sp>
    </p:spTree>
    <p:extLst>
      <p:ext uri="{BB962C8B-B14F-4D97-AF65-F5344CB8AC3E}">
        <p14:creationId xmlns:p14="http://schemas.microsoft.com/office/powerpoint/2010/main" val="1952149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History</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Phase 1</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Before the 1970s</a:t>
            </a:r>
            <a:r>
              <a:rPr lang="en-US" sz="1200" kern="1200" baseline="0" dirty="0" smtClean="0">
                <a:solidFill>
                  <a:schemeClr val="tx1"/>
                </a:solidFill>
                <a:effectLst/>
                <a:latin typeface="+mn-lt"/>
                <a:ea typeface="+mn-ea"/>
                <a:cs typeface="+mn-cs"/>
              </a:rPr>
              <a:t>, w</a:t>
            </a:r>
            <a:r>
              <a:rPr lang="en-US" sz="1200" kern="1200" dirty="0" smtClean="0">
                <a:solidFill>
                  <a:schemeClr val="tx1"/>
                </a:solidFill>
                <a:effectLst/>
                <a:latin typeface="+mn-lt"/>
                <a:ea typeface="+mn-ea"/>
                <a:cs typeface="+mn-cs"/>
              </a:rPr>
              <a:t>e </a:t>
            </a:r>
            <a:r>
              <a:rPr lang="en-US" sz="1200" kern="1200" dirty="0" err="1" smtClean="0">
                <a:solidFill>
                  <a:schemeClr val="tx1"/>
                </a:solidFill>
                <a:effectLst/>
                <a:latin typeface="+mn-lt"/>
                <a:ea typeface="+mn-ea"/>
                <a:cs typeface="+mn-cs"/>
              </a:rPr>
              <a:t>didn</a:t>
            </a:r>
            <a:r>
              <a:rPr lang="fr-FR"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t think too much about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usage in assessment because</a:t>
            </a:r>
            <a:r>
              <a:rPr lang="en-US" sz="1200" kern="1200" baseline="0" dirty="0" smtClean="0">
                <a:solidFill>
                  <a:schemeClr val="tx1"/>
                </a:solidFill>
                <a:effectLst/>
                <a:latin typeface="+mn-lt"/>
                <a:ea typeface="+mn-ea"/>
                <a:cs typeface="+mn-cs"/>
              </a:rPr>
              <a:t> we </a:t>
            </a:r>
            <a:r>
              <a:rPr lang="en-US" sz="1200" kern="1200" baseline="0" dirty="0" err="1" smtClean="0">
                <a:solidFill>
                  <a:schemeClr val="tx1"/>
                </a:solidFill>
                <a:effectLst/>
                <a:latin typeface="+mn-lt"/>
                <a:ea typeface="+mn-ea"/>
                <a:cs typeface="+mn-cs"/>
              </a:rPr>
              <a:t>couldn</a:t>
            </a:r>
            <a:r>
              <a:rPr lang="fr-FR"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t track it</a:t>
            </a:r>
          </a:p>
          <a:p>
            <a:pPr marL="171450" indent="-171450">
              <a:buFont typeface="Arial"/>
              <a:buChar char="•"/>
            </a:pPr>
            <a:r>
              <a:rPr lang="en-US" sz="1200" kern="1200" baseline="0" dirty="0" smtClean="0">
                <a:solidFill>
                  <a:schemeClr val="tx1"/>
                </a:solidFill>
                <a:effectLst/>
                <a:latin typeface="+mn-lt"/>
                <a:ea typeface="+mn-ea"/>
                <a:cs typeface="+mn-cs"/>
              </a:rPr>
              <a:t>Libraries effectiveness or greatness was therefore purely considered in light of volume – a case of “</a:t>
            </a:r>
            <a:r>
              <a:rPr lang="en-US" sz="1200" i="1" kern="1200" baseline="0" dirty="0" smtClean="0">
                <a:solidFill>
                  <a:schemeClr val="tx1"/>
                </a:solidFill>
                <a:effectLst/>
                <a:latin typeface="+mn-lt"/>
                <a:ea typeface="+mn-ea"/>
                <a:cs typeface="+mn-cs"/>
              </a:rPr>
              <a:t>you have 1,000,000 books. I have 2,000,000, so ha, </a:t>
            </a:r>
            <a:r>
              <a:rPr lang="en-US" sz="1200" i="1" kern="1200" baseline="0" dirty="0" err="1" smtClean="0">
                <a:solidFill>
                  <a:schemeClr val="tx1"/>
                </a:solidFill>
                <a:effectLst/>
                <a:latin typeface="+mn-lt"/>
                <a:ea typeface="+mn-ea"/>
                <a:cs typeface="+mn-cs"/>
              </a:rPr>
              <a:t>Im</a:t>
            </a:r>
            <a:r>
              <a:rPr lang="en-US" sz="1200" i="1" kern="1200" baseline="0" dirty="0" smtClean="0">
                <a:solidFill>
                  <a:schemeClr val="tx1"/>
                </a:solidFill>
                <a:effectLst/>
                <a:latin typeface="+mn-lt"/>
                <a:ea typeface="+mn-ea"/>
                <a:cs typeface="+mn-cs"/>
              </a:rPr>
              <a:t> better</a:t>
            </a:r>
            <a:r>
              <a:rPr lang="en-US" sz="1200" kern="1200" baseline="0" dirty="0" smtClean="0">
                <a:solidFill>
                  <a:schemeClr val="tx1"/>
                </a:solidFill>
                <a:effectLst/>
                <a:latin typeface="+mn-lt"/>
                <a:ea typeface="+mn-ea"/>
                <a:cs typeface="+mn-cs"/>
              </a:rPr>
              <a:t>”.</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1" kern="1200" dirty="0" smtClean="0">
                <a:solidFill>
                  <a:schemeClr val="tx1"/>
                </a:solidFill>
                <a:effectLst/>
                <a:latin typeface="+mn-lt"/>
                <a:ea typeface="+mn-ea"/>
                <a:cs typeface="+mn-cs"/>
              </a:rPr>
              <a:t>As Galvin</a:t>
            </a:r>
            <a:r>
              <a:rPr lang="en-US" sz="1200" b="1" kern="1200" baseline="0" dirty="0" smtClean="0">
                <a:solidFill>
                  <a:schemeClr val="tx1"/>
                </a:solidFill>
                <a:effectLst/>
                <a:latin typeface="+mn-lt"/>
                <a:ea typeface="+mn-ea"/>
                <a:cs typeface="+mn-cs"/>
              </a:rPr>
              <a:t> &amp; Kent write </a:t>
            </a:r>
            <a:r>
              <a:rPr lang="en-US" sz="120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librarians and their sponsoring organizations prided themselves on the size of their print collections, adding shelving at the expense of user spaces and building additions, new libraries, and high density storage facilities to house their print library collections.</a:t>
            </a:r>
            <a:r>
              <a:rPr lang="en-US" sz="1200" kern="1200" dirty="0" smtClean="0">
                <a:solidFill>
                  <a:schemeClr val="tx1"/>
                </a:solidFill>
                <a:effectLst/>
                <a:latin typeface="+mn-lt"/>
                <a:ea typeface="+mn-ea"/>
                <a:cs typeface="+mn-cs"/>
              </a:rPr>
              <a:t>”</a:t>
            </a:r>
            <a:endParaRPr lang="en-US" sz="1200" kern="1200" baseline="0" dirty="0" smtClean="0">
              <a:solidFill>
                <a:schemeClr val="tx1"/>
              </a:solidFill>
              <a:effectLst/>
              <a:latin typeface="+mn-lt"/>
              <a:ea typeface="+mn-ea"/>
              <a:cs typeface="+mn-cs"/>
            </a:endParaRPr>
          </a:p>
          <a:p>
            <a:pPr marL="171450" indent="-171450">
              <a:buFont typeface="Arial"/>
              <a:buChar char="•"/>
            </a:pPr>
            <a:endParaRPr lang="en-US" sz="1200" kern="1200" baseline="0" dirty="0" smtClean="0">
              <a:solidFill>
                <a:schemeClr val="tx1"/>
              </a:solidFill>
              <a:effectLst/>
              <a:latin typeface="+mn-lt"/>
              <a:ea typeface="+mn-ea"/>
              <a:cs typeface="+mn-cs"/>
            </a:endParaRPr>
          </a:p>
          <a:p>
            <a:pPr marL="0" indent="0">
              <a:buFont typeface="Arial"/>
              <a:buNone/>
            </a:pPr>
            <a:r>
              <a:rPr lang="en-US" sz="1200" b="1" kern="1200" baseline="0" dirty="0" smtClean="0">
                <a:solidFill>
                  <a:schemeClr val="tx1"/>
                </a:solidFill>
                <a:effectLst/>
                <a:latin typeface="+mn-lt"/>
                <a:ea typeface="+mn-ea"/>
                <a:cs typeface="+mn-cs"/>
              </a:rPr>
              <a:t>Phase 2:</a:t>
            </a:r>
          </a:p>
          <a:p>
            <a:pPr marL="171450" indent="-171450">
              <a:buFont typeface="Arial"/>
              <a:buChar char="•"/>
            </a:pPr>
            <a:r>
              <a:rPr lang="en-US" sz="1200" kern="1200" baseline="0" dirty="0" smtClean="0">
                <a:solidFill>
                  <a:schemeClr val="tx1"/>
                </a:solidFill>
                <a:effectLst/>
                <a:latin typeface="+mn-lt"/>
                <a:ea typeface="+mn-ea"/>
                <a:cs typeface="+mn-cs"/>
              </a:rPr>
              <a:t>But then things started to change late 1970s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1" kern="1200" baseline="0" dirty="0" smtClean="0">
                <a:solidFill>
                  <a:schemeClr val="tx1"/>
                </a:solidFill>
                <a:effectLst/>
                <a:latin typeface="+mn-lt"/>
                <a:ea typeface="+mn-ea"/>
                <a:cs typeface="+mn-cs"/>
              </a:rPr>
              <a:t>Galvin and Kent 1977 </a:t>
            </a:r>
            <a:r>
              <a:rPr lang="en-US" sz="1200" kern="1200" baseline="0" dirty="0" smtClean="0">
                <a:solidFill>
                  <a:schemeClr val="tx1"/>
                </a:solidFill>
                <a:effectLst/>
                <a:latin typeface="+mn-lt"/>
                <a:ea typeface="+mn-ea"/>
                <a:cs typeface="+mn-cs"/>
              </a:rPr>
              <a:t>released research – finding that “</a:t>
            </a:r>
            <a:r>
              <a:rPr lang="en-US" sz="1200" i="1" kern="1200" dirty="0" smtClean="0">
                <a:solidFill>
                  <a:schemeClr val="tx1"/>
                </a:solidFill>
                <a:effectLst/>
                <a:latin typeface="+mn-lt"/>
                <a:ea typeface="+mn-ea"/>
                <a:cs typeface="+mn-cs"/>
              </a:rPr>
              <a:t>research libraries invest very substantial funds to purchase books and journals that are rarely, or never, called for as well as equally large sums to construct and maintain buildings to house them</a:t>
            </a:r>
            <a:r>
              <a:rPr lang="en-US" sz="1200" kern="1200" dirty="0" smtClean="0">
                <a:solidFill>
                  <a:schemeClr val="tx1"/>
                </a:solidFill>
                <a:effectLst/>
                <a:latin typeface="+mn-lt"/>
                <a:ea typeface="+mn-ea"/>
                <a:cs typeface="+mn-cs"/>
              </a:rPr>
              <a:t>”</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1" kern="1200" dirty="0" smtClean="0">
                <a:solidFill>
                  <a:schemeClr val="tx1"/>
                </a:solidFill>
                <a:effectLst/>
                <a:latin typeface="+mn-lt"/>
                <a:ea typeface="+mn-ea"/>
                <a:cs typeface="+mn-cs"/>
              </a:rPr>
              <a:t>By the early 2000s</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this research had gathered significant momentum and we entered a phase were the rhetorical become one of usage and ROI (particularly as the development of more sophisticated tracking systems led us to be able to better understand the scale of the problem)</a:t>
            </a:r>
            <a:endParaRPr lang="en-US" sz="1200" kern="1200" dirty="0" smtClean="0">
              <a:solidFill>
                <a:schemeClr val="tx1"/>
              </a:solidFill>
              <a:effectLst/>
              <a:latin typeface="+mn-lt"/>
              <a:ea typeface="+mn-ea"/>
              <a:cs typeface="+mn-cs"/>
            </a:endParaRP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E.g.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2003, Tri-College Library</a:t>
            </a:r>
            <a:r>
              <a:rPr lang="en-US" sz="1200" kern="1200" baseline="0" dirty="0" smtClean="0">
                <a:solidFill>
                  <a:schemeClr val="tx1"/>
                </a:solidFill>
                <a:effectLst/>
                <a:latin typeface="+mn-lt"/>
                <a:ea typeface="+mn-ea"/>
                <a:cs typeface="+mn-cs"/>
              </a:rPr>
              <a:t> study</a:t>
            </a:r>
            <a:r>
              <a:rPr lang="en-US" sz="1200" kern="1200" dirty="0" smtClean="0">
                <a:solidFill>
                  <a:schemeClr val="tx1"/>
                </a:solidFill>
                <a:effectLst/>
                <a:latin typeface="+mn-lt"/>
                <a:ea typeface="+mn-ea"/>
                <a:cs typeface="+mn-cs"/>
              </a:rPr>
              <a:t> (Bryn </a:t>
            </a:r>
            <a:r>
              <a:rPr lang="en-US" sz="1200" kern="1200" dirty="0" err="1" smtClean="0">
                <a:solidFill>
                  <a:schemeClr val="tx1"/>
                </a:solidFill>
                <a:effectLst/>
                <a:latin typeface="+mn-lt"/>
                <a:ea typeface="+mn-ea"/>
                <a:cs typeface="+mn-cs"/>
              </a:rPr>
              <a:t>Mawr</a:t>
            </a:r>
            <a:r>
              <a:rPr lang="en-US" sz="1200" kern="1200" dirty="0" smtClean="0">
                <a:solidFill>
                  <a:schemeClr val="tx1"/>
                </a:solidFill>
                <a:effectLst/>
                <a:latin typeface="+mn-lt"/>
                <a:ea typeface="+mn-ea"/>
                <a:cs typeface="+mn-cs"/>
              </a:rPr>
              <a:t>, Haverford, and Swarthmore) found that over 75 percent of the items in the three libraries’ collections had circulated 0-1 times in the past ten</a:t>
            </a:r>
            <a:r>
              <a:rPr lang="en-US" sz="1200" kern="1200" baseline="0" dirty="0" smtClean="0">
                <a:solidFill>
                  <a:schemeClr val="tx1"/>
                </a:solidFill>
                <a:effectLst/>
                <a:latin typeface="+mn-lt"/>
                <a:ea typeface="+mn-ea"/>
                <a:cs typeface="+mn-cs"/>
              </a:rPr>
              <a:t> years</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The first ROI analysis was done at Drexel in 2004 and the first assessment librarian roles started to roll out in 2005</a:t>
            </a:r>
          </a:p>
          <a:p>
            <a:pPr marL="171450" indent="-171450">
              <a:buFont typeface="Arial"/>
              <a:buChar char="•"/>
            </a:pPr>
            <a:r>
              <a:rPr lang="en-US" sz="1200" b="1" kern="1200" dirty="0" smtClean="0">
                <a:solidFill>
                  <a:schemeClr val="tx1"/>
                </a:solidFill>
                <a:effectLst/>
                <a:latin typeface="+mn-lt"/>
                <a:ea typeface="+mn-ea"/>
                <a:cs typeface="+mn-cs"/>
              </a:rPr>
              <a:t>Libraries</a:t>
            </a:r>
            <a:r>
              <a:rPr lang="en-US" sz="1200" b="1" kern="1200" baseline="0" dirty="0" smtClean="0">
                <a:solidFill>
                  <a:schemeClr val="tx1"/>
                </a:solidFill>
                <a:effectLst/>
                <a:latin typeface="+mn-lt"/>
                <a:ea typeface="+mn-ea"/>
                <a:cs typeface="+mn-cs"/>
              </a:rPr>
              <a:t> started to react </a:t>
            </a:r>
            <a:r>
              <a:rPr lang="en-US" sz="1200" kern="1200" baseline="0" dirty="0" smtClean="0">
                <a:solidFill>
                  <a:schemeClr val="tx1"/>
                </a:solidFill>
                <a:effectLst/>
                <a:latin typeface="+mn-lt"/>
                <a:ea typeface="+mn-ea"/>
                <a:cs typeface="+mn-cs"/>
              </a:rPr>
              <a:t>to the data -- to think of the institution not just as a research institution, but as a patron institution; libraries not just as a resource, but as a service; we redesigned our buildings (libraries as spaces, not shelves of books); just in time not just in case; acquisition models are PDA </a:t>
            </a:r>
            <a:r>
              <a:rPr lang="en-US" sz="1200" kern="1200" baseline="0" dirty="0" err="1" smtClean="0">
                <a:solidFill>
                  <a:schemeClr val="tx1"/>
                </a:solidFill>
                <a:effectLst/>
                <a:latin typeface="+mn-lt"/>
                <a:ea typeface="+mn-ea"/>
                <a:cs typeface="+mn-cs"/>
              </a:rPr>
              <a:t>etc</a:t>
            </a:r>
            <a:endParaRPr lang="en-US" sz="1200" kern="1200" baseline="0" dirty="0" smtClean="0">
              <a:solidFill>
                <a:schemeClr val="tx1"/>
              </a:solidFill>
              <a:effectLst/>
              <a:latin typeface="+mn-lt"/>
              <a:ea typeface="+mn-ea"/>
              <a:cs typeface="+mn-cs"/>
            </a:endParaRPr>
          </a:p>
          <a:p>
            <a:pPr marL="171450" indent="-171450">
              <a:buFont typeface="Arial"/>
              <a:buChar char="•"/>
            </a:pPr>
            <a:endParaRPr lang="en-US" sz="1200" kern="1200" baseline="0" dirty="0" smtClean="0">
              <a:solidFill>
                <a:schemeClr val="tx1"/>
              </a:solidFill>
              <a:effectLst/>
              <a:latin typeface="+mn-lt"/>
              <a:ea typeface="+mn-ea"/>
              <a:cs typeface="+mn-cs"/>
            </a:endParaRPr>
          </a:p>
          <a:p>
            <a:pPr marL="0" indent="0">
              <a:buFont typeface="Arial"/>
              <a:buNone/>
            </a:pPr>
            <a:r>
              <a:rPr lang="en-US" sz="1200" b="1" u="none" kern="1200" baseline="0" dirty="0" smtClean="0">
                <a:solidFill>
                  <a:schemeClr val="tx1"/>
                </a:solidFill>
                <a:effectLst/>
                <a:latin typeface="+mn-lt"/>
                <a:ea typeface="+mn-ea"/>
                <a:cs typeface="+mn-cs"/>
              </a:rPr>
              <a:t>Phase 3</a:t>
            </a:r>
          </a:p>
          <a:p>
            <a:pPr marL="171450" indent="-171450">
              <a:buFont typeface="Arial"/>
              <a:buChar char="•"/>
            </a:pPr>
            <a:r>
              <a:rPr lang="en-US" sz="1200" kern="1200" baseline="0" dirty="0" smtClean="0">
                <a:solidFill>
                  <a:schemeClr val="tx1"/>
                </a:solidFill>
                <a:effectLst/>
                <a:latin typeface="+mn-lt"/>
                <a:ea typeface="+mn-ea"/>
                <a:cs typeface="+mn-cs"/>
              </a:rPr>
              <a:t>So that brings us to today</a:t>
            </a:r>
          </a:p>
          <a:p>
            <a:pPr marL="171450" indent="-171450">
              <a:buFont typeface="Arial"/>
              <a:buChar char="•"/>
            </a:pPr>
            <a:r>
              <a:rPr lang="en-US" sz="1200" kern="1200" baseline="0" dirty="0" smtClean="0">
                <a:solidFill>
                  <a:schemeClr val="tx1"/>
                </a:solidFill>
                <a:effectLst/>
                <a:latin typeface="+mn-lt"/>
                <a:ea typeface="+mn-ea"/>
                <a:cs typeface="+mn-cs"/>
              </a:rPr>
              <a:t>We are now in a period where assessment is now more important than ever before – (1) budgets are being cut, (2) Google, Amazon, and direct to consumer resources are blossoming and we need to know where we fit into that; and (3) libraries are having to more and more know, prove and demonstrate their worth to their institutions</a:t>
            </a:r>
          </a:p>
          <a:p>
            <a:pPr marL="171450" indent="-171450">
              <a:buFont typeface="Arial"/>
              <a:buChar char="•"/>
            </a:pPr>
            <a:r>
              <a:rPr lang="en-US" sz="1200" b="1" kern="1200" dirty="0" smtClean="0">
                <a:solidFill>
                  <a:schemeClr val="tx1"/>
                </a:solidFill>
                <a:effectLst/>
                <a:latin typeface="+mn-lt"/>
                <a:ea typeface="+mn-ea"/>
                <a:cs typeface="+mn-cs"/>
              </a:rPr>
              <a:t>Two new areas are</a:t>
            </a:r>
            <a:r>
              <a:rPr lang="en-US" sz="1200" b="1" kern="1200" baseline="0" dirty="0" smtClean="0">
                <a:solidFill>
                  <a:schemeClr val="tx1"/>
                </a:solidFill>
                <a:effectLst/>
                <a:latin typeface="+mn-lt"/>
                <a:ea typeface="+mn-ea"/>
                <a:cs typeface="+mn-cs"/>
              </a:rPr>
              <a:t> emerging –</a:t>
            </a:r>
            <a:r>
              <a:rPr lang="en-US" sz="1200" b="0" kern="1200" baseline="0" dirty="0" smtClean="0">
                <a:solidFill>
                  <a:schemeClr val="tx1"/>
                </a:solidFill>
                <a:effectLst/>
                <a:latin typeface="+mn-lt"/>
                <a:ea typeface="+mn-ea"/>
                <a:cs typeface="+mn-cs"/>
              </a:rPr>
              <a:t> </a:t>
            </a:r>
          </a:p>
          <a:p>
            <a:pPr marL="628650" lvl="1" indent="-171450">
              <a:buFont typeface="Arial"/>
              <a:buChar char="•"/>
            </a:pPr>
            <a:r>
              <a:rPr lang="en-US" sz="1200" b="1" kern="1200" baseline="0" dirty="0" smtClean="0">
                <a:solidFill>
                  <a:schemeClr val="tx1"/>
                </a:solidFill>
                <a:effectLst/>
                <a:latin typeface="+mn-lt"/>
                <a:ea typeface="+mn-ea"/>
                <a:cs typeface="+mn-cs"/>
              </a:rPr>
              <a:t>(1) Impact analytics</a:t>
            </a:r>
            <a:r>
              <a:rPr lang="en-US" sz="1200" kern="1200" baseline="0" dirty="0" smtClean="0">
                <a:solidFill>
                  <a:schemeClr val="tx1"/>
                </a:solidFill>
                <a:effectLst/>
                <a:latin typeface="+mn-lt"/>
                <a:ea typeface="+mn-ea"/>
                <a:cs typeface="+mn-cs"/>
              </a:rPr>
              <a:t>: trying to not just assess the usage of libraries but their </a:t>
            </a:r>
            <a:r>
              <a:rPr lang="en-US" sz="1200" i="1" kern="1200" baseline="0" dirty="0" smtClean="0">
                <a:solidFill>
                  <a:schemeClr val="tx1"/>
                </a:solidFill>
                <a:effectLst/>
                <a:latin typeface="+mn-lt"/>
                <a:ea typeface="+mn-ea"/>
                <a:cs typeface="+mn-cs"/>
              </a:rPr>
              <a:t>impact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have interesting</a:t>
            </a:r>
            <a:r>
              <a:rPr lang="en-US" sz="1200" kern="1200" baseline="0" dirty="0" smtClean="0">
                <a:solidFill>
                  <a:schemeClr val="tx1"/>
                </a:solidFill>
                <a:effectLst/>
                <a:latin typeface="+mn-lt"/>
                <a:ea typeface="+mn-ea"/>
                <a:cs typeface="+mn-cs"/>
              </a:rPr>
              <a:t> new studies emerging from Murray State, JMU, Hofstra </a:t>
            </a:r>
            <a:r>
              <a:rPr lang="en-US" sz="1200" kern="1200" baseline="0" dirty="0" err="1" smtClean="0">
                <a:solidFill>
                  <a:schemeClr val="tx1"/>
                </a:solidFill>
                <a:effectLst/>
                <a:latin typeface="+mn-lt"/>
                <a:ea typeface="+mn-ea"/>
                <a:cs typeface="+mn-cs"/>
              </a:rPr>
              <a:t>etc</a:t>
            </a:r>
            <a:r>
              <a:rPr lang="en-US" sz="1200" kern="1200" baseline="0" dirty="0" smtClean="0">
                <a:solidFill>
                  <a:schemeClr val="tx1"/>
                </a:solidFill>
                <a:effectLst/>
                <a:latin typeface="+mn-lt"/>
                <a:ea typeface="+mn-ea"/>
                <a:cs typeface="+mn-cs"/>
              </a:rPr>
              <a:t> (correlation between library use and GPA or retention, </a:t>
            </a:r>
            <a:r>
              <a:rPr lang="en-US" sz="1200" kern="1200" baseline="0" dirty="0" err="1" smtClean="0">
                <a:solidFill>
                  <a:schemeClr val="tx1"/>
                </a:solidFill>
                <a:effectLst/>
                <a:latin typeface="+mn-lt"/>
                <a:ea typeface="+mn-ea"/>
                <a:cs typeface="+mn-cs"/>
              </a:rPr>
              <a:t>etc</a:t>
            </a:r>
            <a:r>
              <a:rPr lang="en-US" sz="1200" kern="1200" baseline="0" dirty="0" smtClean="0">
                <a:solidFill>
                  <a:schemeClr val="tx1"/>
                </a:solidFill>
                <a:effectLst/>
                <a:latin typeface="+mn-lt"/>
                <a:ea typeface="+mn-ea"/>
                <a:cs typeface="+mn-cs"/>
              </a:rPr>
              <a:t>)</a:t>
            </a:r>
          </a:p>
          <a:p>
            <a:pPr marL="628650" lvl="1" indent="-171450">
              <a:buFont typeface="Arial"/>
              <a:buChar char="•"/>
            </a:pPr>
            <a:r>
              <a:rPr lang="en-US" sz="1200" b="1" kern="1200" baseline="0" dirty="0" smtClean="0">
                <a:solidFill>
                  <a:schemeClr val="tx1"/>
                </a:solidFill>
                <a:effectLst/>
                <a:latin typeface="+mn-lt"/>
                <a:ea typeface="+mn-ea"/>
                <a:cs typeface="+mn-cs"/>
              </a:rPr>
              <a:t>(2) Benchmark analytics</a:t>
            </a:r>
            <a:r>
              <a:rPr lang="en-US" sz="1200" kern="1200" baseline="0" dirty="0" smtClean="0">
                <a:solidFill>
                  <a:schemeClr val="tx1"/>
                </a:solidFill>
                <a:effectLst/>
                <a:latin typeface="+mn-lt"/>
                <a:ea typeface="+mn-ea"/>
                <a:cs typeface="+mn-cs"/>
              </a:rPr>
              <a:t>: knowing the performance of our libraries compared to others to be able to better share ideas and facilitate these objectives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0" kern="1200" baseline="0" dirty="0" smtClean="0">
                <a:solidFill>
                  <a:schemeClr val="tx1"/>
                </a:solidFill>
                <a:effectLst/>
                <a:latin typeface="+mn-lt"/>
                <a:ea typeface="+mn-ea"/>
                <a:cs typeface="+mn-cs"/>
              </a:rPr>
              <a:t>I will be talking about these two lines of thinking today in context of what we have been doing at </a:t>
            </a:r>
            <a:r>
              <a:rPr lang="en-US" sz="1200" b="0" kern="1200" baseline="0" dirty="0" err="1" smtClean="0">
                <a:solidFill>
                  <a:schemeClr val="tx1"/>
                </a:solidFill>
                <a:effectLst/>
                <a:latin typeface="+mn-lt"/>
                <a:ea typeface="+mn-ea"/>
                <a:cs typeface="+mn-cs"/>
              </a:rPr>
              <a:t>Kanopy</a:t>
            </a:r>
            <a:endParaRPr lang="en-US" sz="1200" kern="1200" baseline="0" dirty="0" smtClean="0">
              <a:solidFill>
                <a:schemeClr val="tx1"/>
              </a:solidFill>
              <a:effectLst/>
              <a:latin typeface="+mn-lt"/>
              <a:ea typeface="+mn-ea"/>
              <a:cs typeface="+mn-cs"/>
            </a:endParaRPr>
          </a:p>
          <a:p>
            <a:pPr marL="171450" indent="-171450">
              <a:buFont typeface="Arial"/>
              <a:buChar cha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 typeface="Arial"/>
              <a:buNone/>
              <a:tabLst/>
              <a:defRPr/>
            </a:pPr>
            <a:r>
              <a:rPr lang="en-US" sz="1200" kern="1200" baseline="0" dirty="0" smtClean="0">
                <a:solidFill>
                  <a:schemeClr val="tx1"/>
                </a:solidFill>
                <a:effectLst/>
                <a:latin typeface="+mn-lt"/>
                <a:ea typeface="+mn-ea"/>
                <a:cs typeface="+mn-cs"/>
              </a:rPr>
              <a:t>Footnote: That means libraries are having to “</a:t>
            </a:r>
            <a:r>
              <a:rPr lang="en-US" sz="1200" i="1" kern="1200" baseline="0" dirty="0" smtClean="0">
                <a:solidFill>
                  <a:schemeClr val="tx1"/>
                </a:solidFill>
                <a:effectLst/>
                <a:latin typeface="+mn-lt"/>
                <a:ea typeface="+mn-ea"/>
                <a:cs typeface="+mn-cs"/>
              </a:rPr>
              <a:t>prove their worth to their community through the use of different measurements and metrics to demonstrate quantifiable contributions and different understandings of the concept of value as part of showing a contribution</a:t>
            </a:r>
            <a:r>
              <a:rPr lang="en-US" sz="1200" kern="1200" baseline="0" dirty="0" smtClean="0">
                <a:solidFill>
                  <a:schemeClr val="tx1"/>
                </a:solidFill>
                <a:effectLst/>
                <a:latin typeface="+mn-lt"/>
                <a:ea typeface="+mn-ea"/>
                <a:cs typeface="+mn-cs"/>
              </a:rPr>
              <a:t>” (http://</a:t>
            </a:r>
            <a:r>
              <a:rPr lang="en-US" sz="1200" kern="1200" baseline="0" dirty="0" err="1" smtClean="0">
                <a:solidFill>
                  <a:schemeClr val="tx1"/>
                </a:solidFill>
                <a:effectLst/>
                <a:latin typeface="+mn-lt"/>
                <a:ea typeface="+mn-ea"/>
                <a:cs typeface="+mn-cs"/>
              </a:rPr>
              <a:t>firstmonday.org</a:t>
            </a:r>
            <a:r>
              <a:rPr lang="en-US" sz="1200" kern="1200" baseline="0" dirty="0"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ojs</a:t>
            </a:r>
            <a:r>
              <a:rPr lang="en-US" sz="1200" kern="1200" baseline="0" dirty="0"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index.php</a:t>
            </a:r>
            <a:r>
              <a:rPr lang="en-US" sz="1200" kern="1200" baseline="0" dirty="0"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fm</a:t>
            </a:r>
            <a:r>
              <a:rPr lang="en-US" sz="1200" kern="1200" baseline="0" dirty="0" smtClean="0">
                <a:solidFill>
                  <a:schemeClr val="tx1"/>
                </a:solidFill>
                <a:effectLst/>
                <a:latin typeface="+mn-lt"/>
                <a:ea typeface="+mn-ea"/>
                <a:cs typeface="+mn-cs"/>
              </a:rPr>
              <a:t>/article/view/3765/3074)</a:t>
            </a:r>
          </a:p>
        </p:txBody>
      </p:sp>
      <p:sp>
        <p:nvSpPr>
          <p:cNvPr id="4" name="Slide Number Placeholder 3"/>
          <p:cNvSpPr>
            <a:spLocks noGrp="1"/>
          </p:cNvSpPr>
          <p:nvPr>
            <p:ph type="sldNum" sz="quarter" idx="10"/>
          </p:nvPr>
        </p:nvSpPr>
        <p:spPr/>
        <p:txBody>
          <a:bodyPr/>
          <a:lstStyle/>
          <a:p>
            <a:fld id="{2B00A96E-48E0-8148-9F71-7B57898F049F}" type="slidenum">
              <a:rPr lang="en-US" smtClean="0"/>
              <a:t>2</a:t>
            </a:fld>
            <a:endParaRPr lang="en-US"/>
          </a:p>
        </p:txBody>
      </p:sp>
    </p:spTree>
    <p:extLst>
      <p:ext uri="{BB962C8B-B14F-4D97-AF65-F5344CB8AC3E}">
        <p14:creationId xmlns:p14="http://schemas.microsoft.com/office/powerpoint/2010/main" val="3042079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studies</a:t>
            </a:r>
            <a:r>
              <a:rPr lang="en-US" baseline="0" dirty="0" smtClean="0"/>
              <a:t> &amp; objective</a:t>
            </a:r>
            <a:endParaRPr lang="en-US" dirty="0"/>
          </a:p>
        </p:txBody>
      </p:sp>
      <p:sp>
        <p:nvSpPr>
          <p:cNvPr id="4" name="Slide Number Placeholder 3"/>
          <p:cNvSpPr>
            <a:spLocks noGrp="1"/>
          </p:cNvSpPr>
          <p:nvPr>
            <p:ph type="sldNum" sz="quarter" idx="10"/>
          </p:nvPr>
        </p:nvSpPr>
        <p:spPr/>
        <p:txBody>
          <a:bodyPr/>
          <a:lstStyle/>
          <a:p>
            <a:fld id="{2B00A96E-48E0-8148-9F71-7B57898F049F}" type="slidenum">
              <a:rPr lang="en-US" smtClean="0"/>
              <a:t>3</a:t>
            </a:fld>
            <a:endParaRPr lang="en-US"/>
          </a:p>
        </p:txBody>
      </p:sp>
    </p:spTree>
    <p:extLst>
      <p:ext uri="{BB962C8B-B14F-4D97-AF65-F5344CB8AC3E}">
        <p14:creationId xmlns:p14="http://schemas.microsoft.com/office/powerpoint/2010/main" val="3042079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u="sng" baseline="0" dirty="0" smtClean="0"/>
          </a:p>
          <a:p>
            <a:pPr marL="171450" lvl="0" indent="-171450">
              <a:buFont typeface="Arial"/>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B00A96E-48E0-8148-9F71-7B57898F049F}" type="slidenum">
              <a:rPr lang="en-US" smtClean="0"/>
              <a:t>4</a:t>
            </a:fld>
            <a:endParaRPr lang="en-US"/>
          </a:p>
        </p:txBody>
      </p:sp>
    </p:spTree>
    <p:extLst>
      <p:ext uri="{BB962C8B-B14F-4D97-AF65-F5344CB8AC3E}">
        <p14:creationId xmlns:p14="http://schemas.microsoft.com/office/powerpoint/2010/main" val="2267068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baseline="0" dirty="0" smtClean="0"/>
              <a:t>TOM</a:t>
            </a:r>
          </a:p>
          <a:p>
            <a:endParaRPr lang="en-US" b="1" u="sng" baseline="0" dirty="0" smtClean="0"/>
          </a:p>
          <a:p>
            <a:pPr marL="171450" lvl="0" indent="-171450">
              <a:buFont typeface="Arial"/>
              <a:buChar char="•"/>
            </a:pPr>
            <a:r>
              <a:rPr lang="en-US" sz="1200" b="0" u="none" kern="1200" dirty="0" smtClean="0">
                <a:solidFill>
                  <a:schemeClr val="tx1"/>
                </a:solidFill>
                <a:effectLst/>
                <a:latin typeface="+mn-lt"/>
                <a:ea typeface="+mn-ea"/>
                <a:cs typeface="+mn-cs"/>
              </a:rPr>
              <a:t>So what are impact analytics?</a:t>
            </a:r>
          </a:p>
          <a:p>
            <a:pPr marL="171450" lvl="0" indent="-171450">
              <a:buFont typeface="Arial"/>
              <a:buChar char="•"/>
            </a:pPr>
            <a:r>
              <a:rPr lang="en-US" sz="1200" b="1" u="none" kern="1200" dirty="0" smtClean="0">
                <a:solidFill>
                  <a:schemeClr val="tx1"/>
                </a:solidFill>
                <a:effectLst/>
                <a:latin typeface="+mn-lt"/>
                <a:ea typeface="+mn-ea"/>
                <a:cs typeface="+mn-cs"/>
              </a:rPr>
              <a:t>Read</a:t>
            </a:r>
            <a:r>
              <a:rPr lang="en-US" sz="1200" b="0" u="none" kern="1200" dirty="0" smtClean="0">
                <a:solidFill>
                  <a:schemeClr val="tx1"/>
                </a:solidFill>
                <a:effectLst/>
                <a:latin typeface="+mn-lt"/>
                <a:ea typeface="+mn-ea"/>
                <a:cs typeface="+mn-cs"/>
              </a:rPr>
              <a:t>:</a:t>
            </a:r>
            <a:r>
              <a:rPr lang="en-US" sz="1200" b="0" u="none" kern="1200" baseline="0" dirty="0" smtClean="0">
                <a:solidFill>
                  <a:schemeClr val="tx1"/>
                </a:solidFill>
                <a:effectLst/>
                <a:latin typeface="+mn-lt"/>
                <a:ea typeface="+mn-ea"/>
                <a:cs typeface="+mn-cs"/>
              </a:rPr>
              <a:t> </a:t>
            </a:r>
            <a:r>
              <a:rPr lang="en-US" sz="1200" b="0" u="none" kern="1200" dirty="0" smtClean="0">
                <a:solidFill>
                  <a:schemeClr val="tx1"/>
                </a:solidFill>
                <a:effectLst/>
                <a:latin typeface="+mn-lt"/>
                <a:ea typeface="+mn-ea"/>
                <a:cs typeface="+mn-cs"/>
              </a:rPr>
              <a:t>“The endeavor to gauge the level of engagement with and impact of a resource (not just its use)”</a:t>
            </a:r>
          </a:p>
          <a:p>
            <a:pPr marL="171450" lvl="0" indent="-171450">
              <a:buFont typeface="Arial"/>
              <a:buChar char="•"/>
            </a:pPr>
            <a:r>
              <a:rPr lang="en-US" sz="1200" b="1" kern="1200" dirty="0" smtClean="0">
                <a:solidFill>
                  <a:schemeClr val="tx1"/>
                </a:solidFill>
                <a:effectLst/>
                <a:latin typeface="+mn-lt"/>
                <a:ea typeface="+mn-ea"/>
                <a:cs typeface="+mn-cs"/>
              </a:rPr>
              <a:t>Importantly -</a:t>
            </a:r>
            <a:r>
              <a:rPr lang="en-US" sz="1200" b="1" kern="1200" baseline="0" dirty="0" smtClean="0">
                <a:solidFill>
                  <a:schemeClr val="tx1"/>
                </a:solidFill>
                <a:effectLst/>
                <a:latin typeface="+mn-lt"/>
                <a:ea typeface="+mn-ea"/>
                <a:cs typeface="+mn-cs"/>
              </a:rPr>
              <a:t> t</a:t>
            </a:r>
            <a:r>
              <a:rPr lang="en-US" sz="1200" b="1" kern="1200" dirty="0" smtClean="0">
                <a:solidFill>
                  <a:schemeClr val="tx1"/>
                </a:solidFill>
                <a:effectLst/>
                <a:latin typeface="+mn-lt"/>
                <a:ea typeface="+mn-ea"/>
                <a:cs typeface="+mn-cs"/>
              </a:rPr>
              <a:t>hey are not usage statistics</a:t>
            </a:r>
            <a:r>
              <a:rPr lang="en-US" sz="1200" kern="1200" dirty="0" smtClean="0">
                <a:solidFill>
                  <a:schemeClr val="tx1"/>
                </a:solidFill>
                <a:effectLst/>
                <a:latin typeface="+mn-lt"/>
                <a:ea typeface="+mn-ea"/>
                <a:cs typeface="+mn-cs"/>
              </a:rPr>
              <a:t>, which</a:t>
            </a:r>
            <a:r>
              <a:rPr lang="en-US" sz="1200" kern="1200" baseline="0" dirty="0" smtClean="0">
                <a:solidFill>
                  <a:schemeClr val="tx1"/>
                </a:solidFill>
                <a:effectLst/>
                <a:latin typeface="+mn-lt"/>
                <a:ea typeface="+mn-ea"/>
                <a:cs typeface="+mn-cs"/>
              </a:rPr>
              <a:t> is where the conversation on statistics at a library has until recently stopped.</a:t>
            </a:r>
            <a:r>
              <a:rPr lang="en-US" sz="1200" kern="1200" dirty="0" smtClean="0">
                <a:solidFill>
                  <a:schemeClr val="tx1"/>
                </a:solidFill>
                <a:effectLst/>
                <a:latin typeface="+mn-lt"/>
                <a:ea typeface="+mn-ea"/>
                <a:cs typeface="+mn-cs"/>
              </a:rPr>
              <a:t> Usage statistics quite simply tell us a resource was</a:t>
            </a:r>
            <a:r>
              <a:rPr lang="en-US" sz="1200" kern="1200" baseline="0" dirty="0" smtClean="0">
                <a:solidFill>
                  <a:schemeClr val="tx1"/>
                </a:solidFill>
                <a:effectLst/>
                <a:latin typeface="+mn-lt"/>
                <a:ea typeface="+mn-ea"/>
                <a:cs typeface="+mn-cs"/>
              </a:rPr>
              <a:t> used; impact analytics seek to tell us why it was used and if that use was useful – did it change the way a teacher taught a concept? Did it change a student’s perspective on the world? Did it improve their knowledge or lift their GPA? Were they using it for research, personal interest or otherwise?</a:t>
            </a:r>
          </a:p>
          <a:p>
            <a:pPr marL="0" lvl="0" indent="0">
              <a:buFont typeface="Arial"/>
              <a:buNone/>
            </a:pPr>
            <a:endParaRPr lang="en-US" sz="1200" kern="1200" dirty="0" smtClean="0">
              <a:solidFill>
                <a:schemeClr val="tx1"/>
              </a:solidFill>
              <a:effectLst/>
              <a:latin typeface="+mn-lt"/>
              <a:ea typeface="+mn-ea"/>
              <a:cs typeface="+mn-cs"/>
            </a:endParaRPr>
          </a:p>
          <a:p>
            <a:pPr marL="171450" lvl="0" indent="-171450">
              <a:buFont typeface="Arial"/>
              <a:buChar char="•"/>
            </a:pPr>
            <a:r>
              <a:rPr lang="en-US" sz="1200" b="1" u="sng"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And if we can possibly get a grip on these</a:t>
            </a:r>
            <a:r>
              <a:rPr lang="en-US" sz="1200" kern="1200" baseline="0" dirty="0" smtClean="0">
                <a:solidFill>
                  <a:schemeClr val="tx1"/>
                </a:solidFill>
                <a:effectLst/>
                <a:latin typeface="+mn-lt"/>
                <a:ea typeface="+mn-ea"/>
                <a:cs typeface="+mn-cs"/>
              </a:rPr>
              <a:t> things -</a:t>
            </a:r>
            <a:r>
              <a:rPr lang="en-US" sz="1200" kern="1200" dirty="0" smtClean="0">
                <a:solidFill>
                  <a:schemeClr val="tx1"/>
                </a:solidFill>
                <a:effectLst/>
                <a:latin typeface="+mn-lt"/>
                <a:ea typeface="+mn-ea"/>
                <a:cs typeface="+mn-cs"/>
              </a:rPr>
              <a:t> on better understanding engagement and impact, then the possibilities for what we can do with that information start to open up. This are some of the ideas that the project participants thought they could</a:t>
            </a:r>
            <a:r>
              <a:rPr lang="en-US" sz="1200" kern="1200" baseline="0" dirty="0" smtClean="0">
                <a:solidFill>
                  <a:schemeClr val="tx1"/>
                </a:solidFill>
                <a:effectLst/>
                <a:latin typeface="+mn-lt"/>
                <a:ea typeface="+mn-ea"/>
                <a:cs typeface="+mn-cs"/>
              </a:rPr>
              <a:t> do with such information</a:t>
            </a:r>
            <a:endParaRPr lang="en-US" sz="1200" kern="1200" dirty="0" smtClean="0">
              <a:solidFill>
                <a:schemeClr val="tx1"/>
              </a:solidFill>
              <a:effectLst/>
              <a:latin typeface="+mn-lt"/>
              <a:ea typeface="+mn-ea"/>
              <a:cs typeface="+mn-cs"/>
            </a:endParaRPr>
          </a:p>
          <a:p>
            <a:pPr marL="171450" lvl="0" indent="-171450">
              <a:buFont typeface="Arial"/>
              <a:buChar char="•"/>
            </a:pPr>
            <a:endParaRPr lang="en-US" sz="1200" b="1" u="sng" kern="1200" dirty="0" smtClean="0">
              <a:solidFill>
                <a:schemeClr val="tx1"/>
              </a:solidFill>
              <a:effectLst/>
              <a:latin typeface="+mn-lt"/>
              <a:ea typeface="+mn-ea"/>
              <a:cs typeface="+mn-cs"/>
            </a:endParaRPr>
          </a:p>
          <a:p>
            <a:pPr marL="171450" lvl="0" indent="-171450">
              <a:buFont typeface="Arial"/>
              <a:buChar char="•"/>
            </a:pPr>
            <a:r>
              <a:rPr lang="en-US" sz="1200" b="1" u="sng" kern="1200" dirty="0" smtClean="0">
                <a:solidFill>
                  <a:schemeClr val="tx1"/>
                </a:solidFill>
                <a:effectLst/>
                <a:latin typeface="+mn-lt"/>
                <a:ea typeface="+mn-ea"/>
                <a:cs typeface="+mn-cs"/>
              </a:rPr>
              <a:t>So this was</a:t>
            </a:r>
            <a:r>
              <a:rPr lang="en-US" sz="1200" b="1" u="sng" kern="1200" baseline="0" dirty="0" smtClean="0">
                <a:solidFill>
                  <a:schemeClr val="tx1"/>
                </a:solidFill>
                <a:effectLst/>
                <a:latin typeface="+mn-lt"/>
                <a:ea typeface="+mn-ea"/>
                <a:cs typeface="+mn-cs"/>
              </a:rPr>
              <a:t> the core focus of the Project 1</a:t>
            </a:r>
            <a:r>
              <a:rPr lang="en-US" sz="1200" kern="1200" dirty="0" smtClean="0">
                <a:solidFill>
                  <a:schemeClr val="tx1"/>
                </a:solidFill>
                <a:effectLst/>
                <a:latin typeface="+mn-lt"/>
                <a:ea typeface="+mn-ea"/>
                <a:cs typeface="+mn-cs"/>
              </a:rPr>
              <a:t>– to understand how</a:t>
            </a:r>
            <a:r>
              <a:rPr lang="en-US" sz="1200" kern="1200" baseline="0" dirty="0" smtClean="0">
                <a:solidFill>
                  <a:schemeClr val="tx1"/>
                </a:solidFill>
                <a:effectLst/>
                <a:latin typeface="+mn-lt"/>
                <a:ea typeface="+mn-ea"/>
                <a:cs typeface="+mn-cs"/>
              </a:rPr>
              <a:t> could we track impact, and how we could use that information to actually take action</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B00A96E-48E0-8148-9F71-7B57898F049F}" type="slidenum">
              <a:rPr lang="en-US" smtClean="0"/>
              <a:t>5</a:t>
            </a:fld>
            <a:endParaRPr lang="en-US"/>
          </a:p>
        </p:txBody>
      </p:sp>
    </p:spTree>
    <p:extLst>
      <p:ext uri="{BB962C8B-B14F-4D97-AF65-F5344CB8AC3E}">
        <p14:creationId xmlns:p14="http://schemas.microsoft.com/office/powerpoint/2010/main" val="2267068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b="0" u="none" baseline="0" dirty="0" smtClean="0"/>
              <a:t>In the interests of time – I wont be able to go through everything we did </a:t>
            </a:r>
          </a:p>
          <a:p>
            <a:pPr marL="171450" indent="-171450">
              <a:buFont typeface="Arial"/>
              <a:buChar char="•"/>
            </a:pPr>
            <a:r>
              <a:rPr lang="en-US" b="1" u="none" baseline="0" dirty="0" smtClean="0"/>
              <a:t>The first thing </a:t>
            </a:r>
            <a:r>
              <a:rPr lang="en-US" b="0" u="none" baseline="0" dirty="0" smtClean="0"/>
              <a:t>we did was figure out what were the key things we could track that were worth tracking – in that they helped us to understand impact.. We came up with 3 categories -</a:t>
            </a:r>
          </a:p>
          <a:p>
            <a:pPr marL="628650" lvl="1" indent="-171450">
              <a:buFont typeface="Arial"/>
              <a:buChar char="•"/>
            </a:pPr>
            <a:r>
              <a:rPr lang="en-US" b="1" u="none" baseline="0" dirty="0" smtClean="0"/>
              <a:t>Usage</a:t>
            </a:r>
            <a:r>
              <a:rPr lang="en-US" b="0" u="none" baseline="0" dirty="0" smtClean="0"/>
              <a:t> – not just overall usage reports, but the detail to actually understand usage patterns (things like daily usage patters on films, audience drop off rates)</a:t>
            </a:r>
          </a:p>
          <a:p>
            <a:pPr marL="628650" lvl="1" indent="-171450">
              <a:buFont typeface="Arial"/>
              <a:buChar char="•"/>
            </a:pPr>
            <a:r>
              <a:rPr lang="en-US" b="1" u="none" baseline="0" dirty="0" smtClean="0"/>
              <a:t>Audience</a:t>
            </a:r>
            <a:r>
              <a:rPr lang="en-US" b="0" u="none" baseline="0" dirty="0" smtClean="0"/>
              <a:t> – profiling - things like what devices, time of day, location, </a:t>
            </a:r>
            <a:r>
              <a:rPr lang="en-US" b="0" u="none" baseline="0" dirty="0" err="1" smtClean="0"/>
              <a:t>etc</a:t>
            </a:r>
            <a:endParaRPr lang="en-US" b="0" u="none" baseline="0" dirty="0" smtClean="0"/>
          </a:p>
          <a:p>
            <a:pPr marL="628650" lvl="1" indent="-171450">
              <a:buFont typeface="Arial"/>
              <a:buChar char="•"/>
            </a:pPr>
            <a:r>
              <a:rPr lang="en-US" b="1" u="none" baseline="0" dirty="0" smtClean="0"/>
              <a:t>Engagement</a:t>
            </a:r>
            <a:r>
              <a:rPr lang="en-US" b="0" u="none" baseline="0" dirty="0" smtClean="0"/>
              <a:t> – what they were doing with the resource (did they use the captions, did they create clips, playlists, </a:t>
            </a:r>
            <a:r>
              <a:rPr lang="en-US" b="0" u="none" baseline="0" dirty="0" err="1" smtClean="0"/>
              <a:t>watchlists</a:t>
            </a:r>
            <a:r>
              <a:rPr lang="en-US" b="0" u="none" baseline="0" dirty="0" smtClean="0"/>
              <a:t>, comment or share the film, embed it </a:t>
            </a:r>
            <a:r>
              <a:rPr lang="en-US" b="0" u="none" baseline="0" dirty="0" err="1" smtClean="0"/>
              <a:t>etc</a:t>
            </a:r>
            <a:r>
              <a:rPr lang="en-US" b="0" u="none" baseline="0" dirty="0" smtClean="0"/>
              <a:t>)</a:t>
            </a:r>
          </a:p>
          <a:p>
            <a:pPr marL="171450" lvl="0" indent="-171450">
              <a:buFont typeface="Arial"/>
              <a:buChar char="•"/>
            </a:pPr>
            <a:endParaRPr lang="en-US" b="0" u="none" baseline="0" dirty="0" smtClean="0"/>
          </a:p>
          <a:p>
            <a:pPr marL="171450" lvl="0" indent="-171450">
              <a:buFont typeface="Arial"/>
              <a:buChar char="•"/>
            </a:pPr>
            <a:r>
              <a:rPr lang="en-US" b="0" u="none" baseline="0" dirty="0" smtClean="0"/>
              <a:t>We did our analysis, figured out which were the most valuable to track and here’s what we produced as a result – a beautiful admin dashboard, feeding live statistics into 32 different analytics reports that drive impact analytics..</a:t>
            </a:r>
          </a:p>
          <a:p>
            <a:pPr marL="171450" lvl="0" indent="-171450">
              <a:buFont typeface="Arial"/>
              <a:buChar char="•"/>
            </a:pPr>
            <a:r>
              <a:rPr lang="en-US" b="0" u="none" baseline="0" dirty="0" smtClean="0"/>
              <a:t>So how is this useful and what are the libraries doing with these reports.. Lets look at some examples</a:t>
            </a:r>
          </a:p>
        </p:txBody>
      </p:sp>
      <p:sp>
        <p:nvSpPr>
          <p:cNvPr id="4" name="Slide Number Placeholder 3"/>
          <p:cNvSpPr>
            <a:spLocks noGrp="1"/>
          </p:cNvSpPr>
          <p:nvPr>
            <p:ph type="sldNum" sz="quarter" idx="10"/>
          </p:nvPr>
        </p:nvSpPr>
        <p:spPr/>
        <p:txBody>
          <a:bodyPr/>
          <a:lstStyle/>
          <a:p>
            <a:fld id="{2B00A96E-48E0-8148-9F71-7B57898F049F}" type="slidenum">
              <a:rPr lang="en-US" smtClean="0"/>
              <a:t>6</a:t>
            </a:fld>
            <a:endParaRPr lang="en-US"/>
          </a:p>
        </p:txBody>
      </p:sp>
    </p:spTree>
    <p:extLst>
      <p:ext uri="{BB962C8B-B14F-4D97-AF65-F5344CB8AC3E}">
        <p14:creationId xmlns:p14="http://schemas.microsoft.com/office/powerpoint/2010/main" val="2267068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 typeface="Wingdings" charset="0"/>
              <a:buNone/>
              <a:tabLst/>
              <a:defRPr/>
            </a:pPr>
            <a:r>
              <a:rPr lang="en-US" b="1" u="sng" dirty="0" smtClean="0"/>
              <a:t>TOM</a:t>
            </a:r>
          </a:p>
          <a:p>
            <a:endParaRPr lang="en-US" b="1" u="sng" dirty="0" smtClean="0"/>
          </a:p>
          <a:p>
            <a:pPr marL="171450" indent="-171450">
              <a:buFont typeface="Arial"/>
              <a:buChar char="•"/>
            </a:pPr>
            <a:r>
              <a:rPr lang="en-US" dirty="0" smtClean="0"/>
              <a:t>Here is one example from Stanford</a:t>
            </a:r>
            <a:endParaRPr lang="en-US" sz="1200" baseline="0"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The film “Twitch” at Stanford – a film about Huntington’s disease. For starters, Stanford librarians had all never heard of this film</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Usage - this was watched 18 times by 11 different people over last month. </a:t>
            </a:r>
            <a:r>
              <a:rPr lang="en-US" baseline="0" dirty="0" smtClean="0"/>
              <a:t>In the absence of any other information – we have little to go by in terms of knowing what’s happened here or the educational value of these plays or impact this has had on our campus</a:t>
            </a:r>
            <a:endParaRPr lang="en-US" sz="1200" baseline="0"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We dig into the impact data and we find that it was rated 5 stars by 2 users, it was added to the </a:t>
            </a:r>
            <a:r>
              <a:rPr lang="en-US" sz="1200" baseline="0" dirty="0" err="1" smtClean="0"/>
              <a:t>watchlists</a:t>
            </a:r>
            <a:r>
              <a:rPr lang="en-US" sz="1200" baseline="0" dirty="0" smtClean="0"/>
              <a:t> of 2 others, 1 person watched it when looking for “genetic testing” and 1 user commented on it too – a beautiful comment that reads “</a:t>
            </a:r>
            <a:r>
              <a:rPr lang="en-US" sz="1200" i="1" dirty="0" smtClean="0"/>
              <a:t>A beautiful story from a wonderful person. Thank you for spreading awareness about Huntington's with everything that you do</a:t>
            </a:r>
            <a:r>
              <a:rPr lang="en-US" sz="1200" i="0" baseline="0" dirty="0" smtClean="0"/>
              <a:t>”</a:t>
            </a:r>
            <a:endParaRPr lang="en-US" sz="1200" baseline="0" dirty="0" smtClean="0"/>
          </a:p>
        </p:txBody>
      </p:sp>
      <p:sp>
        <p:nvSpPr>
          <p:cNvPr id="4" name="Slide Number Placeholder 3"/>
          <p:cNvSpPr>
            <a:spLocks noGrp="1"/>
          </p:cNvSpPr>
          <p:nvPr>
            <p:ph type="sldNum" sz="quarter" idx="10"/>
          </p:nvPr>
        </p:nvSpPr>
        <p:spPr/>
        <p:txBody>
          <a:bodyPr/>
          <a:lstStyle/>
          <a:p>
            <a:fld id="{2B00A96E-48E0-8148-9F71-7B57898F049F}" type="slidenum">
              <a:rPr lang="en-US" smtClean="0"/>
              <a:t>7</a:t>
            </a:fld>
            <a:endParaRPr lang="en-US"/>
          </a:p>
        </p:txBody>
      </p:sp>
    </p:spTree>
    <p:extLst>
      <p:ext uri="{BB962C8B-B14F-4D97-AF65-F5344CB8AC3E}">
        <p14:creationId xmlns:p14="http://schemas.microsoft.com/office/powerpoint/2010/main" val="2262413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smtClean="0"/>
          </a:p>
          <a:p>
            <a:pPr marL="171450" indent="-171450">
              <a:buFont typeface="Arial"/>
              <a:buChar char="•"/>
            </a:pPr>
            <a:r>
              <a:rPr lang="en-US" dirty="0" smtClean="0"/>
              <a:t>Another example – UFL – wh</a:t>
            </a:r>
            <a:r>
              <a:rPr lang="en-US" baseline="0" dirty="0" smtClean="0"/>
              <a:t>o started taking a closer look into their search data</a:t>
            </a:r>
          </a:p>
          <a:p>
            <a:pPr marL="171450" indent="-171450">
              <a:buFont typeface="Arial"/>
              <a:buChar char="•"/>
            </a:pPr>
            <a:r>
              <a:rPr lang="en-US" b="1" dirty="0" smtClean="0"/>
              <a:t>First overall</a:t>
            </a:r>
            <a:r>
              <a:rPr lang="en-US" b="1" baseline="0" dirty="0" smtClean="0"/>
              <a:t> – the summary of search data was interesting </a:t>
            </a:r>
            <a:r>
              <a:rPr lang="en-US" baseline="0" dirty="0" smtClean="0"/>
              <a:t>- it is interesting to note that 47% of users searching are generally not looking for something particular but just a general topic area. At the same time it is also interesting to note that 36% of users know exactly what they are looking for (producer or film title) </a:t>
            </a:r>
          </a:p>
          <a:p>
            <a:pPr marL="171450" indent="-171450">
              <a:buFont typeface="Arial"/>
              <a:buChar char="•"/>
            </a:pPr>
            <a:endParaRPr lang="en-US" b="1" baseline="0" dirty="0" smtClean="0"/>
          </a:p>
          <a:p>
            <a:pPr marL="171450" indent="-171450">
              <a:buFont typeface="Arial"/>
              <a:buChar char="•"/>
            </a:pPr>
            <a:r>
              <a:rPr lang="en-US" b="1" baseline="0" dirty="0" smtClean="0"/>
              <a:t>But when you dig deeper, again it gets really interesting, e.g.:</a:t>
            </a:r>
          </a:p>
          <a:p>
            <a:pPr marL="628650" lvl="1" indent="-171450">
              <a:buFont typeface="Arial"/>
              <a:buChar char="•"/>
            </a:pPr>
            <a:r>
              <a:rPr lang="en-US" baseline="0" dirty="0" smtClean="0"/>
              <a:t>Campus related initiatives – care about and invest a lot in the health and identity of their students. Fascinating to see the #1 search term was anxiety (one of the biggest issues on campuses today)</a:t>
            </a:r>
          </a:p>
          <a:p>
            <a:pPr marL="628650" lvl="1" indent="-171450">
              <a:buFont typeface="Arial"/>
              <a:buChar char="•"/>
            </a:pPr>
            <a:r>
              <a:rPr lang="en-US" baseline="0" dirty="0" smtClean="0"/>
              <a:t>LGBT was huge too – spike with Orlando</a:t>
            </a:r>
          </a:p>
          <a:p>
            <a:pPr marL="628650" lvl="1" indent="-171450">
              <a:buFont typeface="Arial"/>
              <a:buChar char="•"/>
            </a:pPr>
            <a:r>
              <a:rPr lang="en-US" baseline="0" dirty="0" smtClean="0"/>
              <a:t>Also link to current affairs – spikes in trump, </a:t>
            </a:r>
            <a:r>
              <a:rPr lang="en-US" baseline="0" dirty="0" err="1" smtClean="0"/>
              <a:t>clinton</a:t>
            </a:r>
            <a:r>
              <a:rPr lang="en-US" baseline="0" dirty="0" smtClean="0"/>
              <a:t>, guns </a:t>
            </a:r>
            <a:r>
              <a:rPr lang="en-US" baseline="0" dirty="0" err="1" smtClean="0"/>
              <a:t>etc</a:t>
            </a:r>
            <a:endParaRPr lang="en-US" baseline="0" dirty="0" smtClean="0"/>
          </a:p>
          <a:p>
            <a:pPr marL="0" lvl="0" indent="0">
              <a:buFont typeface="Arial"/>
              <a:buNone/>
            </a:pPr>
            <a:endParaRPr lang="en-US" baseline="0" dirty="0" smtClean="0"/>
          </a:p>
          <a:p>
            <a:pPr marL="171450" lvl="0" indent="-171450">
              <a:buFont typeface="Arial"/>
              <a:buChar char="•"/>
            </a:pPr>
            <a:r>
              <a:rPr lang="en-US" baseline="0" dirty="0" smtClean="0"/>
              <a:t>Now whilst we don</a:t>
            </a:r>
            <a:r>
              <a:rPr lang="fr-FR" baseline="0" dirty="0" smtClean="0"/>
              <a:t>’</a:t>
            </a:r>
            <a:r>
              <a:rPr lang="en-US" baseline="0" dirty="0" smtClean="0"/>
              <a:t>t fully know the purpose of the searches (interest, research, personal support needs) … it is valuable to know that whatever the need, these needs are being met and this is having an impact for users on these matters</a:t>
            </a:r>
          </a:p>
        </p:txBody>
      </p:sp>
      <p:sp>
        <p:nvSpPr>
          <p:cNvPr id="4" name="Slide Number Placeholder 3"/>
          <p:cNvSpPr>
            <a:spLocks noGrp="1"/>
          </p:cNvSpPr>
          <p:nvPr>
            <p:ph type="sldNum" sz="quarter" idx="10"/>
          </p:nvPr>
        </p:nvSpPr>
        <p:spPr/>
        <p:txBody>
          <a:bodyPr/>
          <a:lstStyle/>
          <a:p>
            <a:fld id="{2B00A96E-48E0-8148-9F71-7B57898F049F}" type="slidenum">
              <a:rPr lang="en-US" smtClean="0"/>
              <a:t>8</a:t>
            </a:fld>
            <a:endParaRPr lang="en-US"/>
          </a:p>
        </p:txBody>
      </p:sp>
    </p:spTree>
    <p:extLst>
      <p:ext uri="{BB962C8B-B14F-4D97-AF65-F5344CB8AC3E}">
        <p14:creationId xmlns:p14="http://schemas.microsoft.com/office/powerpoint/2010/main" val="3272329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B00A96E-48E0-8148-9F71-7B57898F049F}" type="slidenum">
              <a:rPr lang="en-US" smtClean="0"/>
              <a:t>9</a:t>
            </a:fld>
            <a:endParaRPr lang="en-US"/>
          </a:p>
        </p:txBody>
      </p:sp>
    </p:spTree>
    <p:extLst>
      <p:ext uri="{BB962C8B-B14F-4D97-AF65-F5344CB8AC3E}">
        <p14:creationId xmlns:p14="http://schemas.microsoft.com/office/powerpoint/2010/main" val="2267068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t>Friday, June 24,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t>Friday, June 24,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t>Friday, June 24,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t>Friday, June 24,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33D019-A32C-4EAD-B8E6-DBDA699692FD}" type="datetime2">
              <a:rPr lang="en-US" smtClean="0"/>
              <a:t>Friday, June 24,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t>Friday, June 24, 16</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t>Friday, June 24, 16</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t>Friday, June 24, 16</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t>Friday, June 24, 16</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976D3-5B7F-4300-ABED-C91F1B2AE209}" type="datetime2">
              <a:rPr lang="en-US" smtClean="0"/>
              <a:t>Friday, June 24, 16</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C1E59-17DD-41CE-97CA-624A472382D4}" type="datetime2">
              <a:rPr lang="en-US" smtClean="0"/>
              <a:t>Friday, June 24, 16</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t>Friday, June 24, 16</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a:t>Impact Analytics and </a:t>
            </a:r>
            <a:r>
              <a:rPr lang="en-US" b="1" i="1" dirty="0" smtClean="0"/>
              <a:t>Benchmarking</a:t>
            </a:r>
            <a:endParaRPr lang="en-US" dirty="0"/>
          </a:p>
        </p:txBody>
      </p:sp>
      <p:sp>
        <p:nvSpPr>
          <p:cNvPr id="3" name="Subtitle 2"/>
          <p:cNvSpPr>
            <a:spLocks noGrp="1"/>
          </p:cNvSpPr>
          <p:nvPr>
            <p:ph type="subTitle" idx="1"/>
          </p:nvPr>
        </p:nvSpPr>
        <p:spPr>
          <a:xfrm>
            <a:off x="685800" y="3505200"/>
            <a:ext cx="7848600" cy="1752600"/>
          </a:xfrm>
        </p:spPr>
        <p:txBody>
          <a:bodyPr/>
          <a:lstStyle/>
          <a:p>
            <a:r>
              <a:rPr lang="en-US" i="1" smtClean="0"/>
              <a:t>A </a:t>
            </a:r>
            <a:r>
              <a:rPr lang="en-US" i="1" smtClean="0"/>
              <a:t>14-</a:t>
            </a:r>
            <a:r>
              <a:rPr lang="en-US" i="1" dirty="0" smtClean="0"/>
              <a:t>Library Study into the Future of Resource Assessment</a:t>
            </a:r>
            <a:endParaRPr lang="en-US" i="1" dirty="0"/>
          </a:p>
        </p:txBody>
      </p:sp>
      <p:sp>
        <p:nvSpPr>
          <p:cNvPr id="4" name="Rectangle 3"/>
          <p:cNvSpPr/>
          <p:nvPr/>
        </p:nvSpPr>
        <p:spPr>
          <a:xfrm>
            <a:off x="685800" y="4795366"/>
            <a:ext cx="7848600" cy="1374735"/>
          </a:xfrm>
          <a:prstGeom prst="rect">
            <a:avLst/>
          </a:prstGeom>
        </p:spPr>
        <p:txBody>
          <a:bodyPr wrap="square">
            <a:spAutoFit/>
          </a:bodyPr>
          <a:lstStyle/>
          <a:p>
            <a:pPr lvl="0">
              <a:spcBef>
                <a:spcPts val="560"/>
              </a:spcBef>
              <a:buClr>
                <a:srgbClr val="000000"/>
              </a:buClr>
              <a:buSzPct val="25000"/>
            </a:pPr>
            <a:r>
              <a:rPr lang="en-US" b="1" dirty="0">
                <a:solidFill>
                  <a:schemeClr val="tx2"/>
                </a:solidFill>
                <a:ea typeface="Arial"/>
                <a:cs typeface="Arial"/>
                <a:sym typeface="Arial"/>
              </a:rPr>
              <a:t>Presented at </a:t>
            </a:r>
            <a:r>
              <a:rPr lang="en-US" b="1" dirty="0" smtClean="0">
                <a:solidFill>
                  <a:schemeClr val="tx2"/>
                </a:solidFill>
                <a:ea typeface="Arial"/>
                <a:cs typeface="Arial"/>
                <a:sym typeface="Arial"/>
              </a:rPr>
              <a:t>ALA </a:t>
            </a:r>
            <a:r>
              <a:rPr lang="en-US" b="1" dirty="0">
                <a:solidFill>
                  <a:schemeClr val="tx2"/>
                </a:solidFill>
                <a:ea typeface="Arial"/>
                <a:cs typeface="Arial"/>
                <a:sym typeface="Arial"/>
              </a:rPr>
              <a:t>2016, </a:t>
            </a:r>
            <a:r>
              <a:rPr lang="en-US" b="1" dirty="0" smtClean="0">
                <a:solidFill>
                  <a:schemeClr val="tx2"/>
                </a:solidFill>
                <a:ea typeface="Arial"/>
                <a:cs typeface="Arial"/>
                <a:sym typeface="Arial"/>
              </a:rPr>
              <a:t>Orlando</a:t>
            </a:r>
          </a:p>
          <a:p>
            <a:pPr lvl="0">
              <a:spcBef>
                <a:spcPts val="560"/>
              </a:spcBef>
              <a:buClr>
                <a:srgbClr val="000000"/>
              </a:buClr>
              <a:buSzPct val="25000"/>
            </a:pPr>
            <a:endParaRPr lang="en-US" b="1" dirty="0">
              <a:solidFill>
                <a:srgbClr val="000000"/>
              </a:solidFill>
              <a:ea typeface="Arial"/>
              <a:cs typeface="Arial"/>
              <a:sym typeface="Arial"/>
            </a:endParaRPr>
          </a:p>
          <a:p>
            <a:pPr lvl="0">
              <a:spcBef>
                <a:spcPts val="400"/>
              </a:spcBef>
              <a:buClr>
                <a:srgbClr val="000000"/>
              </a:buClr>
              <a:buSzPct val="25000"/>
            </a:pPr>
            <a:endParaRPr lang="en-US" b="1" dirty="0" smtClean="0">
              <a:solidFill>
                <a:srgbClr val="000000"/>
              </a:solidFill>
              <a:ea typeface="Arial"/>
              <a:cs typeface="Arial"/>
              <a:sym typeface="Arial"/>
            </a:endParaRPr>
          </a:p>
          <a:p>
            <a:pPr lvl="0">
              <a:spcBef>
                <a:spcPts val="400"/>
              </a:spcBef>
              <a:buClr>
                <a:srgbClr val="000000"/>
              </a:buClr>
              <a:buSzPct val="25000"/>
            </a:pPr>
            <a:r>
              <a:rPr lang="en-US" b="1" dirty="0" smtClean="0">
                <a:solidFill>
                  <a:srgbClr val="000000"/>
                </a:solidFill>
                <a:ea typeface="Arial"/>
                <a:cs typeface="Arial"/>
                <a:sym typeface="Arial"/>
              </a:rPr>
              <a:t>Tom </a:t>
            </a:r>
            <a:r>
              <a:rPr lang="en-US" b="1" dirty="0">
                <a:solidFill>
                  <a:srgbClr val="000000"/>
                </a:solidFill>
                <a:ea typeface="Arial"/>
                <a:cs typeface="Arial"/>
                <a:sym typeface="Arial"/>
              </a:rPr>
              <a:t>Humphrey</a:t>
            </a:r>
            <a:r>
              <a:rPr lang="en-US" dirty="0">
                <a:solidFill>
                  <a:srgbClr val="000000"/>
                </a:solidFill>
                <a:ea typeface="Arial"/>
                <a:cs typeface="Arial"/>
                <a:sym typeface="Arial"/>
              </a:rPr>
              <a:t>, </a:t>
            </a:r>
            <a:r>
              <a:rPr lang="en-US" dirty="0" err="1">
                <a:solidFill>
                  <a:srgbClr val="000000"/>
                </a:solidFill>
                <a:ea typeface="Arial"/>
                <a:cs typeface="Arial"/>
                <a:sym typeface="Arial"/>
              </a:rPr>
              <a:t>Kanopy</a:t>
            </a:r>
            <a:endParaRPr lang="en-US" dirty="0">
              <a:solidFill>
                <a:srgbClr val="000000"/>
              </a:solidFill>
              <a:ea typeface="Arial"/>
              <a:cs typeface="Arial"/>
              <a:sym typeface="Arial"/>
            </a:endParaRPr>
          </a:p>
        </p:txBody>
      </p:sp>
    </p:spTree>
    <p:extLst>
      <p:ext uri="{BB962C8B-B14F-4D97-AF65-F5344CB8AC3E}">
        <p14:creationId xmlns:p14="http://schemas.microsoft.com/office/powerpoint/2010/main" val="3516537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8969" y="533400"/>
            <a:ext cx="8873903" cy="990600"/>
          </a:xfrm>
        </p:spPr>
        <p:txBody>
          <a:bodyPr>
            <a:normAutofit/>
          </a:bodyPr>
          <a:lstStyle/>
          <a:p>
            <a:r>
              <a:rPr lang="en-US" dirty="0" smtClean="0"/>
              <a:t>What are benchmark analytics?</a:t>
            </a:r>
            <a:endParaRPr lang="en-US" dirty="0"/>
          </a:p>
        </p:txBody>
      </p:sp>
      <p:sp>
        <p:nvSpPr>
          <p:cNvPr id="2" name="Oval 1"/>
          <p:cNvSpPr/>
          <p:nvPr/>
        </p:nvSpPr>
        <p:spPr>
          <a:xfrm>
            <a:off x="399875" y="2297758"/>
            <a:ext cx="3447319" cy="32159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Benchmark</a:t>
            </a:r>
          </a:p>
          <a:p>
            <a:pPr algn="ctr"/>
            <a:r>
              <a:rPr lang="en-US" sz="2200" b="1" dirty="0" smtClean="0"/>
              <a:t>Analytics:</a:t>
            </a:r>
          </a:p>
          <a:p>
            <a:pPr algn="ctr"/>
            <a:r>
              <a:rPr lang="en-US" sz="2200" i="1" dirty="0" smtClean="0"/>
              <a:t>The process of comparing one’s analytics to those of other institutions </a:t>
            </a:r>
            <a:r>
              <a:rPr lang="en-US" sz="2200" i="1" dirty="0"/>
              <a:t>or key </a:t>
            </a:r>
            <a:r>
              <a:rPr lang="en-US" sz="2200" i="1" dirty="0" smtClean="0"/>
              <a:t>standards</a:t>
            </a:r>
            <a:endParaRPr lang="en-US" sz="2200" i="1" dirty="0"/>
          </a:p>
        </p:txBody>
      </p:sp>
      <p:cxnSp>
        <p:nvCxnSpPr>
          <p:cNvPr id="4" name="Straight Connector 3"/>
          <p:cNvCxnSpPr>
            <a:stCxn id="2" idx="6"/>
          </p:cNvCxnSpPr>
          <p:nvPr/>
        </p:nvCxnSpPr>
        <p:spPr>
          <a:xfrm flipV="1">
            <a:off x="3847194" y="1524000"/>
            <a:ext cx="1372278" cy="238174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a:stCxn id="2" idx="6"/>
          </p:cNvCxnSpPr>
          <p:nvPr/>
        </p:nvCxnSpPr>
        <p:spPr>
          <a:xfrm>
            <a:off x="3847194" y="3905744"/>
            <a:ext cx="1372279" cy="2571256"/>
          </a:xfrm>
          <a:prstGeom prst="line">
            <a:avLst/>
          </a:prstGeom>
        </p:spPr>
        <p:style>
          <a:lnRef idx="2">
            <a:schemeClr val="accent1"/>
          </a:lnRef>
          <a:fillRef idx="0">
            <a:schemeClr val="accent1"/>
          </a:fillRef>
          <a:effectRef idx="1">
            <a:schemeClr val="accent1"/>
          </a:effectRef>
          <a:fontRef idx="minor">
            <a:schemeClr val="tx1"/>
          </a:fontRef>
        </p:style>
      </p:cxnSp>
      <p:sp>
        <p:nvSpPr>
          <p:cNvPr id="14" name="Content Placeholder 1"/>
          <p:cNvSpPr>
            <a:spLocks noGrp="1"/>
          </p:cNvSpPr>
          <p:nvPr>
            <p:ph idx="1"/>
          </p:nvPr>
        </p:nvSpPr>
        <p:spPr>
          <a:xfrm>
            <a:off x="5219472" y="1524000"/>
            <a:ext cx="3467327" cy="4953000"/>
          </a:xfrm>
        </p:spPr>
        <p:txBody>
          <a:bodyPr anchor="ctr"/>
          <a:lstStyle/>
          <a:p>
            <a:r>
              <a:rPr lang="en-US" b="1" dirty="0" smtClean="0"/>
              <a:t>What benchmarks?</a:t>
            </a:r>
          </a:p>
          <a:p>
            <a:endParaRPr lang="en-US" b="1" dirty="0" smtClean="0"/>
          </a:p>
          <a:p>
            <a:endParaRPr lang="en-US" b="1" dirty="0"/>
          </a:p>
          <a:p>
            <a:r>
              <a:rPr lang="en-US" b="1" dirty="0" smtClean="0"/>
              <a:t>What metrics?</a:t>
            </a:r>
          </a:p>
          <a:p>
            <a:pPr marL="0" indent="0">
              <a:buNone/>
            </a:pPr>
            <a:endParaRPr lang="en-US" b="1" dirty="0"/>
          </a:p>
          <a:p>
            <a:pPr marL="0" indent="0">
              <a:buNone/>
            </a:pPr>
            <a:endParaRPr lang="en-US" b="1" dirty="0"/>
          </a:p>
          <a:p>
            <a:r>
              <a:rPr lang="en-US" b="1" dirty="0" smtClean="0"/>
              <a:t>What purposes?</a:t>
            </a:r>
          </a:p>
          <a:p>
            <a:endParaRPr lang="en-US" b="1" dirty="0" smtClean="0"/>
          </a:p>
          <a:p>
            <a:endParaRPr lang="en-US" b="1" dirty="0" smtClean="0"/>
          </a:p>
          <a:p>
            <a:r>
              <a:rPr lang="en-US" b="1" dirty="0" smtClean="0"/>
              <a:t>How use / process?</a:t>
            </a:r>
            <a:endParaRPr lang="en-US" b="1" dirty="0"/>
          </a:p>
        </p:txBody>
      </p:sp>
    </p:spTree>
    <p:extLst>
      <p:ext uri="{BB962C8B-B14F-4D97-AF65-F5344CB8AC3E}">
        <p14:creationId xmlns:p14="http://schemas.microsoft.com/office/powerpoint/2010/main" val="41418947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8969" y="533400"/>
            <a:ext cx="8873903"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smtClean="0"/>
              <a:t>Example 1: Awareness</a:t>
            </a:r>
            <a:endParaRPr lang="en-US" dirty="0"/>
          </a:p>
        </p:txBody>
      </p:sp>
      <p:sp>
        <p:nvSpPr>
          <p:cNvPr id="16" name="TextBox 15"/>
          <p:cNvSpPr txBox="1"/>
          <p:nvPr/>
        </p:nvSpPr>
        <p:spPr>
          <a:xfrm>
            <a:off x="4714433" y="1747505"/>
            <a:ext cx="2519703" cy="738664"/>
          </a:xfrm>
          <a:prstGeom prst="rect">
            <a:avLst/>
          </a:prstGeom>
          <a:noFill/>
        </p:spPr>
        <p:txBody>
          <a:bodyPr wrap="none" rtlCol="0">
            <a:spAutoFit/>
          </a:bodyPr>
          <a:lstStyle/>
          <a:p>
            <a:r>
              <a:rPr lang="en-US" sz="2400" b="1" dirty="0" smtClean="0"/>
              <a:t>Benchmark</a:t>
            </a:r>
          </a:p>
          <a:p>
            <a:r>
              <a:rPr lang="en-US" dirty="0" smtClean="0"/>
              <a:t>% accesses by Source</a:t>
            </a:r>
            <a:endParaRPr lang="en-US" sz="1600" dirty="0"/>
          </a:p>
        </p:txBody>
      </p:sp>
      <p:graphicFrame>
        <p:nvGraphicFramePr>
          <p:cNvPr id="5" name="Chart 4"/>
          <p:cNvGraphicFramePr/>
          <p:nvPr>
            <p:extLst>
              <p:ext uri="{D42A27DB-BD31-4B8C-83A1-F6EECF244321}">
                <p14:modId xmlns:p14="http://schemas.microsoft.com/office/powerpoint/2010/main" val="2241156389"/>
              </p:ext>
            </p:extLst>
          </p:nvPr>
        </p:nvGraphicFramePr>
        <p:xfrm>
          <a:off x="4714434" y="2365723"/>
          <a:ext cx="4238054" cy="4122632"/>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76378" y="1747505"/>
            <a:ext cx="2519703" cy="738664"/>
          </a:xfrm>
          <a:prstGeom prst="rect">
            <a:avLst/>
          </a:prstGeom>
          <a:noFill/>
        </p:spPr>
        <p:txBody>
          <a:bodyPr wrap="none" rtlCol="0">
            <a:spAutoFit/>
          </a:bodyPr>
          <a:lstStyle/>
          <a:p>
            <a:r>
              <a:rPr lang="en-US" sz="2400" b="1" dirty="0" smtClean="0"/>
              <a:t>KU</a:t>
            </a:r>
          </a:p>
          <a:p>
            <a:r>
              <a:rPr lang="en-US" dirty="0" smtClean="0"/>
              <a:t>% accesses by Source</a:t>
            </a:r>
            <a:endParaRPr lang="en-US" sz="1600" dirty="0"/>
          </a:p>
        </p:txBody>
      </p:sp>
      <p:graphicFrame>
        <p:nvGraphicFramePr>
          <p:cNvPr id="9" name="Chart 8"/>
          <p:cNvGraphicFramePr/>
          <p:nvPr>
            <p:extLst>
              <p:ext uri="{D42A27DB-BD31-4B8C-83A1-F6EECF244321}">
                <p14:modId xmlns:p14="http://schemas.microsoft.com/office/powerpoint/2010/main" val="4204694584"/>
              </p:ext>
            </p:extLst>
          </p:nvPr>
        </p:nvGraphicFramePr>
        <p:xfrm>
          <a:off x="476379" y="2365723"/>
          <a:ext cx="4238054" cy="41226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854663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8969" y="533400"/>
            <a:ext cx="8873903"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smtClean="0"/>
              <a:t>Example 2: Accessibility &amp; Devices</a:t>
            </a:r>
            <a:endParaRPr lang="en-US" dirty="0"/>
          </a:p>
        </p:txBody>
      </p:sp>
      <p:sp>
        <p:nvSpPr>
          <p:cNvPr id="7" name="TextBox 6"/>
          <p:cNvSpPr txBox="1"/>
          <p:nvPr/>
        </p:nvSpPr>
        <p:spPr>
          <a:xfrm>
            <a:off x="358383" y="1747505"/>
            <a:ext cx="3404823" cy="738664"/>
          </a:xfrm>
          <a:prstGeom prst="rect">
            <a:avLst/>
          </a:prstGeom>
          <a:noFill/>
        </p:spPr>
        <p:txBody>
          <a:bodyPr wrap="none" rtlCol="0">
            <a:spAutoFit/>
          </a:bodyPr>
          <a:lstStyle/>
          <a:p>
            <a:r>
              <a:rPr lang="en-US" sz="2400" b="1" dirty="0" smtClean="0"/>
              <a:t>Accessibility</a:t>
            </a:r>
          </a:p>
          <a:p>
            <a:r>
              <a:rPr lang="en-US" dirty="0" smtClean="0"/>
              <a:t>% plays with transcript/captions</a:t>
            </a:r>
            <a:endParaRPr lang="en-US" sz="1600" dirty="0"/>
          </a:p>
        </p:txBody>
      </p:sp>
      <p:graphicFrame>
        <p:nvGraphicFramePr>
          <p:cNvPr id="9" name="Table 8"/>
          <p:cNvGraphicFramePr>
            <a:graphicFrameLocks noGrp="1"/>
          </p:cNvGraphicFramePr>
          <p:nvPr>
            <p:extLst>
              <p:ext uri="{D42A27DB-BD31-4B8C-83A1-F6EECF244321}">
                <p14:modId xmlns:p14="http://schemas.microsoft.com/office/powerpoint/2010/main" val="1946736206"/>
              </p:ext>
            </p:extLst>
          </p:nvPr>
        </p:nvGraphicFramePr>
        <p:xfrm>
          <a:off x="358383" y="4001379"/>
          <a:ext cx="4225772" cy="2569070"/>
        </p:xfrm>
        <a:graphic>
          <a:graphicData uri="http://schemas.openxmlformats.org/drawingml/2006/table">
            <a:tbl>
              <a:tblPr firstRow="1" bandRow="1">
                <a:tableStyleId>{2D5ABB26-0587-4C30-8999-92F81FD0307C}</a:tableStyleId>
              </a:tblPr>
              <a:tblGrid>
                <a:gridCol w="2433592"/>
                <a:gridCol w="1792180"/>
              </a:tblGrid>
              <a:tr h="513814">
                <a:tc>
                  <a:txBody>
                    <a:bodyPr/>
                    <a:lstStyle/>
                    <a:p>
                      <a:pPr algn="l" fontAlgn="b"/>
                      <a:r>
                        <a:rPr lang="en-US" sz="2000" b="1" i="0" u="none" strike="noStrike" dirty="0">
                          <a:solidFill>
                            <a:srgbClr val="000000"/>
                          </a:solidFill>
                          <a:effectLst/>
                          <a:latin typeface="Calibri"/>
                        </a:rPr>
                        <a:t>Stanford</a:t>
                      </a:r>
                    </a:p>
                  </a:txBody>
                  <a:tcPr marL="12700" marR="12700" marT="12700" marB="0" anchor="ctr"/>
                </a:tc>
                <a:tc>
                  <a:txBody>
                    <a:bodyPr/>
                    <a:lstStyle/>
                    <a:p>
                      <a:pPr algn="l" fontAlgn="b"/>
                      <a:r>
                        <a:rPr lang="en-US" sz="2000" b="0" i="0" u="none" strike="noStrike" dirty="0">
                          <a:solidFill>
                            <a:srgbClr val="000000"/>
                          </a:solidFill>
                          <a:effectLst/>
                          <a:latin typeface="Calibri"/>
                        </a:rPr>
                        <a:t>0.6%</a:t>
                      </a:r>
                    </a:p>
                  </a:txBody>
                  <a:tcPr marL="12700" marR="12700" marT="12700" marB="0" anchor="ctr"/>
                </a:tc>
              </a:tr>
              <a:tr h="513814">
                <a:tc>
                  <a:txBody>
                    <a:bodyPr/>
                    <a:lstStyle/>
                    <a:p>
                      <a:pPr algn="l" fontAlgn="b"/>
                      <a:r>
                        <a:rPr lang="en-US" sz="2000" b="1" i="0" u="none" strike="noStrike" dirty="0">
                          <a:solidFill>
                            <a:srgbClr val="000000"/>
                          </a:solidFill>
                          <a:effectLst/>
                          <a:latin typeface="Calibri"/>
                        </a:rPr>
                        <a:t>Brown</a:t>
                      </a:r>
                    </a:p>
                  </a:txBody>
                  <a:tcPr marL="12700" marR="12700" marT="12700" marB="0" anchor="ctr"/>
                </a:tc>
                <a:tc>
                  <a:txBody>
                    <a:bodyPr/>
                    <a:lstStyle/>
                    <a:p>
                      <a:pPr algn="l" fontAlgn="b"/>
                      <a:r>
                        <a:rPr lang="en-US" sz="2000" b="0" i="0" u="none" strike="noStrike">
                          <a:solidFill>
                            <a:srgbClr val="000000"/>
                          </a:solidFill>
                          <a:effectLst/>
                          <a:latin typeface="Calibri"/>
                        </a:rPr>
                        <a:t>0.4%</a:t>
                      </a:r>
                    </a:p>
                  </a:txBody>
                  <a:tcPr marL="12700" marR="12700" marT="12700" marB="0" anchor="ctr"/>
                </a:tc>
              </a:tr>
              <a:tr h="513814">
                <a:tc>
                  <a:txBody>
                    <a:bodyPr/>
                    <a:lstStyle/>
                    <a:p>
                      <a:pPr algn="l" fontAlgn="b"/>
                      <a:r>
                        <a:rPr lang="en-US" sz="2000" b="1" i="0" u="none" strike="noStrike" dirty="0" err="1">
                          <a:solidFill>
                            <a:srgbClr val="000000"/>
                          </a:solidFill>
                          <a:effectLst/>
                          <a:latin typeface="Calibri"/>
                        </a:rPr>
                        <a:t>UWLax</a:t>
                      </a:r>
                      <a:endParaRPr lang="en-US" sz="2000" b="1" i="0" u="none" strike="noStrike" dirty="0">
                        <a:solidFill>
                          <a:srgbClr val="000000"/>
                        </a:solidFill>
                        <a:effectLst/>
                        <a:latin typeface="Calibri"/>
                      </a:endParaRPr>
                    </a:p>
                  </a:txBody>
                  <a:tcPr marL="12700" marR="12700" marT="12700" marB="0" anchor="ctr"/>
                </a:tc>
                <a:tc>
                  <a:txBody>
                    <a:bodyPr/>
                    <a:lstStyle/>
                    <a:p>
                      <a:pPr algn="l" fontAlgn="b"/>
                      <a:r>
                        <a:rPr lang="en-US" sz="2000" b="0" i="0" u="none" strike="noStrike" dirty="0" smtClean="0">
                          <a:solidFill>
                            <a:srgbClr val="000000"/>
                          </a:solidFill>
                          <a:effectLst/>
                          <a:latin typeface="Calibri"/>
                        </a:rPr>
                        <a:t>0.2%</a:t>
                      </a:r>
                      <a:endParaRPr lang="en-US" sz="2000" b="0" i="0" u="none" strike="noStrike" dirty="0">
                        <a:solidFill>
                          <a:srgbClr val="000000"/>
                        </a:solidFill>
                        <a:effectLst/>
                        <a:latin typeface="Calibri"/>
                      </a:endParaRPr>
                    </a:p>
                  </a:txBody>
                  <a:tcPr marL="12700" marR="12700" marT="12700" marB="0" anchor="ctr"/>
                </a:tc>
              </a:tr>
              <a:tr h="513814">
                <a:tc>
                  <a:txBody>
                    <a:bodyPr/>
                    <a:lstStyle/>
                    <a:p>
                      <a:pPr algn="l" fontAlgn="b"/>
                      <a:r>
                        <a:rPr lang="en-US" sz="2000" b="1" i="0" u="none" strike="noStrike" dirty="0">
                          <a:solidFill>
                            <a:srgbClr val="000000"/>
                          </a:solidFill>
                          <a:effectLst/>
                          <a:latin typeface="Calibri"/>
                        </a:rPr>
                        <a:t>UFL</a:t>
                      </a:r>
                    </a:p>
                  </a:txBody>
                  <a:tcPr marL="12700" marR="12700" marT="12700" marB="0" anchor="ctr"/>
                </a:tc>
                <a:tc>
                  <a:txBody>
                    <a:bodyPr/>
                    <a:lstStyle/>
                    <a:p>
                      <a:pPr algn="l" fontAlgn="b"/>
                      <a:r>
                        <a:rPr lang="en-US" sz="2000" b="0" i="0" u="none" strike="noStrike" dirty="0" smtClean="0">
                          <a:solidFill>
                            <a:srgbClr val="000000"/>
                          </a:solidFill>
                          <a:effectLst/>
                          <a:latin typeface="Calibri"/>
                        </a:rPr>
                        <a:t>0.3%</a:t>
                      </a:r>
                      <a:endParaRPr lang="en-US" sz="2000" b="0" i="0" u="none" strike="noStrike" dirty="0">
                        <a:solidFill>
                          <a:srgbClr val="000000"/>
                        </a:solidFill>
                        <a:effectLst/>
                        <a:latin typeface="Calibri"/>
                      </a:endParaRPr>
                    </a:p>
                  </a:txBody>
                  <a:tcPr marL="12700" marR="12700" marT="12700" marB="0" anchor="ctr"/>
                </a:tc>
              </a:tr>
              <a:tr h="513814">
                <a:tc>
                  <a:txBody>
                    <a:bodyPr/>
                    <a:lstStyle/>
                    <a:p>
                      <a:pPr algn="l" fontAlgn="b"/>
                      <a:r>
                        <a:rPr lang="en-US" sz="2000" b="1" i="0" u="none" strike="noStrike" dirty="0">
                          <a:solidFill>
                            <a:srgbClr val="000000"/>
                          </a:solidFill>
                          <a:effectLst/>
                          <a:latin typeface="Calibri"/>
                        </a:rPr>
                        <a:t>RISD</a:t>
                      </a:r>
                    </a:p>
                  </a:txBody>
                  <a:tcPr marL="12700" marR="12700" marT="12700" marB="0" anchor="ctr"/>
                </a:tc>
                <a:tc>
                  <a:txBody>
                    <a:bodyPr/>
                    <a:lstStyle/>
                    <a:p>
                      <a:pPr algn="l" fontAlgn="b"/>
                      <a:r>
                        <a:rPr lang="en-US" sz="2000" b="0" i="0" u="none" strike="noStrike" dirty="0">
                          <a:solidFill>
                            <a:srgbClr val="000000"/>
                          </a:solidFill>
                          <a:effectLst/>
                          <a:latin typeface="Calibri"/>
                        </a:rPr>
                        <a:t>0.2%</a:t>
                      </a:r>
                    </a:p>
                  </a:txBody>
                  <a:tcPr marL="12700" marR="12700" marT="12700" marB="0" anchor="ctr"/>
                </a:tc>
              </a:tr>
            </a:tbl>
          </a:graphicData>
        </a:graphic>
      </p:graphicFrame>
      <p:pic>
        <p:nvPicPr>
          <p:cNvPr id="12" name="Picture 11"/>
          <p:cNvPicPr>
            <a:picLocks noChangeAspect="1"/>
          </p:cNvPicPr>
          <p:nvPr/>
        </p:nvPicPr>
        <p:blipFill rotWithShape="1">
          <a:blip r:embed="rId3"/>
          <a:srcRect l="26700" r="54991" b="83610"/>
          <a:stretch/>
        </p:blipFill>
        <p:spPr>
          <a:xfrm>
            <a:off x="4846448" y="2836786"/>
            <a:ext cx="748434" cy="676481"/>
          </a:xfrm>
          <a:prstGeom prst="rect">
            <a:avLst/>
          </a:prstGeom>
        </p:spPr>
      </p:pic>
      <p:pic>
        <p:nvPicPr>
          <p:cNvPr id="13" name="Picture 12"/>
          <p:cNvPicPr>
            <a:picLocks noChangeAspect="1"/>
          </p:cNvPicPr>
          <p:nvPr/>
        </p:nvPicPr>
        <p:blipFill rotWithShape="1">
          <a:blip r:embed="rId4"/>
          <a:srcRect l="70087" t="7778" r="7590" b="52822"/>
          <a:stretch/>
        </p:blipFill>
        <p:spPr>
          <a:xfrm>
            <a:off x="5043982" y="4398336"/>
            <a:ext cx="350841" cy="619249"/>
          </a:xfrm>
          <a:prstGeom prst="rect">
            <a:avLst/>
          </a:prstGeom>
        </p:spPr>
      </p:pic>
      <p:pic>
        <p:nvPicPr>
          <p:cNvPr id="14" name="Picture 13"/>
          <p:cNvPicPr>
            <a:picLocks noChangeAspect="1"/>
          </p:cNvPicPr>
          <p:nvPr/>
        </p:nvPicPr>
        <p:blipFill rotWithShape="1">
          <a:blip r:embed="rId3"/>
          <a:srcRect t="53831" r="82446" b="27282"/>
          <a:stretch/>
        </p:blipFill>
        <p:spPr>
          <a:xfrm>
            <a:off x="4901538" y="5819016"/>
            <a:ext cx="745531" cy="809905"/>
          </a:xfrm>
          <a:prstGeom prst="rect">
            <a:avLst/>
          </a:prstGeom>
        </p:spPr>
      </p:pic>
      <p:pic>
        <p:nvPicPr>
          <p:cNvPr id="15" name="Picture 14"/>
          <p:cNvPicPr>
            <a:picLocks noChangeAspect="1"/>
          </p:cNvPicPr>
          <p:nvPr/>
        </p:nvPicPr>
        <p:blipFill rotWithShape="1">
          <a:blip r:embed="rId3"/>
          <a:srcRect l="82398" t="26634" b="54857"/>
          <a:stretch/>
        </p:blipFill>
        <p:spPr>
          <a:xfrm>
            <a:off x="4901539" y="5136637"/>
            <a:ext cx="581702" cy="617632"/>
          </a:xfrm>
          <a:prstGeom prst="rect">
            <a:avLst/>
          </a:prstGeom>
        </p:spPr>
      </p:pic>
      <p:pic>
        <p:nvPicPr>
          <p:cNvPr id="17" name="Picture 16"/>
          <p:cNvPicPr>
            <a:picLocks noChangeAspect="1"/>
          </p:cNvPicPr>
          <p:nvPr/>
        </p:nvPicPr>
        <p:blipFill>
          <a:blip r:embed="rId5"/>
          <a:stretch>
            <a:fillRect/>
          </a:stretch>
        </p:blipFill>
        <p:spPr>
          <a:xfrm>
            <a:off x="4994705" y="3632494"/>
            <a:ext cx="397035" cy="588251"/>
          </a:xfrm>
          <a:prstGeom prst="rect">
            <a:avLst/>
          </a:prstGeom>
        </p:spPr>
      </p:pic>
      <p:sp>
        <p:nvSpPr>
          <p:cNvPr id="18" name="TextBox 17"/>
          <p:cNvSpPr txBox="1"/>
          <p:nvPr/>
        </p:nvSpPr>
        <p:spPr>
          <a:xfrm>
            <a:off x="6012397" y="2834176"/>
            <a:ext cx="903337" cy="523220"/>
          </a:xfrm>
          <a:prstGeom prst="rect">
            <a:avLst/>
          </a:prstGeom>
          <a:noFill/>
        </p:spPr>
        <p:txBody>
          <a:bodyPr wrap="none" rtlCol="0">
            <a:spAutoFit/>
          </a:bodyPr>
          <a:lstStyle/>
          <a:p>
            <a:r>
              <a:rPr lang="en-US" sz="2800" dirty="0" smtClean="0"/>
              <a:t>90%</a:t>
            </a:r>
            <a:endParaRPr lang="en-US" sz="2800" dirty="0"/>
          </a:p>
        </p:txBody>
      </p:sp>
      <p:sp>
        <p:nvSpPr>
          <p:cNvPr id="19" name="TextBox 18"/>
          <p:cNvSpPr txBox="1"/>
          <p:nvPr/>
        </p:nvSpPr>
        <p:spPr>
          <a:xfrm>
            <a:off x="4782863" y="1595648"/>
            <a:ext cx="2455570" cy="738664"/>
          </a:xfrm>
          <a:prstGeom prst="rect">
            <a:avLst/>
          </a:prstGeom>
          <a:noFill/>
        </p:spPr>
        <p:txBody>
          <a:bodyPr wrap="none" rtlCol="0">
            <a:spAutoFit/>
          </a:bodyPr>
          <a:lstStyle/>
          <a:p>
            <a:r>
              <a:rPr lang="en-US" sz="2400" b="1" dirty="0" smtClean="0"/>
              <a:t>Devices</a:t>
            </a:r>
          </a:p>
          <a:p>
            <a:r>
              <a:rPr lang="en-US" dirty="0" smtClean="0"/>
              <a:t>% accesses by device</a:t>
            </a:r>
            <a:endParaRPr lang="en-US" dirty="0"/>
          </a:p>
        </p:txBody>
      </p:sp>
      <p:sp>
        <p:nvSpPr>
          <p:cNvPr id="20" name="TextBox 19"/>
          <p:cNvSpPr txBox="1"/>
          <p:nvPr/>
        </p:nvSpPr>
        <p:spPr>
          <a:xfrm>
            <a:off x="6012397" y="3710081"/>
            <a:ext cx="1003099" cy="523220"/>
          </a:xfrm>
          <a:prstGeom prst="rect">
            <a:avLst/>
          </a:prstGeom>
          <a:noFill/>
        </p:spPr>
        <p:txBody>
          <a:bodyPr wrap="none" rtlCol="0">
            <a:spAutoFit/>
          </a:bodyPr>
          <a:lstStyle/>
          <a:p>
            <a:r>
              <a:rPr lang="en-US" sz="2800" dirty="0" smtClean="0"/>
              <a:t>7.6%</a:t>
            </a:r>
            <a:endParaRPr lang="en-US" sz="2800" dirty="0"/>
          </a:p>
        </p:txBody>
      </p:sp>
      <p:sp>
        <p:nvSpPr>
          <p:cNvPr id="22" name="TextBox 21"/>
          <p:cNvSpPr txBox="1"/>
          <p:nvPr/>
        </p:nvSpPr>
        <p:spPr>
          <a:xfrm>
            <a:off x="6012397" y="4506866"/>
            <a:ext cx="703638" cy="523220"/>
          </a:xfrm>
          <a:prstGeom prst="rect">
            <a:avLst/>
          </a:prstGeom>
          <a:noFill/>
        </p:spPr>
        <p:txBody>
          <a:bodyPr wrap="none" rtlCol="0">
            <a:spAutoFit/>
          </a:bodyPr>
          <a:lstStyle/>
          <a:p>
            <a:r>
              <a:rPr lang="en-US" sz="2800" dirty="0"/>
              <a:t>2</a:t>
            </a:r>
            <a:r>
              <a:rPr lang="en-US" sz="2800" dirty="0" smtClean="0"/>
              <a:t>%</a:t>
            </a:r>
            <a:endParaRPr lang="en-US" sz="2800" dirty="0"/>
          </a:p>
        </p:txBody>
      </p:sp>
      <p:sp>
        <p:nvSpPr>
          <p:cNvPr id="23" name="TextBox 22"/>
          <p:cNvSpPr txBox="1"/>
          <p:nvPr/>
        </p:nvSpPr>
        <p:spPr>
          <a:xfrm>
            <a:off x="6037143" y="6077752"/>
            <a:ext cx="703638" cy="523220"/>
          </a:xfrm>
          <a:prstGeom prst="rect">
            <a:avLst/>
          </a:prstGeom>
          <a:noFill/>
        </p:spPr>
        <p:txBody>
          <a:bodyPr wrap="none" rtlCol="0">
            <a:spAutoFit/>
          </a:bodyPr>
          <a:lstStyle/>
          <a:p>
            <a:r>
              <a:rPr lang="en-US" sz="2800" dirty="0" smtClean="0"/>
              <a:t>0%</a:t>
            </a:r>
            <a:endParaRPr lang="en-US" sz="2800" dirty="0"/>
          </a:p>
        </p:txBody>
      </p:sp>
      <p:sp>
        <p:nvSpPr>
          <p:cNvPr id="24" name="TextBox 23"/>
          <p:cNvSpPr txBox="1"/>
          <p:nvPr/>
        </p:nvSpPr>
        <p:spPr>
          <a:xfrm>
            <a:off x="6012397" y="5241536"/>
            <a:ext cx="1003099" cy="523220"/>
          </a:xfrm>
          <a:prstGeom prst="rect">
            <a:avLst/>
          </a:prstGeom>
          <a:noFill/>
        </p:spPr>
        <p:txBody>
          <a:bodyPr wrap="none" rtlCol="0">
            <a:spAutoFit/>
          </a:bodyPr>
          <a:lstStyle/>
          <a:p>
            <a:r>
              <a:rPr lang="en-US" sz="2800" dirty="0" smtClean="0"/>
              <a:t>0.4%</a:t>
            </a:r>
            <a:endParaRPr lang="en-US" sz="2800" dirty="0"/>
          </a:p>
        </p:txBody>
      </p:sp>
      <p:sp>
        <p:nvSpPr>
          <p:cNvPr id="25" name="TextBox 24"/>
          <p:cNvSpPr txBox="1"/>
          <p:nvPr/>
        </p:nvSpPr>
        <p:spPr>
          <a:xfrm>
            <a:off x="7613548" y="2835896"/>
            <a:ext cx="903337" cy="523220"/>
          </a:xfrm>
          <a:prstGeom prst="rect">
            <a:avLst/>
          </a:prstGeom>
          <a:noFill/>
        </p:spPr>
        <p:txBody>
          <a:bodyPr wrap="none" rtlCol="0">
            <a:spAutoFit/>
          </a:bodyPr>
          <a:lstStyle/>
          <a:p>
            <a:r>
              <a:rPr lang="en-US" sz="2800" dirty="0" smtClean="0"/>
              <a:t>92%</a:t>
            </a:r>
            <a:endParaRPr lang="en-US" sz="2800" dirty="0"/>
          </a:p>
        </p:txBody>
      </p:sp>
      <p:sp>
        <p:nvSpPr>
          <p:cNvPr id="26" name="TextBox 25"/>
          <p:cNvSpPr txBox="1"/>
          <p:nvPr/>
        </p:nvSpPr>
        <p:spPr>
          <a:xfrm>
            <a:off x="7613548" y="3711801"/>
            <a:ext cx="1003099" cy="523220"/>
          </a:xfrm>
          <a:prstGeom prst="rect">
            <a:avLst/>
          </a:prstGeom>
          <a:noFill/>
        </p:spPr>
        <p:txBody>
          <a:bodyPr wrap="none" rtlCol="0">
            <a:spAutoFit/>
          </a:bodyPr>
          <a:lstStyle/>
          <a:p>
            <a:r>
              <a:rPr lang="en-US" sz="2800" dirty="0" smtClean="0"/>
              <a:t>4.5%</a:t>
            </a:r>
            <a:endParaRPr lang="en-US" sz="2800" dirty="0"/>
          </a:p>
        </p:txBody>
      </p:sp>
      <p:sp>
        <p:nvSpPr>
          <p:cNvPr id="27" name="TextBox 26"/>
          <p:cNvSpPr txBox="1"/>
          <p:nvPr/>
        </p:nvSpPr>
        <p:spPr>
          <a:xfrm>
            <a:off x="7613548" y="4508586"/>
            <a:ext cx="703638" cy="523220"/>
          </a:xfrm>
          <a:prstGeom prst="rect">
            <a:avLst/>
          </a:prstGeom>
          <a:noFill/>
        </p:spPr>
        <p:txBody>
          <a:bodyPr wrap="none" rtlCol="0">
            <a:spAutoFit/>
          </a:bodyPr>
          <a:lstStyle/>
          <a:p>
            <a:r>
              <a:rPr lang="en-US" sz="2800" dirty="0" smtClean="0"/>
              <a:t>3%</a:t>
            </a:r>
            <a:endParaRPr lang="en-US" sz="2800" dirty="0"/>
          </a:p>
        </p:txBody>
      </p:sp>
      <p:sp>
        <p:nvSpPr>
          <p:cNvPr id="28" name="TextBox 27"/>
          <p:cNvSpPr txBox="1"/>
          <p:nvPr/>
        </p:nvSpPr>
        <p:spPr>
          <a:xfrm>
            <a:off x="7578756" y="6079472"/>
            <a:ext cx="1003099" cy="523220"/>
          </a:xfrm>
          <a:prstGeom prst="rect">
            <a:avLst/>
          </a:prstGeom>
          <a:noFill/>
        </p:spPr>
        <p:txBody>
          <a:bodyPr wrap="none" rtlCol="0">
            <a:spAutoFit/>
          </a:bodyPr>
          <a:lstStyle/>
          <a:p>
            <a:r>
              <a:rPr lang="en-US" sz="2800" dirty="0" smtClean="0"/>
              <a:t>0.5%</a:t>
            </a:r>
            <a:endParaRPr lang="en-US" sz="2800" dirty="0"/>
          </a:p>
        </p:txBody>
      </p:sp>
      <p:sp>
        <p:nvSpPr>
          <p:cNvPr id="29" name="TextBox 28"/>
          <p:cNvSpPr txBox="1"/>
          <p:nvPr/>
        </p:nvSpPr>
        <p:spPr>
          <a:xfrm>
            <a:off x="7613548" y="5243256"/>
            <a:ext cx="703638" cy="523220"/>
          </a:xfrm>
          <a:prstGeom prst="rect">
            <a:avLst/>
          </a:prstGeom>
          <a:noFill/>
        </p:spPr>
        <p:txBody>
          <a:bodyPr wrap="none" rtlCol="0">
            <a:spAutoFit/>
          </a:bodyPr>
          <a:lstStyle/>
          <a:p>
            <a:r>
              <a:rPr lang="en-US" sz="2800" dirty="0" smtClean="0"/>
              <a:t>1%</a:t>
            </a:r>
            <a:endParaRPr lang="en-US" sz="2800" dirty="0"/>
          </a:p>
        </p:txBody>
      </p:sp>
      <p:sp>
        <p:nvSpPr>
          <p:cNvPr id="2" name="TextBox 1"/>
          <p:cNvSpPr txBox="1"/>
          <p:nvPr/>
        </p:nvSpPr>
        <p:spPr>
          <a:xfrm>
            <a:off x="6116527" y="2369776"/>
            <a:ext cx="518065" cy="369332"/>
          </a:xfrm>
          <a:prstGeom prst="rect">
            <a:avLst/>
          </a:prstGeom>
          <a:noFill/>
        </p:spPr>
        <p:txBody>
          <a:bodyPr wrap="none" rtlCol="0">
            <a:spAutoFit/>
          </a:bodyPr>
          <a:lstStyle/>
          <a:p>
            <a:r>
              <a:rPr lang="en-US" b="1" dirty="0" smtClean="0"/>
              <a:t>KU</a:t>
            </a:r>
            <a:endParaRPr lang="en-US" b="1" dirty="0"/>
          </a:p>
        </p:txBody>
      </p:sp>
      <p:sp>
        <p:nvSpPr>
          <p:cNvPr id="30" name="TextBox 29"/>
          <p:cNvSpPr txBox="1"/>
          <p:nvPr/>
        </p:nvSpPr>
        <p:spPr>
          <a:xfrm>
            <a:off x="7510022" y="2337510"/>
            <a:ext cx="1087144" cy="369332"/>
          </a:xfrm>
          <a:prstGeom prst="rect">
            <a:avLst/>
          </a:prstGeom>
          <a:noFill/>
        </p:spPr>
        <p:txBody>
          <a:bodyPr wrap="none" rtlCol="0">
            <a:spAutoFit/>
          </a:bodyPr>
          <a:lstStyle/>
          <a:p>
            <a:r>
              <a:rPr lang="en-US" b="1" dirty="0" smtClean="0"/>
              <a:t>Average</a:t>
            </a:r>
            <a:endParaRPr lang="en-US" b="1" dirty="0"/>
          </a:p>
        </p:txBody>
      </p:sp>
      <p:cxnSp>
        <p:nvCxnSpPr>
          <p:cNvPr id="6" name="Straight Connector 5"/>
          <p:cNvCxnSpPr/>
          <p:nvPr/>
        </p:nvCxnSpPr>
        <p:spPr>
          <a:xfrm>
            <a:off x="5795004" y="2799582"/>
            <a:ext cx="1220492" cy="0"/>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33" name="Table 32"/>
          <p:cNvGraphicFramePr>
            <a:graphicFrameLocks noGrp="1"/>
          </p:cNvGraphicFramePr>
          <p:nvPr>
            <p:extLst>
              <p:ext uri="{D42A27DB-BD31-4B8C-83A1-F6EECF244321}">
                <p14:modId xmlns:p14="http://schemas.microsoft.com/office/powerpoint/2010/main" val="964460053"/>
              </p:ext>
            </p:extLst>
          </p:nvPr>
        </p:nvGraphicFramePr>
        <p:xfrm>
          <a:off x="358383" y="2867395"/>
          <a:ext cx="4225772" cy="513814"/>
        </p:xfrm>
        <a:graphic>
          <a:graphicData uri="http://schemas.openxmlformats.org/drawingml/2006/table">
            <a:tbl>
              <a:tblPr firstRow="1" bandRow="1">
                <a:tableStyleId>{2D5ABB26-0587-4C30-8999-92F81FD0307C}</a:tableStyleId>
              </a:tblPr>
              <a:tblGrid>
                <a:gridCol w="2433592"/>
                <a:gridCol w="1792180"/>
              </a:tblGrid>
              <a:tr h="513814">
                <a:tc>
                  <a:txBody>
                    <a:bodyPr/>
                    <a:lstStyle/>
                    <a:p>
                      <a:pPr algn="l" fontAlgn="b"/>
                      <a:r>
                        <a:rPr lang="en-US" sz="2000" b="1" i="0" u="none" strike="noStrike" dirty="0" smtClean="0">
                          <a:solidFill>
                            <a:srgbClr val="000000"/>
                          </a:solidFill>
                          <a:effectLst/>
                          <a:latin typeface="Calibri"/>
                        </a:rPr>
                        <a:t>KU</a:t>
                      </a:r>
                      <a:endParaRPr lang="en-US" sz="2000" b="1" i="0" u="none" strike="noStrike" dirty="0">
                        <a:solidFill>
                          <a:srgbClr val="000000"/>
                        </a:solidFill>
                        <a:effectLst/>
                        <a:latin typeface="Calibri"/>
                      </a:endParaRPr>
                    </a:p>
                  </a:txBody>
                  <a:tcPr marL="12700" marR="12700" marT="12700" marB="0" anchor="ctr"/>
                </a:tc>
                <a:tc>
                  <a:txBody>
                    <a:bodyPr/>
                    <a:lstStyle/>
                    <a:p>
                      <a:pPr algn="l" fontAlgn="b"/>
                      <a:r>
                        <a:rPr lang="en-US" sz="2000" b="0" i="0" u="none" strike="noStrike" dirty="0" smtClean="0">
                          <a:solidFill>
                            <a:srgbClr val="000000"/>
                          </a:solidFill>
                          <a:effectLst/>
                          <a:latin typeface="Calibri"/>
                        </a:rPr>
                        <a:t>0.3%</a:t>
                      </a:r>
                      <a:endParaRPr lang="en-US" sz="2000" b="0" i="0" u="none" strike="noStrike" dirty="0">
                        <a:solidFill>
                          <a:srgbClr val="000000"/>
                        </a:solidFill>
                        <a:effectLst/>
                        <a:latin typeface="Calibri"/>
                      </a:endParaRPr>
                    </a:p>
                  </a:txBody>
                  <a:tcPr marL="12700" marR="12700" marT="12700" marB="0" anchor="ctr"/>
                </a:tc>
              </a:tr>
            </a:tbl>
          </a:graphicData>
        </a:graphic>
      </p:graphicFrame>
      <p:cxnSp>
        <p:nvCxnSpPr>
          <p:cNvPr id="36" name="Straight Connector 35"/>
          <p:cNvCxnSpPr/>
          <p:nvPr/>
        </p:nvCxnSpPr>
        <p:spPr>
          <a:xfrm>
            <a:off x="7347815" y="2795059"/>
            <a:ext cx="1368427"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97457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2" grpId="0"/>
      <p:bldP spid="23" grpId="0"/>
      <p:bldP spid="24" grpId="0"/>
      <p:bldP spid="25" grpId="0"/>
      <p:bldP spid="26" grpId="0"/>
      <p:bldP spid="27" grpId="0"/>
      <p:bldP spid="28" grpId="0"/>
      <p:bldP spid="29" grpId="0"/>
      <p:bldP spid="2"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8969" y="533400"/>
            <a:ext cx="8873903"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a:t>Example </a:t>
            </a:r>
            <a:r>
              <a:rPr lang="en-US" dirty="0" smtClean="0"/>
              <a:t>3: Timing</a:t>
            </a:r>
            <a:endParaRPr lang="en-US" dirty="0"/>
          </a:p>
        </p:txBody>
      </p:sp>
      <p:graphicFrame>
        <p:nvGraphicFramePr>
          <p:cNvPr id="21" name="Chart 20"/>
          <p:cNvGraphicFramePr/>
          <p:nvPr>
            <p:extLst>
              <p:ext uri="{D42A27DB-BD31-4B8C-83A1-F6EECF244321}">
                <p14:modId xmlns:p14="http://schemas.microsoft.com/office/powerpoint/2010/main" val="13930632"/>
              </p:ext>
            </p:extLst>
          </p:nvPr>
        </p:nvGraphicFramePr>
        <p:xfrm>
          <a:off x="274048" y="2522282"/>
          <a:ext cx="8373333" cy="3555791"/>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p:nvPr/>
        </p:nvSpPr>
        <p:spPr>
          <a:xfrm>
            <a:off x="274048" y="1595648"/>
            <a:ext cx="2930197" cy="738664"/>
          </a:xfrm>
          <a:prstGeom prst="rect">
            <a:avLst/>
          </a:prstGeom>
          <a:noFill/>
        </p:spPr>
        <p:txBody>
          <a:bodyPr wrap="none" rtlCol="0">
            <a:spAutoFit/>
          </a:bodyPr>
          <a:lstStyle/>
          <a:p>
            <a:r>
              <a:rPr lang="en-US" sz="2400" b="1" dirty="0" smtClean="0"/>
              <a:t>Time of Day</a:t>
            </a:r>
          </a:p>
          <a:p>
            <a:r>
              <a:rPr lang="en-US" dirty="0" smtClean="0"/>
              <a:t>% accesses by time of day</a:t>
            </a:r>
            <a:endParaRPr lang="en-US" dirty="0"/>
          </a:p>
        </p:txBody>
      </p:sp>
    </p:spTree>
    <p:extLst>
      <p:ext uri="{BB962C8B-B14F-4D97-AF65-F5344CB8AC3E}">
        <p14:creationId xmlns:p14="http://schemas.microsoft.com/office/powerpoint/2010/main" val="321168225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smtClean="0"/>
              <a:t>4: Subjects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3769777"/>
              </p:ext>
            </p:extLst>
          </p:nvPr>
        </p:nvGraphicFramePr>
        <p:xfrm>
          <a:off x="457200" y="2281864"/>
          <a:ext cx="8229600" cy="427450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6410227" y="4444678"/>
            <a:ext cx="1737037" cy="369332"/>
          </a:xfrm>
          <a:prstGeom prst="rect">
            <a:avLst/>
          </a:prstGeom>
          <a:noFill/>
        </p:spPr>
        <p:txBody>
          <a:bodyPr wrap="none" rtlCol="0">
            <a:spAutoFit/>
          </a:bodyPr>
          <a:lstStyle/>
          <a:p>
            <a:r>
              <a:rPr lang="en-US" dirty="0">
                <a:solidFill>
                  <a:srgbClr val="FF0000"/>
                </a:solidFill>
              </a:rPr>
              <a:t>D</a:t>
            </a:r>
            <a:r>
              <a:rPr lang="en-US" dirty="0" smtClean="0">
                <a:solidFill>
                  <a:srgbClr val="FF0000"/>
                </a:solidFill>
              </a:rPr>
              <a:t>ocumentaries</a:t>
            </a:r>
            <a:endParaRPr lang="en-US" dirty="0">
              <a:solidFill>
                <a:srgbClr val="FF0000"/>
              </a:solidFill>
            </a:endParaRPr>
          </a:p>
        </p:txBody>
      </p:sp>
      <p:sp>
        <p:nvSpPr>
          <p:cNvPr id="6" name="TextBox 5"/>
          <p:cNvSpPr txBox="1"/>
          <p:nvPr/>
        </p:nvSpPr>
        <p:spPr>
          <a:xfrm>
            <a:off x="274048" y="1595648"/>
            <a:ext cx="2305589" cy="738664"/>
          </a:xfrm>
          <a:prstGeom prst="rect">
            <a:avLst/>
          </a:prstGeom>
          <a:noFill/>
        </p:spPr>
        <p:txBody>
          <a:bodyPr wrap="none" rtlCol="0">
            <a:spAutoFit/>
          </a:bodyPr>
          <a:lstStyle/>
          <a:p>
            <a:r>
              <a:rPr lang="en-US" sz="2400" b="1" dirty="0" smtClean="0"/>
              <a:t>Subject Usage</a:t>
            </a:r>
          </a:p>
          <a:p>
            <a:r>
              <a:rPr lang="en-US" dirty="0" smtClean="0"/>
              <a:t>% of Total accesses</a:t>
            </a:r>
            <a:endParaRPr lang="en-US" dirty="0"/>
          </a:p>
        </p:txBody>
      </p:sp>
      <p:sp>
        <p:nvSpPr>
          <p:cNvPr id="7" name="TextBox 6"/>
          <p:cNvSpPr txBox="1"/>
          <p:nvPr/>
        </p:nvSpPr>
        <p:spPr>
          <a:xfrm>
            <a:off x="79383" y="2539817"/>
            <a:ext cx="518065" cy="369332"/>
          </a:xfrm>
          <a:prstGeom prst="rect">
            <a:avLst/>
          </a:prstGeom>
          <a:noFill/>
        </p:spPr>
        <p:txBody>
          <a:bodyPr wrap="none" rtlCol="0">
            <a:spAutoFit/>
          </a:bodyPr>
          <a:lstStyle/>
          <a:p>
            <a:r>
              <a:rPr lang="en-US" b="1" dirty="0" smtClean="0"/>
              <a:t>KU</a:t>
            </a:r>
            <a:endParaRPr lang="en-US" b="1" dirty="0"/>
          </a:p>
        </p:txBody>
      </p:sp>
      <p:sp>
        <p:nvSpPr>
          <p:cNvPr id="8" name="TextBox 7"/>
          <p:cNvSpPr txBox="1"/>
          <p:nvPr/>
        </p:nvSpPr>
        <p:spPr>
          <a:xfrm>
            <a:off x="7889601" y="6397631"/>
            <a:ext cx="676312" cy="369332"/>
          </a:xfrm>
          <a:prstGeom prst="rect">
            <a:avLst/>
          </a:prstGeom>
          <a:noFill/>
        </p:spPr>
        <p:txBody>
          <a:bodyPr wrap="none" rtlCol="0">
            <a:spAutoFit/>
          </a:bodyPr>
          <a:lstStyle/>
          <a:p>
            <a:r>
              <a:rPr lang="en-US" b="1" dirty="0" smtClean="0"/>
              <a:t>Avg.</a:t>
            </a:r>
            <a:endParaRPr lang="en-US" b="1" dirty="0"/>
          </a:p>
        </p:txBody>
      </p:sp>
      <p:sp>
        <p:nvSpPr>
          <p:cNvPr id="9" name="TextBox 8"/>
          <p:cNvSpPr txBox="1"/>
          <p:nvPr/>
        </p:nvSpPr>
        <p:spPr>
          <a:xfrm>
            <a:off x="6642010" y="2566079"/>
            <a:ext cx="915823" cy="369332"/>
          </a:xfrm>
          <a:prstGeom prst="rect">
            <a:avLst/>
          </a:prstGeom>
          <a:noFill/>
        </p:spPr>
        <p:txBody>
          <a:bodyPr wrap="none" rtlCol="0">
            <a:spAutoFit/>
          </a:bodyPr>
          <a:lstStyle/>
          <a:p>
            <a:r>
              <a:rPr lang="en-US" dirty="0" smtClean="0">
                <a:solidFill>
                  <a:srgbClr val="008000"/>
                </a:solidFill>
              </a:rPr>
              <a:t>Movies</a:t>
            </a:r>
            <a:endParaRPr lang="en-US" dirty="0">
              <a:solidFill>
                <a:srgbClr val="008000"/>
              </a:solidFill>
            </a:endParaRPr>
          </a:p>
        </p:txBody>
      </p:sp>
      <p:sp>
        <p:nvSpPr>
          <p:cNvPr id="10" name="TextBox 9"/>
          <p:cNvSpPr txBox="1"/>
          <p:nvPr/>
        </p:nvSpPr>
        <p:spPr>
          <a:xfrm>
            <a:off x="3976291" y="2678795"/>
            <a:ext cx="1609109" cy="369332"/>
          </a:xfrm>
          <a:prstGeom prst="rect">
            <a:avLst/>
          </a:prstGeom>
          <a:noFill/>
        </p:spPr>
        <p:txBody>
          <a:bodyPr wrap="none" rtlCol="0">
            <a:spAutoFit/>
          </a:bodyPr>
          <a:lstStyle/>
          <a:p>
            <a:r>
              <a:rPr lang="en-US" dirty="0" smtClean="0">
                <a:solidFill>
                  <a:srgbClr val="008000"/>
                </a:solidFill>
              </a:rPr>
              <a:t>Foreign Lang.</a:t>
            </a:r>
            <a:endParaRPr lang="en-US" dirty="0">
              <a:solidFill>
                <a:srgbClr val="008000"/>
              </a:solidFill>
            </a:endParaRPr>
          </a:p>
        </p:txBody>
      </p:sp>
      <p:sp>
        <p:nvSpPr>
          <p:cNvPr id="11" name="TextBox 10"/>
          <p:cNvSpPr txBox="1"/>
          <p:nvPr/>
        </p:nvSpPr>
        <p:spPr>
          <a:xfrm>
            <a:off x="1568569" y="3869081"/>
            <a:ext cx="787533" cy="369332"/>
          </a:xfrm>
          <a:prstGeom prst="rect">
            <a:avLst/>
          </a:prstGeom>
          <a:noFill/>
        </p:spPr>
        <p:txBody>
          <a:bodyPr wrap="none" rtlCol="0">
            <a:spAutoFit/>
          </a:bodyPr>
          <a:lstStyle/>
          <a:p>
            <a:r>
              <a:rPr lang="en-US" dirty="0" smtClean="0">
                <a:solidFill>
                  <a:srgbClr val="008000"/>
                </a:solidFill>
              </a:rPr>
              <a:t>Africa</a:t>
            </a:r>
            <a:endParaRPr lang="en-US" dirty="0">
              <a:solidFill>
                <a:srgbClr val="008000"/>
              </a:solidFill>
            </a:endParaRPr>
          </a:p>
        </p:txBody>
      </p:sp>
      <p:sp>
        <p:nvSpPr>
          <p:cNvPr id="12" name="TextBox 11"/>
          <p:cNvSpPr txBox="1"/>
          <p:nvPr/>
        </p:nvSpPr>
        <p:spPr>
          <a:xfrm>
            <a:off x="2389426" y="3882416"/>
            <a:ext cx="915823" cy="369332"/>
          </a:xfrm>
          <a:prstGeom prst="rect">
            <a:avLst/>
          </a:prstGeom>
          <a:noFill/>
        </p:spPr>
        <p:txBody>
          <a:bodyPr wrap="none" rtlCol="0">
            <a:spAutoFit/>
          </a:bodyPr>
          <a:lstStyle/>
          <a:p>
            <a:r>
              <a:rPr lang="en-US" dirty="0" smtClean="0">
                <a:solidFill>
                  <a:srgbClr val="008000"/>
                </a:solidFill>
              </a:rPr>
              <a:t>Politics</a:t>
            </a:r>
            <a:endParaRPr lang="en-US" dirty="0">
              <a:solidFill>
                <a:srgbClr val="008000"/>
              </a:solidFill>
            </a:endParaRPr>
          </a:p>
        </p:txBody>
      </p:sp>
      <p:sp>
        <p:nvSpPr>
          <p:cNvPr id="13" name="TextBox 12"/>
          <p:cNvSpPr txBox="1"/>
          <p:nvPr/>
        </p:nvSpPr>
        <p:spPr>
          <a:xfrm>
            <a:off x="1366894" y="4524046"/>
            <a:ext cx="1121296" cy="369332"/>
          </a:xfrm>
          <a:prstGeom prst="rect">
            <a:avLst/>
          </a:prstGeom>
          <a:noFill/>
        </p:spPr>
        <p:txBody>
          <a:bodyPr wrap="none" rtlCol="0">
            <a:spAutoFit/>
          </a:bodyPr>
          <a:lstStyle/>
          <a:p>
            <a:r>
              <a:rPr lang="en-US" dirty="0" smtClean="0">
                <a:solidFill>
                  <a:srgbClr val="008000"/>
                </a:solidFill>
              </a:rPr>
              <a:t>Business</a:t>
            </a:r>
            <a:endParaRPr lang="en-US" dirty="0">
              <a:solidFill>
                <a:srgbClr val="008000"/>
              </a:solidFill>
            </a:endParaRPr>
          </a:p>
        </p:txBody>
      </p:sp>
      <p:sp>
        <p:nvSpPr>
          <p:cNvPr id="14" name="TextBox 13"/>
          <p:cNvSpPr txBox="1"/>
          <p:nvPr/>
        </p:nvSpPr>
        <p:spPr>
          <a:xfrm>
            <a:off x="4426380" y="5509911"/>
            <a:ext cx="1647431" cy="369332"/>
          </a:xfrm>
          <a:prstGeom prst="rect">
            <a:avLst/>
          </a:prstGeom>
          <a:noFill/>
        </p:spPr>
        <p:txBody>
          <a:bodyPr wrap="none" rtlCol="0">
            <a:spAutoFit/>
          </a:bodyPr>
          <a:lstStyle/>
          <a:p>
            <a:r>
              <a:rPr lang="en-US" dirty="0" smtClean="0">
                <a:solidFill>
                  <a:srgbClr val="FF0000"/>
                </a:solidFill>
              </a:rPr>
              <a:t>Media Studies</a:t>
            </a:r>
            <a:endParaRPr lang="en-US" dirty="0">
              <a:solidFill>
                <a:srgbClr val="FF0000"/>
              </a:solidFill>
            </a:endParaRPr>
          </a:p>
        </p:txBody>
      </p:sp>
      <p:sp>
        <p:nvSpPr>
          <p:cNvPr id="15" name="TextBox 14"/>
          <p:cNvSpPr txBox="1"/>
          <p:nvPr/>
        </p:nvSpPr>
        <p:spPr>
          <a:xfrm>
            <a:off x="5014425" y="5067039"/>
            <a:ext cx="1185541" cy="369332"/>
          </a:xfrm>
          <a:prstGeom prst="rect">
            <a:avLst/>
          </a:prstGeom>
          <a:noFill/>
        </p:spPr>
        <p:txBody>
          <a:bodyPr wrap="none" rtlCol="0">
            <a:spAutoFit/>
          </a:bodyPr>
          <a:lstStyle/>
          <a:p>
            <a:r>
              <a:rPr lang="en-US" dirty="0" smtClean="0">
                <a:solidFill>
                  <a:srgbClr val="FF0000"/>
                </a:solidFill>
              </a:rPr>
              <a:t>Sociology</a:t>
            </a:r>
            <a:endParaRPr lang="en-US" dirty="0">
              <a:solidFill>
                <a:srgbClr val="FF0000"/>
              </a:solidFill>
            </a:endParaRPr>
          </a:p>
        </p:txBody>
      </p:sp>
      <p:sp>
        <p:nvSpPr>
          <p:cNvPr id="16" name="TextBox 15"/>
          <p:cNvSpPr txBox="1"/>
          <p:nvPr/>
        </p:nvSpPr>
        <p:spPr>
          <a:xfrm>
            <a:off x="3192267" y="5781363"/>
            <a:ext cx="1352353" cy="369332"/>
          </a:xfrm>
          <a:prstGeom prst="rect">
            <a:avLst/>
          </a:prstGeom>
          <a:noFill/>
        </p:spPr>
        <p:txBody>
          <a:bodyPr wrap="none" rtlCol="0">
            <a:spAutoFit/>
          </a:bodyPr>
          <a:lstStyle/>
          <a:p>
            <a:r>
              <a:rPr lang="en-US" dirty="0" smtClean="0">
                <a:solidFill>
                  <a:srgbClr val="FF0000"/>
                </a:solidFill>
              </a:rPr>
              <a:t>Teacher Ed</a:t>
            </a:r>
            <a:endParaRPr lang="en-US" dirty="0">
              <a:solidFill>
                <a:srgbClr val="FF0000"/>
              </a:solidFill>
            </a:endParaRPr>
          </a:p>
        </p:txBody>
      </p:sp>
    </p:spTree>
    <p:extLst>
      <p:ext uri="{BB962C8B-B14F-4D97-AF65-F5344CB8AC3E}">
        <p14:creationId xmlns:p14="http://schemas.microsoft.com/office/powerpoint/2010/main" val="2471256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533400"/>
            <a:ext cx="8229600" cy="9906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smtClean="0"/>
              <a:t>What next?</a:t>
            </a:r>
            <a:endParaRPr lang="en-US" dirty="0"/>
          </a:p>
        </p:txBody>
      </p:sp>
      <p:sp>
        <p:nvSpPr>
          <p:cNvPr id="4" name="Content Placeholder 1"/>
          <p:cNvSpPr txBox="1">
            <a:spLocks/>
          </p:cNvSpPr>
          <p:nvPr/>
        </p:nvSpPr>
        <p:spPr>
          <a:xfrm>
            <a:off x="457199" y="1878667"/>
            <a:ext cx="8277367" cy="3380679"/>
          </a:xfrm>
          <a:prstGeom prst="rect">
            <a:avLst/>
          </a:prstGeom>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514350" indent="-514350">
              <a:buFont typeface="+mj-lt"/>
              <a:buAutoNum type="arabicPeriod"/>
            </a:pPr>
            <a:r>
              <a:rPr lang="en-US" sz="2800" dirty="0" smtClean="0"/>
              <a:t>Powerful impact usage metrics available</a:t>
            </a:r>
          </a:p>
          <a:p>
            <a:pPr marL="514350" indent="-514350">
              <a:buFont typeface="+mj-lt"/>
              <a:buAutoNum type="arabicPeriod"/>
            </a:pPr>
            <a:endParaRPr lang="en-US" sz="2800" dirty="0"/>
          </a:p>
          <a:p>
            <a:pPr marL="514350" indent="-514350">
              <a:buFont typeface="+mj-lt"/>
              <a:buAutoNum type="arabicPeriod"/>
            </a:pPr>
            <a:r>
              <a:rPr lang="en-US" sz="2800" dirty="0" smtClean="0"/>
              <a:t>With time – developed trends and refine how use and integrate into library processes</a:t>
            </a:r>
            <a:endParaRPr lang="en-US" sz="2800" dirty="0"/>
          </a:p>
          <a:p>
            <a:pPr marL="514350" indent="-514350">
              <a:buFont typeface="+mj-lt"/>
              <a:buAutoNum type="arabicPeriod"/>
            </a:pPr>
            <a:endParaRPr lang="en-US" sz="2800" dirty="0" smtClean="0"/>
          </a:p>
          <a:p>
            <a:pPr marL="514350" indent="-514350">
              <a:buFont typeface="+mj-lt"/>
              <a:buAutoNum type="arabicPeriod"/>
            </a:pPr>
            <a:r>
              <a:rPr lang="en-US" sz="2800" dirty="0" smtClean="0"/>
              <a:t>Developing benchmarking capabilities</a:t>
            </a:r>
          </a:p>
          <a:p>
            <a:pPr marL="514350" indent="-514350">
              <a:buFont typeface="+mj-lt"/>
              <a:buAutoNum type="arabicPeriod"/>
            </a:pPr>
            <a:endParaRPr lang="en-US" sz="2800" dirty="0"/>
          </a:p>
          <a:p>
            <a:pPr marL="0" indent="0" algn="ctr">
              <a:buNone/>
            </a:pPr>
            <a:r>
              <a:rPr lang="en-US" sz="2800" b="1" dirty="0" smtClean="0"/>
              <a:t>Any Feedback?!</a:t>
            </a:r>
            <a:endParaRPr lang="en-US" sz="2800" b="1" dirty="0"/>
          </a:p>
        </p:txBody>
      </p:sp>
    </p:spTree>
    <p:extLst>
      <p:ext uri="{BB962C8B-B14F-4D97-AF65-F5344CB8AC3E}">
        <p14:creationId xmlns:p14="http://schemas.microsoft.com/office/powerpoint/2010/main" val="33076349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57200" y="2772572"/>
            <a:ext cx="8433765" cy="0"/>
          </a:xfrm>
          <a:prstGeom prst="line">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History of Assessment</a:t>
            </a:r>
            <a:endParaRPr lang="en-US" dirty="0"/>
          </a:p>
        </p:txBody>
      </p:sp>
      <p:sp>
        <p:nvSpPr>
          <p:cNvPr id="12" name="TextBox 11"/>
          <p:cNvSpPr txBox="1"/>
          <p:nvPr/>
        </p:nvSpPr>
        <p:spPr>
          <a:xfrm>
            <a:off x="1505537" y="2055970"/>
            <a:ext cx="1614716" cy="584776"/>
          </a:xfrm>
          <a:prstGeom prst="rect">
            <a:avLst/>
          </a:prstGeom>
          <a:noFill/>
        </p:spPr>
        <p:txBody>
          <a:bodyPr wrap="square" rtlCol="0">
            <a:spAutoFit/>
          </a:bodyPr>
          <a:lstStyle/>
          <a:p>
            <a:pPr algn="ctr"/>
            <a:r>
              <a:rPr lang="en-US" sz="1600" b="1" dirty="0" smtClean="0"/>
              <a:t>1977</a:t>
            </a:r>
          </a:p>
          <a:p>
            <a:pPr algn="ctr"/>
            <a:r>
              <a:rPr lang="en-US" sz="1600" b="1" dirty="0" smtClean="0"/>
              <a:t>Galvin &amp; Kent</a:t>
            </a:r>
            <a:endParaRPr lang="en-US" sz="1600" b="1" dirty="0"/>
          </a:p>
        </p:txBody>
      </p:sp>
      <p:sp>
        <p:nvSpPr>
          <p:cNvPr id="13" name="Rectangle 12"/>
          <p:cNvSpPr/>
          <p:nvPr/>
        </p:nvSpPr>
        <p:spPr>
          <a:xfrm>
            <a:off x="457200" y="4689594"/>
            <a:ext cx="2732175" cy="400110"/>
          </a:xfrm>
          <a:prstGeom prst="rect">
            <a:avLst/>
          </a:prstGeom>
          <a:noFill/>
        </p:spPr>
        <p:txBody>
          <a:bodyPr wrap="square" rtlCol="0">
            <a:spAutoFit/>
          </a:bodyPr>
          <a:lstStyle/>
          <a:p>
            <a:pPr algn="ctr"/>
            <a:r>
              <a:rPr lang="en-US" sz="2000" b="1" dirty="0">
                <a:solidFill>
                  <a:schemeClr val="accent3"/>
                </a:solidFill>
              </a:rPr>
              <a:t>Volume &amp; </a:t>
            </a:r>
            <a:r>
              <a:rPr lang="en-US" sz="2000" b="1" dirty="0" smtClean="0">
                <a:solidFill>
                  <a:schemeClr val="accent3"/>
                </a:solidFill>
              </a:rPr>
              <a:t>Cost</a:t>
            </a:r>
          </a:p>
        </p:txBody>
      </p:sp>
      <p:sp>
        <p:nvSpPr>
          <p:cNvPr id="14" name="Rectangle 13"/>
          <p:cNvSpPr/>
          <p:nvPr/>
        </p:nvSpPr>
        <p:spPr>
          <a:xfrm>
            <a:off x="3204548" y="4689594"/>
            <a:ext cx="2732175" cy="400110"/>
          </a:xfrm>
          <a:prstGeom prst="rect">
            <a:avLst/>
          </a:prstGeom>
          <a:noFill/>
        </p:spPr>
        <p:txBody>
          <a:bodyPr wrap="square" rtlCol="0">
            <a:spAutoFit/>
          </a:bodyPr>
          <a:lstStyle/>
          <a:p>
            <a:pPr algn="ctr"/>
            <a:r>
              <a:rPr lang="en-US" sz="2000" b="1" dirty="0">
                <a:solidFill>
                  <a:schemeClr val="accent3"/>
                </a:solidFill>
              </a:rPr>
              <a:t>Usage &amp; ROI</a:t>
            </a:r>
          </a:p>
        </p:txBody>
      </p:sp>
      <p:sp>
        <p:nvSpPr>
          <p:cNvPr id="15" name="Rectangle 14"/>
          <p:cNvSpPr/>
          <p:nvPr/>
        </p:nvSpPr>
        <p:spPr>
          <a:xfrm>
            <a:off x="5954625" y="4689595"/>
            <a:ext cx="2732175" cy="707886"/>
          </a:xfrm>
          <a:prstGeom prst="rect">
            <a:avLst/>
          </a:prstGeom>
          <a:noFill/>
        </p:spPr>
        <p:txBody>
          <a:bodyPr wrap="square" rtlCol="0">
            <a:spAutoFit/>
          </a:bodyPr>
          <a:lstStyle/>
          <a:p>
            <a:pPr algn="ctr"/>
            <a:r>
              <a:rPr lang="en-US" sz="2000" b="1" dirty="0">
                <a:solidFill>
                  <a:schemeClr val="accent3"/>
                </a:solidFill>
              </a:rPr>
              <a:t>Impact &amp; Benchmarking</a:t>
            </a:r>
          </a:p>
        </p:txBody>
      </p:sp>
      <p:sp>
        <p:nvSpPr>
          <p:cNvPr id="22" name="TextBox 21"/>
          <p:cNvSpPr txBox="1"/>
          <p:nvPr/>
        </p:nvSpPr>
        <p:spPr>
          <a:xfrm>
            <a:off x="61456" y="6289488"/>
            <a:ext cx="8972438" cy="430887"/>
          </a:xfrm>
          <a:prstGeom prst="rect">
            <a:avLst/>
          </a:prstGeom>
          <a:noFill/>
        </p:spPr>
        <p:txBody>
          <a:bodyPr wrap="square" rtlCol="0">
            <a:spAutoFit/>
          </a:bodyPr>
          <a:lstStyle/>
          <a:p>
            <a:r>
              <a:rPr lang="en-US" sz="1100" dirty="0" smtClean="0"/>
              <a:t>For a good history:  “From Usage to User: Library Metrics and Expectations for the Evaluation of Digital Resources”, Franklin, </a:t>
            </a:r>
            <a:r>
              <a:rPr lang="en-US" sz="1100" dirty="0" err="1" smtClean="0"/>
              <a:t>Kyrillidou</a:t>
            </a:r>
            <a:r>
              <a:rPr lang="en-US" sz="1100" dirty="0" smtClean="0"/>
              <a:t> and Plum, 2010</a:t>
            </a:r>
            <a:endParaRPr lang="en-US" sz="1100" dirty="0"/>
          </a:p>
        </p:txBody>
      </p:sp>
      <p:sp>
        <p:nvSpPr>
          <p:cNvPr id="5" name="Oval 4"/>
          <p:cNvSpPr/>
          <p:nvPr/>
        </p:nvSpPr>
        <p:spPr>
          <a:xfrm>
            <a:off x="2208558" y="2693204"/>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3203707" y="2055970"/>
            <a:ext cx="1614716" cy="584776"/>
          </a:xfrm>
          <a:prstGeom prst="rect">
            <a:avLst/>
          </a:prstGeom>
          <a:noFill/>
        </p:spPr>
        <p:txBody>
          <a:bodyPr wrap="square" rtlCol="0">
            <a:spAutoFit/>
          </a:bodyPr>
          <a:lstStyle/>
          <a:p>
            <a:pPr algn="ctr"/>
            <a:r>
              <a:rPr lang="en-US" sz="1600" b="1" dirty="0" smtClean="0"/>
              <a:t>2003</a:t>
            </a:r>
          </a:p>
          <a:p>
            <a:pPr algn="ctr"/>
            <a:r>
              <a:rPr lang="en-US" sz="1600" b="1" dirty="0" smtClean="0"/>
              <a:t>Tri-College</a:t>
            </a:r>
            <a:endParaRPr lang="en-US" sz="1600" b="1" dirty="0"/>
          </a:p>
        </p:txBody>
      </p:sp>
      <p:sp>
        <p:nvSpPr>
          <p:cNvPr id="24" name="Oval 23"/>
          <p:cNvSpPr/>
          <p:nvPr/>
        </p:nvSpPr>
        <p:spPr>
          <a:xfrm>
            <a:off x="3906728" y="2693204"/>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6165543" y="1813581"/>
            <a:ext cx="1614716" cy="830997"/>
          </a:xfrm>
          <a:prstGeom prst="rect">
            <a:avLst/>
          </a:prstGeom>
          <a:noFill/>
        </p:spPr>
        <p:txBody>
          <a:bodyPr wrap="square" rtlCol="0">
            <a:spAutoFit/>
          </a:bodyPr>
          <a:lstStyle/>
          <a:p>
            <a:pPr algn="ctr"/>
            <a:r>
              <a:rPr lang="en-US" sz="1600" b="1" dirty="0" smtClean="0"/>
              <a:t>2015</a:t>
            </a:r>
          </a:p>
          <a:p>
            <a:pPr algn="ctr"/>
            <a:r>
              <a:rPr lang="en-US" sz="1600" b="1" dirty="0" smtClean="0"/>
              <a:t>Murray State &amp; JMU</a:t>
            </a:r>
            <a:endParaRPr lang="en-US" sz="1600" b="1" dirty="0"/>
          </a:p>
        </p:txBody>
      </p:sp>
      <p:sp>
        <p:nvSpPr>
          <p:cNvPr id="26" name="Oval 25"/>
          <p:cNvSpPr/>
          <p:nvPr/>
        </p:nvSpPr>
        <p:spPr>
          <a:xfrm>
            <a:off x="6868564" y="2681697"/>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4545816" y="1813581"/>
            <a:ext cx="1614716" cy="830997"/>
          </a:xfrm>
          <a:prstGeom prst="rect">
            <a:avLst/>
          </a:prstGeom>
          <a:noFill/>
        </p:spPr>
        <p:txBody>
          <a:bodyPr wrap="square" rtlCol="0">
            <a:spAutoFit/>
          </a:bodyPr>
          <a:lstStyle/>
          <a:p>
            <a:pPr algn="ctr"/>
            <a:r>
              <a:rPr lang="en-US" sz="1600" b="1" dirty="0" smtClean="0"/>
              <a:t>2005</a:t>
            </a:r>
          </a:p>
          <a:p>
            <a:pPr algn="ctr"/>
            <a:r>
              <a:rPr lang="en-US" sz="1600" b="1" dirty="0" smtClean="0"/>
              <a:t>Assessment </a:t>
            </a:r>
            <a:r>
              <a:rPr lang="en-US" sz="1600" b="1" dirty="0" err="1" smtClean="0"/>
              <a:t>Depts</a:t>
            </a:r>
            <a:endParaRPr lang="en-US" sz="1600" b="1" dirty="0"/>
          </a:p>
        </p:txBody>
      </p:sp>
      <p:sp>
        <p:nvSpPr>
          <p:cNvPr id="28" name="Oval 27"/>
          <p:cNvSpPr/>
          <p:nvPr/>
        </p:nvSpPr>
        <p:spPr>
          <a:xfrm>
            <a:off x="5266265" y="2693204"/>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7006939" y="2921979"/>
            <a:ext cx="1614716" cy="584776"/>
          </a:xfrm>
          <a:prstGeom prst="rect">
            <a:avLst/>
          </a:prstGeom>
          <a:noFill/>
        </p:spPr>
        <p:txBody>
          <a:bodyPr wrap="square" rtlCol="0">
            <a:spAutoFit/>
          </a:bodyPr>
          <a:lstStyle/>
          <a:p>
            <a:pPr algn="ctr"/>
            <a:r>
              <a:rPr lang="en-US" sz="1600" b="1" dirty="0" smtClean="0"/>
              <a:t>2016</a:t>
            </a:r>
          </a:p>
          <a:p>
            <a:pPr algn="ctr"/>
            <a:r>
              <a:rPr lang="en-US" sz="1600" b="1" dirty="0" smtClean="0"/>
              <a:t>Hofstra</a:t>
            </a:r>
            <a:endParaRPr lang="en-US" sz="1600" b="1" dirty="0"/>
          </a:p>
        </p:txBody>
      </p:sp>
      <p:sp>
        <p:nvSpPr>
          <p:cNvPr id="30" name="Oval 29"/>
          <p:cNvSpPr/>
          <p:nvPr/>
        </p:nvSpPr>
        <p:spPr>
          <a:xfrm>
            <a:off x="7729820" y="2693204"/>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7529284" y="2240636"/>
            <a:ext cx="1614716" cy="400110"/>
          </a:xfrm>
          <a:prstGeom prst="rect">
            <a:avLst/>
          </a:prstGeom>
          <a:noFill/>
        </p:spPr>
        <p:txBody>
          <a:bodyPr wrap="square" rtlCol="0">
            <a:spAutoFit/>
          </a:bodyPr>
          <a:lstStyle/>
          <a:p>
            <a:pPr algn="ctr"/>
            <a:r>
              <a:rPr lang="en-US" sz="2000" b="1" dirty="0" smtClean="0">
                <a:solidFill>
                  <a:schemeClr val="tx2"/>
                </a:solidFill>
              </a:rPr>
              <a:t>Us!</a:t>
            </a:r>
            <a:endParaRPr lang="en-US" sz="2000" b="1" dirty="0">
              <a:solidFill>
                <a:schemeClr val="tx2"/>
              </a:solidFill>
            </a:endParaRPr>
          </a:p>
        </p:txBody>
      </p:sp>
      <p:cxnSp>
        <p:nvCxnSpPr>
          <p:cNvPr id="33" name="Straight Connector 32"/>
          <p:cNvCxnSpPr/>
          <p:nvPr/>
        </p:nvCxnSpPr>
        <p:spPr>
          <a:xfrm>
            <a:off x="3189375" y="3106362"/>
            <a:ext cx="15173" cy="2896309"/>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972515" y="3106362"/>
            <a:ext cx="0" cy="2896309"/>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4779469" y="2683154"/>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4076448" y="2911929"/>
            <a:ext cx="1614716" cy="584776"/>
          </a:xfrm>
          <a:prstGeom prst="rect">
            <a:avLst/>
          </a:prstGeom>
          <a:noFill/>
        </p:spPr>
        <p:txBody>
          <a:bodyPr wrap="square" rtlCol="0">
            <a:spAutoFit/>
          </a:bodyPr>
          <a:lstStyle/>
          <a:p>
            <a:pPr algn="ctr"/>
            <a:r>
              <a:rPr lang="en-US" sz="1600" b="1" dirty="0" smtClean="0"/>
              <a:t>2004</a:t>
            </a:r>
          </a:p>
          <a:p>
            <a:pPr algn="ctr"/>
            <a:r>
              <a:rPr lang="en-US" sz="1600" b="1" dirty="0" smtClean="0"/>
              <a:t>ROI Analysis</a:t>
            </a:r>
            <a:endParaRPr lang="en-US" sz="1600" b="1" dirty="0"/>
          </a:p>
        </p:txBody>
      </p:sp>
      <p:sp>
        <p:nvSpPr>
          <p:cNvPr id="32" name="Oval 31"/>
          <p:cNvSpPr/>
          <p:nvPr/>
        </p:nvSpPr>
        <p:spPr>
          <a:xfrm>
            <a:off x="8254702" y="2693204"/>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33235" y="2363557"/>
            <a:ext cx="926155" cy="338554"/>
          </a:xfrm>
          <a:prstGeom prst="rect">
            <a:avLst/>
          </a:prstGeom>
          <a:noFill/>
        </p:spPr>
        <p:txBody>
          <a:bodyPr wrap="none" rtlCol="0">
            <a:spAutoFit/>
          </a:bodyPr>
          <a:lstStyle/>
          <a:p>
            <a:r>
              <a:rPr lang="en-US" sz="1600" b="1" dirty="0" smtClean="0"/>
              <a:t>Pre-70s</a:t>
            </a:r>
            <a:endParaRPr lang="en-US" sz="1600" b="1" dirty="0"/>
          </a:p>
        </p:txBody>
      </p:sp>
      <p:sp>
        <p:nvSpPr>
          <p:cNvPr id="36" name="Oval 35"/>
          <p:cNvSpPr/>
          <p:nvPr/>
        </p:nvSpPr>
        <p:spPr>
          <a:xfrm>
            <a:off x="3446768" y="2693204"/>
            <a:ext cx="163880" cy="161401"/>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2743747" y="2921979"/>
            <a:ext cx="1614716" cy="584776"/>
          </a:xfrm>
          <a:prstGeom prst="rect">
            <a:avLst/>
          </a:prstGeom>
          <a:noFill/>
        </p:spPr>
        <p:txBody>
          <a:bodyPr wrap="square" rtlCol="0">
            <a:spAutoFit/>
          </a:bodyPr>
          <a:lstStyle/>
          <a:p>
            <a:pPr algn="ctr"/>
            <a:r>
              <a:rPr lang="en-US" sz="1600" b="1" dirty="0" smtClean="0"/>
              <a:t>2004</a:t>
            </a:r>
          </a:p>
          <a:p>
            <a:pPr algn="ctr"/>
            <a:r>
              <a:rPr lang="en-US" sz="1600" b="1" dirty="0" smtClean="0"/>
              <a:t>COUNTER</a:t>
            </a:r>
            <a:endParaRPr lang="en-US" sz="1600" b="1" dirty="0"/>
          </a:p>
        </p:txBody>
      </p:sp>
    </p:spTree>
    <p:extLst>
      <p:ext uri="{BB962C8B-B14F-4D97-AF65-F5344CB8AC3E}">
        <p14:creationId xmlns:p14="http://schemas.microsoft.com/office/powerpoint/2010/main" val="6457888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1"/>
      <p:bldP spid="5" grpId="0" animBg="1"/>
      <p:bldP spid="23" grpId="0"/>
      <p:bldP spid="24" grpId="0" animBg="1"/>
      <p:bldP spid="25" grpId="0"/>
      <p:bldP spid="26" grpId="0" animBg="1"/>
      <p:bldP spid="27" grpId="0"/>
      <p:bldP spid="28" grpId="0" animBg="1"/>
      <p:bldP spid="29" grpId="0"/>
      <p:bldP spid="30" grpId="0" animBg="1"/>
      <p:bldP spid="31" grpId="0"/>
      <p:bldP spid="39" grpId="0" animBg="1"/>
      <p:bldP spid="40" grpId="0"/>
      <p:bldP spid="32" grpId="0" animBg="1"/>
      <p:bldP spid="36" grpId="0" animBg="1"/>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Projects</a:t>
            </a:r>
            <a:endParaRPr lang="en-US" dirty="0"/>
          </a:p>
        </p:txBody>
      </p:sp>
      <p:sp>
        <p:nvSpPr>
          <p:cNvPr id="3" name="Content Placeholder 2"/>
          <p:cNvSpPr>
            <a:spLocks noGrp="1"/>
          </p:cNvSpPr>
          <p:nvPr>
            <p:ph idx="1"/>
          </p:nvPr>
        </p:nvSpPr>
        <p:spPr>
          <a:xfrm>
            <a:off x="457200" y="1676330"/>
            <a:ext cx="3899953" cy="3981191"/>
          </a:xfrm>
        </p:spPr>
        <p:txBody>
          <a:bodyPr>
            <a:noAutofit/>
          </a:bodyPr>
          <a:lstStyle/>
          <a:p>
            <a:pPr marL="0" indent="0">
              <a:buNone/>
            </a:pPr>
            <a:r>
              <a:rPr lang="en-US" sz="2800" b="1" dirty="0" smtClean="0"/>
              <a:t>Study 1: </a:t>
            </a:r>
          </a:p>
          <a:p>
            <a:pPr marL="0" indent="0">
              <a:buNone/>
            </a:pPr>
            <a:r>
              <a:rPr lang="en-US" sz="2800" b="1" dirty="0" smtClean="0"/>
              <a:t>Impact Analytics</a:t>
            </a:r>
          </a:p>
          <a:p>
            <a:pPr marL="0" indent="0">
              <a:buNone/>
            </a:pPr>
            <a:endParaRPr lang="en-US" dirty="0"/>
          </a:p>
          <a:p>
            <a:r>
              <a:rPr lang="en-US" sz="1800" dirty="0" smtClean="0"/>
              <a:t>Stanford </a:t>
            </a:r>
            <a:r>
              <a:rPr lang="en-US" sz="1800" dirty="0"/>
              <a:t>University</a:t>
            </a:r>
          </a:p>
          <a:p>
            <a:r>
              <a:rPr lang="en-US" sz="1800" dirty="0" smtClean="0"/>
              <a:t>Brown University</a:t>
            </a:r>
            <a:endParaRPr lang="en-US" sz="1800" dirty="0"/>
          </a:p>
          <a:p>
            <a:r>
              <a:rPr lang="en-US" sz="1800" dirty="0" smtClean="0"/>
              <a:t>Rhode </a:t>
            </a:r>
            <a:r>
              <a:rPr lang="en-US" sz="1800" dirty="0"/>
              <a:t>Island School of </a:t>
            </a:r>
            <a:r>
              <a:rPr lang="en-US" sz="1800" dirty="0" smtClean="0"/>
              <a:t>Design</a:t>
            </a:r>
            <a:endParaRPr lang="en-US" sz="1800" dirty="0"/>
          </a:p>
          <a:p>
            <a:r>
              <a:rPr lang="en-US" sz="1800" dirty="0" smtClean="0"/>
              <a:t>UW</a:t>
            </a:r>
            <a:r>
              <a:rPr lang="en-US" sz="1800" dirty="0"/>
              <a:t>-La </a:t>
            </a:r>
            <a:r>
              <a:rPr lang="en-US" sz="1800" dirty="0" smtClean="0"/>
              <a:t>Crosse</a:t>
            </a:r>
            <a:endParaRPr lang="en-US" sz="1800" dirty="0"/>
          </a:p>
          <a:p>
            <a:r>
              <a:rPr lang="en-US" sz="1800" dirty="0" smtClean="0"/>
              <a:t>University of Florida</a:t>
            </a:r>
          </a:p>
        </p:txBody>
      </p:sp>
      <p:sp>
        <p:nvSpPr>
          <p:cNvPr id="4" name="Content Placeholder 2"/>
          <p:cNvSpPr txBox="1">
            <a:spLocks/>
          </p:cNvSpPr>
          <p:nvPr/>
        </p:nvSpPr>
        <p:spPr>
          <a:xfrm>
            <a:off x="4786847" y="1676330"/>
            <a:ext cx="3899953" cy="3981191"/>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US" sz="2800" b="1" dirty="0" smtClean="0"/>
              <a:t>Study 2:</a:t>
            </a:r>
          </a:p>
          <a:p>
            <a:pPr marL="0" indent="0">
              <a:buFont typeface="Arial" pitchFamily="34" charset="0"/>
              <a:buNone/>
            </a:pPr>
            <a:r>
              <a:rPr lang="en-US" sz="2800" b="1" dirty="0" smtClean="0"/>
              <a:t>Benchmark Analytics</a:t>
            </a:r>
          </a:p>
          <a:p>
            <a:pPr marL="0" indent="0">
              <a:buFont typeface="Arial" pitchFamily="34" charset="0"/>
              <a:buNone/>
            </a:pPr>
            <a:endParaRPr lang="en-US" dirty="0" smtClean="0"/>
          </a:p>
          <a:p>
            <a:r>
              <a:rPr lang="en-US" sz="1800" dirty="0" smtClean="0"/>
              <a:t>Stanford University</a:t>
            </a:r>
          </a:p>
          <a:p>
            <a:r>
              <a:rPr lang="en-US" sz="1800" dirty="0" smtClean="0"/>
              <a:t>Harvard University</a:t>
            </a:r>
          </a:p>
          <a:p>
            <a:r>
              <a:rPr lang="en-US" sz="1800" dirty="0" smtClean="0"/>
              <a:t>University of North Carolina</a:t>
            </a:r>
          </a:p>
          <a:p>
            <a:r>
              <a:rPr lang="en-US" sz="1800" dirty="0" smtClean="0"/>
              <a:t>Boston University</a:t>
            </a:r>
          </a:p>
          <a:p>
            <a:r>
              <a:rPr lang="en-US" sz="1800" dirty="0" smtClean="0"/>
              <a:t>University of Michigan</a:t>
            </a:r>
          </a:p>
          <a:p>
            <a:r>
              <a:rPr lang="en-US" sz="1800" dirty="0" smtClean="0"/>
              <a:t>Syracuse University</a:t>
            </a:r>
          </a:p>
          <a:p>
            <a:r>
              <a:rPr lang="en-US" sz="1800" dirty="0" smtClean="0"/>
              <a:t>Kansas University</a:t>
            </a:r>
          </a:p>
          <a:p>
            <a:r>
              <a:rPr lang="en-US" sz="1800" dirty="0" smtClean="0"/>
              <a:t>Temple University</a:t>
            </a:r>
          </a:p>
          <a:p>
            <a:r>
              <a:rPr lang="en-US" sz="1800" dirty="0" smtClean="0"/>
              <a:t>Cornell University</a:t>
            </a:r>
          </a:p>
          <a:p>
            <a:r>
              <a:rPr lang="en-US" sz="1800" dirty="0" smtClean="0"/>
              <a:t>University of California - Berkeley</a:t>
            </a:r>
            <a:endParaRPr lang="en-US" sz="2000" dirty="0" smtClean="0"/>
          </a:p>
        </p:txBody>
      </p:sp>
    </p:spTree>
    <p:extLst>
      <p:ext uri="{BB962C8B-B14F-4D97-AF65-F5344CB8AC3E}">
        <p14:creationId xmlns:p14="http://schemas.microsoft.com/office/powerpoint/2010/main" val="17067573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8969" y="533400"/>
            <a:ext cx="8873903" cy="990600"/>
          </a:xfrm>
        </p:spPr>
        <p:txBody>
          <a:bodyPr>
            <a:normAutofit/>
          </a:bodyPr>
          <a:lstStyle/>
          <a:p>
            <a:r>
              <a:rPr lang="en-US" dirty="0" smtClean="0"/>
              <a:t>Project 1: Impact analytics</a:t>
            </a:r>
            <a:endParaRPr lang="en-US" dirty="0"/>
          </a:p>
        </p:txBody>
      </p:sp>
    </p:spTree>
    <p:extLst>
      <p:ext uri="{BB962C8B-B14F-4D97-AF65-F5344CB8AC3E}">
        <p14:creationId xmlns:p14="http://schemas.microsoft.com/office/powerpoint/2010/main" val="14034634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8969" y="533400"/>
            <a:ext cx="8873903" cy="990600"/>
          </a:xfrm>
        </p:spPr>
        <p:txBody>
          <a:bodyPr>
            <a:normAutofit/>
          </a:bodyPr>
          <a:lstStyle/>
          <a:p>
            <a:r>
              <a:rPr lang="en-US" dirty="0" smtClean="0"/>
              <a:t>What are impact analytics?</a:t>
            </a:r>
            <a:endParaRPr lang="en-US" dirty="0"/>
          </a:p>
        </p:txBody>
      </p:sp>
      <p:sp>
        <p:nvSpPr>
          <p:cNvPr id="2" name="Oval 1"/>
          <p:cNvSpPr/>
          <p:nvPr/>
        </p:nvSpPr>
        <p:spPr>
          <a:xfrm>
            <a:off x="2781384" y="2297758"/>
            <a:ext cx="3447319" cy="32159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Impact Analytics:</a:t>
            </a:r>
          </a:p>
          <a:p>
            <a:pPr algn="ctr"/>
            <a:r>
              <a:rPr lang="en-US" sz="2200" i="1" dirty="0" smtClean="0"/>
              <a:t>The endeavor to gauge the level of engagement with and impact of a resource (not just its use)</a:t>
            </a:r>
            <a:endParaRPr lang="en-US" sz="2200" i="1" dirty="0"/>
          </a:p>
        </p:txBody>
      </p:sp>
      <p:sp>
        <p:nvSpPr>
          <p:cNvPr id="21" name="TextBox 20"/>
          <p:cNvSpPr txBox="1"/>
          <p:nvPr/>
        </p:nvSpPr>
        <p:spPr>
          <a:xfrm>
            <a:off x="355557" y="1697593"/>
            <a:ext cx="2425827" cy="2031325"/>
          </a:xfrm>
          <a:prstGeom prst="rect">
            <a:avLst/>
          </a:prstGeom>
          <a:noFill/>
        </p:spPr>
        <p:txBody>
          <a:bodyPr wrap="square" rtlCol="0">
            <a:spAutoFit/>
          </a:bodyPr>
          <a:lstStyle/>
          <a:p>
            <a:pPr algn="ctr"/>
            <a:r>
              <a:rPr lang="en-US" b="1" dirty="0" smtClean="0"/>
              <a:t>Reporting/Feedback</a:t>
            </a:r>
          </a:p>
          <a:p>
            <a:pPr marL="285750" indent="-285750">
              <a:buFont typeface="Arial"/>
              <a:buChar char="•"/>
            </a:pPr>
            <a:r>
              <a:rPr lang="en-US" dirty="0" smtClean="0"/>
              <a:t>Contributing to performance reports</a:t>
            </a:r>
          </a:p>
          <a:p>
            <a:pPr marL="285750" indent="-285750">
              <a:buFont typeface="Arial"/>
              <a:buChar char="•"/>
            </a:pPr>
            <a:r>
              <a:rPr lang="en-US" dirty="0"/>
              <a:t>Understanding user preferences</a:t>
            </a:r>
          </a:p>
          <a:p>
            <a:pPr marL="285750" indent="-285750">
              <a:buFont typeface="Arial"/>
              <a:buChar char="•"/>
            </a:pPr>
            <a:r>
              <a:rPr lang="en-US" dirty="0"/>
              <a:t>Reinforcing </a:t>
            </a:r>
            <a:r>
              <a:rPr lang="en-US" dirty="0" smtClean="0"/>
              <a:t>beliefs</a:t>
            </a:r>
            <a:endParaRPr lang="en-US" dirty="0"/>
          </a:p>
        </p:txBody>
      </p:sp>
      <p:sp>
        <p:nvSpPr>
          <p:cNvPr id="22" name="TextBox 21"/>
          <p:cNvSpPr txBox="1"/>
          <p:nvPr/>
        </p:nvSpPr>
        <p:spPr>
          <a:xfrm>
            <a:off x="208971" y="4775065"/>
            <a:ext cx="2572413" cy="1477328"/>
          </a:xfrm>
          <a:prstGeom prst="rect">
            <a:avLst/>
          </a:prstGeom>
          <a:noFill/>
        </p:spPr>
        <p:txBody>
          <a:bodyPr wrap="square" rtlCol="0">
            <a:spAutoFit/>
          </a:bodyPr>
          <a:lstStyle/>
          <a:p>
            <a:pPr algn="ctr"/>
            <a:r>
              <a:rPr lang="en-US" b="1" dirty="0" smtClean="0"/>
              <a:t>Acquisitions</a:t>
            </a:r>
          </a:p>
          <a:p>
            <a:pPr marL="285750" indent="-285750">
              <a:buFont typeface="Arial"/>
              <a:buChar char="•"/>
            </a:pPr>
            <a:r>
              <a:rPr lang="en-US" dirty="0" smtClean="0"/>
              <a:t>Driving acquisition decisions</a:t>
            </a:r>
          </a:p>
          <a:p>
            <a:pPr marL="285750" indent="-285750">
              <a:buFont typeface="Arial"/>
              <a:buChar char="•"/>
            </a:pPr>
            <a:r>
              <a:rPr lang="en-US" dirty="0"/>
              <a:t>Recognizing underserved </a:t>
            </a:r>
            <a:r>
              <a:rPr lang="en-US" dirty="0" smtClean="0"/>
              <a:t>needs</a:t>
            </a:r>
            <a:endParaRPr lang="en-US" dirty="0"/>
          </a:p>
        </p:txBody>
      </p:sp>
      <p:sp>
        <p:nvSpPr>
          <p:cNvPr id="23" name="TextBox 22"/>
          <p:cNvSpPr txBox="1"/>
          <p:nvPr/>
        </p:nvSpPr>
        <p:spPr>
          <a:xfrm>
            <a:off x="6416487" y="1697593"/>
            <a:ext cx="2412555" cy="1477328"/>
          </a:xfrm>
          <a:prstGeom prst="rect">
            <a:avLst/>
          </a:prstGeom>
          <a:noFill/>
        </p:spPr>
        <p:txBody>
          <a:bodyPr wrap="square" rtlCol="0">
            <a:spAutoFit/>
          </a:bodyPr>
          <a:lstStyle/>
          <a:p>
            <a:pPr algn="ctr"/>
            <a:r>
              <a:rPr lang="en-US" b="1" dirty="0" smtClean="0"/>
              <a:t>Promotion/Outreach</a:t>
            </a:r>
          </a:p>
          <a:p>
            <a:pPr marL="285750" indent="-285750">
              <a:buFont typeface="Arial"/>
              <a:buChar char="•"/>
            </a:pPr>
            <a:r>
              <a:rPr lang="en-US" dirty="0" smtClean="0"/>
              <a:t>Supporting with patron outreach</a:t>
            </a:r>
          </a:p>
          <a:p>
            <a:pPr marL="285750" indent="-285750">
              <a:buFont typeface="Arial"/>
              <a:buChar char="•"/>
            </a:pPr>
            <a:r>
              <a:rPr lang="en-US" dirty="0" smtClean="0"/>
              <a:t>Helping faculty with course design</a:t>
            </a:r>
            <a:endParaRPr lang="en-US" dirty="0"/>
          </a:p>
        </p:txBody>
      </p:sp>
      <p:sp>
        <p:nvSpPr>
          <p:cNvPr id="12" name="TextBox 11"/>
          <p:cNvSpPr txBox="1"/>
          <p:nvPr/>
        </p:nvSpPr>
        <p:spPr>
          <a:xfrm>
            <a:off x="6432100" y="4739824"/>
            <a:ext cx="2396942" cy="1477328"/>
          </a:xfrm>
          <a:prstGeom prst="rect">
            <a:avLst/>
          </a:prstGeom>
          <a:noFill/>
        </p:spPr>
        <p:txBody>
          <a:bodyPr wrap="square" rtlCol="0">
            <a:spAutoFit/>
          </a:bodyPr>
          <a:lstStyle/>
          <a:p>
            <a:pPr algn="ctr"/>
            <a:r>
              <a:rPr lang="en-US" b="1" dirty="0" smtClean="0"/>
              <a:t>Library Processes/Design</a:t>
            </a:r>
          </a:p>
          <a:p>
            <a:pPr marL="285750" indent="-285750">
              <a:buFont typeface="Arial"/>
              <a:buChar char="•"/>
            </a:pPr>
            <a:r>
              <a:rPr lang="en-US" dirty="0" smtClean="0"/>
              <a:t>Input for library and library website design</a:t>
            </a:r>
          </a:p>
        </p:txBody>
      </p:sp>
    </p:spTree>
    <p:extLst>
      <p:ext uri="{BB962C8B-B14F-4D97-AF65-F5344CB8AC3E}">
        <p14:creationId xmlns:p14="http://schemas.microsoft.com/office/powerpoint/2010/main" val="5609841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1" grpId="1"/>
      <p:bldP spid="22" grpId="0"/>
      <p:bldP spid="22" grpId="1"/>
      <p:bldP spid="23" grpId="0"/>
      <p:bldP spid="23" grpId="1"/>
      <p:bldP spid="12" grpId="0"/>
      <p:bldP spid="1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8969" y="533400"/>
            <a:ext cx="8873903" cy="990600"/>
          </a:xfrm>
        </p:spPr>
        <p:txBody>
          <a:bodyPr>
            <a:normAutofit/>
          </a:bodyPr>
          <a:lstStyle/>
          <a:p>
            <a:r>
              <a:rPr lang="en-US" dirty="0" smtClean="0"/>
              <a:t>Tracking impact</a:t>
            </a:r>
            <a:endParaRPr lang="en-US" dirty="0"/>
          </a:p>
        </p:txBody>
      </p:sp>
      <p:sp>
        <p:nvSpPr>
          <p:cNvPr id="4" name="TextBox 3"/>
          <p:cNvSpPr txBox="1"/>
          <p:nvPr/>
        </p:nvSpPr>
        <p:spPr>
          <a:xfrm>
            <a:off x="327760" y="2282435"/>
            <a:ext cx="1882547" cy="369332"/>
          </a:xfrm>
          <a:prstGeom prst="rect">
            <a:avLst/>
          </a:prstGeom>
          <a:noFill/>
        </p:spPr>
        <p:txBody>
          <a:bodyPr wrap="none" rtlCol="0">
            <a:spAutoFit/>
          </a:bodyPr>
          <a:lstStyle/>
          <a:p>
            <a:r>
              <a:rPr lang="en-US" b="1" dirty="0" smtClean="0"/>
              <a:t>Usage Analysis</a:t>
            </a:r>
            <a:endParaRPr lang="en-US" b="1" dirty="0"/>
          </a:p>
        </p:txBody>
      </p:sp>
      <p:sp>
        <p:nvSpPr>
          <p:cNvPr id="8" name="TextBox 7"/>
          <p:cNvSpPr txBox="1"/>
          <p:nvPr/>
        </p:nvSpPr>
        <p:spPr>
          <a:xfrm>
            <a:off x="327760" y="3684537"/>
            <a:ext cx="2228682" cy="369332"/>
          </a:xfrm>
          <a:prstGeom prst="rect">
            <a:avLst/>
          </a:prstGeom>
          <a:noFill/>
        </p:spPr>
        <p:txBody>
          <a:bodyPr wrap="none" rtlCol="0">
            <a:spAutoFit/>
          </a:bodyPr>
          <a:lstStyle/>
          <a:p>
            <a:r>
              <a:rPr lang="en-US" b="1" dirty="0" smtClean="0"/>
              <a:t>Audience Analysis</a:t>
            </a:r>
            <a:endParaRPr lang="en-US" b="1" dirty="0"/>
          </a:p>
        </p:txBody>
      </p:sp>
      <p:sp>
        <p:nvSpPr>
          <p:cNvPr id="11" name="TextBox 10"/>
          <p:cNvSpPr txBox="1"/>
          <p:nvPr/>
        </p:nvSpPr>
        <p:spPr>
          <a:xfrm>
            <a:off x="327760" y="5168588"/>
            <a:ext cx="2574931" cy="369332"/>
          </a:xfrm>
          <a:prstGeom prst="rect">
            <a:avLst/>
          </a:prstGeom>
          <a:noFill/>
        </p:spPr>
        <p:txBody>
          <a:bodyPr wrap="none" rtlCol="0">
            <a:spAutoFit/>
          </a:bodyPr>
          <a:lstStyle/>
          <a:p>
            <a:r>
              <a:rPr lang="en-US" b="1" dirty="0" smtClean="0"/>
              <a:t>Engagement Analysis</a:t>
            </a:r>
            <a:endParaRPr lang="en-US" b="1" dirty="0"/>
          </a:p>
        </p:txBody>
      </p:sp>
      <p:sp>
        <p:nvSpPr>
          <p:cNvPr id="5" name="Right Arrow 4"/>
          <p:cNvSpPr/>
          <p:nvPr/>
        </p:nvSpPr>
        <p:spPr>
          <a:xfrm>
            <a:off x="3257118" y="2302922"/>
            <a:ext cx="1249586" cy="3488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a:off x="3257118" y="3684537"/>
            <a:ext cx="1249586" cy="3488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ight Arrow 13"/>
          <p:cNvSpPr/>
          <p:nvPr/>
        </p:nvSpPr>
        <p:spPr>
          <a:xfrm>
            <a:off x="3257118" y="5189075"/>
            <a:ext cx="1249586" cy="3488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4"/>
          <p:cNvGrpSpPr/>
          <p:nvPr/>
        </p:nvGrpSpPr>
        <p:grpSpPr>
          <a:xfrm>
            <a:off x="5033376" y="930850"/>
            <a:ext cx="3814594" cy="5807551"/>
            <a:chOff x="4844431" y="1746125"/>
            <a:chExt cx="3814594" cy="5807551"/>
          </a:xfrm>
        </p:grpSpPr>
        <p:pic>
          <p:nvPicPr>
            <p:cNvPr id="16" name="Picture 15"/>
            <p:cNvPicPr>
              <a:picLocks noChangeAspect="1"/>
            </p:cNvPicPr>
            <p:nvPr/>
          </p:nvPicPr>
          <p:blipFill rotWithShape="1">
            <a:blip r:embed="rId3"/>
            <a:srcRect t="11526"/>
            <a:stretch/>
          </p:blipFill>
          <p:spPr>
            <a:xfrm>
              <a:off x="4844431" y="1746125"/>
              <a:ext cx="3814594" cy="2109322"/>
            </a:xfrm>
            <a:prstGeom prst="rect">
              <a:avLst/>
            </a:prstGeom>
          </p:spPr>
        </p:pic>
        <p:pic>
          <p:nvPicPr>
            <p:cNvPr id="17" name="Picture 16"/>
            <p:cNvPicPr>
              <a:picLocks noChangeAspect="1"/>
            </p:cNvPicPr>
            <p:nvPr/>
          </p:nvPicPr>
          <p:blipFill rotWithShape="1">
            <a:blip r:embed="rId4"/>
            <a:srcRect t="16082" b="2988"/>
            <a:stretch/>
          </p:blipFill>
          <p:spPr>
            <a:xfrm>
              <a:off x="4860657" y="3834626"/>
              <a:ext cx="3798368" cy="1921274"/>
            </a:xfrm>
            <a:prstGeom prst="rect">
              <a:avLst/>
            </a:prstGeom>
          </p:spPr>
        </p:pic>
        <p:pic>
          <p:nvPicPr>
            <p:cNvPr id="18" name="Picture 17"/>
            <p:cNvPicPr>
              <a:picLocks noChangeAspect="1"/>
            </p:cNvPicPr>
            <p:nvPr/>
          </p:nvPicPr>
          <p:blipFill rotWithShape="1">
            <a:blip r:embed="rId5"/>
            <a:srcRect t="11495" b="13098"/>
            <a:stretch/>
          </p:blipFill>
          <p:spPr>
            <a:xfrm>
              <a:off x="4844431" y="5755900"/>
              <a:ext cx="3814594" cy="1797776"/>
            </a:xfrm>
            <a:prstGeom prst="rect">
              <a:avLst/>
            </a:prstGeom>
          </p:spPr>
        </p:pic>
      </p:grpSp>
    </p:spTree>
    <p:extLst>
      <p:ext uri="{BB962C8B-B14F-4D97-AF65-F5344CB8AC3E}">
        <p14:creationId xmlns:p14="http://schemas.microsoft.com/office/powerpoint/2010/main" val="576820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stretch>
            <a:fillRect/>
          </a:stretch>
        </p:blipFill>
        <p:spPr>
          <a:xfrm>
            <a:off x="3563934" y="3683969"/>
            <a:ext cx="2513400" cy="1625450"/>
          </a:xfrm>
          <a:prstGeom prst="rect">
            <a:avLst/>
          </a:prstGeom>
        </p:spPr>
      </p:pic>
      <p:pic>
        <p:nvPicPr>
          <p:cNvPr id="13" name="Picture 12"/>
          <p:cNvPicPr>
            <a:picLocks noChangeAspect="1"/>
          </p:cNvPicPr>
          <p:nvPr/>
        </p:nvPicPr>
        <p:blipFill>
          <a:blip r:embed="rId4"/>
          <a:stretch>
            <a:fillRect/>
          </a:stretch>
        </p:blipFill>
        <p:spPr>
          <a:xfrm>
            <a:off x="400116" y="1896627"/>
            <a:ext cx="2618393" cy="1689386"/>
          </a:xfrm>
          <a:prstGeom prst="rect">
            <a:avLst/>
          </a:prstGeom>
        </p:spPr>
      </p:pic>
      <p:sp>
        <p:nvSpPr>
          <p:cNvPr id="7" name="Title 1"/>
          <p:cNvSpPr txBox="1">
            <a:spLocks/>
          </p:cNvSpPr>
          <p:nvPr/>
        </p:nvSpPr>
        <p:spPr>
          <a:xfrm>
            <a:off x="98969" y="533400"/>
            <a:ext cx="8873903"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smtClean="0"/>
              <a:t>Impact: example 1</a:t>
            </a:r>
            <a:endParaRPr lang="en-US" dirty="0"/>
          </a:p>
        </p:txBody>
      </p:sp>
      <p:sp>
        <p:nvSpPr>
          <p:cNvPr id="30" name="TextBox 29"/>
          <p:cNvSpPr txBox="1"/>
          <p:nvPr/>
        </p:nvSpPr>
        <p:spPr>
          <a:xfrm>
            <a:off x="400116" y="1948251"/>
            <a:ext cx="1336952" cy="615553"/>
          </a:xfrm>
          <a:prstGeom prst="rect">
            <a:avLst/>
          </a:prstGeom>
          <a:noFill/>
        </p:spPr>
        <p:txBody>
          <a:bodyPr wrap="square" rtlCol="0">
            <a:spAutoFit/>
          </a:bodyPr>
          <a:lstStyle/>
          <a:p>
            <a:r>
              <a:rPr lang="en-US" b="1" dirty="0" smtClean="0">
                <a:solidFill>
                  <a:schemeClr val="bg1"/>
                </a:solidFill>
              </a:rPr>
              <a:t>“Twitch”</a:t>
            </a:r>
          </a:p>
          <a:p>
            <a:r>
              <a:rPr lang="en-US" sz="1600" dirty="0" smtClean="0">
                <a:solidFill>
                  <a:schemeClr val="bg1"/>
                </a:solidFill>
              </a:rPr>
              <a:t>Stanford</a:t>
            </a:r>
            <a:endParaRPr lang="en-US" sz="1600" dirty="0">
              <a:solidFill>
                <a:schemeClr val="bg1"/>
              </a:solidFill>
            </a:endParaRPr>
          </a:p>
        </p:txBody>
      </p:sp>
      <p:sp>
        <p:nvSpPr>
          <p:cNvPr id="35" name="TextBox 34"/>
          <p:cNvSpPr txBox="1"/>
          <p:nvPr/>
        </p:nvSpPr>
        <p:spPr>
          <a:xfrm>
            <a:off x="6767210" y="5154515"/>
            <a:ext cx="2205660" cy="1477328"/>
          </a:xfrm>
          <a:prstGeom prst="rect">
            <a:avLst/>
          </a:prstGeom>
          <a:noFill/>
        </p:spPr>
        <p:txBody>
          <a:bodyPr wrap="square" rtlCol="0">
            <a:spAutoFit/>
          </a:bodyPr>
          <a:lstStyle/>
          <a:p>
            <a:pPr marL="285750" indent="-285750">
              <a:buFont typeface="Arial"/>
              <a:buChar char="•"/>
            </a:pPr>
            <a:r>
              <a:rPr lang="en-US" dirty="0" smtClean="0"/>
              <a:t>2 ratings</a:t>
            </a:r>
          </a:p>
          <a:p>
            <a:pPr marL="285750" indent="-285750">
              <a:buFont typeface="Arial"/>
              <a:buChar char="•"/>
            </a:pPr>
            <a:r>
              <a:rPr lang="en-US" dirty="0" smtClean="0"/>
              <a:t>2 </a:t>
            </a:r>
            <a:r>
              <a:rPr lang="en-US" dirty="0" err="1" smtClean="0"/>
              <a:t>watchlists</a:t>
            </a:r>
            <a:endParaRPr lang="en-US" dirty="0" smtClean="0"/>
          </a:p>
          <a:p>
            <a:pPr marL="285750" indent="-285750">
              <a:buFont typeface="Arial"/>
              <a:buChar char="•"/>
            </a:pPr>
            <a:r>
              <a:rPr lang="en-US" dirty="0" smtClean="0"/>
              <a:t>1 </a:t>
            </a:r>
            <a:r>
              <a:rPr lang="en-US" dirty="0"/>
              <a:t>searching for “genetic testing</a:t>
            </a:r>
            <a:r>
              <a:rPr lang="en-US" dirty="0" smtClean="0"/>
              <a:t>”</a:t>
            </a:r>
          </a:p>
          <a:p>
            <a:pPr marL="285750" indent="-285750">
              <a:buFont typeface="Arial"/>
              <a:buChar char="•"/>
            </a:pPr>
            <a:r>
              <a:rPr lang="en-US" dirty="0" smtClean="0"/>
              <a:t>1 comment</a:t>
            </a:r>
            <a:endParaRPr lang="en-US" dirty="0"/>
          </a:p>
        </p:txBody>
      </p:sp>
      <p:sp>
        <p:nvSpPr>
          <p:cNvPr id="38" name="Rounded Rectangular Callout 37"/>
          <p:cNvSpPr/>
          <p:nvPr/>
        </p:nvSpPr>
        <p:spPr>
          <a:xfrm>
            <a:off x="6599084" y="2394444"/>
            <a:ext cx="2373787" cy="1552502"/>
          </a:xfrm>
          <a:prstGeom prst="wedgeRoundRectCallout">
            <a:avLst>
              <a:gd name="adj1" fmla="val -37925"/>
              <a:gd name="adj2" fmla="val 79046"/>
              <a:gd name="adj3" fmla="val 16667"/>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i="1" dirty="0"/>
              <a:t>A beautiful story from a wonderful person. Thank you for spreading awareness about Huntington's with everything that you do</a:t>
            </a:r>
          </a:p>
        </p:txBody>
      </p:sp>
      <p:sp>
        <p:nvSpPr>
          <p:cNvPr id="2" name="Bent Arrow 1"/>
          <p:cNvSpPr/>
          <p:nvPr/>
        </p:nvSpPr>
        <p:spPr>
          <a:xfrm flipV="1">
            <a:off x="2095653" y="3683968"/>
            <a:ext cx="1216490" cy="1063277"/>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9" name="Bent Arrow 18"/>
          <p:cNvSpPr/>
          <p:nvPr/>
        </p:nvSpPr>
        <p:spPr>
          <a:xfrm flipV="1">
            <a:off x="5550720" y="5414677"/>
            <a:ext cx="1216490" cy="1063277"/>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407082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5" grpId="0"/>
      <p:bldP spid="38" grpId="0" animBg="1"/>
      <p:bldP spid="2"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8969" y="533400"/>
            <a:ext cx="8873903"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smtClean="0"/>
              <a:t>Impact: example 2</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425822529"/>
              </p:ext>
            </p:extLst>
          </p:nvPr>
        </p:nvGraphicFramePr>
        <p:xfrm>
          <a:off x="414660" y="2909181"/>
          <a:ext cx="3202747" cy="2194560"/>
        </p:xfrm>
        <a:graphic>
          <a:graphicData uri="http://schemas.openxmlformats.org/drawingml/2006/table">
            <a:tbl>
              <a:tblPr firstRow="1" bandRow="1">
                <a:tableStyleId>{69012ECD-51FC-41F1-AA8D-1B2483CD663E}</a:tableStyleId>
              </a:tblPr>
              <a:tblGrid>
                <a:gridCol w="1870606"/>
                <a:gridCol w="1332141"/>
              </a:tblGrid>
              <a:tr h="0">
                <a:tc gridSpan="2">
                  <a:txBody>
                    <a:bodyPr/>
                    <a:lstStyle/>
                    <a:p>
                      <a:r>
                        <a:rPr lang="en-US" dirty="0" smtClean="0"/>
                        <a:t>%</a:t>
                      </a:r>
                      <a:r>
                        <a:rPr lang="en-US" baseline="0" dirty="0" smtClean="0"/>
                        <a:t> of searches by type</a:t>
                      </a:r>
                      <a:endParaRPr lang="en-US" dirty="0"/>
                    </a:p>
                  </a:txBody>
                  <a:tcPr/>
                </a:tc>
                <a:tc hMerge="1">
                  <a:txBody>
                    <a:bodyPr/>
                    <a:lstStyle/>
                    <a:p>
                      <a:endParaRPr lang="en-US" dirty="0"/>
                    </a:p>
                  </a:txBody>
                  <a:tcPr/>
                </a:tc>
              </a:tr>
              <a:tr h="0">
                <a:tc>
                  <a:txBody>
                    <a:bodyPr/>
                    <a:lstStyle/>
                    <a:p>
                      <a:r>
                        <a:rPr lang="en-US" dirty="0" smtClean="0"/>
                        <a:t>Topic</a:t>
                      </a:r>
                      <a:endParaRPr lang="en-US" dirty="0"/>
                    </a:p>
                  </a:txBody>
                  <a:tcPr/>
                </a:tc>
                <a:tc>
                  <a:txBody>
                    <a:bodyPr/>
                    <a:lstStyle/>
                    <a:p>
                      <a:r>
                        <a:rPr lang="en-US" dirty="0" smtClean="0"/>
                        <a:t>47%</a:t>
                      </a:r>
                      <a:endParaRPr lang="en-US" dirty="0"/>
                    </a:p>
                  </a:txBody>
                  <a:tcPr/>
                </a:tc>
              </a:tr>
              <a:tr h="0">
                <a:tc>
                  <a:txBody>
                    <a:bodyPr/>
                    <a:lstStyle/>
                    <a:p>
                      <a:r>
                        <a:rPr lang="en-US" dirty="0" smtClean="0"/>
                        <a:t>Producer</a:t>
                      </a:r>
                      <a:endParaRPr lang="en-US" dirty="0"/>
                    </a:p>
                  </a:txBody>
                  <a:tcPr/>
                </a:tc>
                <a:tc>
                  <a:txBody>
                    <a:bodyPr/>
                    <a:lstStyle/>
                    <a:p>
                      <a:r>
                        <a:rPr lang="en-US" dirty="0" smtClean="0"/>
                        <a:t>19%</a:t>
                      </a:r>
                      <a:endParaRPr lang="en-US" dirty="0"/>
                    </a:p>
                  </a:txBody>
                  <a:tcPr/>
                </a:tc>
              </a:tr>
              <a:tr h="0">
                <a:tc>
                  <a:txBody>
                    <a:bodyPr/>
                    <a:lstStyle/>
                    <a:p>
                      <a:r>
                        <a:rPr lang="en-US" dirty="0" smtClean="0"/>
                        <a:t>Film</a:t>
                      </a:r>
                      <a:endParaRPr lang="en-US" dirty="0"/>
                    </a:p>
                  </a:txBody>
                  <a:tcPr/>
                </a:tc>
                <a:tc>
                  <a:txBody>
                    <a:bodyPr/>
                    <a:lstStyle/>
                    <a:p>
                      <a:r>
                        <a:rPr lang="en-US" dirty="0" smtClean="0"/>
                        <a:t>17%</a:t>
                      </a:r>
                      <a:endParaRPr lang="en-US" dirty="0"/>
                    </a:p>
                  </a:txBody>
                  <a:tcPr/>
                </a:tc>
              </a:tr>
              <a:tr h="0">
                <a:tc>
                  <a:txBody>
                    <a:bodyPr/>
                    <a:lstStyle/>
                    <a:p>
                      <a:r>
                        <a:rPr lang="en-US" dirty="0" smtClean="0"/>
                        <a:t>Person</a:t>
                      </a:r>
                      <a:endParaRPr lang="en-US" dirty="0"/>
                    </a:p>
                  </a:txBody>
                  <a:tcPr/>
                </a:tc>
                <a:tc>
                  <a:txBody>
                    <a:bodyPr/>
                    <a:lstStyle/>
                    <a:p>
                      <a:r>
                        <a:rPr lang="en-US" dirty="0" smtClean="0"/>
                        <a:t>13%</a:t>
                      </a:r>
                      <a:endParaRPr lang="en-US" dirty="0"/>
                    </a:p>
                  </a:txBody>
                  <a:tcPr/>
                </a:tc>
              </a:tr>
              <a:tr h="0">
                <a:tc>
                  <a:txBody>
                    <a:bodyPr/>
                    <a:lstStyle/>
                    <a:p>
                      <a:r>
                        <a:rPr lang="en-US" dirty="0" smtClean="0"/>
                        <a:t>Region</a:t>
                      </a:r>
                      <a:endParaRPr lang="en-US" dirty="0"/>
                    </a:p>
                  </a:txBody>
                  <a:tcPr/>
                </a:tc>
                <a:tc>
                  <a:txBody>
                    <a:bodyPr/>
                    <a:lstStyle/>
                    <a:p>
                      <a:r>
                        <a:rPr lang="en-US" dirty="0" smtClean="0"/>
                        <a:t>4%</a:t>
                      </a:r>
                      <a:endParaRPr lang="en-US" dirty="0"/>
                    </a:p>
                  </a:txBody>
                  <a:tcPr/>
                </a:tc>
              </a:tr>
            </a:tbl>
          </a:graphicData>
        </a:graphic>
      </p:graphicFrame>
      <p:sp>
        <p:nvSpPr>
          <p:cNvPr id="8" name="Content Placeholder 7"/>
          <p:cNvSpPr>
            <a:spLocks noGrp="1"/>
          </p:cNvSpPr>
          <p:nvPr>
            <p:ph idx="1"/>
          </p:nvPr>
        </p:nvSpPr>
        <p:spPr>
          <a:xfrm>
            <a:off x="4742824" y="1911647"/>
            <a:ext cx="4024360" cy="4274724"/>
          </a:xfrm>
        </p:spPr>
        <p:txBody>
          <a:bodyPr>
            <a:normAutofit/>
          </a:bodyPr>
          <a:lstStyle/>
          <a:p>
            <a:pPr marL="0" indent="0">
              <a:buNone/>
            </a:pPr>
            <a:r>
              <a:rPr lang="en-US" sz="2000" b="1" dirty="0" smtClean="0"/>
              <a:t>Sample insights</a:t>
            </a:r>
          </a:p>
          <a:p>
            <a:pPr marL="0" indent="0">
              <a:buNone/>
            </a:pPr>
            <a:endParaRPr lang="en-US" sz="2000" b="1" dirty="0" smtClean="0"/>
          </a:p>
          <a:p>
            <a:pPr marL="0" indent="0">
              <a:buNone/>
            </a:pPr>
            <a:r>
              <a:rPr lang="en-US" sz="2000" b="1" i="1" dirty="0" smtClean="0"/>
              <a:t>Campus initiatives</a:t>
            </a:r>
            <a:endParaRPr lang="en-US" sz="2000" b="1" i="1" dirty="0"/>
          </a:p>
          <a:p>
            <a:r>
              <a:rPr lang="en-US" sz="2000" dirty="0" smtClean="0"/>
              <a:t>#1 search term: anxiety</a:t>
            </a:r>
            <a:endParaRPr lang="en-US" sz="2000" dirty="0"/>
          </a:p>
          <a:p>
            <a:r>
              <a:rPr lang="en-US" sz="2000" dirty="0" smtClean="0"/>
              <a:t>42 </a:t>
            </a:r>
            <a:r>
              <a:rPr lang="en-US" sz="2000" dirty="0"/>
              <a:t>searches for </a:t>
            </a:r>
            <a:r>
              <a:rPr lang="en-US" sz="2000" dirty="0" smtClean="0"/>
              <a:t>LGBT related terms</a:t>
            </a:r>
          </a:p>
          <a:p>
            <a:endParaRPr lang="en-US" sz="2000" dirty="0" smtClean="0"/>
          </a:p>
          <a:p>
            <a:pPr marL="0" indent="0">
              <a:buNone/>
            </a:pPr>
            <a:r>
              <a:rPr lang="en-US" sz="2000" b="1" i="1" dirty="0" smtClean="0"/>
              <a:t>Current affairs</a:t>
            </a:r>
            <a:endParaRPr lang="en-US" sz="2000" b="1" i="1" dirty="0"/>
          </a:p>
          <a:p>
            <a:r>
              <a:rPr lang="en-US" sz="2000" dirty="0" smtClean="0"/>
              <a:t>400% spike in “trump” and “</a:t>
            </a:r>
            <a:r>
              <a:rPr lang="en-US" sz="2000" dirty="0" err="1" smtClean="0"/>
              <a:t>clinton</a:t>
            </a:r>
            <a:r>
              <a:rPr lang="en-US" sz="2000" dirty="0" smtClean="0"/>
              <a:t>” searches in 2016</a:t>
            </a:r>
            <a:endParaRPr lang="en-US" sz="2000" dirty="0"/>
          </a:p>
          <a:p>
            <a:r>
              <a:rPr lang="en-US" sz="2000" dirty="0" smtClean="0"/>
              <a:t>5 “guns” searches in June 2016</a:t>
            </a:r>
          </a:p>
        </p:txBody>
      </p:sp>
      <p:sp>
        <p:nvSpPr>
          <p:cNvPr id="9" name="TextBox 8"/>
          <p:cNvSpPr txBox="1"/>
          <p:nvPr/>
        </p:nvSpPr>
        <p:spPr>
          <a:xfrm>
            <a:off x="414660" y="2118682"/>
            <a:ext cx="2892213" cy="646331"/>
          </a:xfrm>
          <a:prstGeom prst="rect">
            <a:avLst/>
          </a:prstGeom>
          <a:noFill/>
        </p:spPr>
        <p:txBody>
          <a:bodyPr wrap="none" rtlCol="0">
            <a:spAutoFit/>
          </a:bodyPr>
          <a:lstStyle/>
          <a:p>
            <a:r>
              <a:rPr lang="en-US" b="1" dirty="0" smtClean="0"/>
              <a:t>Search Term breakdown</a:t>
            </a:r>
          </a:p>
          <a:p>
            <a:r>
              <a:rPr lang="en-US" dirty="0" smtClean="0"/>
              <a:t>UFL, Nov 2015-June 2016</a:t>
            </a:r>
            <a:endParaRPr lang="en-US" dirty="0"/>
          </a:p>
        </p:txBody>
      </p:sp>
      <p:sp>
        <p:nvSpPr>
          <p:cNvPr id="10" name="Trapezoid 9"/>
          <p:cNvSpPr/>
          <p:nvPr/>
        </p:nvSpPr>
        <p:spPr>
          <a:xfrm rot="16200000">
            <a:off x="2025750" y="3469307"/>
            <a:ext cx="4228346" cy="1045031"/>
          </a:xfrm>
          <a:prstGeom prst="trapezoid">
            <a:avLst>
              <a:gd name="adj" fmla="val 10038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46067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8969" y="533400"/>
            <a:ext cx="8873903" cy="990600"/>
          </a:xfrm>
        </p:spPr>
        <p:txBody>
          <a:bodyPr>
            <a:normAutofit/>
          </a:bodyPr>
          <a:lstStyle/>
          <a:p>
            <a:r>
              <a:rPr lang="en-US" dirty="0" smtClean="0"/>
              <a:t>Project 2: Benchmark analytics</a:t>
            </a:r>
            <a:endParaRPr lang="en-US" dirty="0"/>
          </a:p>
        </p:txBody>
      </p:sp>
      <p:sp>
        <p:nvSpPr>
          <p:cNvPr id="2" name="Content Placeholder 1"/>
          <p:cNvSpPr>
            <a:spLocks noGrp="1"/>
          </p:cNvSpPr>
          <p:nvPr>
            <p:ph idx="1"/>
          </p:nvPr>
        </p:nvSpPr>
        <p:spPr/>
        <p:txBody>
          <a:bodyPr/>
          <a:lstStyle/>
          <a:p>
            <a:endParaRPr lang="en-US" dirty="0"/>
          </a:p>
        </p:txBody>
      </p:sp>
    </p:spTree>
    <p:extLst>
      <p:ext uri="{BB962C8B-B14F-4D97-AF65-F5344CB8AC3E}">
        <p14:creationId xmlns:p14="http://schemas.microsoft.com/office/powerpoint/2010/main" val="175077815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80099</TotalTime>
  <Words>2715</Words>
  <Application>Microsoft Macintosh PowerPoint</Application>
  <PresentationFormat>On-screen Show (4:3)</PresentationFormat>
  <Paragraphs>305</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Clarity</vt:lpstr>
      <vt:lpstr>Impact Analytics and Benchmarking</vt:lpstr>
      <vt:lpstr>History of Assessment</vt:lpstr>
      <vt:lpstr>About the Projects</vt:lpstr>
      <vt:lpstr>Project 1: Impact analytics</vt:lpstr>
      <vt:lpstr>What are impact analytics?</vt:lpstr>
      <vt:lpstr>Tracking impact</vt:lpstr>
      <vt:lpstr>PowerPoint Presentation</vt:lpstr>
      <vt:lpstr>PowerPoint Presentation</vt:lpstr>
      <vt:lpstr>Project 2: Benchmark analytics</vt:lpstr>
      <vt:lpstr>What are benchmark analytics?</vt:lpstr>
      <vt:lpstr>PowerPoint Presentation</vt:lpstr>
      <vt:lpstr>PowerPoint Presentation</vt:lpstr>
      <vt:lpstr>PowerPoint Presentation</vt:lpstr>
      <vt:lpstr>Example 4: Subjects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3675</cp:revision>
  <dcterms:created xsi:type="dcterms:W3CDTF">2015-09-27T16:11:35Z</dcterms:created>
  <dcterms:modified xsi:type="dcterms:W3CDTF">2016-06-24T19:27:36Z</dcterms:modified>
</cp:coreProperties>
</file>