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5" r:id="rId3"/>
    <p:sldId id="281" r:id="rId4"/>
    <p:sldId id="282" r:id="rId5"/>
    <p:sldId id="283" r:id="rId6"/>
    <p:sldId id="284" r:id="rId7"/>
    <p:sldId id="285" r:id="rId8"/>
    <p:sldId id="286" r:id="rId9"/>
    <p:sldId id="278" r:id="rId10"/>
    <p:sldId id="287" r:id="rId11"/>
    <p:sldId id="288" r:id="rId12"/>
    <p:sldId id="269" r:id="rId13"/>
    <p:sldId id="268" r:id="rId14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048"/>
    <a:srgbClr val="A49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2000" autoAdjust="0"/>
  </p:normalViewPr>
  <p:slideViewPr>
    <p:cSldViewPr snapToGrid="0" showGuides="1">
      <p:cViewPr>
        <p:scale>
          <a:sx n="134" d="100"/>
          <a:sy n="134" d="100"/>
        </p:scale>
        <p:origin x="-954" y="-72"/>
      </p:cViewPr>
      <p:guideLst>
        <p:guide orient="horz" pos="4156"/>
        <p:guide pos="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dirty="0" smtClean="0"/>
              <a:t>Queens</a:t>
            </a:r>
            <a:r>
              <a:rPr lang="en-US" sz="2400" baseline="0" dirty="0" smtClean="0"/>
              <a:t> Ethnicity</a:t>
            </a:r>
            <a:endParaRPr lang="en-US" sz="24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population</c:v>
                </c:pt>
              </c:strCache>
            </c:strRef>
          </c:tx>
          <c:dLbls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Spanish or Spanish Creole</c:v>
                </c:pt>
                <c:pt idx="1">
                  <c:v>Chinese</c:v>
                </c:pt>
                <c:pt idx="2">
                  <c:v>Korean</c:v>
                </c:pt>
                <c:pt idx="3">
                  <c:v>Russian</c:v>
                </c:pt>
                <c:pt idx="4">
                  <c:v>English</c:v>
                </c:pt>
                <c:pt idx="5">
                  <c:v>Italian</c:v>
                </c:pt>
                <c:pt idx="6">
                  <c:v>Others</c:v>
                </c:pt>
              </c:strCache>
            </c:strRef>
          </c:cat>
          <c:val>
            <c:numRef>
              <c:f>Sheet1!$B$2:$B$8</c:f>
              <c:numCache>
                <c:formatCode>#,##0</c:formatCode>
                <c:ptCount val="7"/>
                <c:pt idx="0">
                  <c:v>498948</c:v>
                </c:pt>
                <c:pt idx="1">
                  <c:v>150372</c:v>
                </c:pt>
                <c:pt idx="2">
                  <c:v>55023</c:v>
                </c:pt>
                <c:pt idx="3">
                  <c:v>38570</c:v>
                </c:pt>
                <c:pt idx="4">
                  <c:v>965290</c:v>
                </c:pt>
                <c:pt idx="5">
                  <c:v>37218</c:v>
                </c:pt>
                <c:pt idx="6">
                  <c:v>377567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Spanish or Spanish Creole</c:v>
                </c:pt>
                <c:pt idx="1">
                  <c:v>Chinese</c:v>
                </c:pt>
                <c:pt idx="2">
                  <c:v>Korean</c:v>
                </c:pt>
                <c:pt idx="3">
                  <c:v>Russian</c:v>
                </c:pt>
                <c:pt idx="4">
                  <c:v>English</c:v>
                </c:pt>
                <c:pt idx="5">
                  <c:v>Italian</c:v>
                </c:pt>
                <c:pt idx="6">
                  <c:v>Others</c:v>
                </c:pt>
              </c:strCache>
            </c:strRef>
          </c:cat>
          <c:val>
            <c:numRef>
              <c:f>Sheet1!$C$2:$C$8</c:f>
              <c:numCache>
                <c:formatCode>0.00%</c:formatCode>
                <c:ptCount val="7"/>
                <c:pt idx="0">
                  <c:v>0.23499999999999999</c:v>
                </c:pt>
                <c:pt idx="1">
                  <c:v>7.0999999999999994E-2</c:v>
                </c:pt>
                <c:pt idx="2">
                  <c:v>2.5999999999999999E-2</c:v>
                </c:pt>
                <c:pt idx="3">
                  <c:v>1.7999999999999999E-2</c:v>
                </c:pt>
                <c:pt idx="4">
                  <c:v>0.45500000000000002</c:v>
                </c:pt>
                <c:pt idx="5">
                  <c:v>1.7999999999999999E-2</c:v>
                </c:pt>
                <c:pt idx="6">
                  <c:v>0.17699999999999999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Sheet1!$A$14:$A$15</c:f>
              <c:strCache>
                <c:ptCount val="2"/>
                <c:pt idx="0">
                  <c:v>Speak English " very well'</c:v>
                </c:pt>
                <c:pt idx="1">
                  <c:v>Speak English 'less than very well'</c:v>
                </c:pt>
              </c:strCache>
            </c:strRef>
          </c:cat>
          <c:val>
            <c:numRef>
              <c:f>Sheet1!$B$14:$B$15</c:f>
              <c:numCache>
                <c:formatCode>#,##0</c:formatCode>
                <c:ptCount val="2"/>
                <c:pt idx="0">
                  <c:v>1509943</c:v>
                </c:pt>
                <c:pt idx="1">
                  <c:v>613045</c:v>
                </c:pt>
              </c:numCache>
            </c:numRef>
          </c:val>
        </c:ser>
        <c:ser>
          <c:idx val="1"/>
          <c:order val="1"/>
          <c:cat>
            <c:strRef>
              <c:f>Sheet1!$A$14:$A$15</c:f>
              <c:strCache>
                <c:ptCount val="2"/>
                <c:pt idx="0">
                  <c:v>Speak English " very well'</c:v>
                </c:pt>
                <c:pt idx="1">
                  <c:v>Speak English 'less than very well'</c:v>
                </c:pt>
              </c:strCache>
            </c:strRef>
          </c:cat>
          <c:val>
            <c:numRef>
              <c:f>Sheet1!$C$14:$C$15</c:f>
              <c:numCache>
                <c:formatCode>0.00%</c:formatCode>
                <c:ptCount val="2"/>
                <c:pt idx="0">
                  <c:v>0.71100000000000008</c:v>
                </c:pt>
                <c:pt idx="1">
                  <c:v>0.28899999999999998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92CA6-7283-0E45-A97F-05BFF28D9A0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F5EE6-C183-9944-94D0-8F36B3FCC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5776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7D428-BC8B-A746-89CC-A08BBE986E3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F2C15-2B12-BD41-B1F1-1A11B798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2891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CF2C15-2B12-BD41-B1F1-1A11B798A7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114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CF2C15-2B12-BD41-B1F1-1A11B798A7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84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CF2C15-2B12-BD41-B1F1-1A11B798A7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46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CF2C15-2B12-BD41-B1F1-1A11B798A7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46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035040"/>
          </a:xfrm>
          <a:prstGeom prst="rect">
            <a:avLst/>
          </a:prstGeom>
          <a:solidFill>
            <a:srgbClr val="2230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789" y="2130425"/>
            <a:ext cx="8224836" cy="1470025"/>
          </a:xfrm>
        </p:spPr>
        <p:txBody>
          <a:bodyPr/>
          <a:lstStyle>
            <a:lvl1pPr algn="l">
              <a:defRPr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0377" y="3886200"/>
            <a:ext cx="8223248" cy="175260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0" i="0">
                <a:solidFill>
                  <a:schemeClr val="bg2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778169"/>
            <a:ext cx="9143999" cy="10798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6" name="Picture 5" descr="QL Logo - Final - Horizontal for MS 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6" y="6140776"/>
            <a:ext cx="2084550" cy="335972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" y="6430358"/>
            <a:ext cx="460376" cy="4276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58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3958-22FC-42DC-8FED-8956FE47DD56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25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6C2C-C68B-45C6-87B8-6AFAA6ABD647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607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29776"/>
            <a:ext cx="2057400" cy="5496387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29776"/>
            <a:ext cx="6019800" cy="5496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D641-584C-4508-A8B4-054983ACD603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1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8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035040"/>
          </a:xfrm>
          <a:prstGeom prst="rect">
            <a:avLst/>
          </a:prstGeom>
          <a:solidFill>
            <a:srgbClr val="2230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46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452B7-7B25-4ECB-93BB-1CF0BDC41B65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148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F899-EB36-4372-9B2D-87BA9B02A0E7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0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8BA0-6ACA-4738-80E8-77F7E724E8DF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1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07E85-8FCD-44E7-98F7-3D76EEE113AF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62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3961-FFDC-460D-880E-CF0190E14B6E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32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8D159-CEFF-453F-9C69-FDF6C8287166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0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893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8784"/>
            <a:ext cx="5111750" cy="5517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3870"/>
            <a:ext cx="3008313" cy="43522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D5E4-3D77-4378-B1CE-8C8EB6A2862B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6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359" y="612372"/>
            <a:ext cx="8328504" cy="1053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2" y="1784989"/>
            <a:ext cx="8223251" cy="4341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05" y="6449200"/>
            <a:ext cx="127173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00" b="0" i="0">
                <a:solidFill>
                  <a:srgbClr val="223048"/>
                </a:solidFill>
                <a:latin typeface="Calibri"/>
                <a:cs typeface="Calibri"/>
              </a:defRPr>
            </a:lvl1pPr>
          </a:lstStyle>
          <a:p>
            <a:fld id="{4B47FC66-B9EA-465A-944A-6667C99B8A89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75684" y="6449200"/>
            <a:ext cx="317225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00" b="0" i="0">
                <a:solidFill>
                  <a:srgbClr val="223048"/>
                </a:solidFill>
                <a:latin typeface="Calibri"/>
                <a:cs typeface="Calibri"/>
              </a:defRPr>
            </a:lvl1pPr>
          </a:lstStyle>
          <a:p>
            <a:fld id="{8BE787B6-F2FB-E943-AF90-046F011808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374234" y="6451172"/>
            <a:ext cx="53969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0"/>
            <a:r>
              <a:rPr lang="en-US" sz="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Queens Library is an independent, not-for-profit corporation and is not affiliated with any other library system.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349800"/>
            <a:ext cx="8226425" cy="0"/>
          </a:xfrm>
          <a:prstGeom prst="line">
            <a:avLst/>
          </a:prstGeom>
          <a:ln w="9525">
            <a:solidFill>
              <a:srgbClr val="2230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QL Logo - Black - Horizontal - for MS Office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254933"/>
            <a:ext cx="976745" cy="157424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457200" y="506403"/>
            <a:ext cx="8226425" cy="0"/>
          </a:xfrm>
          <a:prstGeom prst="line">
            <a:avLst/>
          </a:prstGeom>
          <a:ln w="9525">
            <a:solidFill>
              <a:srgbClr val="2230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>
          <a:xfrm>
            <a:off x="5878513" y="1354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spc="0">
                <a:solidFill>
                  <a:srgbClr val="223048"/>
                </a:solidFill>
              </a:defRPr>
            </a:lvl1pPr>
          </a:lstStyle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1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lnSpc>
          <a:spcPct val="8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47" y="804899"/>
            <a:ext cx="822483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Data Driven </a:t>
            </a:r>
            <a:br>
              <a:rPr lang="en-US" sz="4800" dirty="0" smtClean="0"/>
            </a:br>
            <a:r>
              <a:rPr lang="en-US" sz="4800" dirty="0" smtClean="0"/>
              <a:t>Collection Building &amp; Management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9615" y="3120656"/>
            <a:ext cx="8223248" cy="1752600"/>
          </a:xfrm>
        </p:spPr>
        <p:txBody>
          <a:bodyPr>
            <a:normAutofit/>
          </a:bodyPr>
          <a:lstStyle/>
          <a:p>
            <a:r>
              <a:rPr lang="en-US" sz="2000" dirty="0">
                <a:ea typeface="SimSun"/>
                <a:cs typeface="Times New Roman"/>
              </a:rPr>
              <a:t>Hong </a:t>
            </a:r>
            <a:r>
              <a:rPr lang="en-US" sz="2000" dirty="0" smtClean="0">
                <a:ea typeface="SimSun"/>
                <a:cs typeface="Times New Roman"/>
              </a:rPr>
              <a:t>Yao</a:t>
            </a:r>
          </a:p>
          <a:p>
            <a:r>
              <a:rPr lang="en-US" sz="2000" dirty="0" smtClean="0">
                <a:ea typeface="SimSun"/>
                <a:cs typeface="Times New Roman"/>
              </a:rPr>
              <a:t>Coordinator, Collection </a:t>
            </a:r>
            <a:r>
              <a:rPr lang="en-US" sz="2000" dirty="0">
                <a:ea typeface="SimSun"/>
                <a:cs typeface="Times New Roman"/>
              </a:rPr>
              <a:t>Development </a:t>
            </a:r>
            <a:r>
              <a:rPr lang="en-US" sz="2000" dirty="0" smtClean="0">
                <a:ea typeface="SimSun"/>
                <a:cs typeface="Times New Roman"/>
              </a:rPr>
              <a:t>Division</a:t>
            </a:r>
          </a:p>
          <a:p>
            <a:r>
              <a:rPr lang="en-US" sz="2000" dirty="0" smtClean="0">
                <a:ea typeface="SimSun"/>
                <a:cs typeface="Times New Roman"/>
              </a:rPr>
              <a:t>Queens </a:t>
            </a:r>
            <a:r>
              <a:rPr lang="en-US" sz="2000" dirty="0">
                <a:ea typeface="SimSun"/>
                <a:cs typeface="Times New Roman"/>
              </a:rPr>
              <a:t>Public </a:t>
            </a:r>
            <a:r>
              <a:rPr lang="en-US" sz="2000" dirty="0" smtClean="0">
                <a:ea typeface="SimSun"/>
                <a:cs typeface="Times New Roman"/>
              </a:rPr>
              <a:t>Library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477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Queens Census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846171"/>
              </p:ext>
            </p:extLst>
          </p:nvPr>
        </p:nvGraphicFramePr>
        <p:xfrm>
          <a:off x="540674" y="1812704"/>
          <a:ext cx="8223250" cy="4341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45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Queens Language Needs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5613" y="1784350"/>
          <a:ext cx="8223250" cy="4341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58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14" y="652130"/>
            <a:ext cx="7998380" cy="41112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Extra Data Considered for International Collections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2E02-D561-45EE-9D02-C125751DD974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9" y="958609"/>
            <a:ext cx="6953693" cy="5571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11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661" y="569842"/>
            <a:ext cx="8062174" cy="33746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solidFill>
                  <a:srgbClr val="223048"/>
                </a:solidFill>
              </a:rPr>
              <a:t>Data Cleaning for International Magazines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B395-6FD8-4137-AE73-E23FA5A022A7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28" y="956025"/>
            <a:ext cx="6790659" cy="544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1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71" y="888817"/>
            <a:ext cx="8328504" cy="1329843"/>
          </a:xfrm>
        </p:spPr>
        <p:txBody>
          <a:bodyPr>
            <a:normAutofit/>
          </a:bodyPr>
          <a:lstStyle/>
          <a:p>
            <a:r>
              <a:rPr lang="en-US" dirty="0" smtClean="0"/>
              <a:t>Collection building</a:t>
            </a:r>
            <a:br>
              <a:rPr lang="en-US" dirty="0" smtClean="0"/>
            </a:br>
            <a:r>
              <a:rPr lang="en-US" dirty="0" smtClean="0"/>
              <a:t>					</a:t>
            </a:r>
            <a:r>
              <a:rPr lang="en-US" b="0" i="1" dirty="0" smtClean="0">
                <a:latin typeface="Brush Script MT" panose="03060802040406070304" pitchFamily="66" charset="0"/>
              </a:rPr>
              <a:t>Art</a:t>
            </a:r>
            <a:r>
              <a:rPr lang="en-US" dirty="0" smtClean="0"/>
              <a:t> or </a:t>
            </a:r>
            <a:r>
              <a:rPr lang="en-US" b="0" i="1" dirty="0" smtClean="0"/>
              <a:t>Science</a:t>
            </a:r>
            <a:endParaRPr lang="en-US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27228-55C0-47AC-AD24-9315E4BC0FBC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 dirty="0"/>
          </a:p>
        </p:txBody>
      </p:sp>
      <p:pic>
        <p:nvPicPr>
          <p:cNvPr id="1026" name="Picture 2" descr="C:\Users\hyao\AppData\Local\Microsoft\Windows\Temporary Internet Files\Content.IE5\TXJVT23Z\artist-easel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69" y="2615609"/>
            <a:ext cx="3034098" cy="197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yao\AppData\Local\Microsoft\Windows\Temporary Internet Files\Content.IE5\TXJVT23Z\Quimica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182" y="2372613"/>
            <a:ext cx="2448633" cy="221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9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Collection Development is</a:t>
            </a:r>
            <a:r>
              <a:rPr lang="en-US" dirty="0" smtClean="0"/>
              <a:t> </a:t>
            </a:r>
            <a:r>
              <a:rPr lang="en-US" b="0" i="1" dirty="0">
                <a:latin typeface="Brush Script MT" panose="03060802040406070304" pitchFamily="66" charset="0"/>
              </a:rPr>
              <a:t>Art</a:t>
            </a:r>
            <a:r>
              <a:rPr lang="en-US" dirty="0"/>
              <a:t>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126" y="1423481"/>
            <a:ext cx="8317355" cy="4537839"/>
          </a:xfrm>
        </p:spPr>
        <p:txBody>
          <a:bodyPr>
            <a:normAutofit/>
          </a:bodyPr>
          <a:lstStyle/>
          <a:p>
            <a:r>
              <a:rPr lang="en-US" sz="3000" dirty="0" smtClean="0"/>
              <a:t>Central selectors read reviews to identify and select materials in multiple formats and age groups</a:t>
            </a:r>
          </a:p>
          <a:p>
            <a:r>
              <a:rPr lang="en-US" sz="3000" dirty="0" smtClean="0"/>
              <a:t>Branch staff interact with public to identify local needs, fill our profiles to help distribution of materials</a:t>
            </a:r>
          </a:p>
          <a:p>
            <a:r>
              <a:rPr lang="en-US" sz="3000" dirty="0" smtClean="0"/>
              <a:t>Publishers’ marketing events, book discussions, or one book one city to drive demand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Development is </a:t>
            </a:r>
            <a:r>
              <a:rPr lang="en-US" b="0" i="1" dirty="0"/>
              <a:t>Science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collecting and analyzing</a:t>
            </a:r>
          </a:p>
          <a:p>
            <a:pPr lvl="1"/>
            <a:r>
              <a:rPr lang="en-US" sz="2000" dirty="0" smtClean="0"/>
              <a:t>author past performances</a:t>
            </a:r>
          </a:p>
          <a:p>
            <a:pPr lvl="1"/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printing size</a:t>
            </a:r>
          </a:p>
          <a:p>
            <a:pPr lvl="1"/>
            <a:r>
              <a:rPr lang="en-US" sz="2000" dirty="0" smtClean="0"/>
              <a:t>Title’s sales ranking</a:t>
            </a:r>
          </a:p>
          <a:p>
            <a:r>
              <a:rPr lang="en-US" dirty="0" smtClean="0"/>
              <a:t>Census data for material distribution</a:t>
            </a:r>
          </a:p>
          <a:p>
            <a:r>
              <a:rPr lang="en-US" dirty="0" smtClean="0"/>
              <a:t>Hot Requests for Print Materials and digital items</a:t>
            </a:r>
          </a:p>
          <a:p>
            <a:r>
              <a:rPr lang="en-US" dirty="0" smtClean="0"/>
              <a:t>Top title/author charts from </a:t>
            </a:r>
            <a:r>
              <a:rPr lang="en-US" dirty="0" err="1" smtClean="0"/>
              <a:t>CollectionHQ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0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041" y="406810"/>
            <a:ext cx="7991291" cy="64227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The Challenge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59" y="886047"/>
            <a:ext cx="8229717" cy="659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35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926" y="357191"/>
            <a:ext cx="7877876" cy="67062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The Challenge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55" y="832508"/>
            <a:ext cx="8060082" cy="5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83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70" y="158716"/>
            <a:ext cx="8328504" cy="105392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Monthly Order Lists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37" y="886047"/>
            <a:ext cx="7776951" cy="516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54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712" y="187070"/>
            <a:ext cx="8328504" cy="105392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Monthly Order Tracking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5" y="907312"/>
            <a:ext cx="7763617" cy="5388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2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814" y="584018"/>
            <a:ext cx="7672314" cy="18152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Monthly Order Tracking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8DFE-8162-4FE3-B9F6-C9A1B4192530}" type="datetime2">
              <a:rPr lang="en-US" smtClean="0"/>
              <a:t>Thursday, June 23,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787B6-F2FB-E943-AF90-046F011808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Data Driven Collection Building and Management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349" y="879535"/>
            <a:ext cx="7102549" cy="5690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9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2">
      <a:dk1>
        <a:srgbClr val="223048"/>
      </a:dk1>
      <a:lt1>
        <a:srgbClr val="FFFFFF"/>
      </a:lt1>
      <a:dk2>
        <a:srgbClr val="223048"/>
      </a:dk2>
      <a:lt2>
        <a:srgbClr val="D1D3D4"/>
      </a:lt2>
      <a:accent1>
        <a:srgbClr val="F8BE2B"/>
      </a:accent1>
      <a:accent2>
        <a:srgbClr val="CF2613"/>
      </a:accent2>
      <a:accent3>
        <a:srgbClr val="FCFC88"/>
      </a:accent3>
      <a:accent4>
        <a:srgbClr val="D1D3D4"/>
      </a:accent4>
      <a:accent5>
        <a:srgbClr val="D1D3D4"/>
      </a:accent5>
      <a:accent6>
        <a:srgbClr val="D1D3D4"/>
      </a:accent6>
      <a:hlink>
        <a:srgbClr val="1C4CA1"/>
      </a:hlink>
      <a:folHlink>
        <a:srgbClr val="1C4C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6851</TotalTime>
  <Words>228</Words>
  <Application>Microsoft Office PowerPoint</Application>
  <PresentationFormat>On-screen Show (4:3)</PresentationFormat>
  <Paragraphs>70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Data Driven  Collection Building &amp; Management</vt:lpstr>
      <vt:lpstr>Collection building      Art or Science</vt:lpstr>
      <vt:lpstr>Collection Development is Art </vt:lpstr>
      <vt:lpstr>Collection Development is Science </vt:lpstr>
      <vt:lpstr>The Challenge</vt:lpstr>
      <vt:lpstr>The Challenge</vt:lpstr>
      <vt:lpstr>Monthly Order Lists </vt:lpstr>
      <vt:lpstr>Monthly Order Tracking</vt:lpstr>
      <vt:lpstr>Monthly Order Tracking</vt:lpstr>
      <vt:lpstr>Queens Census</vt:lpstr>
      <vt:lpstr>Queens Language Needs</vt:lpstr>
      <vt:lpstr>  Extra Data Considered for International Collections  </vt:lpstr>
      <vt:lpstr>Data Cleaning for International Magazines</vt:lpstr>
    </vt:vector>
  </TitlesOfParts>
  <Company>Studio Kudos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</dc:creator>
  <cp:lastModifiedBy>Administrator</cp:lastModifiedBy>
  <cp:revision>95</cp:revision>
  <cp:lastPrinted>2016-06-23T21:01:47Z</cp:lastPrinted>
  <dcterms:created xsi:type="dcterms:W3CDTF">2015-06-30T19:34:11Z</dcterms:created>
  <dcterms:modified xsi:type="dcterms:W3CDTF">2016-06-23T21:03:25Z</dcterms:modified>
</cp:coreProperties>
</file>