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971" autoAdjust="0"/>
  </p:normalViewPr>
  <p:slideViewPr>
    <p:cSldViewPr>
      <p:cViewPr varScale="1">
        <p:scale>
          <a:sx n="88" d="100"/>
          <a:sy n="88" d="100"/>
        </p:scale>
        <p:origin x="-2304"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5990E5-EA07-4540-97D7-29435671C779}" type="datetimeFigureOut">
              <a:rPr lang="en-US" smtClean="0"/>
              <a:pPr/>
              <a:t>6/26/2012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0CBDC2-4E54-4B8A-9318-2FFF29F4EE87}" type="slidenum">
              <a:rPr lang="en-US" smtClean="0"/>
              <a:pPr/>
              <a:t>‹#›</a:t>
            </a:fld>
            <a:endParaRPr lang="en-US"/>
          </a:p>
        </p:txBody>
      </p:sp>
    </p:spTree>
    <p:extLst>
      <p:ext uri="{BB962C8B-B14F-4D97-AF65-F5344CB8AC3E}">
        <p14:creationId xmlns="" xmlns:p14="http://schemas.microsoft.com/office/powerpoint/2010/main" val="4277777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plan to cover some new uses to which MARC</a:t>
            </a:r>
            <a:r>
              <a:rPr lang="en-US" baseline="0" dirty="0" smtClean="0"/>
              <a:t> authority data can be put and touch on some related changes in practice.</a:t>
            </a:r>
            <a:endParaRPr lang="en-US" dirty="0"/>
          </a:p>
        </p:txBody>
      </p:sp>
      <p:sp>
        <p:nvSpPr>
          <p:cNvPr id="4" name="Slide Number Placeholder 3"/>
          <p:cNvSpPr>
            <a:spLocks noGrp="1"/>
          </p:cNvSpPr>
          <p:nvPr>
            <p:ph type="sldNum" sz="quarter" idx="10"/>
          </p:nvPr>
        </p:nvSpPr>
        <p:spPr/>
        <p:txBody>
          <a:bodyPr/>
          <a:lstStyle/>
          <a:p>
            <a:fld id="{470CBDC2-4E54-4B8A-9318-2FFF29F4EE8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Breaking</a:t>
            </a:r>
            <a:r>
              <a:rPr lang="en-US" baseline="0" dirty="0" smtClean="0"/>
              <a:t> up these authority records would represent setting aside a long-standing library practice.   </a:t>
            </a:r>
          </a:p>
          <a:p>
            <a:endParaRPr lang="en-US" baseline="0" dirty="0" smtClean="0"/>
          </a:p>
          <a:p>
            <a:r>
              <a:rPr lang="en-US" baseline="0" dirty="0" smtClean="0"/>
              <a:t>As a community, we have always </a:t>
            </a:r>
            <a:r>
              <a:rPr lang="en-US" sz="1200" kern="1200" dirty="0" smtClean="0">
                <a:solidFill>
                  <a:schemeClr val="tx1"/>
                </a:solidFill>
                <a:effectLst/>
                <a:latin typeface="+mn-lt"/>
                <a:ea typeface="+mn-ea"/>
                <a:cs typeface="+mn-cs"/>
              </a:rPr>
              <a:t>valued differentiating names.   Undifferentiated authority records have only been created when insufficient information of the correct type was available to formulate a unique text string for the heading.  </a:t>
            </a:r>
          </a:p>
          <a:p>
            <a:endParaRPr lang="en-US" dirty="0" smtClean="0"/>
          </a:p>
          <a:p>
            <a:r>
              <a:rPr lang="en-US" dirty="0" smtClean="0"/>
              <a:t>If we proceed</a:t>
            </a:r>
            <a:r>
              <a:rPr lang="en-US" baseline="0" dirty="0" smtClean="0"/>
              <a:t> with breaking up undifferentiated personal names, does this represent a minor or major change?</a:t>
            </a:r>
          </a:p>
          <a:p>
            <a:endParaRPr lang="en-US" baseline="0" dirty="0" smtClean="0"/>
          </a:p>
          <a:p>
            <a:r>
              <a:rPr lang="en-US" dirty="0" smtClean="0"/>
              <a:t>The change might be categorized as minor if we perceive</a:t>
            </a:r>
            <a:r>
              <a:rPr lang="en-US" baseline="0" dirty="0" smtClean="0"/>
              <a:t> the change as just resorting to more types </a:t>
            </a:r>
            <a:r>
              <a:rPr lang="en-US" baseline="0" smtClean="0"/>
              <a:t>of qualifying data </a:t>
            </a:r>
            <a:r>
              <a:rPr lang="en-US" baseline="0" dirty="0" smtClean="0"/>
              <a:t>in the </a:t>
            </a:r>
            <a:r>
              <a:rPr lang="en-US" baseline="0" smtClean="0"/>
              <a:t>cause of making </a:t>
            </a:r>
            <a:r>
              <a:rPr lang="en-US" baseline="0" dirty="0" smtClean="0"/>
              <a:t>headings unique … or that we are merely relaxing the absolute requirement for a unique heading in a small part of the authority universe.</a:t>
            </a:r>
            <a:endParaRPr lang="en-US" dirty="0"/>
          </a:p>
        </p:txBody>
      </p:sp>
      <p:sp>
        <p:nvSpPr>
          <p:cNvPr id="4" name="Slide Number Placeholder 3"/>
          <p:cNvSpPr>
            <a:spLocks noGrp="1"/>
          </p:cNvSpPr>
          <p:nvPr>
            <p:ph type="sldNum" sz="quarter" idx="10"/>
          </p:nvPr>
        </p:nvSpPr>
        <p:spPr/>
        <p:txBody>
          <a:bodyPr/>
          <a:lstStyle/>
          <a:p>
            <a:fld id="{470CBDC2-4E54-4B8A-9318-2FFF29F4EE87}" type="slidenum">
              <a:rPr lang="en-US" smtClean="0"/>
              <a:pPr/>
              <a:t>10</a:t>
            </a:fld>
            <a:endParaRPr lang="en-US"/>
          </a:p>
        </p:txBody>
      </p:sp>
    </p:spTree>
    <p:extLst>
      <p:ext uri="{BB962C8B-B14F-4D97-AF65-F5344CB8AC3E}">
        <p14:creationId xmlns="" xmlns:p14="http://schemas.microsoft.com/office/powerpoint/2010/main" val="17790994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Another way to view what is happening is that we are witnessing a very major change in the nature of what authority work is.  Considering a new solution for a tiny minority of problematic records has triggered thought about what we have been doing overall in creating the vast majority of records.   Perhaps over the years we have considered the primary aspect of authority work to be heading construction.  The primary aspects might become differentiating entities and creating identifiers.  Heading creation, to support browsing, will have secondary importance.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implications of this shift are staggering.   So long as heading construction was the primary aspect, strong knowledge of cataloging rules and significant amounts of training were required for those contributing records to the authority file; the activity was by default largely limited to the library community.   If the key skill set becomes differentiation and identification of entities, new types of contributors to the authority file might emerge—scholars, publishers, rights management agencies.  Libraries and their new collaborators could add the names we need more easily.</a:t>
            </a:r>
          </a:p>
          <a:p>
            <a:endParaRPr lang="en-US" dirty="0" smtClean="0"/>
          </a:p>
          <a:p>
            <a:r>
              <a:rPr lang="en-US" dirty="0" smtClean="0"/>
              <a:t>When</a:t>
            </a:r>
            <a:r>
              <a:rPr lang="en-US" baseline="0" dirty="0" smtClean="0"/>
              <a:t> it comes to finding ways to support the semantic web, when it comes to putting authority data to new &amp; exciting uses, some of them outside the library domain, I hope our community finds the “major change” view to be appealing and compelling.</a:t>
            </a:r>
            <a:endParaRPr lang="en-US" dirty="0"/>
          </a:p>
        </p:txBody>
      </p:sp>
      <p:sp>
        <p:nvSpPr>
          <p:cNvPr id="4" name="Slide Number Placeholder 3"/>
          <p:cNvSpPr>
            <a:spLocks noGrp="1"/>
          </p:cNvSpPr>
          <p:nvPr>
            <p:ph type="sldNum" sz="quarter" idx="10"/>
          </p:nvPr>
        </p:nvSpPr>
        <p:spPr/>
        <p:txBody>
          <a:bodyPr/>
          <a:lstStyle/>
          <a:p>
            <a:fld id="{470CBDC2-4E54-4B8A-9318-2FFF29F4EE87}" type="slidenum">
              <a:rPr lang="en-US" smtClean="0"/>
              <a:pPr/>
              <a:t>11</a:t>
            </a:fld>
            <a:endParaRPr lang="en-US"/>
          </a:p>
        </p:txBody>
      </p:sp>
    </p:spTree>
    <p:extLst>
      <p:ext uri="{BB962C8B-B14F-4D97-AF65-F5344CB8AC3E}">
        <p14:creationId xmlns="" xmlns:p14="http://schemas.microsoft.com/office/powerpoint/2010/main" val="3125595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Authority data has a key role to play in supporting </a:t>
            </a:r>
            <a:r>
              <a:rPr lang="en-US" baseline="0" dirty="0" smtClean="0"/>
              <a:t>discovery </a:t>
            </a:r>
            <a:r>
              <a:rPr lang="en-US" baseline="0" dirty="0" smtClean="0"/>
              <a:t>across the wide range of resources included in new discovery tools that now offer a single place to search.</a:t>
            </a:r>
          </a:p>
          <a:p>
            <a:endParaRPr lang="en-US" baseline="0" dirty="0" smtClean="0"/>
          </a:p>
          <a:p>
            <a:r>
              <a:rPr lang="en-US" sz="1200" kern="1200" dirty="0" smtClean="0">
                <a:solidFill>
                  <a:schemeClr val="tx1"/>
                </a:solidFill>
                <a:effectLst/>
                <a:latin typeface="+mn-lt"/>
                <a:ea typeface="+mn-ea"/>
                <a:cs typeface="+mn-cs"/>
              </a:rPr>
              <a:t>Historically, authority data have</a:t>
            </a:r>
            <a:r>
              <a:rPr lang="en-US" sz="1200" kern="1200" baseline="0" dirty="0" smtClean="0">
                <a:solidFill>
                  <a:schemeClr val="tx1"/>
                </a:solidFill>
                <a:effectLst/>
                <a:latin typeface="+mn-lt"/>
                <a:ea typeface="+mn-ea"/>
                <a:cs typeface="+mn-cs"/>
              </a:rPr>
              <a:t> supported</a:t>
            </a:r>
            <a:r>
              <a:rPr lang="en-US" sz="1200" kern="1200" dirty="0" smtClean="0">
                <a:solidFill>
                  <a:schemeClr val="tx1"/>
                </a:solidFill>
                <a:effectLst/>
                <a:latin typeface="+mn-lt"/>
                <a:ea typeface="+mn-ea"/>
                <a:cs typeface="+mn-cs"/>
              </a:rPr>
              <a:t> the descriptions of books and journals--the bibliographic records for those materials residing in catalogs.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a:t>
            </a:r>
            <a:r>
              <a:rPr lang="en-US" sz="1200" kern="1200" baseline="0" dirty="0" smtClean="0">
                <a:solidFill>
                  <a:schemeClr val="tx1"/>
                </a:solidFill>
                <a:effectLst/>
                <a:latin typeface="+mn-lt"/>
                <a:ea typeface="+mn-ea"/>
                <a:cs typeface="+mn-cs"/>
              </a:rPr>
              <a:t> success of those searching for the full range of relevant material undoubtedly would benefit from consistency in name forms and subject terms when these different groups of resources have those entities in common.</a:t>
            </a:r>
          </a:p>
          <a:p>
            <a:endParaRPr lang="en-US" sz="120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With the arrival of digital library project activity, those creating the metadata, or giving advice to others on data element usage, have advised matching names to the authority file whenever the names appeared there. </a:t>
            </a:r>
            <a:r>
              <a:rPr lang="en-US" sz="1200" dirty="0" smtClean="0">
                <a:effectLst/>
                <a:latin typeface="+mn-lt"/>
                <a:ea typeface="SimSun"/>
                <a:cs typeface="Arial"/>
              </a:rPr>
              <a:t>Digital library projects frequently involve significant numbers of names </a:t>
            </a:r>
            <a:r>
              <a:rPr lang="en-US" sz="1200" i="1" dirty="0" smtClean="0">
                <a:effectLst/>
                <a:latin typeface="+mn-lt"/>
                <a:ea typeface="SimSun"/>
                <a:cs typeface="Arial"/>
              </a:rPr>
              <a:t>not</a:t>
            </a:r>
            <a:r>
              <a:rPr lang="en-US" sz="1200" dirty="0" smtClean="0">
                <a:effectLst/>
                <a:latin typeface="+mn-lt"/>
                <a:ea typeface="SimSun"/>
                <a:cs typeface="Arial"/>
              </a:rPr>
              <a:t> found in the authority file.</a:t>
            </a:r>
          </a:p>
          <a:p>
            <a:endParaRPr lang="en-US" sz="1200" dirty="0" smtClean="0">
              <a:effectLst/>
              <a:latin typeface="+mn-lt"/>
              <a:ea typeface="SimSun"/>
              <a:cs typeface="Arial"/>
            </a:endParaRPr>
          </a:p>
          <a:p>
            <a:r>
              <a:rPr lang="en-US" sz="1200" kern="1200" dirty="0" smtClean="0">
                <a:solidFill>
                  <a:schemeClr val="tx1"/>
                </a:solidFill>
                <a:effectLst/>
                <a:latin typeface="+mn-lt"/>
                <a:ea typeface="+mn-ea"/>
                <a:cs typeface="+mn-cs"/>
              </a:rPr>
              <a:t>Nothing in the</a:t>
            </a:r>
            <a:r>
              <a:rPr lang="en-US" sz="1200" kern="1200" baseline="0" dirty="0" smtClean="0">
                <a:solidFill>
                  <a:schemeClr val="tx1"/>
                </a:solidFill>
                <a:effectLst/>
                <a:latin typeface="+mn-lt"/>
                <a:ea typeface="+mn-ea"/>
                <a:cs typeface="+mn-cs"/>
              </a:rPr>
              <a:t> standard policies or procedures governing authority work </a:t>
            </a:r>
            <a:r>
              <a:rPr lang="en-US" sz="1200" kern="1200" dirty="0" smtClean="0">
                <a:solidFill>
                  <a:schemeClr val="tx1"/>
                </a:solidFill>
                <a:effectLst/>
                <a:latin typeface="+mn-lt"/>
                <a:ea typeface="+mn-ea"/>
                <a:cs typeface="+mn-cs"/>
              </a:rPr>
              <a:t>precludes the establishment in the national authority file those names stemming from digital library project activity.  The Program for Cooperative Cataloging has been making concerted efforts</a:t>
            </a:r>
            <a:r>
              <a:rPr lang="en-US" sz="1200" kern="1200" baseline="0" dirty="0" smtClean="0">
                <a:solidFill>
                  <a:schemeClr val="tx1"/>
                </a:solidFill>
                <a:effectLst/>
                <a:latin typeface="+mn-lt"/>
                <a:ea typeface="+mn-ea"/>
                <a:cs typeface="+mn-cs"/>
              </a:rPr>
              <a:t> to extend its scope to new metadata roles, expertise in non-MARC schemas.   One of the things the new PCC Advisory Committee on Initiatives is charged to do is:</a:t>
            </a:r>
          </a:p>
          <a:p>
            <a:r>
              <a:rPr lang="en-US" sz="1200" kern="1200" dirty="0" smtClean="0">
                <a:solidFill>
                  <a:schemeClr val="tx1"/>
                </a:solidFill>
                <a:effectLst/>
                <a:latin typeface="+mn-lt"/>
                <a:ea typeface="+mn-ea"/>
                <a:cs typeface="+mn-cs"/>
              </a:rPr>
              <a:t>“Survey PCC libraries on NACO/SACO activity for digital library projects and encourage members to contribute name authority records from local non-MARC projects.  Identify barriers (and potential solutions) to the contribution of name and subject authority records.”</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470CBDC2-4E54-4B8A-9318-2FFF29F4EE87}" type="slidenum">
              <a:rPr lang="en-US" smtClean="0"/>
              <a:pPr/>
              <a:t>2</a:t>
            </a:fld>
            <a:endParaRPr lang="en-US"/>
          </a:p>
        </p:txBody>
      </p:sp>
    </p:spTree>
    <p:extLst>
      <p:ext uri="{BB962C8B-B14F-4D97-AF65-F5344CB8AC3E}">
        <p14:creationId xmlns="" xmlns:p14="http://schemas.microsoft.com/office/powerpoint/2010/main" val="2952753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2011 I attended a Text Encoding Initiative workshop that came to</a:t>
            </a:r>
            <a:r>
              <a:rPr lang="en-US" sz="1200" kern="1200" baseline="0" dirty="0" smtClean="0">
                <a:solidFill>
                  <a:schemeClr val="tx1"/>
                </a:solidFill>
                <a:effectLst/>
                <a:latin typeface="+mn-lt"/>
                <a:ea typeface="+mn-ea"/>
                <a:cs typeface="+mn-cs"/>
              </a:rPr>
              <a:t> my campus</a:t>
            </a:r>
            <a:r>
              <a:rPr lang="en-US" sz="1200" kern="1200" dirty="0" smtClean="0">
                <a:solidFill>
                  <a:schemeClr val="tx1"/>
                </a:solidFill>
                <a:effectLst/>
                <a:latin typeface="+mn-lt"/>
                <a:ea typeface="+mn-ea"/>
                <a:cs typeface="+mn-cs"/>
              </a:rPr>
              <a:t>, expecting to gain some insight into how humanities scholars made use of this tool.    </a:t>
            </a:r>
            <a:r>
              <a:rPr lang="en-US" dirty="0" smtClean="0">
                <a:effectLst/>
              </a:rPr>
              <a:t> </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dirty="0" smtClean="0">
                <a:effectLst/>
                <a:latin typeface="+mn-lt"/>
                <a:ea typeface="SimSun"/>
                <a:cs typeface="Arial"/>
              </a:rPr>
              <a:t>One presenter noted how a scholar would go beyond marking up the personal names in a document to building in information about the demographic characteristics of the person named.   </a:t>
            </a:r>
          </a:p>
          <a:p>
            <a:endParaRPr lang="en-US" sz="1200" dirty="0" smtClean="0">
              <a:effectLst/>
              <a:latin typeface="+mn-lt"/>
              <a:ea typeface="SimSun"/>
              <a:cs typeface="Arial"/>
            </a:endParaRPr>
          </a:p>
          <a:p>
            <a:r>
              <a:rPr lang="en-US" sz="1200" kern="1200" dirty="0" smtClean="0">
                <a:solidFill>
                  <a:schemeClr val="tx1"/>
                </a:solidFill>
                <a:effectLst/>
                <a:latin typeface="+mn-lt"/>
                <a:ea typeface="+mn-ea"/>
                <a:cs typeface="+mn-cs"/>
              </a:rPr>
              <a:t>It struck me that the scholar would likely need to do so repetitively, at least once in each document the same person was named.  Earlier in</a:t>
            </a:r>
            <a:r>
              <a:rPr lang="en-US" sz="1200" kern="1200" baseline="0" dirty="0" smtClean="0">
                <a:solidFill>
                  <a:schemeClr val="tx1"/>
                </a:solidFill>
                <a:effectLst/>
                <a:latin typeface="+mn-lt"/>
                <a:ea typeface="+mn-ea"/>
                <a:cs typeface="+mn-cs"/>
              </a:rPr>
              <a:t> my career, I had witnessed the same inefficiency creep into library work, namely inserting in </a:t>
            </a:r>
            <a:r>
              <a:rPr lang="en-US" sz="1200" u="sng" kern="1200" baseline="0" dirty="0" smtClean="0">
                <a:solidFill>
                  <a:schemeClr val="tx1"/>
                </a:solidFill>
                <a:effectLst/>
                <a:latin typeface="+mn-lt"/>
                <a:ea typeface="+mn-ea"/>
                <a:cs typeface="+mn-cs"/>
              </a:rPr>
              <a:t>multiple</a:t>
            </a:r>
            <a:r>
              <a:rPr lang="en-US" sz="1200" kern="1200" baseline="0" dirty="0" smtClean="0">
                <a:solidFill>
                  <a:schemeClr val="tx1"/>
                </a:solidFill>
                <a:effectLst/>
                <a:latin typeface="+mn-lt"/>
                <a:ea typeface="+mn-ea"/>
                <a:cs typeface="+mn-cs"/>
              </a:rPr>
              <a:t> bibliographic records data that much more efficiently could be stored </a:t>
            </a:r>
            <a:r>
              <a:rPr lang="en-US" sz="1200" u="sng" kern="1200" baseline="0" dirty="0" smtClean="0">
                <a:solidFill>
                  <a:schemeClr val="tx1"/>
                </a:solidFill>
                <a:effectLst/>
                <a:latin typeface="+mn-lt"/>
                <a:ea typeface="+mn-ea"/>
                <a:cs typeface="+mn-cs"/>
              </a:rPr>
              <a:t>one</a:t>
            </a:r>
            <a:r>
              <a:rPr lang="en-US" sz="1200" kern="1200" baseline="0" dirty="0" smtClean="0">
                <a:solidFill>
                  <a:schemeClr val="tx1"/>
                </a:solidFill>
                <a:effectLst/>
                <a:latin typeface="+mn-lt"/>
                <a:ea typeface="+mn-ea"/>
                <a:cs typeface="+mn-cs"/>
              </a:rPr>
              <a:t> time in an authority record.</a:t>
            </a:r>
            <a:endParaRPr lang="en-US" dirty="0"/>
          </a:p>
        </p:txBody>
      </p:sp>
      <p:sp>
        <p:nvSpPr>
          <p:cNvPr id="4" name="Slide Number Placeholder 3"/>
          <p:cNvSpPr>
            <a:spLocks noGrp="1"/>
          </p:cNvSpPr>
          <p:nvPr>
            <p:ph type="sldNum" sz="quarter" idx="10"/>
          </p:nvPr>
        </p:nvSpPr>
        <p:spPr/>
        <p:txBody>
          <a:bodyPr/>
          <a:lstStyle/>
          <a:p>
            <a:fld id="{470CBDC2-4E54-4B8A-9318-2FFF29F4EE87}" type="slidenum">
              <a:rPr lang="en-US" smtClean="0"/>
              <a:pPr/>
              <a:t>3</a:t>
            </a:fld>
            <a:endParaRPr lang="en-US"/>
          </a:p>
        </p:txBody>
      </p:sp>
    </p:spTree>
    <p:extLst>
      <p:ext uri="{BB962C8B-B14F-4D97-AF65-F5344CB8AC3E}">
        <p14:creationId xmlns="" xmlns:p14="http://schemas.microsoft.com/office/powerpoint/2010/main" val="333423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Next I thought of a more recent development, the new MARC authority fields for name attributes defined in preparation for the new cataloging code </a:t>
            </a:r>
            <a:r>
              <a:rPr lang="en-US" sz="1200" i="1" kern="1200" dirty="0" smtClean="0">
                <a:solidFill>
                  <a:schemeClr val="tx1"/>
                </a:solidFill>
                <a:effectLst/>
                <a:latin typeface="+mn-lt"/>
                <a:ea typeface="+mn-ea"/>
                <a:cs typeface="+mn-cs"/>
              </a:rPr>
              <a:t>Resource Description and Access</a:t>
            </a:r>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Particularly helpful to the TEI activity described earlier could be the place of a person’s birth, death, residence, or identity (MARC 370 field), the person’s field of endeavor or area of expertise (372 field), a group, institution, association, etc. associated with the person (373 field), the profession or occupation in which a person has worked (374 field), gender (375 field), and additional information about families, including type of family, prominent member of the family, and hereditary title (376 field).   As situations with a person change, each of those fields is repeatable and can incorporate start and end dates. </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70CBDC2-4E54-4B8A-9318-2FFF29F4EE87}" type="slidenum">
              <a:rPr lang="en-US" smtClean="0"/>
              <a:pPr/>
              <a:t>4</a:t>
            </a:fld>
            <a:endParaRPr lang="en-US"/>
          </a:p>
        </p:txBody>
      </p:sp>
    </p:spTree>
    <p:extLst>
      <p:ext uri="{BB962C8B-B14F-4D97-AF65-F5344CB8AC3E}">
        <p14:creationId xmlns="" xmlns:p14="http://schemas.microsoft.com/office/powerpoint/2010/main" val="2075083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It was very exciting to realize that libraries could provide very concrete and practical assistance to scholars desiring to mark up texts in this manner.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If any names needed for the project are not found in the authority file, they certainly could be added by a library if it is participating in the NACO program.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With the new MARC fields now available, it is possible to populate the existing authority records with the data that now can support scholarly work.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Demographic or other characteristics the authorities format does not currently provide for should lead to discussion and proposals in the MARC community.</a:t>
            </a: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Once the relevant authority records exist and contain the necessary data elements, they could be pointed to from within any documents being marked up, using a linked data strategy.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Putting library metadata to new uses </a:t>
            </a:r>
            <a:r>
              <a:rPr lang="en-US" sz="1200" i="1" kern="1200" dirty="0" smtClean="0">
                <a:solidFill>
                  <a:schemeClr val="tx1"/>
                </a:solidFill>
                <a:effectLst/>
                <a:latin typeface="+mn-lt"/>
                <a:ea typeface="+mn-ea"/>
                <a:cs typeface="+mn-cs"/>
              </a:rPr>
              <a:t>outside</a:t>
            </a:r>
            <a:r>
              <a:rPr lang="en-US" sz="1200" kern="1200" dirty="0" smtClean="0">
                <a:solidFill>
                  <a:schemeClr val="tx1"/>
                </a:solidFill>
                <a:effectLst/>
                <a:latin typeface="+mn-lt"/>
                <a:ea typeface="+mn-ea"/>
                <a:cs typeface="+mn-cs"/>
              </a:rPr>
              <a:t> the library domain like this certainly broadens the pool of stakeholders and drives up the importance and value of a significant asset.   A concrete contribution like this to the scholarly research process can make the library a valued partner in the local community.</a:t>
            </a:r>
          </a:p>
          <a:p>
            <a:endParaRPr lang="en-US" dirty="0"/>
          </a:p>
        </p:txBody>
      </p:sp>
      <p:sp>
        <p:nvSpPr>
          <p:cNvPr id="4" name="Slide Number Placeholder 3"/>
          <p:cNvSpPr>
            <a:spLocks noGrp="1"/>
          </p:cNvSpPr>
          <p:nvPr>
            <p:ph type="sldNum" sz="quarter" idx="10"/>
          </p:nvPr>
        </p:nvSpPr>
        <p:spPr/>
        <p:txBody>
          <a:bodyPr/>
          <a:lstStyle/>
          <a:p>
            <a:fld id="{470CBDC2-4E54-4B8A-9318-2FFF29F4EE87}" type="slidenum">
              <a:rPr lang="en-US" smtClean="0"/>
              <a:pPr/>
              <a:t>5</a:t>
            </a:fld>
            <a:endParaRPr lang="en-US"/>
          </a:p>
        </p:txBody>
      </p:sp>
    </p:spTree>
    <p:extLst>
      <p:ext uri="{BB962C8B-B14F-4D97-AF65-F5344CB8AC3E}">
        <p14:creationId xmlns="" xmlns:p14="http://schemas.microsoft.com/office/powerpoint/2010/main" val="1839464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looking at this</a:t>
            </a:r>
            <a:r>
              <a:rPr lang="en-US" baseline="0" dirty="0" smtClean="0"/>
              <a:t> example provided in the MARC documentation for one of the authority format’s new fields, I wondered if it would not be better for name of the affiliated body to match the form found in the authority file.</a:t>
            </a:r>
            <a:endParaRPr lang="en-US" dirty="0" smtClean="0"/>
          </a:p>
          <a:p>
            <a:endParaRPr lang="en-US" dirty="0" smtClean="0"/>
          </a:p>
          <a:p>
            <a:r>
              <a:rPr lang="en-US" dirty="0" smtClean="0"/>
              <a:t>Better yet, thinking about maximizing the use of a linked-data</a:t>
            </a:r>
            <a:r>
              <a:rPr lang="en-US" baseline="0" dirty="0" smtClean="0"/>
              <a:t> strategy, why not point to the related corporate name authority records from within </a:t>
            </a:r>
            <a:r>
              <a:rPr lang="en-US" i="1" baseline="0" dirty="0" smtClean="0"/>
              <a:t>this</a:t>
            </a:r>
            <a:r>
              <a:rPr lang="en-US" i="0" baseline="0" dirty="0" smtClean="0"/>
              <a:t> record’s 373 fields?</a:t>
            </a:r>
          </a:p>
          <a:p>
            <a:endParaRPr lang="en-US" i="0" baseline="0" dirty="0" smtClean="0"/>
          </a:p>
          <a:p>
            <a:r>
              <a:rPr lang="en-US" i="0" baseline="0" dirty="0" smtClean="0"/>
              <a:t>The more machine actionable the content of our authority data is, the more things we are likely to be able to do with it.</a:t>
            </a:r>
          </a:p>
          <a:p>
            <a:endParaRPr lang="en-US" i="0" baseline="0" dirty="0" smtClean="0"/>
          </a:p>
          <a:p>
            <a:r>
              <a:rPr lang="en-US" i="0" baseline="0" dirty="0" smtClean="0"/>
              <a:t>In connection with the Bibliographic Framework Initiative, I have suggested that one of the </a:t>
            </a:r>
            <a:r>
              <a:rPr lang="en-US" sz="1200" dirty="0" smtClean="0">
                <a:effectLst/>
                <a:latin typeface="Calibri,sans-serif"/>
              </a:rPr>
              <a:t>“Requirements for a New Bibliographic Framework Environment”</a:t>
            </a:r>
            <a:r>
              <a:rPr lang="en-US" sz="1200" baseline="0" dirty="0" smtClean="0">
                <a:effectLst/>
                <a:latin typeface="Calibri,sans-serif"/>
              </a:rPr>
              <a:t> ought to be: </a:t>
            </a:r>
          </a:p>
          <a:p>
            <a:pPr marL="171450" indent="-171450">
              <a:buFont typeface="Arial" pitchFamily="34" charset="0"/>
              <a:buChar char="•"/>
            </a:pPr>
            <a:r>
              <a:rPr lang="en-US" sz="1200" i="1" kern="1200" dirty="0" smtClean="0">
                <a:solidFill>
                  <a:schemeClr val="tx1"/>
                </a:solidFill>
                <a:effectLst/>
                <a:latin typeface="+mn-lt"/>
                <a:ea typeface="+mn-ea"/>
                <a:cs typeface="+mn-cs"/>
              </a:rPr>
              <a:t>Metadata should be structured or encoded with an eye toward machine </a:t>
            </a:r>
            <a:r>
              <a:rPr lang="en-US" sz="1200" i="1" kern="1200" dirty="0" err="1" smtClean="0">
                <a:solidFill>
                  <a:schemeClr val="tx1"/>
                </a:solidFill>
                <a:effectLst/>
                <a:latin typeface="+mn-lt"/>
                <a:ea typeface="+mn-ea"/>
                <a:cs typeface="+mn-cs"/>
              </a:rPr>
              <a:t>actionability</a:t>
            </a:r>
            <a:r>
              <a:rPr lang="en-US" sz="1200" kern="1200" dirty="0" smtClean="0">
                <a:solidFill>
                  <a:schemeClr val="tx1"/>
                </a:solidFill>
                <a:effectLst/>
                <a:latin typeface="+mn-lt"/>
                <a:ea typeface="+mn-ea"/>
                <a:cs typeface="+mn-cs"/>
              </a:rPr>
              <a:t>.</a:t>
            </a:r>
          </a:p>
          <a:p>
            <a:r>
              <a:rPr lang="en-US" sz="1200" i="0" kern="1200" baseline="0" dirty="0" smtClean="0">
                <a:solidFill>
                  <a:schemeClr val="tx1"/>
                </a:solidFill>
                <a:effectLst/>
                <a:latin typeface="+mn-lt"/>
                <a:ea typeface="+mn-ea"/>
                <a:cs typeface="+mn-cs"/>
              </a:rPr>
              <a:t>We should conduct </a:t>
            </a:r>
            <a:r>
              <a:rPr lang="en-US" sz="1200" kern="1200" dirty="0" smtClean="0">
                <a:solidFill>
                  <a:schemeClr val="tx1"/>
                </a:solidFill>
                <a:effectLst/>
                <a:latin typeface="+mn-lt"/>
                <a:ea typeface="+mn-ea"/>
                <a:cs typeface="+mn-cs"/>
              </a:rPr>
              <a:t>a review of our MARC data to assess if it is as machine-actionable and </a:t>
            </a:r>
            <a:r>
              <a:rPr lang="en-US" sz="1200" kern="1200" dirty="0" err="1" smtClean="0">
                <a:solidFill>
                  <a:schemeClr val="tx1"/>
                </a:solidFill>
                <a:effectLst/>
                <a:latin typeface="+mn-lt"/>
                <a:ea typeface="+mn-ea"/>
                <a:cs typeface="+mn-cs"/>
              </a:rPr>
              <a:t>parsable</a:t>
            </a:r>
            <a:r>
              <a:rPr lang="en-US" sz="1200" kern="1200" dirty="0" smtClean="0">
                <a:solidFill>
                  <a:schemeClr val="tx1"/>
                </a:solidFill>
                <a:effectLst/>
                <a:latin typeface="+mn-lt"/>
                <a:ea typeface="+mn-ea"/>
                <a:cs typeface="+mn-cs"/>
              </a:rPr>
              <a:t> as it could be. </a:t>
            </a:r>
            <a:r>
              <a:rPr lang="en-US" i="0" baseline="0" dirty="0" smtClean="0"/>
              <a:t>	</a:t>
            </a:r>
            <a:endParaRPr lang="en-US" dirty="0"/>
          </a:p>
        </p:txBody>
      </p:sp>
      <p:sp>
        <p:nvSpPr>
          <p:cNvPr id="4" name="Slide Number Placeholder 3"/>
          <p:cNvSpPr>
            <a:spLocks noGrp="1"/>
          </p:cNvSpPr>
          <p:nvPr>
            <p:ph type="sldNum" sz="quarter" idx="10"/>
          </p:nvPr>
        </p:nvSpPr>
        <p:spPr/>
        <p:txBody>
          <a:bodyPr/>
          <a:lstStyle/>
          <a:p>
            <a:fld id="{470CBDC2-4E54-4B8A-9318-2FFF29F4EE87}" type="slidenum">
              <a:rPr lang="en-US" smtClean="0"/>
              <a:pPr/>
              <a:t>6</a:t>
            </a:fld>
            <a:endParaRPr lang="en-US"/>
          </a:p>
        </p:txBody>
      </p:sp>
    </p:spTree>
    <p:extLst>
      <p:ext uri="{BB962C8B-B14F-4D97-AF65-F5344CB8AC3E}">
        <p14:creationId xmlns="" xmlns:p14="http://schemas.microsoft.com/office/powerpoint/2010/main" val="25555466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might some of the payoff be for </a:t>
            </a:r>
            <a:r>
              <a:rPr lang="en-US" baseline="0" dirty="0" smtClean="0"/>
              <a:t>authority data that is more </a:t>
            </a:r>
            <a:r>
              <a:rPr lang="en-US" dirty="0" smtClean="0"/>
              <a:t>machine-actionable?  Let’s return the discussion of</a:t>
            </a:r>
            <a:r>
              <a:rPr lang="en-US" baseline="0" dirty="0" smtClean="0"/>
              <a:t> support for unified resource discovery tools.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It is well recognized that the forms of names typically found on book title pages can differ from those in article bylines, for the same individual.   Given name(s) presented as initials on articles make those authors harder to distinguish from similarly named individuals.   The book publishing output for an author as well as his/her dissertation can be difficult to match up with the articles by the same person.</a:t>
            </a:r>
          </a:p>
          <a:p>
            <a:endParaRPr lang="en-US" dirty="0" smtClean="0"/>
          </a:p>
          <a:p>
            <a:r>
              <a:rPr lang="en-US" sz="1200" kern="1200" dirty="0" smtClean="0">
                <a:solidFill>
                  <a:schemeClr val="tx1"/>
                </a:solidFill>
                <a:effectLst/>
                <a:latin typeface="+mn-lt"/>
                <a:ea typeface="+mn-ea"/>
                <a:cs typeface="+mn-cs"/>
              </a:rPr>
              <a:t>The quantity of articles being published puts the indexing workload beyond what libraries and other cataloging agencies can possibly take on.   It appears inevitable that indexing and cataloging activities will remain in separate hands.   What realistically can be done to connect the differing forms of name for the same individual?  </a:t>
            </a: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Probability algorithms seeking to match the differing name forms could be significantly assisted if authority records were populated by fields providing the associated places, affiliations, and fields of study. The additional data would need to be present in a machine-actionable format, so that algorithms could attempt matches with corresponding parts of article metadata.  </a:t>
            </a:r>
          </a:p>
          <a:p>
            <a:endParaRPr lang="en-US" dirty="0"/>
          </a:p>
        </p:txBody>
      </p:sp>
      <p:sp>
        <p:nvSpPr>
          <p:cNvPr id="4" name="Slide Number Placeholder 3"/>
          <p:cNvSpPr>
            <a:spLocks noGrp="1"/>
          </p:cNvSpPr>
          <p:nvPr>
            <p:ph type="sldNum" sz="quarter" idx="10"/>
          </p:nvPr>
        </p:nvSpPr>
        <p:spPr/>
        <p:txBody>
          <a:bodyPr/>
          <a:lstStyle/>
          <a:p>
            <a:fld id="{470CBDC2-4E54-4B8A-9318-2FFF29F4EE87}" type="slidenum">
              <a:rPr lang="en-US" smtClean="0"/>
              <a:pPr/>
              <a:t>7</a:t>
            </a:fld>
            <a:endParaRPr lang="en-US"/>
          </a:p>
        </p:txBody>
      </p:sp>
    </p:spTree>
    <p:extLst>
      <p:ext uri="{BB962C8B-B14F-4D97-AF65-F5344CB8AC3E}">
        <p14:creationId xmlns="" xmlns:p14="http://schemas.microsoft.com/office/powerpoint/2010/main" val="11409950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Many of you might be aware of</a:t>
            </a:r>
            <a:r>
              <a:rPr lang="en-US" baseline="0" dirty="0" smtClean="0"/>
              <a:t> a PCC paper that Phil </a:t>
            </a:r>
            <a:r>
              <a:rPr lang="en-US" baseline="0" dirty="0" err="1" smtClean="0"/>
              <a:t>Schreur</a:t>
            </a:r>
            <a:r>
              <a:rPr lang="en-US" baseline="0" dirty="0" smtClean="0"/>
              <a:t> and I wrote on this topic, now out for discussion.   Among the 8M authority records in the LC NAF, there are 58K records (&lt; 1%) that represent multiple entities, like the one you see here.   For want of data elements needed to provide distinct headings for each of the 3 individuals covered on this authority record, they are contained in a single record.  The “b” in 008/byte 32 flags the record as representing multiple individuals, delineated here in 3 pairs of 670 fields.</a:t>
            </a:r>
          </a:p>
          <a:p>
            <a:endParaRPr lang="en-US" baseline="0" dirty="0" smtClean="0"/>
          </a:p>
        </p:txBody>
      </p:sp>
      <p:sp>
        <p:nvSpPr>
          <p:cNvPr id="4" name="Slide Number Placeholder 3"/>
          <p:cNvSpPr>
            <a:spLocks noGrp="1"/>
          </p:cNvSpPr>
          <p:nvPr>
            <p:ph type="sldNum" sz="quarter" idx="10"/>
          </p:nvPr>
        </p:nvSpPr>
        <p:spPr/>
        <p:txBody>
          <a:bodyPr/>
          <a:lstStyle/>
          <a:p>
            <a:fld id="{470CBDC2-4E54-4B8A-9318-2FFF29F4EE87}" type="slidenum">
              <a:rPr lang="en-US" smtClean="0"/>
              <a:pPr/>
              <a:t>8</a:t>
            </a:fld>
            <a:endParaRPr lang="en-US"/>
          </a:p>
        </p:txBody>
      </p:sp>
    </p:spTree>
    <p:extLst>
      <p:ext uri="{BB962C8B-B14F-4D97-AF65-F5344CB8AC3E}">
        <p14:creationId xmlns="" xmlns:p14="http://schemas.microsoft.com/office/powerpoint/2010/main" val="3532316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There is growing support for finding a way to break up these records, given the problems they cause.</a:t>
            </a:r>
            <a:endParaRPr lang="en-US" dirty="0" smtClean="0"/>
          </a:p>
          <a:p>
            <a:endParaRPr lang="en-US" dirty="0" smtClean="0"/>
          </a:p>
          <a:p>
            <a:r>
              <a:rPr lang="en-US" dirty="0" smtClean="0"/>
              <a:t>[review the 3 bullets]</a:t>
            </a:r>
          </a:p>
          <a:p>
            <a:endParaRPr lang="en-US" dirty="0" smtClean="0"/>
          </a:p>
          <a:p>
            <a:r>
              <a:rPr lang="en-US" dirty="0" smtClean="0"/>
              <a:t>The</a:t>
            </a:r>
            <a:r>
              <a:rPr lang="en-US" baseline="0" dirty="0" smtClean="0"/>
              <a:t> PCC Participants’ Meeting tomorrow afternoon at 4:00 will feature a discussion of the paper recommending the break up of the records.  Are we ready to affirm a decision to do so?  Will the separated records need to contain unique headings?  If so, what data will be used to distinguish them?   Are authority vendors, ILS providers, and others ready to accommodate the new records?  These are the primary questions tomorrow’s meeting will focus on; the meeting will be located in &lt;</a:t>
            </a:r>
            <a:r>
              <a:rPr lang="en-US" baseline="0" dirty="0" err="1" smtClean="0"/>
              <a:t>Conv</a:t>
            </a:r>
            <a:r>
              <a:rPr lang="en-US" baseline="0" dirty="0" smtClean="0"/>
              <a:t> </a:t>
            </a:r>
            <a:r>
              <a:rPr lang="en-US" baseline="0" dirty="0" err="1" smtClean="0"/>
              <a:t>Ctr</a:t>
            </a:r>
            <a:r>
              <a:rPr lang="en-US" baseline="0" dirty="0" smtClean="0"/>
              <a:t> room 213&gt; </a:t>
            </a:r>
            <a:endParaRPr lang="en-US" dirty="0"/>
          </a:p>
        </p:txBody>
      </p:sp>
      <p:sp>
        <p:nvSpPr>
          <p:cNvPr id="4" name="Slide Number Placeholder 3"/>
          <p:cNvSpPr>
            <a:spLocks noGrp="1"/>
          </p:cNvSpPr>
          <p:nvPr>
            <p:ph type="sldNum" sz="quarter" idx="10"/>
          </p:nvPr>
        </p:nvSpPr>
        <p:spPr/>
        <p:txBody>
          <a:bodyPr/>
          <a:lstStyle/>
          <a:p>
            <a:fld id="{470CBDC2-4E54-4B8A-9318-2FFF29F4EE87}" type="slidenum">
              <a:rPr lang="en-US" smtClean="0"/>
              <a:pPr/>
              <a:t>9</a:t>
            </a:fld>
            <a:endParaRPr lang="en-US"/>
          </a:p>
        </p:txBody>
      </p:sp>
    </p:spTree>
    <p:extLst>
      <p:ext uri="{BB962C8B-B14F-4D97-AF65-F5344CB8AC3E}">
        <p14:creationId xmlns="" xmlns:p14="http://schemas.microsoft.com/office/powerpoint/2010/main" val="2183017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6AD396-9D51-474C-B941-E729660E4B19}" type="datetimeFigureOut">
              <a:rPr lang="en-US" smtClean="0"/>
              <a:pPr/>
              <a:t>6/26/2012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ACE918-C4D5-43DC-920C-2EA5F30FECA8}" type="slidenum">
              <a:rPr lang="en-US" smtClean="0"/>
              <a:pPr/>
              <a:t>‹#›</a:t>
            </a:fld>
            <a:endParaRPr lang="en-US"/>
          </a:p>
        </p:txBody>
      </p:sp>
    </p:spTree>
    <p:extLst>
      <p:ext uri="{BB962C8B-B14F-4D97-AF65-F5344CB8AC3E}">
        <p14:creationId xmlns="" xmlns:p14="http://schemas.microsoft.com/office/powerpoint/2010/main" val="2766787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6AD396-9D51-474C-B941-E729660E4B19}" type="datetimeFigureOut">
              <a:rPr lang="en-US" smtClean="0"/>
              <a:pPr/>
              <a:t>6/26/2012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ACE918-C4D5-43DC-920C-2EA5F30FECA8}" type="slidenum">
              <a:rPr lang="en-US" smtClean="0"/>
              <a:pPr/>
              <a:t>‹#›</a:t>
            </a:fld>
            <a:endParaRPr lang="en-US"/>
          </a:p>
        </p:txBody>
      </p:sp>
    </p:spTree>
    <p:extLst>
      <p:ext uri="{BB962C8B-B14F-4D97-AF65-F5344CB8AC3E}">
        <p14:creationId xmlns="" xmlns:p14="http://schemas.microsoft.com/office/powerpoint/2010/main" val="2236463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6AD396-9D51-474C-B941-E729660E4B19}" type="datetimeFigureOut">
              <a:rPr lang="en-US" smtClean="0"/>
              <a:pPr/>
              <a:t>6/26/2012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ACE918-C4D5-43DC-920C-2EA5F30FECA8}" type="slidenum">
              <a:rPr lang="en-US" smtClean="0"/>
              <a:pPr/>
              <a:t>‹#›</a:t>
            </a:fld>
            <a:endParaRPr lang="en-US"/>
          </a:p>
        </p:txBody>
      </p:sp>
    </p:spTree>
    <p:extLst>
      <p:ext uri="{BB962C8B-B14F-4D97-AF65-F5344CB8AC3E}">
        <p14:creationId xmlns="" xmlns:p14="http://schemas.microsoft.com/office/powerpoint/2010/main" val="3231705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6AD396-9D51-474C-B941-E729660E4B19}" type="datetimeFigureOut">
              <a:rPr lang="en-US" smtClean="0"/>
              <a:pPr/>
              <a:t>6/26/2012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ACE918-C4D5-43DC-920C-2EA5F30FECA8}" type="slidenum">
              <a:rPr lang="en-US" smtClean="0"/>
              <a:pPr/>
              <a:t>‹#›</a:t>
            </a:fld>
            <a:endParaRPr lang="en-US"/>
          </a:p>
        </p:txBody>
      </p:sp>
    </p:spTree>
    <p:extLst>
      <p:ext uri="{BB962C8B-B14F-4D97-AF65-F5344CB8AC3E}">
        <p14:creationId xmlns="" xmlns:p14="http://schemas.microsoft.com/office/powerpoint/2010/main" val="2920693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6AD396-9D51-474C-B941-E729660E4B19}" type="datetimeFigureOut">
              <a:rPr lang="en-US" smtClean="0"/>
              <a:pPr/>
              <a:t>6/26/2012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ACE918-C4D5-43DC-920C-2EA5F30FECA8}" type="slidenum">
              <a:rPr lang="en-US" smtClean="0"/>
              <a:pPr/>
              <a:t>‹#›</a:t>
            </a:fld>
            <a:endParaRPr lang="en-US"/>
          </a:p>
        </p:txBody>
      </p:sp>
    </p:spTree>
    <p:extLst>
      <p:ext uri="{BB962C8B-B14F-4D97-AF65-F5344CB8AC3E}">
        <p14:creationId xmlns="" xmlns:p14="http://schemas.microsoft.com/office/powerpoint/2010/main" val="3343772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6AD396-9D51-474C-B941-E729660E4B19}" type="datetimeFigureOut">
              <a:rPr lang="en-US" smtClean="0"/>
              <a:pPr/>
              <a:t>6/26/2012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ACE918-C4D5-43DC-920C-2EA5F30FECA8}" type="slidenum">
              <a:rPr lang="en-US" smtClean="0"/>
              <a:pPr/>
              <a:t>‹#›</a:t>
            </a:fld>
            <a:endParaRPr lang="en-US"/>
          </a:p>
        </p:txBody>
      </p:sp>
    </p:spTree>
    <p:extLst>
      <p:ext uri="{BB962C8B-B14F-4D97-AF65-F5344CB8AC3E}">
        <p14:creationId xmlns="" xmlns:p14="http://schemas.microsoft.com/office/powerpoint/2010/main" val="3964578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6AD396-9D51-474C-B941-E729660E4B19}" type="datetimeFigureOut">
              <a:rPr lang="en-US" smtClean="0"/>
              <a:pPr/>
              <a:t>6/26/2012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ACE918-C4D5-43DC-920C-2EA5F30FECA8}" type="slidenum">
              <a:rPr lang="en-US" smtClean="0"/>
              <a:pPr/>
              <a:t>‹#›</a:t>
            </a:fld>
            <a:endParaRPr lang="en-US"/>
          </a:p>
        </p:txBody>
      </p:sp>
    </p:spTree>
    <p:extLst>
      <p:ext uri="{BB962C8B-B14F-4D97-AF65-F5344CB8AC3E}">
        <p14:creationId xmlns="" xmlns:p14="http://schemas.microsoft.com/office/powerpoint/2010/main" val="228442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6AD396-9D51-474C-B941-E729660E4B19}" type="datetimeFigureOut">
              <a:rPr lang="en-US" smtClean="0"/>
              <a:pPr/>
              <a:t>6/26/2012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ACE918-C4D5-43DC-920C-2EA5F30FECA8}" type="slidenum">
              <a:rPr lang="en-US" smtClean="0"/>
              <a:pPr/>
              <a:t>‹#›</a:t>
            </a:fld>
            <a:endParaRPr lang="en-US"/>
          </a:p>
        </p:txBody>
      </p:sp>
    </p:spTree>
    <p:extLst>
      <p:ext uri="{BB962C8B-B14F-4D97-AF65-F5344CB8AC3E}">
        <p14:creationId xmlns="" xmlns:p14="http://schemas.microsoft.com/office/powerpoint/2010/main" val="2134191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6AD396-9D51-474C-B941-E729660E4B19}" type="datetimeFigureOut">
              <a:rPr lang="en-US" smtClean="0"/>
              <a:pPr/>
              <a:t>6/26/2012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ACE918-C4D5-43DC-920C-2EA5F30FECA8}" type="slidenum">
              <a:rPr lang="en-US" smtClean="0"/>
              <a:pPr/>
              <a:t>‹#›</a:t>
            </a:fld>
            <a:endParaRPr lang="en-US"/>
          </a:p>
        </p:txBody>
      </p:sp>
    </p:spTree>
    <p:extLst>
      <p:ext uri="{BB962C8B-B14F-4D97-AF65-F5344CB8AC3E}">
        <p14:creationId xmlns="" xmlns:p14="http://schemas.microsoft.com/office/powerpoint/2010/main" val="2372958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6AD396-9D51-474C-B941-E729660E4B19}" type="datetimeFigureOut">
              <a:rPr lang="en-US" smtClean="0"/>
              <a:pPr/>
              <a:t>6/26/2012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ACE918-C4D5-43DC-920C-2EA5F30FECA8}" type="slidenum">
              <a:rPr lang="en-US" smtClean="0"/>
              <a:pPr/>
              <a:t>‹#›</a:t>
            </a:fld>
            <a:endParaRPr lang="en-US"/>
          </a:p>
        </p:txBody>
      </p:sp>
    </p:spTree>
    <p:extLst>
      <p:ext uri="{BB962C8B-B14F-4D97-AF65-F5344CB8AC3E}">
        <p14:creationId xmlns="" xmlns:p14="http://schemas.microsoft.com/office/powerpoint/2010/main" val="756237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6AD396-9D51-474C-B941-E729660E4B19}" type="datetimeFigureOut">
              <a:rPr lang="en-US" smtClean="0"/>
              <a:pPr/>
              <a:t>6/26/2012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ACE918-C4D5-43DC-920C-2EA5F30FECA8}" type="slidenum">
              <a:rPr lang="en-US" smtClean="0"/>
              <a:pPr/>
              <a:t>‹#›</a:t>
            </a:fld>
            <a:endParaRPr lang="en-US"/>
          </a:p>
        </p:txBody>
      </p:sp>
    </p:spTree>
    <p:extLst>
      <p:ext uri="{BB962C8B-B14F-4D97-AF65-F5344CB8AC3E}">
        <p14:creationId xmlns="" xmlns:p14="http://schemas.microsoft.com/office/powerpoint/2010/main" val="38686051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6AD396-9D51-474C-B941-E729660E4B19}" type="datetimeFigureOut">
              <a:rPr lang="en-US" smtClean="0"/>
              <a:pPr/>
              <a:t>6/26/2012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ACE918-C4D5-43DC-920C-2EA5F30FECA8}" type="slidenum">
              <a:rPr lang="en-US" smtClean="0"/>
              <a:pPr/>
              <a:t>‹#›</a:t>
            </a:fld>
            <a:endParaRPr lang="en-US"/>
          </a:p>
        </p:txBody>
      </p:sp>
    </p:spTree>
    <p:extLst>
      <p:ext uri="{BB962C8B-B14F-4D97-AF65-F5344CB8AC3E}">
        <p14:creationId xmlns="" xmlns:p14="http://schemas.microsoft.com/office/powerpoint/2010/main" val="33947261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jriemer@library.ucla.edu" TargetMode="External"/><Relationship Id="rId2" Type="http://schemas.openxmlformats.org/officeDocument/2006/relationships/hyperlink" Target="http://www.loc.gov/aba/pcc/" TargetMode="External"/><Relationship Id="rId1" Type="http://schemas.openxmlformats.org/officeDocument/2006/relationships/slideLayout" Target="../slideLayouts/slideLayout2.xml"/><Relationship Id="rId4" Type="http://schemas.openxmlformats.org/officeDocument/2006/relationships/hyperlink" Target="mailto:pschreur@stanford.ed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catalog.library.ucla.edu/cgi-bin/Pwebrecon.cgi?SC=Subject&amp;SEQ=20120530234923&amp;PID=9pZ6GtQwKrP_ND-cEKzk8DDIwcKNZ&amp;SA=Einstein,+Albert,+1879-1955."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catalog.library.ucla.edu/cgi-bin/Pwebrecon.cgi?SC=Subject&amp;SEQ=20120530234923&amp;PID=9pZ6GtQwKrP_ND-cEKzk8DDIwcKNZ&amp;SA=Physicists+Biography."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New Prospects for Library Authority Data</a:t>
            </a:r>
            <a:endParaRPr lang="en-US" dirty="0"/>
          </a:p>
        </p:txBody>
      </p:sp>
      <p:sp>
        <p:nvSpPr>
          <p:cNvPr id="3" name="Subtitle 2"/>
          <p:cNvSpPr>
            <a:spLocks noGrp="1"/>
          </p:cNvSpPr>
          <p:nvPr>
            <p:ph type="subTitle" idx="1"/>
          </p:nvPr>
        </p:nvSpPr>
        <p:spPr/>
        <p:txBody>
          <a:bodyPr/>
          <a:lstStyle/>
          <a:p>
            <a:r>
              <a:rPr lang="en-US" dirty="0" smtClean="0"/>
              <a:t>John J. Riemer</a:t>
            </a:r>
          </a:p>
          <a:p>
            <a:r>
              <a:rPr lang="en-US" sz="2800" dirty="0" smtClean="0"/>
              <a:t>LITA/ALCTS MARC Formats Interest Group</a:t>
            </a:r>
          </a:p>
          <a:p>
            <a:r>
              <a:rPr lang="en-US" sz="2800" dirty="0" smtClean="0"/>
              <a:t>June 23, 2012</a:t>
            </a:r>
            <a:endParaRPr lang="en-US" sz="2800" dirty="0"/>
          </a:p>
        </p:txBody>
      </p:sp>
    </p:spTree>
    <p:extLst>
      <p:ext uri="{BB962C8B-B14F-4D97-AF65-F5344CB8AC3E}">
        <p14:creationId xmlns="" xmlns:p14="http://schemas.microsoft.com/office/powerpoint/2010/main" val="14617367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 of the Break Up</a:t>
            </a:r>
            <a:endParaRPr lang="en-US" dirty="0"/>
          </a:p>
        </p:txBody>
      </p:sp>
      <p:sp>
        <p:nvSpPr>
          <p:cNvPr id="3" name="Content Placeholder 2"/>
          <p:cNvSpPr>
            <a:spLocks noGrp="1"/>
          </p:cNvSpPr>
          <p:nvPr>
            <p:ph idx="1"/>
          </p:nvPr>
        </p:nvSpPr>
        <p:spPr/>
        <p:txBody>
          <a:bodyPr/>
          <a:lstStyle/>
          <a:p>
            <a:r>
              <a:rPr lang="en-US" dirty="0" smtClean="0"/>
              <a:t>Minor change:</a:t>
            </a:r>
          </a:p>
          <a:p>
            <a:pPr lvl="1"/>
            <a:r>
              <a:rPr lang="en-US" dirty="0" smtClean="0"/>
              <a:t>Permitting greater range of qualifying info</a:t>
            </a:r>
          </a:p>
          <a:p>
            <a:pPr lvl="1"/>
            <a:r>
              <a:rPr lang="en-US" dirty="0" smtClean="0"/>
              <a:t>Liberalizing the requirement for unique headings for small segment of the authority file</a:t>
            </a:r>
            <a:endParaRPr lang="en-US" dirty="0"/>
          </a:p>
        </p:txBody>
      </p:sp>
    </p:spTree>
    <p:extLst>
      <p:ext uri="{BB962C8B-B14F-4D97-AF65-F5344CB8AC3E}">
        <p14:creationId xmlns="" xmlns:p14="http://schemas.microsoft.com/office/powerpoint/2010/main" val="30521505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Implications of the Break Up</a:t>
            </a:r>
          </a:p>
        </p:txBody>
      </p:sp>
      <p:sp>
        <p:nvSpPr>
          <p:cNvPr id="3" name="Content Placeholder 2"/>
          <p:cNvSpPr>
            <a:spLocks noGrp="1"/>
          </p:cNvSpPr>
          <p:nvPr>
            <p:ph idx="1"/>
          </p:nvPr>
        </p:nvSpPr>
        <p:spPr/>
        <p:txBody>
          <a:bodyPr>
            <a:normAutofit fontScale="92500"/>
          </a:bodyPr>
          <a:lstStyle/>
          <a:p>
            <a:r>
              <a:rPr lang="en-US" dirty="0" smtClean="0"/>
              <a:t>Major change:</a:t>
            </a:r>
          </a:p>
          <a:p>
            <a:pPr lvl="1"/>
            <a:r>
              <a:rPr lang="en-US" dirty="0"/>
              <a:t>Shift in nature of authority work: Primary aspect</a:t>
            </a:r>
          </a:p>
          <a:p>
            <a:pPr lvl="2"/>
            <a:r>
              <a:rPr lang="en-US" i="1" dirty="0" smtClean="0"/>
              <a:t>before</a:t>
            </a:r>
            <a:r>
              <a:rPr lang="en-US" dirty="0" smtClean="0"/>
              <a:t>   Heading Construction</a:t>
            </a:r>
          </a:p>
          <a:p>
            <a:pPr lvl="2"/>
            <a:r>
              <a:rPr lang="en-US" i="1" dirty="0" smtClean="0"/>
              <a:t>now</a:t>
            </a:r>
            <a:r>
              <a:rPr lang="en-US" dirty="0" smtClean="0"/>
              <a:t>       Differentiating Entities, Creating Identifiers</a:t>
            </a:r>
            <a:endParaRPr lang="en-US" dirty="0"/>
          </a:p>
          <a:p>
            <a:pPr lvl="1"/>
            <a:r>
              <a:rPr lang="en-US" dirty="0"/>
              <a:t>Shift in </a:t>
            </a:r>
            <a:r>
              <a:rPr lang="en-US" dirty="0" smtClean="0"/>
              <a:t>skill </a:t>
            </a:r>
            <a:r>
              <a:rPr lang="en-US" dirty="0"/>
              <a:t>set </a:t>
            </a:r>
            <a:r>
              <a:rPr lang="en-US" dirty="0" smtClean="0"/>
              <a:t>needed</a:t>
            </a:r>
          </a:p>
          <a:p>
            <a:pPr lvl="2"/>
            <a:r>
              <a:rPr lang="en-US" i="1" dirty="0"/>
              <a:t>before</a:t>
            </a:r>
            <a:r>
              <a:rPr lang="en-US" dirty="0"/>
              <a:t>   </a:t>
            </a:r>
            <a:r>
              <a:rPr lang="en-US" dirty="0" smtClean="0"/>
              <a:t>Knowledge of Rules; Training Required</a:t>
            </a:r>
            <a:endParaRPr lang="en-US" dirty="0"/>
          </a:p>
          <a:p>
            <a:pPr lvl="2"/>
            <a:r>
              <a:rPr lang="en-US" i="1" dirty="0"/>
              <a:t>now</a:t>
            </a:r>
            <a:r>
              <a:rPr lang="en-US" dirty="0"/>
              <a:t>       </a:t>
            </a:r>
            <a:r>
              <a:rPr lang="en-US" dirty="0" smtClean="0"/>
              <a:t>Differentiating; Detecting Duplicate Entities</a:t>
            </a:r>
            <a:endParaRPr lang="en-US" dirty="0"/>
          </a:p>
          <a:p>
            <a:pPr lvl="1"/>
            <a:r>
              <a:rPr lang="en-US" dirty="0" smtClean="0"/>
              <a:t>Opening up authority file to new contributors</a:t>
            </a:r>
            <a:endParaRPr lang="en-US" dirty="0"/>
          </a:p>
          <a:p>
            <a:pPr lvl="2"/>
            <a:r>
              <a:rPr lang="en-US" i="1" dirty="0"/>
              <a:t>before</a:t>
            </a:r>
            <a:r>
              <a:rPr lang="en-US" dirty="0"/>
              <a:t>   </a:t>
            </a:r>
            <a:r>
              <a:rPr lang="en-US" dirty="0" smtClean="0"/>
              <a:t>Chiefly Libraries</a:t>
            </a:r>
            <a:endParaRPr lang="en-US" dirty="0"/>
          </a:p>
          <a:p>
            <a:pPr lvl="2"/>
            <a:r>
              <a:rPr lang="en-US" i="1" dirty="0"/>
              <a:t>now</a:t>
            </a:r>
            <a:r>
              <a:rPr lang="en-US" dirty="0"/>
              <a:t>       </a:t>
            </a:r>
            <a:r>
              <a:rPr lang="en-US" dirty="0" smtClean="0"/>
              <a:t>Scholars, Publishers, Rights Management Agencies</a:t>
            </a:r>
            <a:endParaRPr lang="en-US" dirty="0"/>
          </a:p>
          <a:p>
            <a:pPr marL="914400" lvl="2" indent="0">
              <a:buNone/>
            </a:pPr>
            <a:endParaRPr lang="en-US" dirty="0"/>
          </a:p>
        </p:txBody>
      </p:sp>
    </p:spTree>
    <p:extLst>
      <p:ext uri="{BB962C8B-B14F-4D97-AF65-F5344CB8AC3E}">
        <p14:creationId xmlns="" xmlns:p14="http://schemas.microsoft.com/office/powerpoint/2010/main" val="6655717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Thanks</a:t>
            </a:r>
            <a:endParaRPr lang="en-US" dirty="0"/>
          </a:p>
        </p:txBody>
      </p:sp>
      <p:sp>
        <p:nvSpPr>
          <p:cNvPr id="3" name="Content Placeholder 2"/>
          <p:cNvSpPr>
            <a:spLocks noGrp="1"/>
          </p:cNvSpPr>
          <p:nvPr>
            <p:ph idx="1"/>
          </p:nvPr>
        </p:nvSpPr>
        <p:spPr/>
        <p:txBody>
          <a:bodyPr/>
          <a:lstStyle/>
          <a:p>
            <a:pPr marL="0" indent="0">
              <a:buNone/>
            </a:pPr>
            <a:r>
              <a:rPr lang="en-US" dirty="0" smtClean="0"/>
              <a:t>Undifferentiated Personal Names (PCC paper)</a:t>
            </a:r>
            <a:endParaRPr lang="en-US" dirty="0" smtClean="0">
              <a:hlinkClick r:id="rId2"/>
            </a:endParaRPr>
          </a:p>
          <a:p>
            <a:pPr marL="0" indent="0">
              <a:buNone/>
            </a:pPr>
            <a:r>
              <a:rPr lang="en-US" dirty="0" smtClean="0">
                <a:hlinkClick r:id="rId2"/>
              </a:rPr>
              <a:t>http</a:t>
            </a:r>
            <a:r>
              <a:rPr lang="en-US" dirty="0">
                <a:hlinkClick r:id="rId2"/>
              </a:rPr>
              <a:t>://</a:t>
            </a:r>
            <a:r>
              <a:rPr lang="en-US" smtClean="0">
                <a:hlinkClick r:id="rId2"/>
              </a:rPr>
              <a:t>www.loc.gov/aba/pcc/</a:t>
            </a:r>
            <a:endParaRPr lang="en-US" smtClean="0"/>
          </a:p>
          <a:p>
            <a:pPr marL="0" indent="0">
              <a:buNone/>
            </a:pPr>
            <a:endParaRPr lang="en-US" dirty="0" smtClean="0"/>
          </a:p>
          <a:p>
            <a:r>
              <a:rPr lang="en-US" dirty="0" smtClean="0"/>
              <a:t>John Riemer</a:t>
            </a:r>
          </a:p>
          <a:p>
            <a:pPr marL="457200" lvl="1" indent="0">
              <a:buNone/>
            </a:pPr>
            <a:r>
              <a:rPr lang="en-US" dirty="0" smtClean="0">
                <a:hlinkClick r:id="rId3"/>
              </a:rPr>
              <a:t>jriemer@library.ucla.edu</a:t>
            </a:r>
            <a:r>
              <a:rPr lang="en-US" dirty="0" smtClean="0"/>
              <a:t> </a:t>
            </a:r>
          </a:p>
          <a:p>
            <a:pPr marL="342900" lvl="1" indent="-342900">
              <a:buFont typeface="Arial" pitchFamily="34" charset="0"/>
              <a:buChar char="•"/>
            </a:pPr>
            <a:r>
              <a:rPr lang="en-US" sz="3200" dirty="0"/>
              <a:t>Phil </a:t>
            </a:r>
            <a:r>
              <a:rPr lang="en-US" sz="3200" dirty="0" err="1"/>
              <a:t>Schreur</a:t>
            </a:r>
            <a:endParaRPr lang="en-US" sz="3200" dirty="0"/>
          </a:p>
          <a:p>
            <a:pPr marL="457200" lvl="1" indent="0">
              <a:buNone/>
            </a:pPr>
            <a:r>
              <a:rPr lang="en-US" dirty="0" smtClean="0">
                <a:hlinkClick r:id="rId4"/>
              </a:rPr>
              <a:t>pschreur@stanford.edu</a:t>
            </a:r>
            <a:r>
              <a:rPr lang="en-US" dirty="0" smtClean="0"/>
              <a:t> </a:t>
            </a:r>
            <a:endParaRPr lang="en-US" dirty="0"/>
          </a:p>
        </p:txBody>
      </p:sp>
    </p:spTree>
    <p:extLst>
      <p:ext uri="{BB962C8B-B14F-4D97-AF65-F5344CB8AC3E}">
        <p14:creationId xmlns="" xmlns:p14="http://schemas.microsoft.com/office/powerpoint/2010/main" val="22319620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Authority Data &amp; </a:t>
            </a:r>
            <a:br>
              <a:rPr lang="en-US" dirty="0" smtClean="0"/>
            </a:br>
            <a:r>
              <a:rPr lang="en-US" dirty="0" smtClean="0"/>
              <a:t>Unified Resource Discovery Tools</a:t>
            </a:r>
            <a:endParaRPr lang="en-US" dirty="0"/>
          </a:p>
        </p:txBody>
      </p:sp>
      <p:sp>
        <p:nvSpPr>
          <p:cNvPr id="3" name="Content Placeholder 2"/>
          <p:cNvSpPr>
            <a:spLocks noGrp="1"/>
          </p:cNvSpPr>
          <p:nvPr>
            <p:ph idx="1"/>
          </p:nvPr>
        </p:nvSpPr>
        <p:spPr/>
        <p:txBody>
          <a:bodyPr/>
          <a:lstStyle/>
          <a:p>
            <a:r>
              <a:rPr lang="en-US" dirty="0" smtClean="0"/>
              <a:t>Books, Journals, etc. in OPACs</a:t>
            </a:r>
          </a:p>
          <a:p>
            <a:r>
              <a:rPr lang="en-US" dirty="0" smtClean="0"/>
              <a:t>Articles</a:t>
            </a:r>
          </a:p>
          <a:p>
            <a:r>
              <a:rPr lang="en-US" dirty="0" smtClean="0">
                <a:solidFill>
                  <a:srgbClr val="FF0000"/>
                </a:solidFill>
              </a:rPr>
              <a:t>Digital Objects</a:t>
            </a:r>
            <a:endParaRPr lang="en-US" dirty="0">
              <a:solidFill>
                <a:srgbClr val="FF0000"/>
              </a:solidFill>
            </a:endParaRPr>
          </a:p>
        </p:txBody>
      </p:sp>
    </p:spTree>
    <p:extLst>
      <p:ext uri="{BB962C8B-B14F-4D97-AF65-F5344CB8AC3E}">
        <p14:creationId xmlns="" xmlns:p14="http://schemas.microsoft.com/office/powerpoint/2010/main" val="3316929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MARC Fields in Authority Data</a:t>
            </a:r>
            <a:endParaRPr lang="en-US" dirty="0"/>
          </a:p>
        </p:txBody>
      </p:sp>
      <p:graphicFrame>
        <p:nvGraphicFramePr>
          <p:cNvPr id="4" name="Content Placeholder 3"/>
          <p:cNvGraphicFramePr>
            <a:graphicFrameLocks noGrp="1"/>
          </p:cNvGraphicFramePr>
          <p:nvPr>
            <p:ph idx="1"/>
          </p:nvPr>
        </p:nvGraphicFramePr>
        <p:xfrm>
          <a:off x="457200" y="1760061"/>
          <a:ext cx="8229600" cy="4206240"/>
        </p:xfrm>
        <a:graphic>
          <a:graphicData uri="http://schemas.openxmlformats.org/drawingml/2006/table">
            <a:tbl>
              <a:tblPr/>
              <a:tblGrid>
                <a:gridCol w="4114800"/>
                <a:gridCol w="4114800"/>
              </a:tblGrid>
              <a:tr h="0">
                <a:tc>
                  <a:txBody>
                    <a:bodyPr/>
                    <a:lstStyle/>
                    <a:p>
                      <a:pPr algn="r"/>
                      <a:r>
                        <a:rPr lang="en-US" dirty="0"/>
                        <a:t>Title:</a:t>
                      </a:r>
                    </a:p>
                  </a:txBody>
                  <a:tcPr>
                    <a:lnL>
                      <a:noFill/>
                    </a:lnL>
                    <a:lnR>
                      <a:noFill/>
                    </a:lnR>
                    <a:lnT>
                      <a:noFill/>
                    </a:lnT>
                    <a:lnB>
                      <a:noFill/>
                    </a:lnB>
                  </a:tcPr>
                </a:tc>
                <a:tc>
                  <a:txBody>
                    <a:bodyPr/>
                    <a:lstStyle/>
                    <a:p>
                      <a:pPr rtl="0"/>
                      <a:r>
                        <a:rPr lang="en-US" dirty="0"/>
                        <a:t>Albert Einstein : his influence on physics, philosophy and politics / Peter C. </a:t>
                      </a:r>
                      <a:r>
                        <a:rPr lang="en-US" dirty="0" err="1"/>
                        <a:t>Aichelburg</a:t>
                      </a:r>
                      <a:r>
                        <a:rPr lang="en-US" dirty="0"/>
                        <a:t> and Roman U. </a:t>
                      </a:r>
                      <a:r>
                        <a:rPr lang="en-US" dirty="0" err="1"/>
                        <a:t>Sexl</a:t>
                      </a:r>
                      <a:r>
                        <a:rPr lang="en-US" dirty="0"/>
                        <a:t> (eds.) ; with contributions by Peter G. Bergmann ... [et al.].</a:t>
                      </a:r>
                    </a:p>
                  </a:txBody>
                  <a:tcPr anchor="ctr">
                    <a:lnL>
                      <a:noFill/>
                    </a:lnL>
                    <a:lnR>
                      <a:noFill/>
                    </a:lnR>
                    <a:lnT>
                      <a:noFill/>
                    </a:lnT>
                    <a:lnB>
                      <a:noFill/>
                    </a:lnB>
                  </a:tcPr>
                </a:tc>
              </a:tr>
              <a:tr h="0">
                <a:tc>
                  <a:txBody>
                    <a:bodyPr/>
                    <a:lstStyle/>
                    <a:p>
                      <a:pPr algn="r"/>
                      <a:r>
                        <a:rPr lang="en-US" dirty="0"/>
                        <a:t>Published/distributed:</a:t>
                      </a:r>
                    </a:p>
                  </a:txBody>
                  <a:tcPr>
                    <a:lnL>
                      <a:noFill/>
                    </a:lnL>
                    <a:lnR>
                      <a:noFill/>
                    </a:lnR>
                    <a:lnT>
                      <a:noFill/>
                    </a:lnT>
                    <a:lnB>
                      <a:noFill/>
                    </a:lnB>
                  </a:tcPr>
                </a:tc>
                <a:tc>
                  <a:txBody>
                    <a:bodyPr/>
                    <a:lstStyle/>
                    <a:p>
                      <a:pPr rtl="0"/>
                      <a:r>
                        <a:rPr lang="en-US"/>
                        <a:t>Braunschweig : Vieweg, c1979.</a:t>
                      </a:r>
                    </a:p>
                  </a:txBody>
                  <a:tcPr anchor="ctr">
                    <a:lnL>
                      <a:noFill/>
                    </a:lnL>
                    <a:lnR>
                      <a:noFill/>
                    </a:lnR>
                    <a:lnT>
                      <a:noFill/>
                    </a:lnT>
                    <a:lnB>
                      <a:noFill/>
                    </a:lnB>
                  </a:tcPr>
                </a:tc>
              </a:tr>
              <a:tr h="0">
                <a:tc>
                  <a:txBody>
                    <a:bodyPr/>
                    <a:lstStyle/>
                    <a:p>
                      <a:pPr algn="r"/>
                      <a:r>
                        <a:rPr lang="en-US"/>
                        <a:t>Physical description:</a:t>
                      </a:r>
                    </a:p>
                  </a:txBody>
                  <a:tcPr>
                    <a:lnL>
                      <a:noFill/>
                    </a:lnL>
                    <a:lnR>
                      <a:noFill/>
                    </a:lnR>
                    <a:lnT>
                      <a:noFill/>
                    </a:lnT>
                    <a:lnB>
                      <a:noFill/>
                    </a:lnB>
                  </a:tcPr>
                </a:tc>
                <a:tc>
                  <a:txBody>
                    <a:bodyPr/>
                    <a:lstStyle/>
                    <a:p>
                      <a:pPr rtl="0"/>
                      <a:r>
                        <a:rPr lang="en-US"/>
                        <a:t>xv, 220 p. : ill. ; 23 cm.</a:t>
                      </a:r>
                    </a:p>
                  </a:txBody>
                  <a:tcPr anchor="ctr">
                    <a:lnL>
                      <a:noFill/>
                    </a:lnL>
                    <a:lnR>
                      <a:noFill/>
                    </a:lnR>
                    <a:lnT>
                      <a:noFill/>
                    </a:lnT>
                    <a:lnB>
                      <a:noFill/>
                    </a:lnB>
                  </a:tcPr>
                </a:tc>
              </a:tr>
              <a:tr h="0">
                <a:tc>
                  <a:txBody>
                    <a:bodyPr/>
                    <a:lstStyle/>
                    <a:p>
                      <a:pPr algn="r"/>
                      <a:r>
                        <a:rPr lang="en-US" dirty="0"/>
                        <a:t>Notes:</a:t>
                      </a:r>
                    </a:p>
                  </a:txBody>
                  <a:tcPr>
                    <a:lnL>
                      <a:noFill/>
                    </a:lnL>
                    <a:lnR>
                      <a:noFill/>
                    </a:lnR>
                    <a:lnT>
                      <a:noFill/>
                    </a:lnT>
                    <a:lnB>
                      <a:noFill/>
                    </a:lnB>
                  </a:tcPr>
                </a:tc>
                <a:tc>
                  <a:txBody>
                    <a:bodyPr/>
                    <a:lstStyle/>
                    <a:p>
                      <a:pPr rtl="0"/>
                      <a:r>
                        <a:rPr lang="en-US" dirty="0"/>
                        <a:t>"Published under the auspices of the International Society on General Relativity and Gravitation."</a:t>
                      </a:r>
                    </a:p>
                  </a:txBody>
                  <a:tcPr anchor="ctr">
                    <a:lnL>
                      <a:noFill/>
                    </a:lnL>
                    <a:lnR>
                      <a:noFill/>
                    </a:lnR>
                    <a:lnT>
                      <a:noFill/>
                    </a:lnT>
                    <a:lnB>
                      <a:noFill/>
                    </a:lnB>
                  </a:tcPr>
                </a:tc>
              </a:tr>
              <a:tr h="0">
                <a:tc>
                  <a:txBody>
                    <a:bodyPr/>
                    <a:lstStyle/>
                    <a:p>
                      <a:pPr algn="r"/>
                      <a:r>
                        <a:rPr lang="en-US"/>
                        <a:t>...:</a:t>
                      </a:r>
                    </a:p>
                  </a:txBody>
                  <a:tcPr>
                    <a:lnL>
                      <a:noFill/>
                    </a:lnL>
                    <a:lnR>
                      <a:noFill/>
                    </a:lnR>
                    <a:lnT>
                      <a:noFill/>
                    </a:lnT>
                    <a:lnB>
                      <a:noFill/>
                    </a:lnB>
                  </a:tcPr>
                </a:tc>
                <a:tc>
                  <a:txBody>
                    <a:bodyPr/>
                    <a:lstStyle/>
                    <a:p>
                      <a:pPr rtl="0"/>
                      <a:r>
                        <a:rPr lang="en-US"/>
                        <a:t>Includes bibliographical references.</a:t>
                      </a:r>
                    </a:p>
                  </a:txBody>
                  <a:tcPr anchor="ctr">
                    <a:lnL>
                      <a:noFill/>
                    </a:lnL>
                    <a:lnR>
                      <a:noFill/>
                    </a:lnR>
                    <a:lnT>
                      <a:noFill/>
                    </a:lnT>
                    <a:lnB>
                      <a:noFill/>
                    </a:lnB>
                  </a:tcPr>
                </a:tc>
              </a:tr>
              <a:tr h="0">
                <a:tc>
                  <a:txBody>
                    <a:bodyPr/>
                    <a:lstStyle/>
                    <a:p>
                      <a:pPr algn="r"/>
                      <a:r>
                        <a:rPr lang="en-US"/>
                        <a:t>Subject(s):</a:t>
                      </a:r>
                    </a:p>
                  </a:txBody>
                  <a:tcPr>
                    <a:lnL>
                      <a:noFill/>
                    </a:lnL>
                    <a:lnR>
                      <a:noFill/>
                    </a:lnR>
                    <a:lnT>
                      <a:noFill/>
                    </a:lnT>
                    <a:lnB>
                      <a:noFill/>
                    </a:lnB>
                  </a:tcPr>
                </a:tc>
                <a:tc>
                  <a:txBody>
                    <a:bodyPr/>
                    <a:lstStyle/>
                    <a:p>
                      <a:pPr rtl="0"/>
                      <a:r>
                        <a:rPr lang="en-US" dirty="0">
                          <a:hlinkClick r:id="rId3"/>
                        </a:rPr>
                        <a:t>Einstein, Albert, 1879-1955. </a:t>
                      </a:r>
                      <a:endParaRPr lang="en-US" dirty="0"/>
                    </a:p>
                  </a:txBody>
                  <a:tcPr anchor="ctr">
                    <a:lnL>
                      <a:noFill/>
                    </a:lnL>
                    <a:lnR>
                      <a:noFill/>
                    </a:lnR>
                    <a:lnT>
                      <a:noFill/>
                    </a:lnT>
                    <a:lnB>
                      <a:noFill/>
                    </a:lnB>
                  </a:tcPr>
                </a:tc>
              </a:tr>
              <a:tr h="0">
                <a:tc>
                  <a:txBody>
                    <a:bodyPr/>
                    <a:lstStyle/>
                    <a:p>
                      <a:endParaRPr lang="en-US" dirty="0"/>
                    </a:p>
                  </a:txBody>
                  <a:tcPr anchor="ctr">
                    <a:lnL>
                      <a:noFill/>
                    </a:lnL>
                    <a:lnR>
                      <a:noFill/>
                    </a:lnR>
                    <a:lnT>
                      <a:noFill/>
                    </a:lnT>
                    <a:lnB>
                      <a:noFill/>
                    </a:lnB>
                  </a:tcPr>
                </a:tc>
                <a:tc>
                  <a:txBody>
                    <a:bodyPr/>
                    <a:lstStyle/>
                    <a:p>
                      <a:pPr rtl="0"/>
                      <a:endParaRPr lang="en-US" dirty="0"/>
                    </a:p>
                  </a:txBody>
                  <a:tcPr anchor="ctr">
                    <a:lnL>
                      <a:noFill/>
                    </a:lnL>
                    <a:lnR>
                      <a:noFill/>
                    </a:lnR>
                    <a:lnT>
                      <a:noFill/>
                    </a:lnT>
                    <a:lnB>
                      <a:noFill/>
                    </a:lnB>
                  </a:tcPr>
                </a:tc>
              </a:tr>
            </a:tbl>
          </a:graphicData>
        </a:graphic>
      </p:graphicFrame>
      <p:sp>
        <p:nvSpPr>
          <p:cNvPr id="5" name="TextBox 4"/>
          <p:cNvSpPr txBox="1"/>
          <p:nvPr/>
        </p:nvSpPr>
        <p:spPr>
          <a:xfrm>
            <a:off x="4599709" y="5708257"/>
            <a:ext cx="3124200" cy="369332"/>
          </a:xfrm>
          <a:prstGeom prst="rect">
            <a:avLst/>
          </a:prstGeom>
          <a:noFill/>
        </p:spPr>
        <p:txBody>
          <a:bodyPr wrap="square" rtlCol="0">
            <a:spAutoFit/>
          </a:bodyPr>
          <a:lstStyle/>
          <a:p>
            <a:pPr>
              <a:defRPr/>
            </a:pPr>
            <a:r>
              <a:rPr lang="en-US" dirty="0">
                <a:hlinkClick r:id="rId4"/>
              </a:rPr>
              <a:t>Physicists --Biography.</a:t>
            </a:r>
            <a:endParaRPr lang="en-US" dirty="0"/>
          </a:p>
        </p:txBody>
      </p:sp>
    </p:spTree>
    <p:extLst>
      <p:ext uri="{BB962C8B-B14F-4D97-AF65-F5344CB8AC3E}">
        <p14:creationId xmlns="" xmlns:p14="http://schemas.microsoft.com/office/powerpoint/2010/main" val="341568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MARC Fields in Authority Data</a:t>
            </a:r>
            <a:endParaRPr lang="en-US" dirty="0"/>
          </a:p>
        </p:txBody>
      </p:sp>
      <p:sp>
        <p:nvSpPr>
          <p:cNvPr id="3" name="Content Placeholder 2"/>
          <p:cNvSpPr>
            <a:spLocks noGrp="1"/>
          </p:cNvSpPr>
          <p:nvPr>
            <p:ph idx="1"/>
          </p:nvPr>
        </p:nvSpPr>
        <p:spPr/>
        <p:txBody>
          <a:bodyPr/>
          <a:lstStyle/>
          <a:p>
            <a:r>
              <a:rPr lang="en-US" dirty="0" smtClean="0"/>
              <a:t>370 – Associated Place</a:t>
            </a:r>
          </a:p>
          <a:p>
            <a:r>
              <a:rPr lang="en-US" dirty="0" smtClean="0"/>
              <a:t>372 – Field of Activity</a:t>
            </a:r>
          </a:p>
          <a:p>
            <a:r>
              <a:rPr lang="en-US" dirty="0" smtClean="0"/>
              <a:t>373 – Associated Group</a:t>
            </a:r>
          </a:p>
          <a:p>
            <a:r>
              <a:rPr lang="en-US" dirty="0" smtClean="0"/>
              <a:t>374 – Occupation</a:t>
            </a:r>
          </a:p>
          <a:p>
            <a:r>
              <a:rPr lang="en-US" dirty="0" smtClean="0"/>
              <a:t>375 – Gender</a:t>
            </a:r>
          </a:p>
          <a:p>
            <a:r>
              <a:rPr lang="en-US" dirty="0" smtClean="0"/>
              <a:t>376 – Family Information</a:t>
            </a:r>
            <a:endParaRPr lang="en-US" dirty="0"/>
          </a:p>
        </p:txBody>
      </p:sp>
    </p:spTree>
    <p:extLst>
      <p:ext uri="{BB962C8B-B14F-4D97-AF65-F5344CB8AC3E}">
        <p14:creationId xmlns="" xmlns:p14="http://schemas.microsoft.com/office/powerpoint/2010/main" val="11879894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Authority Data as Linked Data</a:t>
            </a:r>
            <a:endParaRPr lang="en-US" dirty="0"/>
          </a:p>
        </p:txBody>
      </p:sp>
      <p:sp>
        <p:nvSpPr>
          <p:cNvPr id="3" name="Content Placeholder 2"/>
          <p:cNvSpPr>
            <a:spLocks noGrp="1"/>
          </p:cNvSpPr>
          <p:nvPr>
            <p:ph idx="1"/>
          </p:nvPr>
        </p:nvSpPr>
        <p:spPr/>
        <p:txBody>
          <a:bodyPr/>
          <a:lstStyle/>
          <a:p>
            <a:r>
              <a:rPr lang="en-US" dirty="0" smtClean="0"/>
              <a:t>Adding names to LC NAF</a:t>
            </a:r>
          </a:p>
          <a:p>
            <a:r>
              <a:rPr lang="en-US" dirty="0" smtClean="0"/>
              <a:t>Populating authority records with 37X fields</a:t>
            </a:r>
          </a:p>
          <a:p>
            <a:r>
              <a:rPr lang="en-US" dirty="0" smtClean="0"/>
              <a:t>Proposing additional needed fields</a:t>
            </a:r>
            <a:endParaRPr lang="en-US" dirty="0"/>
          </a:p>
        </p:txBody>
      </p:sp>
    </p:spTree>
    <p:extLst>
      <p:ext uri="{BB962C8B-B14F-4D97-AF65-F5344CB8AC3E}">
        <p14:creationId xmlns="" xmlns:p14="http://schemas.microsoft.com/office/powerpoint/2010/main" val="38433084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Machine-actionable Data</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3924580940"/>
              </p:ext>
            </p:extLst>
          </p:nvPr>
        </p:nvGraphicFramePr>
        <p:xfrm>
          <a:off x="457200" y="2057400"/>
          <a:ext cx="8229600" cy="2628741"/>
        </p:xfrm>
        <a:graphic>
          <a:graphicData uri="http://schemas.openxmlformats.org/drawingml/2006/table">
            <a:tbl>
              <a:tblPr/>
              <a:tblGrid>
                <a:gridCol w="685800"/>
                <a:gridCol w="7543800"/>
              </a:tblGrid>
              <a:tr h="584165">
                <a:tc>
                  <a:txBody>
                    <a:bodyPr/>
                    <a:lstStyle/>
                    <a:p>
                      <a:r>
                        <a:rPr lang="en-US" sz="2400" dirty="0"/>
                        <a:t>100</a:t>
                      </a:r>
                    </a:p>
                  </a:txBody>
                  <a:tcPr anchor="ctr">
                    <a:lnL>
                      <a:noFill/>
                    </a:lnL>
                    <a:lnR>
                      <a:noFill/>
                    </a:lnR>
                    <a:lnT>
                      <a:noFill/>
                    </a:lnT>
                    <a:lnB>
                      <a:noFill/>
                    </a:lnB>
                  </a:tcPr>
                </a:tc>
                <a:tc>
                  <a:txBody>
                    <a:bodyPr/>
                    <a:lstStyle/>
                    <a:p>
                      <a:r>
                        <a:rPr lang="en-US" sz="2400" dirty="0"/>
                        <a:t>1</a:t>
                      </a:r>
                      <a:r>
                        <a:rPr lang="en-US" sz="2400" dirty="0" smtClean="0"/>
                        <a:t>#  $</a:t>
                      </a:r>
                      <a:r>
                        <a:rPr lang="en-US" sz="2400" dirty="0" err="1"/>
                        <a:t>aAshton</a:t>
                      </a:r>
                      <a:r>
                        <a:rPr lang="en-US" sz="2400" dirty="0"/>
                        <a:t>, John</a:t>
                      </a:r>
                    </a:p>
                  </a:txBody>
                  <a:tcPr anchor="ctr">
                    <a:lnL>
                      <a:noFill/>
                    </a:lnL>
                    <a:lnR>
                      <a:noFill/>
                    </a:lnR>
                    <a:lnT>
                      <a:noFill/>
                    </a:lnT>
                    <a:lnB>
                      <a:noFill/>
                    </a:lnB>
                  </a:tcPr>
                </a:tc>
              </a:tr>
              <a:tr h="1022288">
                <a:tc>
                  <a:txBody>
                    <a:bodyPr/>
                    <a:lstStyle/>
                    <a:p>
                      <a:r>
                        <a:rPr lang="en-US" sz="2400" b="1" dirty="0" smtClean="0"/>
                        <a:t>373</a:t>
                      </a:r>
                    </a:p>
                    <a:p>
                      <a:endParaRPr lang="en-US" sz="2400" dirty="0"/>
                    </a:p>
                  </a:txBody>
                  <a:tcPr anchor="ctr">
                    <a:lnL>
                      <a:noFill/>
                    </a:lnL>
                    <a:lnR>
                      <a:noFill/>
                    </a:lnR>
                    <a:lnT>
                      <a:noFill/>
                    </a:lnT>
                    <a:lnB>
                      <a:noFill/>
                    </a:lnB>
                  </a:tcPr>
                </a:tc>
                <a:tc>
                  <a:txBody>
                    <a:bodyPr/>
                    <a:lstStyle/>
                    <a:p>
                      <a:r>
                        <a:rPr lang="en-US" sz="2400" b="1" dirty="0" smtClean="0"/>
                        <a:t>##  $</a:t>
                      </a:r>
                      <a:r>
                        <a:rPr lang="en-US" sz="2400" b="1" dirty="0" err="1"/>
                        <a:t>a</a:t>
                      </a:r>
                      <a:r>
                        <a:rPr lang="en-US" sz="2400" dirty="0" err="1"/>
                        <a:t>Faculty</a:t>
                      </a:r>
                      <a:r>
                        <a:rPr lang="en-US" sz="2400" dirty="0"/>
                        <a:t> of Biological Science, Leeds </a:t>
                      </a:r>
                      <a:r>
                        <a:rPr lang="en-US" sz="2400" dirty="0" smtClean="0"/>
                        <a:t>University          </a:t>
                      </a:r>
                    </a:p>
                    <a:p>
                      <a:r>
                        <a:rPr lang="en-US" sz="2400" b="1" dirty="0" smtClean="0"/>
                        <a:t>         $s</a:t>
                      </a:r>
                      <a:r>
                        <a:rPr lang="en-US" sz="2400" dirty="0" smtClean="0"/>
                        <a:t>2000 </a:t>
                      </a:r>
                      <a:r>
                        <a:rPr lang="en-US" sz="2400" b="1" dirty="0" smtClean="0"/>
                        <a:t>$</a:t>
                      </a:r>
                      <a:r>
                        <a:rPr lang="en-US" sz="2400" b="1" dirty="0"/>
                        <a:t>t</a:t>
                      </a:r>
                      <a:r>
                        <a:rPr lang="en-US" sz="2400" dirty="0"/>
                        <a:t>2005 </a:t>
                      </a:r>
                    </a:p>
                  </a:txBody>
                  <a:tcPr anchor="ctr">
                    <a:lnL>
                      <a:noFill/>
                    </a:lnL>
                    <a:lnR>
                      <a:noFill/>
                    </a:lnR>
                    <a:lnT>
                      <a:noFill/>
                    </a:lnT>
                    <a:lnB>
                      <a:noFill/>
                    </a:lnB>
                  </a:tcPr>
                </a:tc>
              </a:tr>
              <a:tr h="1022288">
                <a:tc>
                  <a:txBody>
                    <a:bodyPr/>
                    <a:lstStyle/>
                    <a:p>
                      <a:r>
                        <a:rPr lang="en-US" sz="2400" b="1" dirty="0" smtClean="0"/>
                        <a:t>373</a:t>
                      </a:r>
                    </a:p>
                    <a:p>
                      <a:endParaRPr lang="en-US" sz="2400" dirty="0"/>
                    </a:p>
                  </a:txBody>
                  <a:tcPr anchor="ctr">
                    <a:lnL>
                      <a:noFill/>
                    </a:lnL>
                    <a:lnR>
                      <a:noFill/>
                    </a:lnR>
                    <a:lnT>
                      <a:noFill/>
                    </a:lnT>
                    <a:lnB>
                      <a:noFill/>
                    </a:lnB>
                  </a:tcPr>
                </a:tc>
                <a:tc>
                  <a:txBody>
                    <a:bodyPr/>
                    <a:lstStyle/>
                    <a:p>
                      <a:r>
                        <a:rPr lang="en-US" sz="2400" b="1" dirty="0" smtClean="0"/>
                        <a:t>##  $</a:t>
                      </a:r>
                      <a:r>
                        <a:rPr lang="en-US" sz="2400" b="1" dirty="0" err="1"/>
                        <a:t>a</a:t>
                      </a:r>
                      <a:r>
                        <a:rPr lang="en-US" sz="2400" dirty="0" err="1"/>
                        <a:t>Faculty</a:t>
                      </a:r>
                      <a:r>
                        <a:rPr lang="en-US" sz="2400" dirty="0"/>
                        <a:t> of Life Science, Manchester </a:t>
                      </a:r>
                      <a:r>
                        <a:rPr lang="en-US" sz="2400" dirty="0" smtClean="0"/>
                        <a:t>University </a:t>
                      </a:r>
                    </a:p>
                    <a:p>
                      <a:r>
                        <a:rPr lang="en-US" sz="2400" b="1" dirty="0" smtClean="0"/>
                        <a:t>         $</a:t>
                      </a:r>
                      <a:r>
                        <a:rPr lang="en-US" sz="2400" b="1" dirty="0"/>
                        <a:t>s</a:t>
                      </a:r>
                      <a:r>
                        <a:rPr lang="en-US" sz="2400" dirty="0"/>
                        <a:t>2005</a:t>
                      </a:r>
                    </a:p>
                  </a:txBody>
                  <a:tcPr anchor="ctr">
                    <a:lnL>
                      <a:noFill/>
                    </a:lnL>
                    <a:lnR>
                      <a:noFill/>
                    </a:lnR>
                    <a:lnT>
                      <a:noFill/>
                    </a:lnT>
                    <a:lnB>
                      <a:noFill/>
                    </a:lnB>
                  </a:tcPr>
                </a:tc>
              </a:tr>
            </a:tbl>
          </a:graphicData>
        </a:graphic>
      </p:graphicFrame>
      <p:sp>
        <p:nvSpPr>
          <p:cNvPr id="8" name="TextBox 7"/>
          <p:cNvSpPr txBox="1"/>
          <p:nvPr/>
        </p:nvSpPr>
        <p:spPr>
          <a:xfrm>
            <a:off x="678873" y="5181737"/>
            <a:ext cx="7772400" cy="830997"/>
          </a:xfrm>
          <a:prstGeom prst="rect">
            <a:avLst/>
          </a:prstGeom>
          <a:noFill/>
        </p:spPr>
        <p:txBody>
          <a:bodyPr wrap="square" rtlCol="0">
            <a:spAutoFit/>
          </a:bodyPr>
          <a:lstStyle/>
          <a:p>
            <a:pPr marL="285750" indent="-285750">
              <a:buFont typeface="Arial" pitchFamily="34" charset="0"/>
              <a:buChar char="•"/>
            </a:pPr>
            <a:r>
              <a:rPr lang="en-US" sz="2400" dirty="0" smtClean="0"/>
              <a:t>Metadata should be structured or encoded with an eye toward machine </a:t>
            </a:r>
            <a:r>
              <a:rPr lang="en-US" sz="2400" dirty="0" err="1" smtClean="0"/>
              <a:t>actionability</a:t>
            </a:r>
            <a:r>
              <a:rPr lang="en-US" sz="2400" dirty="0" smtClean="0"/>
              <a:t>.</a:t>
            </a:r>
            <a:endParaRPr lang="en-US" sz="2400" dirty="0"/>
          </a:p>
        </p:txBody>
      </p:sp>
    </p:spTree>
    <p:extLst>
      <p:ext uri="{BB962C8B-B14F-4D97-AF65-F5344CB8AC3E}">
        <p14:creationId xmlns="" xmlns:p14="http://schemas.microsoft.com/office/powerpoint/2010/main" val="3000595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Effect transition="in" filter="fade">
                                      <p:cBhvr>
                                        <p:cTn id="14" dur="1000"/>
                                        <p:tgtEl>
                                          <p:spTgt spid="8">
                                            <p:txEl>
                                              <p:pRg st="0" end="0"/>
                                            </p:txEl>
                                          </p:spTgt>
                                        </p:tgtEl>
                                      </p:cBhvr>
                                    </p:animEffect>
                                    <p:anim calcmode="lin" valueType="num">
                                      <p:cBhvr>
                                        <p:cTn id="15"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dirty="0"/>
              <a:t>Bridging Different Types of Data with </a:t>
            </a:r>
            <a:r>
              <a:rPr lang="en-US" dirty="0" smtClean="0"/>
              <a:t>Authorities</a:t>
            </a:r>
            <a:endParaRPr lang="en-US" dirty="0"/>
          </a:p>
        </p:txBody>
      </p:sp>
      <p:sp>
        <p:nvSpPr>
          <p:cNvPr id="3" name="Content Placeholder 2"/>
          <p:cNvSpPr>
            <a:spLocks noGrp="1"/>
          </p:cNvSpPr>
          <p:nvPr>
            <p:ph idx="1"/>
          </p:nvPr>
        </p:nvSpPr>
        <p:spPr/>
        <p:txBody>
          <a:bodyPr/>
          <a:lstStyle/>
          <a:p>
            <a:r>
              <a:rPr lang="en-US" dirty="0"/>
              <a:t>Books, Journals, etc. in OPACs</a:t>
            </a:r>
          </a:p>
          <a:p>
            <a:r>
              <a:rPr lang="en-US" dirty="0">
                <a:solidFill>
                  <a:srgbClr val="FF0000"/>
                </a:solidFill>
              </a:rPr>
              <a:t>Articles</a:t>
            </a:r>
          </a:p>
          <a:p>
            <a:r>
              <a:rPr lang="en-US" dirty="0"/>
              <a:t>Digital Objects</a:t>
            </a:r>
          </a:p>
          <a:p>
            <a:pPr marL="0" indent="0">
              <a:buNone/>
            </a:pPr>
            <a:endParaRPr lang="en-US" dirty="0"/>
          </a:p>
        </p:txBody>
      </p:sp>
    </p:spTree>
    <p:extLst>
      <p:ext uri="{BB962C8B-B14F-4D97-AF65-F5344CB8AC3E}">
        <p14:creationId xmlns="" xmlns:p14="http://schemas.microsoft.com/office/powerpoint/2010/main" val="10700131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Undifferentiated Personal Names</a:t>
            </a:r>
            <a:endParaRPr lang="en-US" dirty="0"/>
          </a:p>
        </p:txBody>
      </p:sp>
      <p:sp>
        <p:nvSpPr>
          <p:cNvPr id="10" name="TextBox 9"/>
          <p:cNvSpPr txBox="1"/>
          <p:nvPr/>
        </p:nvSpPr>
        <p:spPr>
          <a:xfrm>
            <a:off x="1295400" y="2590800"/>
            <a:ext cx="6553200" cy="3693319"/>
          </a:xfrm>
          <a:prstGeom prst="rect">
            <a:avLst/>
          </a:prstGeom>
          <a:noFill/>
        </p:spPr>
        <p:txBody>
          <a:bodyPr wrap="square" rtlCol="0">
            <a:spAutoFit/>
          </a:bodyPr>
          <a:lstStyle/>
          <a:p>
            <a:r>
              <a:rPr lang="en-US" dirty="0"/>
              <a:t>&gt;010    n  97081861 </a:t>
            </a:r>
          </a:p>
          <a:p>
            <a:r>
              <a:rPr lang="en-US" dirty="0"/>
              <a:t>&gt;040    DLC $b </a:t>
            </a:r>
            <a:r>
              <a:rPr lang="en-US" dirty="0" err="1"/>
              <a:t>eng</a:t>
            </a:r>
            <a:r>
              <a:rPr lang="en-US" dirty="0"/>
              <a:t> $c DLC $d GU-AV</a:t>
            </a:r>
          </a:p>
          <a:p>
            <a:r>
              <a:rPr lang="en-US" dirty="0"/>
              <a:t>&gt;100 1  Stephens, James</a:t>
            </a:r>
          </a:p>
          <a:p>
            <a:r>
              <a:rPr lang="en-US" dirty="0"/>
              <a:t>&gt;670    [Defendant in Speech of John W. </a:t>
            </a:r>
            <a:r>
              <a:rPr lang="en-US" dirty="0" err="1"/>
              <a:t>Ashmead</a:t>
            </a:r>
            <a:r>
              <a:rPr lang="en-US" dirty="0"/>
              <a:t> ... ]</a:t>
            </a:r>
          </a:p>
          <a:p>
            <a:r>
              <a:rPr lang="en-US" dirty="0"/>
              <a:t>&gt;670    Opening speech of John W. </a:t>
            </a:r>
            <a:r>
              <a:rPr lang="en-US" dirty="0" err="1"/>
              <a:t>Ashmead</a:t>
            </a:r>
            <a:r>
              <a:rPr lang="en-US" dirty="0"/>
              <a:t>, ... 1859?: $b 2nd </a:t>
            </a:r>
            <a:r>
              <a:rPr lang="en-US" dirty="0" err="1"/>
              <a:t>t.p</a:t>
            </a:r>
            <a:r>
              <a:rPr lang="en-US" dirty="0"/>
              <a:t>. (James Stephens)</a:t>
            </a:r>
          </a:p>
          <a:p>
            <a:r>
              <a:rPr lang="en-US" dirty="0"/>
              <a:t>&gt;670    [Author of Francis Bacon and the style of science]</a:t>
            </a:r>
          </a:p>
          <a:p>
            <a:r>
              <a:rPr lang="en-US" dirty="0"/>
              <a:t>&gt;670    Francis Bacon and the style of science, 1975: $b </a:t>
            </a:r>
            <a:r>
              <a:rPr lang="en-US" dirty="0" err="1"/>
              <a:t>t.p</a:t>
            </a:r>
            <a:r>
              <a:rPr lang="en-US" dirty="0"/>
              <a:t>. (James Stephens)</a:t>
            </a:r>
          </a:p>
          <a:p>
            <a:r>
              <a:rPr lang="en-US" dirty="0"/>
              <a:t>&gt;670    [Panelist on Issues unlimited]</a:t>
            </a:r>
          </a:p>
          <a:p>
            <a:r>
              <a:rPr lang="en-US" dirty="0"/>
              <a:t>&gt;670    Issues unlimited. [1971-12-05, Jesse Jackson], 1971: $b caption credit (James Stephens, Jet Magazine)</a:t>
            </a:r>
          </a:p>
          <a:p>
            <a:r>
              <a:rPr lang="en-US" dirty="0"/>
              <a:t>&gt;675    WW among black Americans; $a 1,000 successful blacks</a:t>
            </a:r>
          </a:p>
        </p:txBody>
      </p:sp>
      <p:pic>
        <p:nvPicPr>
          <p:cNvPr id="2053"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47800" y="1343025"/>
            <a:ext cx="6629400" cy="1343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3" name="Right Arrow 12"/>
          <p:cNvSpPr/>
          <p:nvPr/>
        </p:nvSpPr>
        <p:spPr>
          <a:xfrm rot="10800000">
            <a:off x="8062912" y="2366962"/>
            <a:ext cx="990600" cy="264319"/>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442637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Limitations of Undifferentiated NARs</a:t>
            </a:r>
            <a:endParaRPr lang="en-US" dirty="0"/>
          </a:p>
        </p:txBody>
      </p:sp>
      <p:sp>
        <p:nvSpPr>
          <p:cNvPr id="3" name="Content Placeholder 2"/>
          <p:cNvSpPr>
            <a:spLocks noGrp="1"/>
          </p:cNvSpPr>
          <p:nvPr>
            <p:ph idx="1"/>
          </p:nvPr>
        </p:nvSpPr>
        <p:spPr/>
        <p:txBody>
          <a:bodyPr/>
          <a:lstStyle/>
          <a:p>
            <a:r>
              <a:rPr lang="en-US" dirty="0" smtClean="0"/>
              <a:t>Rejected from VIAF</a:t>
            </a:r>
          </a:p>
          <a:p>
            <a:r>
              <a:rPr lang="en-US" dirty="0" smtClean="0"/>
              <a:t>Cannot link to access points in bib records</a:t>
            </a:r>
          </a:p>
          <a:p>
            <a:r>
              <a:rPr lang="en-US" dirty="0" smtClean="0"/>
              <a:t>New 37X-38X fields cannot apply</a:t>
            </a:r>
            <a:endParaRPr lang="en-US" dirty="0"/>
          </a:p>
        </p:txBody>
      </p:sp>
    </p:spTree>
    <p:extLst>
      <p:ext uri="{BB962C8B-B14F-4D97-AF65-F5344CB8AC3E}">
        <p14:creationId xmlns="" xmlns:p14="http://schemas.microsoft.com/office/powerpoint/2010/main" val="6825059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0CDED3347A6F14EBFF3E0033D014DFA" ma:contentTypeVersion="0" ma:contentTypeDescription="Create a new document." ma:contentTypeScope="" ma:versionID="34ae2bac82b56427b6ae6c2a378d0dbd">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730F150-65D6-44FF-91C7-A49C6AAA1F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AA3D56FB-3AA1-4965-B9D2-4BA90BE185CD}">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D70EF755-B41E-45C8-AC72-F7410276E1C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558</TotalTime>
  <Words>2234</Words>
  <Application>Microsoft Office PowerPoint</Application>
  <PresentationFormat>On-screen Show (4:3)</PresentationFormat>
  <Paragraphs>161</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New Prospects for Library Authority Data</vt:lpstr>
      <vt:lpstr>Authority Data &amp;  Unified Resource Discovery Tools</vt:lpstr>
      <vt:lpstr>New MARC Fields in Authority Data</vt:lpstr>
      <vt:lpstr>New MARC Fields in Authority Data</vt:lpstr>
      <vt:lpstr>Authority Data as Linked Data</vt:lpstr>
      <vt:lpstr>Machine-actionable Data</vt:lpstr>
      <vt:lpstr>Bridging Different Types of Data with Authorities</vt:lpstr>
      <vt:lpstr>Undifferentiated Personal Names</vt:lpstr>
      <vt:lpstr>Limitations of Undifferentiated NARs</vt:lpstr>
      <vt:lpstr>Implications of the Break Up</vt:lpstr>
      <vt:lpstr>Implications of the Break Up</vt:lpstr>
      <vt:lpstr>Thanks</vt:lpstr>
    </vt:vector>
  </TitlesOfParts>
  <Company>University of California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Prospects for Library Authority Data</dc:title>
  <dc:creator>John Riemer</dc:creator>
  <cp:lastModifiedBy>John Riemer</cp:lastModifiedBy>
  <cp:revision>27</cp:revision>
  <dcterms:created xsi:type="dcterms:W3CDTF">2012-05-31T02:24:44Z</dcterms:created>
  <dcterms:modified xsi:type="dcterms:W3CDTF">2012-06-26T18:33:32Z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0x01010010CDED3347A6F14EBFF3E0033D014DFA</vt:lpwstr>
  </property>
  <property fmtid="{D5CDD505-2E9C-101B-9397-08002B2CF9AE}" pid="3" name="_AdHocReviewCycleID">
    <vt:i4>105102017</vt:i4>
  </property>
  <property fmtid="{D5CDD505-2E9C-101B-9397-08002B2CF9AE}" pid="4" name="_NewReviewCycle">
    <vt:lpwstr/>
  </property>
  <property fmtid="{D5CDD505-2E9C-101B-9397-08002B2CF9AE}" pid="5" name="_EmailSubject">
    <vt:lpwstr>Your presentation at the MARC Formats Interest Group meeting</vt:lpwstr>
  </property>
  <property fmtid="{D5CDD505-2E9C-101B-9397-08002B2CF9AE}" pid="6" name="_AuthorEmail">
    <vt:lpwstr>jriemer@library.ucla.edu</vt:lpwstr>
  </property>
  <property fmtid="{D5CDD505-2E9C-101B-9397-08002B2CF9AE}" pid="7" name="_AuthorEmailDisplayName">
    <vt:lpwstr>Riemer, John</vt:lpwstr>
  </property>
</Properties>
</file>