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5"/>
  </p:notesMasterIdLst>
  <p:sldIdLst>
    <p:sldId id="296" r:id="rId2"/>
    <p:sldId id="316" r:id="rId3"/>
    <p:sldId id="317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298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13" r:id="rId35"/>
    <p:sldId id="314" r:id="rId36"/>
    <p:sldId id="397" r:id="rId37"/>
    <p:sldId id="380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89" r:id="rId47"/>
    <p:sldId id="390" r:id="rId48"/>
    <p:sldId id="391" r:id="rId49"/>
    <p:sldId id="392" r:id="rId50"/>
    <p:sldId id="393" r:id="rId51"/>
    <p:sldId id="394" r:id="rId52"/>
    <p:sldId id="395" r:id="rId53"/>
    <p:sldId id="396" r:id="rId54"/>
  </p:sldIdLst>
  <p:sldSz cx="9144000" cy="6858000" type="screen4x3"/>
  <p:notesSz cx="6858000" cy="9144000"/>
  <p:embeddedFontLst>
    <p:embeddedFont>
      <p:font typeface="Lucida Sans Unicode" pitchFamily="34" charset="0"/>
      <p:regular r:id="rId56"/>
    </p:embeddedFont>
    <p:embeddedFont>
      <p:font typeface="Calibri" pitchFamily="34" charset="0"/>
      <p:regular r:id="rId57"/>
      <p:bold r:id="rId58"/>
      <p:italic r:id="rId59"/>
      <p:boldItalic r:id="rId60"/>
    </p:embeddedFont>
    <p:embeddedFont>
      <p:font typeface="ＭＳ Ｐゴシック" pitchFamily="34" charset="-128"/>
      <p:regular r:id="rId61"/>
    </p:embeddedFont>
    <p:embeddedFont>
      <p:font typeface="Palatino Linotype" pitchFamily="18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D40E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59" d="100"/>
          <a:sy n="59" d="100"/>
        </p:scale>
        <p:origin x="-3114" y="-15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8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B017D-6C20-EF42-84FF-6ACBA86FC068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E5BF3-9AB6-CD4B-9E4E-7A139B029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6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-14185108" y="-11798961"/>
            <a:ext cx="16560166" cy="1248612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16386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4660" y="4686"/>
            <a:ext cx="16557059" cy="124830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5602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183554" y="-11798961"/>
            <a:ext cx="16550846" cy="1247988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662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577" y="4344767"/>
            <a:ext cx="5470866" cy="401055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-14185107" y="-11798961"/>
            <a:ext cx="16555506" cy="1248144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7650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1210053" y="693414"/>
            <a:ext cx="4436341" cy="342802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8674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1643"/>
            <a:ext cx="5484847" cy="411206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431C7-E635-436F-9F14-36628F12163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99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closing, wrap it up!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431C7-E635-436F-9F14-36628F12163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06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-14185108" y="-11798962"/>
            <a:ext cx="16558613" cy="1248456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17410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-14185108" y="-11798961"/>
            <a:ext cx="16557060" cy="1248300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18434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-14185107" y="-11798961"/>
            <a:ext cx="16555506" cy="1248144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1945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-14185108" y="-11798961"/>
            <a:ext cx="16557060" cy="1248300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0482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-14185108" y="-11798961"/>
            <a:ext cx="16557060" cy="1248300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1506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0" y="0"/>
            <a:ext cx="16558613" cy="1248456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2530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-9700613" y="-3340567"/>
            <a:ext cx="16558614" cy="1248456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3554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2143610" y="694976"/>
            <a:ext cx="2572332" cy="342958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9739" tIns="44870" rIns="89739" bIns="44870" anchor="ctr"/>
          <a:lstStyle/>
          <a:p>
            <a:endParaRPr lang="en-US"/>
          </a:p>
        </p:txBody>
      </p:sp>
      <p:sp>
        <p:nvSpPr>
          <p:cNvPr id="2457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70866" cy="4099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698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27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15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16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274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028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520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937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568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195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04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C103E-DF34-4A01-BF12-7649FF731E37}" type="datetimeFigureOut">
              <a:rPr lang="en-GB" smtClean="0"/>
              <a:t>04/06/2012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94235-1DDB-40DF-8FD7-181EDC5C5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10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/viewform?pli=1&amp;formkey=dEdkSHJyUUprRFJDNmtlSGtRakI3WUE6MQ" TargetMode="External"/><Relationship Id="rId2" Type="http://schemas.openxmlformats.org/officeDocument/2006/relationships/hyperlink" Target="http://connectpro72403849.adobeconnect.com/nmrt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loidagarciafebo@gmail.com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connect.ala.org/node/175167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0.png"/><Relationship Id="rId4" Type="http://schemas.openxmlformats.org/officeDocument/2006/relationships/image" Target="../media/image5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png"/><Relationship Id="rId7" Type="http://schemas.openxmlformats.org/officeDocument/2006/relationships/image" Target="../media/image53.gif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2.jpg"/><Relationship Id="rId4" Type="http://schemas.openxmlformats.org/officeDocument/2006/relationships/image" Target="../media/image51.jpg"/><Relationship Id="rId9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wikiman.org/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xc.hu/" TargetMode="External"/><Relationship Id="rId5" Type="http://schemas.openxmlformats.org/officeDocument/2006/relationships/hyperlink" Target="http://www.librarymarketingtoolkit.com/" TargetMode="External"/><Relationship Id="rId4" Type="http://schemas.openxmlformats.org/officeDocument/2006/relationships/hyperlink" Target="http://twitter.com/theREALwikiman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604867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“Professional Networking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for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New Librarians”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 smtClean="0"/>
              <a:t>(</a:t>
            </a:r>
            <a:r>
              <a:rPr lang="en-US" dirty="0"/>
              <a:t>Online Program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000" dirty="0" smtClean="0"/>
              <a:t>provided by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ALA NMRT</a:t>
            </a:r>
            <a:b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Annual Program Committee 2011-2012</a:t>
            </a:r>
            <a:r>
              <a:rPr lang="en-US" sz="2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7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en-US" sz="2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Alyse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7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Ergood</a:t>
            </a:r>
            <a:r>
              <a:rPr lang="en-US" sz="2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Ava </a:t>
            </a:r>
            <a:r>
              <a:rPr lang="en-US" sz="27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Iuliano</a:t>
            </a:r>
            <a:r>
              <a:rPr lang="en-US" sz="2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(Co-chair), 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sz="2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ohyun Kim 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(Co</a:t>
            </a:r>
            <a:r>
              <a:rPr lang="en-US" sz="270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sz="2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chair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en-US" sz="2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 Breanne Kirsch, Christy </a:t>
            </a:r>
            <a:r>
              <a:rPr lang="en-US" sz="27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Shorey</a:t>
            </a:r>
            <a:r>
              <a:rPr lang="en-US" sz="2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Jared Harmon</a:t>
            </a:r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7012" y="0"/>
            <a:ext cx="6886988" cy="6858000"/>
          </a:xfrm>
        </p:spPr>
      </p:pic>
      <p:sp>
        <p:nvSpPr>
          <p:cNvPr id="5" name="Rectangle 4"/>
          <p:cNvSpPr/>
          <p:nvPr/>
        </p:nvSpPr>
        <p:spPr>
          <a:xfrm>
            <a:off x="179512" y="198884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latin typeface="Sansation" pitchFamily="2" charset="0"/>
              </a:rPr>
              <a:t>More formal networking </a:t>
            </a:r>
            <a:r>
              <a:rPr lang="en-GB" sz="2800" dirty="0" smtClean="0">
                <a:latin typeface="Sansation" pitchFamily="2" charset="0"/>
              </a:rPr>
              <a:t>is </a:t>
            </a:r>
            <a:r>
              <a:rPr lang="en-GB" sz="2800" dirty="0">
                <a:latin typeface="Sansation" pitchFamily="2" charset="0"/>
              </a:rPr>
              <a:t>the process of establishing a mutually beneficial relationship with other </a:t>
            </a:r>
            <a:r>
              <a:rPr lang="en-GB" sz="2800" dirty="0" smtClean="0">
                <a:latin typeface="Sansation" pitchFamily="2" charset="0"/>
              </a:rPr>
              <a:t>people or groups - one of the key differences might be, you </a:t>
            </a:r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go in there with a plan</a:t>
            </a:r>
            <a:r>
              <a:rPr lang="en-GB" sz="2800" dirty="0" smtClean="0">
                <a:latin typeface="Sansation" pitchFamily="2" charset="0"/>
              </a:rPr>
              <a:t>...</a:t>
            </a:r>
            <a:endParaRPr lang="en-GB" sz="28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5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Loida</a:t>
            </a:r>
            <a:r>
              <a:rPr lang="en-US" dirty="0" smtClean="0"/>
              <a:t> – How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157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6888"/>
            <a:ext cx="8220075" cy="1046162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0075" cy="4429125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2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8600" y="0"/>
            <a:ext cx="8001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 sz="3600">
                <a:solidFill>
                  <a:srgbClr val="FFFFFF"/>
                </a:solidFill>
              </a:rPr>
              <a:t>Walk this Way: How to Network</a:t>
            </a:r>
          </a:p>
          <a:p>
            <a:r>
              <a:rPr lang="en-US" sz="2400">
                <a:solidFill>
                  <a:srgbClr val="FFFFFF"/>
                </a:solidFill>
              </a:rPr>
              <a:t>Professional Networking Tips for New Librarians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486400" y="5486400"/>
            <a:ext cx="4572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 sz="2800" b="1">
                <a:solidFill>
                  <a:srgbClr val="FFFFFF"/>
                </a:solidFill>
              </a:rPr>
              <a:t>Loida Garcia-Febo </a:t>
            </a:r>
          </a:p>
          <a:p>
            <a:r>
              <a:rPr lang="en-US" sz="1600" b="1">
                <a:solidFill>
                  <a:srgbClr val="FFFFFF"/>
                </a:solidFill>
              </a:rPr>
              <a:t>Coordinator, New Americans Program Queens Library</a:t>
            </a:r>
          </a:p>
        </p:txBody>
      </p:sp>
    </p:spTree>
    <p:extLst>
      <p:ext uri="{BB962C8B-B14F-4D97-AF65-F5344CB8AC3E}">
        <p14:creationId xmlns:p14="http://schemas.microsoft.com/office/powerpoint/2010/main" val="11442070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5486400"/>
            <a:ext cx="1600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6400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53988"/>
            <a:ext cx="8686800" cy="76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 algn="ctr"/>
            <a:r>
              <a:rPr lang="en-US" sz="2000">
                <a:solidFill>
                  <a:srgbClr val="0084D1"/>
                </a:solidFill>
                <a:latin typeface="Palatino Linotype" charset="0"/>
              </a:rPr>
              <a:t>How did I first get involved in ALA?</a:t>
            </a:r>
          </a:p>
          <a:p>
            <a:pPr algn="ctr"/>
            <a:r>
              <a:rPr lang="en-US" sz="2000">
                <a:solidFill>
                  <a:srgbClr val="0084D1"/>
                </a:solidFill>
                <a:latin typeface="Palatino Linotype" charset="0"/>
              </a:rPr>
              <a:t>REFORMA: ALA Affiliate -&gt; ALA Round Table -&gt; ALA Committee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6294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298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270500" y="457200"/>
            <a:ext cx="3187700" cy="1341438"/>
          </a:xfrm>
          <a:ln/>
        </p:spPr>
        <p:txBody>
          <a:bodyPr lIns="0" tIns="0" rIns="0" bIns="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i="1">
                <a:latin typeface="Palatino Linotype" charset="0"/>
              </a:rPr>
              <a:t>Networking 101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00600" y="2514600"/>
            <a:ext cx="3873500" cy="3508375"/>
          </a:xfrm>
          <a:ln/>
        </p:spPr>
        <p:txBody>
          <a:bodyPr lIns="0" tIns="0" rIns="0" bIns="0"/>
          <a:lstStyle/>
          <a:p>
            <a:pPr marL="681038" indent="-681038">
              <a:buFont typeface="Times New Roman" charset="0"/>
              <a:buChar char="•"/>
              <a:tabLst>
                <a:tab pos="681038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</a:pPr>
            <a:r>
              <a:rPr lang="en-US" i="1">
                <a:latin typeface="Palatino Linotype" charset="0"/>
              </a:rPr>
              <a:t>Visibility</a:t>
            </a:r>
          </a:p>
          <a:p>
            <a:pPr marL="681038" indent="-681038">
              <a:buFont typeface="Times New Roman" charset="0"/>
              <a:buChar char="•"/>
              <a:tabLst>
                <a:tab pos="681038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</a:pPr>
            <a:r>
              <a:rPr lang="en-US" i="1">
                <a:latin typeface="Palatino Linotype" charset="0"/>
              </a:rPr>
              <a:t>Credibility</a:t>
            </a:r>
          </a:p>
          <a:p>
            <a:pPr marL="681038" indent="-681038">
              <a:buFont typeface="Times New Roman" charset="0"/>
              <a:buChar char="•"/>
              <a:tabLst>
                <a:tab pos="681038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</a:pPr>
            <a:r>
              <a:rPr lang="en-US" i="1">
                <a:latin typeface="Palatino Linotype" charset="0"/>
              </a:rPr>
              <a:t>Trustability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4114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2334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63538"/>
            <a:ext cx="8215313" cy="1038225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5313" cy="4421188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654300" y="2171700"/>
            <a:ext cx="4432300" cy="256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n-US" sz="2600" b="1" i="1">
                <a:latin typeface="Palatino Linotype" charset="0"/>
              </a:rPr>
              <a:t>Stay active in each one: </a:t>
            </a:r>
          </a:p>
          <a:p>
            <a:pPr>
              <a:spcBef>
                <a:spcPts val="800"/>
              </a:spcBef>
            </a:pPr>
            <a:endParaRPr lang="en-US" sz="2600" b="1" i="1">
              <a:latin typeface="Palatino Linotype" charset="0"/>
            </a:endParaRPr>
          </a:p>
          <a:p>
            <a:pPr>
              <a:spcBef>
                <a:spcPts val="800"/>
              </a:spcBef>
              <a:buFont typeface="Times New Roman" charset="0"/>
              <a:buChar char="•"/>
            </a:pPr>
            <a:r>
              <a:rPr lang="en-US" sz="2600" b="1" i="1">
                <a:latin typeface="Palatino Linotype" charset="0"/>
              </a:rPr>
              <a:t>Professional associations</a:t>
            </a:r>
          </a:p>
          <a:p>
            <a:pPr>
              <a:spcBef>
                <a:spcPts val="800"/>
              </a:spcBef>
              <a:buFont typeface="Times New Roman" charset="0"/>
              <a:buChar char="•"/>
            </a:pPr>
            <a:r>
              <a:rPr lang="en-US" sz="2600" b="1" i="1">
                <a:latin typeface="Palatino Linotype" charset="0"/>
              </a:rPr>
              <a:t>Events</a:t>
            </a:r>
          </a:p>
          <a:p>
            <a:pPr>
              <a:spcBef>
                <a:spcPts val="800"/>
              </a:spcBef>
              <a:buFont typeface="Times New Roman" charset="0"/>
              <a:buChar char="•"/>
            </a:pPr>
            <a:r>
              <a:rPr lang="en-US" sz="2600" b="1" i="1">
                <a:latin typeface="Palatino Linotype" charset="0"/>
              </a:rPr>
              <a:t>Online networks</a:t>
            </a:r>
          </a:p>
          <a:p>
            <a:pPr>
              <a:spcBef>
                <a:spcPts val="800"/>
              </a:spcBef>
              <a:buClrTx/>
              <a:buSzTx/>
              <a:buFontTx/>
              <a:buNone/>
            </a:pPr>
            <a:endParaRPr lang="en-US" sz="2600" b="1" i="1">
              <a:solidFill>
                <a:srgbClr val="C5000B"/>
              </a:solidFill>
              <a:latin typeface="Palatino Linotype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743200" y="457200"/>
            <a:ext cx="364331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n-US" sz="2600" b="1" i="1">
                <a:solidFill>
                  <a:srgbClr val="FF0000"/>
                </a:solidFill>
                <a:latin typeface="Palatino Linotype" charset="0"/>
              </a:rPr>
              <a:t>Better together</a:t>
            </a:r>
          </a:p>
        </p:txBody>
      </p:sp>
    </p:spTree>
    <p:extLst>
      <p:ext uri="{BB962C8B-B14F-4D97-AF65-F5344CB8AC3E}">
        <p14:creationId xmlns:p14="http://schemas.microsoft.com/office/powerpoint/2010/main" val="41018372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16900" cy="506413"/>
          </a:xfrm>
          <a:ln/>
        </p:spPr>
        <p:txBody>
          <a:bodyPr lIns="0" tIns="0" rIns="0" bIns="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latin typeface="Palatino Linotype" charset="0"/>
              </a:rPr>
              <a:t>Online Communities created by and for librarians*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6900" cy="4424363"/>
          </a:xfrm>
          <a:ln/>
        </p:spPr>
        <p:txBody>
          <a:bodyPr lIns="0" tIns="0" rIns="0" bIns="0"/>
          <a:lstStyle/>
          <a:p>
            <a:endParaRPr lang="en-US"/>
          </a:p>
        </p:txBody>
      </p:sp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119063" y="527050"/>
          <a:ext cx="8750300" cy="5380805"/>
        </p:xfrm>
        <a:graphic>
          <a:graphicData uri="http://schemas.openxmlformats.org/drawingml/2006/table">
            <a:tbl>
              <a:tblPr/>
              <a:tblGrid>
                <a:gridCol w="1933575"/>
                <a:gridCol w="1262062"/>
                <a:gridCol w="3197225"/>
                <a:gridCol w="2357438"/>
              </a:tblGrid>
              <a:tr h="5873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Name of Group</a:t>
                      </a:r>
                    </a:p>
                  </a:txBody>
                  <a:tcPr marT="43092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Country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Activities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Online tool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ALA Think Tank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USA-based; open for librarians worldwide.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Motivate those that find difficult for new librarians to break through into the organization, discuss related issues, announce events, and plan professional and social events.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Facebook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Finnish young librarian movement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Finland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Network, discuss issues and plan events.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Ning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*Hack Library School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USA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Lucida Sans Unicode" charset="0"/>
                        </a:rPr>
                        <a:t>Post blog entries about issues of interest for students and new librarians, and exchange ideas about LIS curriculum.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Facebook; Twitter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WordPress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Hawaii-Pacific Law Library initiative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Hawaii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Lucida Sans Unicode" charset="0"/>
                        </a:rPr>
                        <a:t>Brainstorm and promote collaboration.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Lucida Sans Unicode" charset="0"/>
                      </a:endParaRP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Google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IFLA New Professionals SIG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Worldwide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Discuss worldwide concerns, post blog entries and videos about issues of interest and conferences, share news, and announce events. 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Facebook; Twitter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WordPress; YouTube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LIS New Professionals Network 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England-based; open for librarians worldwide.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Post blog entries about issues of interest, announce conferences, social events and contests, and network.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WordPress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*New Academic Librarians: Networking for Success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Worldwide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Share news and information of interest to new librarians, and post job vacancies.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GB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LinkedIn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New Federal Librarians Group 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USA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Network with other federal librarians.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Facebook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*The NY Librarians Meetup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USA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Coordinate events, share information and job vacancies.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Digg; Facebook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Flickr; Goodreads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Lucida Sans Unicode" charset="0"/>
                        </a:rPr>
                        <a:t>LibraryThing; LinkedIn; Meetup Blog; Twitter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Lucida Sans Unicode" charset="0"/>
                        </a:rPr>
                        <a:t>YouTube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*Urban Librarians Unite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USA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Activist librarians organize grassroots advocacy efforts, organize networking events.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Facebook; Twitter; WordPress.</a:t>
                      </a:r>
                    </a:p>
                  </a:txBody>
                  <a:tcPr marT="26334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7319" name="Text Box 151"/>
          <p:cNvSpPr txBox="1">
            <a:spLocks noChangeArrowheads="1"/>
          </p:cNvSpPr>
          <p:nvPr/>
        </p:nvSpPr>
        <p:spPr bwMode="auto">
          <a:xfrm>
            <a:off x="228600" y="6370638"/>
            <a:ext cx="8458200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>
              <a:spcBef>
                <a:spcPts val="800"/>
              </a:spcBef>
            </a:pPr>
            <a:r>
              <a:rPr lang="en-US" sz="1400" b="1">
                <a:latin typeface="Palatino Linotype" charset="0"/>
              </a:rPr>
              <a:t>*Garcia-Febo &amp; Kear in</a:t>
            </a:r>
            <a:r>
              <a:rPr lang="en-US" sz="1400" b="1" i="1">
                <a:latin typeface="Palatino Linotype" charset="0"/>
              </a:rPr>
              <a:t> Worldwide Perceptions of NewLibrarians (2012).</a:t>
            </a:r>
          </a:p>
        </p:txBody>
      </p:sp>
    </p:spTree>
    <p:extLst>
      <p:ext uri="{BB962C8B-B14F-4D97-AF65-F5344CB8AC3E}">
        <p14:creationId xmlns:p14="http://schemas.microsoft.com/office/powerpoint/2010/main" val="29016822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07988"/>
            <a:ext cx="8216900" cy="1042987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6900" cy="4424363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212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743200" y="914400"/>
            <a:ext cx="17827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 sz="2800" b="1" i="1">
                <a:solidFill>
                  <a:srgbClr val="FFFFFF"/>
                </a:solidFill>
                <a:latin typeface="Palatino Linotype" charset="0"/>
              </a:rPr>
              <a:t>Introvert?</a:t>
            </a:r>
          </a:p>
        </p:txBody>
      </p:sp>
    </p:spTree>
    <p:extLst>
      <p:ext uri="{BB962C8B-B14F-4D97-AF65-F5344CB8AC3E}">
        <p14:creationId xmlns:p14="http://schemas.microsoft.com/office/powerpoint/2010/main" val="33530312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52438"/>
            <a:ext cx="8218488" cy="1046162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4424363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8263" y="-12700"/>
            <a:ext cx="92122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200400" y="457200"/>
            <a:ext cx="5332413" cy="76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 algn="ctr"/>
            <a:r>
              <a:rPr lang="en-US" sz="2800" b="1" i="1">
                <a:solidFill>
                  <a:srgbClr val="FFFFFF"/>
                </a:solidFill>
                <a:latin typeface="Palatino Linotype" charset="0"/>
              </a:rPr>
              <a:t>Get ready!</a:t>
            </a:r>
          </a:p>
        </p:txBody>
      </p:sp>
    </p:spTree>
    <p:extLst>
      <p:ext uri="{BB962C8B-B14F-4D97-AF65-F5344CB8AC3E}">
        <p14:creationId xmlns:p14="http://schemas.microsoft.com/office/powerpoint/2010/main" val="14219470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52438"/>
            <a:ext cx="8218488" cy="1046162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4424363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28600" y="611188"/>
            <a:ext cx="5332413" cy="76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 sz="2200">
                <a:solidFill>
                  <a:srgbClr val="0084D1"/>
                </a:solidFill>
              </a:rPr>
              <a:t>Building Networks Take Time</a:t>
            </a:r>
          </a:p>
        </p:txBody>
      </p:sp>
    </p:spTree>
    <p:extLst>
      <p:ext uri="{BB962C8B-B14F-4D97-AF65-F5344CB8AC3E}">
        <p14:creationId xmlns:p14="http://schemas.microsoft.com/office/powerpoint/2010/main" val="28549789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Time/Date: Thurs. June 7, 2012 at Noon EST (US time)</a:t>
            </a:r>
          </a:p>
          <a:p>
            <a:r>
              <a:rPr lang="en-US" dirty="0"/>
              <a:t>Place:         </a:t>
            </a:r>
            <a:r>
              <a:rPr lang="en-US" dirty="0">
                <a:hlinkClick r:id="rId2"/>
              </a:rPr>
              <a:t>http://connectpro72403849.adobeconnect.com/nmrt/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Speakers:   </a:t>
            </a:r>
            <a:r>
              <a:rPr lang="en-US" i="1" dirty="0"/>
              <a:t>(See below for speaker bios)</a:t>
            </a:r>
            <a:r>
              <a:rPr lang="en-US" dirty="0"/>
              <a:t> </a:t>
            </a:r>
          </a:p>
          <a:p>
            <a:pPr lvl="1"/>
            <a:r>
              <a:rPr lang="en-US" dirty="0" smtClean="0"/>
              <a:t>Ned </a:t>
            </a:r>
            <a:r>
              <a:rPr lang="en-US" dirty="0"/>
              <a:t>Potter                </a:t>
            </a:r>
            <a:r>
              <a:rPr lang="en-US" dirty="0" smtClean="0"/>
              <a:t>(</a:t>
            </a:r>
            <a:r>
              <a:rPr lang="en-US" dirty="0"/>
              <a:t>"On the </a:t>
            </a:r>
            <a:r>
              <a:rPr lang="en-US" dirty="0" smtClean="0"/>
              <a:t>What of </a:t>
            </a:r>
            <a:r>
              <a:rPr lang="en-US" dirty="0"/>
              <a:t>Professional Networking")</a:t>
            </a:r>
          </a:p>
          <a:p>
            <a:pPr lvl="1"/>
            <a:r>
              <a:rPr lang="en-US" dirty="0" err="1"/>
              <a:t>Loida</a:t>
            </a:r>
            <a:r>
              <a:rPr lang="en-US" dirty="0"/>
              <a:t> </a:t>
            </a:r>
            <a:r>
              <a:rPr lang="en-US" dirty="0" smtClean="0"/>
              <a:t>Garcia-</a:t>
            </a:r>
            <a:r>
              <a:rPr lang="en-US" dirty="0" err="1" smtClean="0"/>
              <a:t>Febo</a:t>
            </a:r>
            <a:r>
              <a:rPr lang="en-US" dirty="0" smtClean="0"/>
              <a:t> </a:t>
            </a:r>
            <a:r>
              <a:rPr lang="en-US" dirty="0"/>
              <a:t>   ("On the How of Professional Networking")</a:t>
            </a:r>
          </a:p>
          <a:p>
            <a:pPr lvl="1"/>
            <a:r>
              <a:rPr lang="en-US" dirty="0" smtClean="0"/>
              <a:t>JP </a:t>
            </a:r>
            <a:r>
              <a:rPr lang="en-US" dirty="0" err="1"/>
              <a:t>Porcaro</a:t>
            </a:r>
            <a:r>
              <a:rPr lang="en-US" dirty="0"/>
              <a:t>                 ("On the With Whom of Professional Networking")</a:t>
            </a:r>
          </a:p>
          <a:p>
            <a:pPr lvl="1"/>
            <a:r>
              <a:rPr lang="en-US" dirty="0"/>
              <a:t>Courtney L Young    ("On the Where of Professional </a:t>
            </a:r>
            <a:r>
              <a:rPr lang="en-US" dirty="0" smtClean="0"/>
              <a:t>Networking”)</a:t>
            </a:r>
          </a:p>
          <a:p>
            <a:pPr lvl="1"/>
            <a:r>
              <a:rPr lang="en-US" dirty="0" smtClean="0"/>
              <a:t>Pat </a:t>
            </a:r>
            <a:r>
              <a:rPr lang="en-US" dirty="0"/>
              <a:t>Hawthorne        </a:t>
            </a:r>
            <a:r>
              <a:rPr lang="en-US" dirty="0" smtClean="0"/>
              <a:t> </a:t>
            </a:r>
            <a:r>
              <a:rPr lang="en-US" dirty="0"/>
              <a:t>("On the When of Professional </a:t>
            </a:r>
            <a:r>
              <a:rPr lang="en-US" dirty="0" smtClean="0"/>
              <a:t>Networking”)</a:t>
            </a:r>
          </a:p>
          <a:p>
            <a:pPr lvl="1"/>
            <a:r>
              <a:rPr lang="en-US" dirty="0"/>
              <a:t>Ned Potter                ("On </a:t>
            </a:r>
            <a:r>
              <a:rPr lang="en-US" dirty="0" smtClean="0"/>
              <a:t>the </a:t>
            </a:r>
            <a:r>
              <a:rPr lang="en-US" dirty="0"/>
              <a:t>Why of Professional Networking")</a:t>
            </a:r>
          </a:p>
          <a:p>
            <a:pPr lvl="1"/>
            <a:endParaRPr lang="en-US" dirty="0"/>
          </a:p>
          <a:p>
            <a:r>
              <a:rPr lang="en-US" dirty="0"/>
              <a:t>Evaluation Survey:         </a:t>
            </a:r>
            <a:r>
              <a:rPr lang="en-US" dirty="0">
                <a:hlinkClick r:id="rId3"/>
              </a:rPr>
              <a:t>https://docs.google.com/spreadsheet/viewform?pli=1&amp;formkey=dEdkSHJyUUprRFJDNmtlSGtRakI3WUE6MQ#gid=0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03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8"/>
            <a:ext cx="9144000" cy="681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486400" y="457200"/>
            <a:ext cx="3429000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b="1">
                <a:solidFill>
                  <a:srgbClr val="0000CC"/>
                </a:solidFill>
                <a:latin typeface="Palatino Linotype" charset="0"/>
              </a:rPr>
              <a:t>Cultivate relationships</a:t>
            </a:r>
          </a:p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200">
              <a:solidFill>
                <a:srgbClr val="0000CC"/>
              </a:solidFill>
              <a:latin typeface="Palatino Linotype" charset="0"/>
            </a:endParaRPr>
          </a:p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200">
              <a:solidFill>
                <a:srgbClr val="0000CC"/>
              </a:solidFill>
              <a:latin typeface="Palatino Linotype" charset="0"/>
            </a:endParaRP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Say hello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Acknowledge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Phone calls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Thank you notes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Greeting cards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Emails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Send articles of interest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Friend/ Like/ Join websites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Posts their links on your social media pages</a:t>
            </a:r>
          </a:p>
          <a:p>
            <a:pPr>
              <a:buFont typeface="Times New Roman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CC"/>
                </a:solidFill>
                <a:latin typeface="Palatino Linotype" charset="0"/>
              </a:rPr>
              <a:t>Direct messages</a:t>
            </a:r>
          </a:p>
          <a:p>
            <a:pPr>
              <a:buClrTx/>
              <a:buSz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b="1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47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07988"/>
            <a:ext cx="8216900" cy="1042987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6900" cy="4424363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73088" y="292100"/>
            <a:ext cx="3313112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>
              <a:spcBef>
                <a:spcPts val="800"/>
              </a:spcBef>
            </a:pPr>
            <a:r>
              <a:rPr lang="en-US" sz="3200" i="1">
                <a:solidFill>
                  <a:srgbClr val="FFFFFF"/>
                </a:solidFill>
                <a:latin typeface="Palatino Linotype" charset="0"/>
              </a:rPr>
              <a:t>Give back!</a:t>
            </a:r>
          </a:p>
        </p:txBody>
      </p:sp>
    </p:spTree>
    <p:extLst>
      <p:ext uri="{BB962C8B-B14F-4D97-AF65-F5344CB8AC3E}">
        <p14:creationId xmlns:p14="http://schemas.microsoft.com/office/powerpoint/2010/main" val="2731659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13725" cy="1038225"/>
          </a:xfrm>
          <a:ln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3725" cy="4421188"/>
          </a:xfrm>
          <a:ln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743200" y="2652713"/>
            <a:ext cx="4572000" cy="260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pPr algn="ctr"/>
            <a:r>
              <a:rPr lang="en-US" sz="2400" b="1">
                <a:latin typeface="Palatino Linotype" charset="0"/>
              </a:rPr>
              <a:t>Above all:</a:t>
            </a:r>
          </a:p>
          <a:p>
            <a:endParaRPr lang="en-US" b="1">
              <a:latin typeface="Palatino Linotype" charset="0"/>
            </a:endParaRPr>
          </a:p>
          <a:p>
            <a:r>
              <a:rPr lang="en-US" sz="2000">
                <a:latin typeface="Palatino Linotype" charset="0"/>
              </a:rPr>
              <a:t>Transparent</a:t>
            </a:r>
          </a:p>
          <a:p>
            <a:r>
              <a:rPr lang="en-US" sz="2000">
                <a:latin typeface="Palatino Linotype" charset="0"/>
              </a:rPr>
              <a:t>Ethical</a:t>
            </a:r>
          </a:p>
          <a:p>
            <a:r>
              <a:rPr lang="en-US" sz="2000">
                <a:latin typeface="Palatino Linotype" charset="0"/>
              </a:rPr>
              <a:t>Professional</a:t>
            </a:r>
          </a:p>
          <a:p>
            <a:r>
              <a:rPr lang="en-US" sz="2000">
                <a:latin typeface="Palatino Linotype" charset="0"/>
              </a:rPr>
              <a:t>Promise what you know you will provide</a:t>
            </a:r>
          </a:p>
          <a:p>
            <a:r>
              <a:rPr lang="en-US" sz="2000">
                <a:latin typeface="Palatino Linotype" charset="0"/>
              </a:rPr>
              <a:t>Aware of the expectations you create</a:t>
            </a:r>
          </a:p>
        </p:txBody>
      </p:sp>
    </p:spTree>
    <p:extLst>
      <p:ext uri="{BB962C8B-B14F-4D97-AF65-F5344CB8AC3E}">
        <p14:creationId xmlns:p14="http://schemas.microsoft.com/office/powerpoint/2010/main" val="2003711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15313" cy="1038225"/>
          </a:xfrm>
          <a:ln/>
        </p:spPr>
        <p:txBody>
          <a:bodyPr lIns="0" tIns="0" rIns="0" bIns="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Useful Resources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57200" y="2332038"/>
            <a:ext cx="8229600" cy="429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>
                <a:latin typeface="Palatino Linotype" charset="0"/>
              </a:rPr>
              <a:t>Ferrazi, Keith, and Tahl Raz. </a:t>
            </a:r>
            <a:r>
              <a:rPr lang="en-US" i="1">
                <a:latin typeface="Palatino Linotype" charset="0"/>
              </a:rPr>
              <a:t>Never eat alone: and other 	secrets to success, one 		relationship at a time.</a:t>
            </a:r>
            <a:r>
              <a:rPr lang="en-US">
                <a:latin typeface="Palatino Linotype" charset="0"/>
              </a:rPr>
              <a:t> New York: Currency Doubleday, 2005. </a:t>
            </a:r>
          </a:p>
          <a:p>
            <a:endParaRPr lang="en-US">
              <a:latin typeface="Palatino Linotype" charset="0"/>
            </a:endParaRPr>
          </a:p>
          <a:p>
            <a:r>
              <a:rPr lang="en-US">
                <a:latin typeface="Palatino Linotype" charset="0"/>
              </a:rPr>
              <a:t>Garcia-Febo, Loida, and Robin Kear. 2012. “Worldwide Perceptions of New 		Librarians.” In Wolf-Fritz 	Riekert and Ingeborg Simon (Eds.), </a:t>
            </a:r>
            <a:r>
              <a:rPr lang="en-US" i="1">
                <a:latin typeface="Palatino Linotype" charset="0"/>
              </a:rPr>
              <a:t>Information 	in e-motion Proceedings BOBCATSSS 2012 – 	20th International Conference 	on Information Science. Amsterdam, 23-25 January 2012.</a:t>
            </a:r>
            <a:r>
              <a:rPr lang="en-US">
                <a:latin typeface="Palatino Linotype" charset="0"/>
              </a:rPr>
              <a:t> Bad Honnef, 			Germany: Bock+Herchen Verlag, p.121-124. </a:t>
            </a:r>
          </a:p>
          <a:p>
            <a:endParaRPr lang="en-US">
              <a:latin typeface="Palatino Linotype" charset="0"/>
            </a:endParaRPr>
          </a:p>
          <a:p>
            <a:r>
              <a:rPr lang="en-US">
                <a:latin typeface="Palatino Linotype" charset="0"/>
              </a:rPr>
              <a:t>Gladwell, Malcolm. </a:t>
            </a:r>
            <a:r>
              <a:rPr lang="en-US" i="1">
                <a:latin typeface="Palatino Linotype" charset="0"/>
              </a:rPr>
              <a:t>The tipping point: how little things can make a big difference.</a:t>
            </a:r>
            <a:r>
              <a:rPr lang="en-US">
                <a:latin typeface="Palatino Linotype" charset="0"/>
              </a:rPr>
              <a:t> 		Boston: Little, Brown, 2002.</a:t>
            </a:r>
          </a:p>
          <a:p>
            <a:endParaRPr lang="en-US">
              <a:latin typeface="Palatino Linotype" charset="0"/>
            </a:endParaRPr>
          </a:p>
          <a:p>
            <a:r>
              <a:rPr lang="en-US">
                <a:latin typeface="Palatino Linotype" charset="0"/>
              </a:rPr>
              <a:t>Meisner, Ivan. </a:t>
            </a:r>
            <a:r>
              <a:rPr lang="en-US" i="1">
                <a:latin typeface="Palatino Linotype" charset="0"/>
              </a:rPr>
              <a:t>Truth or delusion: busting networks biggest myths</a:t>
            </a:r>
            <a:r>
              <a:rPr lang="en-US">
                <a:latin typeface="Palatino Linotype" charset="0"/>
              </a:rPr>
              <a:t>. Nashville: 		Nelson, 2006. 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0287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0698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CFAC28F-37FD-864B-8E28-37EB1D751903}" type="slidenum">
              <a:rPr lang="en-US"/>
              <a:pPr/>
              <a:t>24</a:t>
            </a:fld>
            <a:endParaRPr lang="en-US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43000" y="414338"/>
            <a:ext cx="754380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r>
              <a:rPr lang="en-US" sz="3600" b="1">
                <a:solidFill>
                  <a:srgbClr val="FFFFFF"/>
                </a:solidFill>
                <a:latin typeface="Palatino Linotype" charset="0"/>
              </a:rPr>
              <a:t>Walk this Way: How to Network</a:t>
            </a:r>
          </a:p>
          <a:p>
            <a:r>
              <a:rPr lang="en-US" sz="2400">
                <a:solidFill>
                  <a:srgbClr val="FFFFFF"/>
                </a:solidFill>
                <a:latin typeface="Palatino Linotype" charset="0"/>
              </a:rPr>
              <a:t>Professional Networking Tips for New Librarians</a:t>
            </a:r>
          </a:p>
          <a:p>
            <a:endParaRPr lang="en-US" sz="2400" b="1">
              <a:solidFill>
                <a:srgbClr val="000080"/>
              </a:solidFill>
              <a:latin typeface="Palatino Linotype" charset="0"/>
            </a:endParaRPr>
          </a:p>
          <a:p>
            <a:endParaRPr lang="en-US" sz="2400" b="1">
              <a:solidFill>
                <a:srgbClr val="000080"/>
              </a:solidFill>
            </a:endParaRPr>
          </a:p>
          <a:p>
            <a:pPr algn="ctr"/>
            <a:r>
              <a:rPr lang="en-US" sz="2400" b="1">
                <a:solidFill>
                  <a:srgbClr val="000080"/>
                </a:solidFill>
                <a:latin typeface="Palatino Linotype" charset="0"/>
              </a:rPr>
              <a:t>Loida Garcia-Febo</a:t>
            </a:r>
          </a:p>
          <a:p>
            <a:pPr algn="ctr"/>
            <a:r>
              <a:rPr lang="en-US" sz="2400" b="1">
                <a:solidFill>
                  <a:srgbClr val="000080"/>
                </a:solidFill>
                <a:latin typeface="Palatino Linotype" charset="0"/>
              </a:rPr>
              <a:t>ALA NMRT Webinar </a:t>
            </a:r>
          </a:p>
          <a:p>
            <a:pPr algn="ctr"/>
            <a:r>
              <a:rPr lang="en-US" sz="2400" b="1">
                <a:solidFill>
                  <a:srgbClr val="000080"/>
                </a:solidFill>
                <a:latin typeface="Palatino Linotype" charset="0"/>
              </a:rPr>
              <a:t>June 7, 2012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695575" y="5029200"/>
            <a:ext cx="41624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endParaRPr lang="en-US" sz="2400" b="1">
              <a:solidFill>
                <a:srgbClr val="CCCCFF"/>
              </a:solidFill>
            </a:endParaRPr>
          </a:p>
          <a:p>
            <a:pPr algn="ctr"/>
            <a:r>
              <a:rPr lang="en-US" sz="2400" b="1">
                <a:solidFill>
                  <a:srgbClr val="000080"/>
                </a:solidFill>
                <a:latin typeface="Palatino Linotype" charset="0"/>
                <a:hlinkClick r:id="rId4"/>
              </a:rPr>
              <a:t>loidagarciafebo@gmail.com</a:t>
            </a:r>
            <a:r>
              <a:rPr lang="en-US" sz="2400" b="1">
                <a:solidFill>
                  <a:srgbClr val="000080"/>
                </a:solidFill>
                <a:latin typeface="Palatino Linotype" charset="0"/>
              </a:rPr>
              <a:t> </a:t>
            </a:r>
          </a:p>
          <a:p>
            <a:pPr algn="ctr"/>
            <a:r>
              <a:rPr lang="en-US" sz="2400" b="1">
                <a:solidFill>
                  <a:srgbClr val="000080"/>
                </a:solidFill>
                <a:latin typeface="Palatino Linotype" charset="0"/>
              </a:rPr>
              <a:t>Twitter: @loidagarciafebo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695575" y="3200400"/>
            <a:ext cx="39338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Lucida Sans Unicode" charset="0"/>
              </a:defRPr>
            </a:lvl9pPr>
          </a:lstStyle>
          <a:p>
            <a:endParaRPr lang="en-US" sz="2400" b="1">
              <a:solidFill>
                <a:srgbClr val="000080"/>
              </a:solidFill>
            </a:endParaRPr>
          </a:p>
          <a:p>
            <a:pPr algn="ctr">
              <a:lnSpc>
                <a:spcPct val="93000"/>
              </a:lnSpc>
            </a:pPr>
            <a:r>
              <a:rPr lang="en-US" sz="4400" b="1" i="1">
                <a:solidFill>
                  <a:srgbClr val="000080"/>
                </a:solidFill>
                <a:latin typeface="Palatino Linotype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8605503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JP – With Whom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4260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Courtney - Where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408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57" y="2036814"/>
            <a:ext cx="7543800" cy="42433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5526" y="970037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#ala12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4531" y="5932557"/>
            <a:ext cx="26698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Photo by </a:t>
            </a:r>
            <a:r>
              <a:rPr lang="en-US" sz="800" dirty="0" err="1">
                <a:solidFill>
                  <a:schemeClr val="bg1"/>
                </a:solidFill>
              </a:rPr>
              <a:t>emreterok</a:t>
            </a:r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://www.flickr.com/photos/emreterok/3891484440</a:t>
            </a:r>
            <a:r>
              <a:rPr 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86" y="440016"/>
            <a:ext cx="1143000" cy="4800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05000" y="502524"/>
            <a:ext cx="68281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Professional Networking Tips for New Librarians: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Where to Network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31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5575649523_6a2d33fd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352800"/>
            <a:ext cx="346088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3272997"/>
            <a:ext cx="3149600" cy="2362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336" y="216005"/>
            <a:ext cx="3175000" cy="2381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41" y="239306"/>
            <a:ext cx="3098800" cy="2324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5810" y="304800"/>
            <a:ext cx="1742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NMRT MW 2009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87063" y="381000"/>
            <a:ext cx="118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ACRL 2007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21304" y="3272997"/>
            <a:ext cx="1742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NMRT MW 2008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352800"/>
            <a:ext cx="118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ACRL 2011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020272" y="6488668"/>
            <a:ext cx="2290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ala12 #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16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972" y="762000"/>
            <a:ext cx="4191000" cy="533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3352800"/>
            <a:ext cx="3657600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685800"/>
            <a:ext cx="3658440" cy="2514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58641" y="6488668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#ala12 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://connect.ala.org/node/175167</a:t>
            </a:r>
            <a:endParaRPr lang="en-US" dirty="0"/>
          </a:p>
          <a:p>
            <a:r>
              <a:rPr lang="en-US" dirty="0"/>
              <a:t>#ALA12 </a:t>
            </a:r>
            <a:r>
              <a:rPr lang="en-US" dirty="0" smtClean="0"/>
              <a:t> #</a:t>
            </a:r>
            <a:r>
              <a:rPr lang="en-US" dirty="0"/>
              <a:t>networking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74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831" y="3035641"/>
            <a:ext cx="4114800" cy="3086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93" y="3007066"/>
            <a:ext cx="4191000" cy="3143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322176"/>
            <a:ext cx="4140740" cy="233537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721" y="304800"/>
            <a:ext cx="4390957" cy="247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610" y="381000"/>
            <a:ext cx="2342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Internet Librarian 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0" y="381000"/>
            <a:ext cx="118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ACRL 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5727219"/>
            <a:ext cx="16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REFORMA 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0" y="3135387"/>
            <a:ext cx="1286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NMRT 2008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04079" y="6488668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#ala12 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4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1295399"/>
          <a:ext cx="8534401" cy="40386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5910"/>
                <a:gridCol w="3219090"/>
                <a:gridCol w="2819401"/>
              </a:tblGrid>
              <a:tr h="10096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b="1" u="sng" dirty="0" smtClean="0">
                          <a:latin typeface="Arial" pitchFamily="34" charset="0"/>
                          <a:cs typeface="Arial" pitchFamily="34" charset="0"/>
                        </a:rPr>
                        <a:t>Geographic</a:t>
                      </a:r>
                    </a:p>
                    <a:p>
                      <a:pPr algn="l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Regional</a:t>
                      </a:r>
                    </a:p>
                    <a:p>
                      <a:pPr algn="l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State</a:t>
                      </a:r>
                    </a:p>
                    <a:p>
                      <a:pPr algn="l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National</a:t>
                      </a:r>
                    </a:p>
                    <a:p>
                      <a:pPr algn="l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International</a:t>
                      </a:r>
                    </a:p>
                  </a:txBody>
                  <a:tcPr/>
                </a:tc>
              </a:tr>
              <a:tr h="911189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4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b="1" u="sng" dirty="0" smtClean="0">
                          <a:latin typeface="Arial" pitchFamily="34" charset="0"/>
                          <a:cs typeface="Arial" pitchFamily="34" charset="0"/>
                        </a:rPr>
                        <a:t>Library Types</a:t>
                      </a:r>
                    </a:p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Academic</a:t>
                      </a:r>
                    </a:p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Public</a:t>
                      </a:r>
                    </a:p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School</a:t>
                      </a:r>
                    </a:p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Special/Corporate</a:t>
                      </a:r>
                    </a:p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Independent/Consultant</a:t>
                      </a:r>
                    </a:p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096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96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1371600"/>
            <a:ext cx="2747683" cy="36876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2057400"/>
            <a:ext cx="571500" cy="47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057400"/>
            <a:ext cx="475488" cy="475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057400"/>
            <a:ext cx="475488" cy="475488"/>
          </a:xfrm>
          <a:prstGeom prst="rect">
            <a:avLst/>
          </a:prstGeom>
        </p:spPr>
      </p:pic>
      <p:pic>
        <p:nvPicPr>
          <p:cNvPr id="8" name="Picture 7" descr="smbutton-blu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52600" y="3429000"/>
            <a:ext cx="445804" cy="530352"/>
          </a:xfrm>
          <a:prstGeom prst="rect">
            <a:avLst/>
          </a:prstGeom>
        </p:spPr>
      </p:pic>
      <p:pic>
        <p:nvPicPr>
          <p:cNvPr id="9" name="Picture 8" descr="256px-Blogger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4400" y="3429000"/>
            <a:ext cx="475488" cy="47548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958786" y="6520570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#ala12 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936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8786" y="6488668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#ala12 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24200" y="609600"/>
            <a:ext cx="3384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Most important events?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371600"/>
            <a:ext cx="476284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u="sng" dirty="0" smtClean="0">
                <a:latin typeface="Arial" pitchFamily="34" charset="0"/>
                <a:cs typeface="Arial" pitchFamily="34" charset="0"/>
              </a:rPr>
              <a:t>Face to Face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Conferences &amp;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Unconferences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 - local, regional, state, national, international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 - orientations, receptions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Events: alumni, vendor</a:t>
            </a:r>
          </a:p>
        </p:txBody>
      </p:sp>
      <p:sp>
        <p:nvSpPr>
          <p:cNvPr id="6" name="Rectangle 5"/>
          <p:cNvSpPr/>
          <p:nvPr/>
        </p:nvSpPr>
        <p:spPr>
          <a:xfrm>
            <a:off x="533400" y="2971800"/>
            <a:ext cx="6669454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u="sng" dirty="0" smtClean="0">
                <a:latin typeface="Arial" pitchFamily="34" charset="0"/>
                <a:cs typeface="Arial" pitchFamily="34" charset="0"/>
              </a:rPr>
              <a:t>Online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Webinars, Webcasts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- product based, service based, professional development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Carterette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Series Webinars (GLA): http://tinyurl.com/GLACSW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Online Conferences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- LJ,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WebJunction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Library 2.0 http://www.library20.com/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Listservs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NMRT-L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Groups –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Facebook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Linkedin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Twitter: #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libchat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Library Day in the Life: http://librarydayinthelife.pbworks.com/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2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914400"/>
            <a:ext cx="6003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latin typeface="Arial" pitchFamily="34" charset="0"/>
                <a:cs typeface="Arial" pitchFamily="34" charset="0"/>
              </a:rPr>
              <a:t>What are you waiting for?</a:t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latin typeface="Arial" pitchFamily="34" charset="0"/>
                <a:cs typeface="Arial" pitchFamily="34" charset="0"/>
              </a:rPr>
              <a:t>Start networking now!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67000" y="4724400"/>
            <a:ext cx="4967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Courtney Young</a:t>
            </a:r>
          </a:p>
          <a:p>
            <a:r>
              <a:rPr lang="en-US" dirty="0" smtClean="0"/>
              <a:t>Facebook, Twitter, Gmail, </a:t>
            </a:r>
            <a:r>
              <a:rPr lang="en-US" dirty="0" err="1" smtClean="0"/>
              <a:t>Blogspot</a:t>
            </a:r>
            <a:r>
              <a:rPr lang="en-US" dirty="0" smtClean="0"/>
              <a:t>: </a:t>
            </a:r>
            <a:r>
              <a:rPr lang="en-US" dirty="0" err="1" smtClean="0"/>
              <a:t>librarycourtney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959730" y="6488486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#ala12 #networking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5552440474_a6fe6823f1_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38400"/>
            <a:ext cx="3048000" cy="1905000"/>
          </a:xfrm>
          <a:prstGeom prst="rect">
            <a:avLst/>
          </a:prstGeom>
        </p:spPr>
      </p:pic>
      <p:pic>
        <p:nvPicPr>
          <p:cNvPr id="6" name="Picture 5" descr="5868565296_da7bd780a9_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438400"/>
            <a:ext cx="2540000" cy="1905000"/>
          </a:xfrm>
          <a:prstGeom prst="rect">
            <a:avLst/>
          </a:prstGeom>
        </p:spPr>
      </p:pic>
      <p:pic>
        <p:nvPicPr>
          <p:cNvPr id="7" name="Picture 6" descr="6162873762_e1a5f268fe_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2438400"/>
            <a:ext cx="2438400" cy="1905000"/>
          </a:xfrm>
          <a:prstGeom prst="rect">
            <a:avLst/>
          </a:prstGeom>
        </p:spPr>
      </p:pic>
      <p:pic>
        <p:nvPicPr>
          <p:cNvPr id="8" name="Picture 7" descr="5878247308_88e01ba55c_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000" y="2438400"/>
            <a:ext cx="1524000" cy="193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8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 - When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4260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When to network?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Start early – recognize the power of knowing people</a:t>
            </a:r>
          </a:p>
          <a:p>
            <a:pPr lvl="1"/>
            <a:r>
              <a:rPr lang="en-US" dirty="0" smtClean="0"/>
              <a:t>Introduce yourself – name, job, employer + brief description of what you do (what you love about your job)</a:t>
            </a:r>
          </a:p>
          <a:p>
            <a:pPr lvl="1"/>
            <a:r>
              <a:rPr lang="en-US" dirty="0" smtClean="0"/>
              <a:t>Ask others – about their employer, their job, what they like about their work, involvement</a:t>
            </a:r>
          </a:p>
          <a:p>
            <a:pPr lvl="1"/>
            <a:r>
              <a:rPr lang="en-US" dirty="0" smtClean="0"/>
              <a:t>Ask for what you want/need if you want/need something specific</a:t>
            </a:r>
          </a:p>
          <a:p>
            <a:r>
              <a:rPr lang="en-US" dirty="0" smtClean="0"/>
              <a:t>Do it often – it gets easier and more natural</a:t>
            </a:r>
          </a:p>
          <a:p>
            <a:pPr lvl="1"/>
            <a:r>
              <a:rPr lang="en-US" dirty="0" smtClean="0"/>
              <a:t>Networking is about connections – therefore must be ongoing</a:t>
            </a:r>
          </a:p>
          <a:p>
            <a:pPr lvl="1"/>
            <a:r>
              <a:rPr lang="en-US" dirty="0" smtClean="0"/>
              <a:t>Collect cards and names and introduce people to each other – in person or on the phone</a:t>
            </a:r>
          </a:p>
          <a:p>
            <a:r>
              <a:rPr lang="en-US" dirty="0" smtClean="0"/>
              <a:t>Do it in all settings – it becomes more powerful</a:t>
            </a:r>
          </a:p>
          <a:p>
            <a:pPr lvl="1"/>
            <a:r>
              <a:rPr lang="en-US" dirty="0" smtClean="0"/>
              <a:t>Do it at ALA, your state association, professional events in your city, social events +</a:t>
            </a:r>
          </a:p>
          <a:p>
            <a:pPr lvl="1"/>
            <a:r>
              <a:rPr lang="en-US" dirty="0" smtClean="0"/>
              <a:t>Consider the purpose of an event and assess it for networking potential</a:t>
            </a:r>
          </a:p>
          <a:p>
            <a:r>
              <a:rPr lang="en-US" dirty="0" smtClean="0"/>
              <a:t>Follow up </a:t>
            </a:r>
          </a:p>
          <a:p>
            <a:pPr lvl="1"/>
            <a:r>
              <a:rPr lang="en-US" dirty="0" smtClean="0"/>
              <a:t>Get to know those you want to know better by following up to have coffee or lunch or a phone call</a:t>
            </a:r>
          </a:p>
          <a:p>
            <a:pPr lvl="1"/>
            <a:r>
              <a:rPr lang="en-US" dirty="0" smtClean="0"/>
              <a:t>Keep in touch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45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Ned - Why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6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132856"/>
            <a:ext cx="4725144" cy="47251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3568" y="13407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Why 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network</a:t>
            </a:r>
            <a:r>
              <a:rPr lang="en-GB" sz="4000" dirty="0" smtClean="0">
                <a:latin typeface="Sansation" pitchFamily="2" charset="0"/>
              </a:rPr>
              <a:t>?</a:t>
            </a:r>
            <a:endParaRPr lang="en-GB" sz="4000" dirty="0" smtClean="0"/>
          </a:p>
        </p:txBody>
      </p:sp>
    </p:spTree>
    <p:extLst>
      <p:ext uri="{BB962C8B-B14F-4D97-AF65-F5344CB8AC3E}">
        <p14:creationId xmlns:p14="http://schemas.microsoft.com/office/powerpoint/2010/main" val="42100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um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124744"/>
            <a:ext cx="28575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31332" y="306896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Quite simply, the best part of this profession is...…</a:t>
            </a:r>
          </a:p>
          <a:p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the profession</a:t>
            </a:r>
            <a:r>
              <a:rPr lang="en-GB" sz="4000" dirty="0" smtClean="0">
                <a:latin typeface="Sansation" pitchFamily="2" charset="0"/>
              </a:rPr>
              <a:t>!</a:t>
            </a:r>
            <a:endParaRPr lang="en-GB" sz="4000" dirty="0" smtClean="0"/>
          </a:p>
        </p:txBody>
      </p:sp>
    </p:spTree>
    <p:extLst>
      <p:ext uri="{BB962C8B-B14F-4D97-AF65-F5344CB8AC3E}">
        <p14:creationId xmlns:p14="http://schemas.microsoft.com/office/powerpoint/2010/main" val="26829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35292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latin typeface="Sansation" pitchFamily="2" charset="0"/>
              </a:rPr>
              <a:t>Networking </a:t>
            </a:r>
            <a:r>
              <a:rPr lang="en-GB" sz="3500" dirty="0">
                <a:solidFill>
                  <a:srgbClr val="0070C0"/>
                </a:solidFill>
                <a:latin typeface="Sansation" pitchFamily="2" charset="0"/>
              </a:rPr>
              <a:t>gives you support</a:t>
            </a:r>
            <a:r>
              <a:rPr lang="en-GB" sz="3500" dirty="0" smtClean="0">
                <a:latin typeface="Sansation" pitchFamily="2" charset="0"/>
              </a:rPr>
              <a:t>, opens up </a:t>
            </a:r>
            <a:r>
              <a:rPr lang="en-GB" sz="3500" dirty="0" smtClean="0">
                <a:solidFill>
                  <a:srgbClr val="0070C0"/>
                </a:solidFill>
                <a:latin typeface="Sansation" pitchFamily="2" charset="0"/>
              </a:rPr>
              <a:t>new possibilities</a:t>
            </a:r>
            <a:r>
              <a:rPr lang="en-GB" sz="3500" dirty="0" smtClean="0">
                <a:latin typeface="Sansation" pitchFamily="2" charset="0"/>
              </a:rPr>
              <a:t>, makes you feel </a:t>
            </a:r>
            <a:r>
              <a:rPr lang="en-GB" sz="3500" dirty="0" smtClean="0">
                <a:solidFill>
                  <a:srgbClr val="C00000"/>
                </a:solidFill>
                <a:latin typeface="Sansation" pitchFamily="2" charset="0"/>
              </a:rPr>
              <a:t>part of something bigger</a:t>
            </a:r>
            <a:r>
              <a:rPr lang="en-GB" sz="3500" dirty="0" smtClean="0">
                <a:latin typeface="Sansation" pitchFamily="2" charset="0"/>
              </a:rPr>
              <a:t>.</a:t>
            </a:r>
            <a:endParaRPr lang="en-GB" sz="35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Ned - What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4912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0"/>
            <a:ext cx="6732240" cy="46826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296" y="188640"/>
            <a:ext cx="48750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Networking can help progress your career, enhance your professional activities, and accomplish your goals. </a:t>
            </a:r>
          </a:p>
        </p:txBody>
      </p:sp>
    </p:spTree>
    <p:extLst>
      <p:ext uri="{BB962C8B-B14F-4D97-AF65-F5344CB8AC3E}">
        <p14:creationId xmlns:p14="http://schemas.microsoft.com/office/powerpoint/2010/main" val="227594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0"/>
            <a:ext cx="6732240" cy="46826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296" y="188640"/>
            <a:ext cx="487505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Networking can help progress your career, enhance your professional activities, and accomplish your goals. (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Including those you haven’t even thought of yet</a:t>
            </a:r>
            <a:r>
              <a:rPr lang="en-GB" sz="4000" dirty="0" smtClean="0">
                <a:latin typeface="Sansation" pitchFamily="2" charset="0"/>
              </a:rPr>
              <a:t>...)…</a:t>
            </a:r>
          </a:p>
        </p:txBody>
      </p:sp>
    </p:spTree>
    <p:extLst>
      <p:ext uri="{BB962C8B-B14F-4D97-AF65-F5344CB8AC3E}">
        <p14:creationId xmlns:p14="http://schemas.microsoft.com/office/powerpoint/2010/main" val="69033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827584" y="426556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chemeClr val="accent6">
                    <a:lumMod val="75000"/>
                  </a:schemeClr>
                </a:solidFill>
                <a:latin typeface="Sansation" pitchFamily="2" charset="0"/>
              </a:rPr>
              <a:t>A real-life example...</a:t>
            </a:r>
            <a:endParaRPr lang="en-GB" sz="4400" dirty="0">
              <a:solidFill>
                <a:schemeClr val="accent6">
                  <a:lumMod val="75000"/>
                </a:schemeClr>
              </a:solidFill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827584" y="2564904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My story: everything leads back to 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online or face-to-face networking </a:t>
            </a:r>
            <a:r>
              <a:rPr lang="en-GB" sz="4000" dirty="0" smtClean="0">
                <a:latin typeface="Sansation" pitchFamily="2" charset="0"/>
              </a:rPr>
              <a:t>in the end…</a:t>
            </a:r>
            <a:endParaRPr lang="en-GB" sz="4000" dirty="0">
              <a:latin typeface="Sansation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7584" y="426556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chemeClr val="accent6">
                    <a:lumMod val="75000"/>
                  </a:schemeClr>
                </a:solidFill>
                <a:latin typeface="Sansation" pitchFamily="2" charset="0"/>
              </a:rPr>
              <a:t>A real-life example...</a:t>
            </a:r>
            <a:endParaRPr lang="en-GB" sz="4400" dirty="0">
              <a:solidFill>
                <a:schemeClr val="accent6">
                  <a:lumMod val="75000"/>
                </a:schemeClr>
              </a:solidFill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03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27584" y="2564904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My story: everything leads back to 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online or face-to-face networking </a:t>
            </a:r>
            <a:r>
              <a:rPr lang="en-GB" sz="4000" dirty="0" smtClean="0">
                <a:latin typeface="Sansation" pitchFamily="2" charset="0"/>
              </a:rPr>
              <a:t>in the end…</a:t>
            </a:r>
            <a:endParaRPr lang="en-GB" sz="40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5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9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19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69878" y="227687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Escaping the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Echo Chamber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1901418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90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506682"/>
            <a:ext cx="2088232" cy="518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69878" y="227687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Escaping the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Echo Chamber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1901418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079" y="2485201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2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506682"/>
            <a:ext cx="2088232" cy="518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69878" y="227687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Escaping the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Echo Chamber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249" y="3875969"/>
            <a:ext cx="1504695" cy="2268984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1901418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079" y="2485201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3306553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09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529" y="0"/>
            <a:ext cx="838494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80112" y="1124744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So: what is networking anyway? </a:t>
            </a:r>
            <a:endParaRPr lang="en-GB" sz="40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13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506682"/>
            <a:ext cx="2088232" cy="518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69878" y="227687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Escaping the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Echo Chamber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249" y="3875969"/>
            <a:ext cx="1504695" cy="2268984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1901418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079" y="2485201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594"/>
          <a:stretch/>
        </p:blipFill>
        <p:spPr>
          <a:xfrm>
            <a:off x="6350341" y="4248646"/>
            <a:ext cx="2581311" cy="1523629"/>
          </a:xfrm>
          <a:prstGeom prst="rect">
            <a:avLst/>
          </a:prstGeom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192416" y="3553577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8604448" y="1852250"/>
            <a:ext cx="0" cy="2094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3306553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078" y="4803291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50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84" y="341596"/>
            <a:ext cx="1892300" cy="1295400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g4QDw8QDw8QEA8NEA8QDg0PEA8PDA4NFBAVFBQQEhQXHCceFxkjGRIUHzAgIycpLCwsFh4xNTAqNSYrLCkBCQoKDgwOGg8PGi4kHyUtLC8wLDUpLzUsMCkvLC4sKSwsLCksLCwpNCwsLCwsLCopKSwsKSwvLCksLCwpKSk1LP/AABEIALcBEwMBIgACEQEDEQH/xAAbAAEAAQUBAAAAAAAAAAAAAAAABwECAwUGBP/EAEcQAAIBAQIHCgwEBQMFAAAAAAABAgMEEQUGEiExUdETIjJBU2FxgZGhBxQWM0JScnOTsbLBFSM08ENigsLhF5KiVGPS4vH/xAAaAQEAAgMBAAAAAAAAAAAAAAAABQYBAgQD/8QAMhEAAgEDAQQHCAIDAAAAAAAAAAECAwQRBRIhMVETM0FxgcHRFTJSYZGh4fAisRQjQv/aAAwDAQACEQMRAD8AnEAAAAAAAAAAAAAtlNIAuB5qttjHS1mPBUxmsydzr0k9Tq00/mYykZUW+BuAaTyps3L0fi09o8qbNy9H4tPaNpczbYlyN2DSeVNm5ej8WntHlTZuXo/Fp7RtLmNiXI3YNJ5U2bl6Pxae0eVNm5ej8WntG0uY2Jcjdg0nlTZuXo/Fp7R5U2bl6Pxae0bS5jYlyN2DSeVNm5ej8WntHlTZuXo/Fp7RtLmNiXI3YNJ5U2bl6Pxae09NDDdKfBnGS1xkpLuGUYcZLijZAwU7XF8ZmUrzJqVAAAAAAAAAAAAAAAAAAAAAAAAALKtS5AFleuoptvQcDh7wgSc3RsUd0lodZ54L2Vx9LzdJ5sdsYZ1qrsdB3Jefmu3I6Fmv7DQuUKEdzp55elN6b/3xcRGXV44PYhxJ6w05SSqVVx4LzZW1UatXfWu0yk36GVm6lo7EYVQsq0QlLnbe0xNtu9u963pKpERKcnvbLBGmorCMu5Wbke97Su4Wbku97SxIvSNHJ8zbZRXxazcl3vaVVks/Jd72lUi5I0c3zGyi3xOz8l3vaV8Rs/Jd72l6Rcka9JLmY2UY/ELPyXfLaV/D7PyXfLaZUi5I16WXMxgw/h1n5PvltH4bZ+T75bTPcXJGOlnzNTz/AIXZ+T75bTG8DQTvpznTlxNN/wD3vPcVuMqtNdphllkxkttka3V7tS9b01/Vt7Tu8B4yU68VKEr1oa0Si9TXEziLuJ509Kei41rc7HUVajfubaU4cV2rYyYtL9t7MyKu9PhVW1TWJfZk006iaLznMX8MxqwjJO9SSaOhhK8nCtNNPDLgADAAAAAAAAAAAAAAAAAAANJjPhTcLPVqccItxWueiK7WjdM4Twl134sor06sIvslL5xRpUlsxbPe3gqlWMX2tHG2K+FKVWWepWbeU9Lven5s86PXbldkQWiEVs+x5kiruWd5eILCCRvvIq36dwv6KlJ/3GkSJupaF0L5HZaW8a+1tdhHajeTttnYS354+BE9TFi2x02ar/SlP6WzxVLNODunCUHqnFxfeTQWTpKSukk0+JpNd50y0yL92RHx1qf/AFBfv1IZSLkiULZipY6t99GMW/Sp/lvsWbuOewhiDNXuhUU16lTey6pLM+xHDV0+tDet530tVoVNz3d/qckkXJGe12CrRlk1YSg+LKWZ9D0PqMSRGyTTwyRUlJZQSKoJFyRoYbCRckEiqRgwEioKORk1EmWOKknCSzSVxSUizKNovDybYMuKFtlRqzoyfBlevv8AZ9ZKVhrZUURBfkW2El6cc/Y19kSjgOrfFdBbLOe3STKpqdNQrtrtWf36G5AB1kcAAAAAAAAAAAAAAAAAAUZH3hI81T9/D6Zkgsj7wk+ap+/h9Mzxr9Wzrsuvh3nLW9fmPoRhSPRbVv30IxJFWyXWPAJE10nmXQvkQukbmnjZblotEs2uNN/OJ2Wl1GhtbSe/BG6jZzudnYa3Z4+BKN5UjmhjzbY8J05+1C76Wja2TwgrMqtBrXKnK/uld8yTjqNCXF48CEnpdxHgs9z9cHYg1mD8YrLXuUKqyn6E95PqT09RszthOM1mLyR84Sg8SWDFabLCpFxqQjOL0xkk0cnhfEfTOzPn3GT+mX2fadiGjyrW1OssTXj2nrQualB5g/DsIjqUZRk4yi4yi7nFq5p86CRJOGMBUrTHfK6aW9qrhLmetcxweEsFVbPPIqL2ZrgTWtP7FburKdB54rn6lltb6FwscJcvQ8aRUFHI4jtEmY5SEpFjYN0g2Y5MNlkmbpG6Rbav1ND2dpJmLz3qIytX6mh7O0k3F3groLPp/U+JVdW65d3mzfgA7yJAAAAAAAAAAAAAAAAAAKMj7wk+ap+/h9MyQWR94SPNU/fw+mZ41+rZ12XXw7zmrYt++hGNIzWpb99CMaRU2y6x4BIuQSJZWCbNKKvoUXmWmnDYdNtau4zh4wcV5eq12crOckUXFyRJdfFOxT/gxjzwcoXdSdxqbZiDHTRqtPijUSlH/cs/cz0qabWjww/35nPT1ahLc8rw9DjEjcYLxntNC5ZW6U1/DqNu5fyy0r5HnwhgK0UPOU3k8pHfU+1aOu48SRwqVShLdlM7JKlXjvxJEk4IxioWhXReTUuz0pXZXV6y6DakSQbTTTaazprM09aOvwBjbfk0rS8+ZRrPMnqU9vaTdpqSn/CrufPs/BA3emuH86W9cu38nWHmt+D6deDhUV6eh+lF+snxM9CZUl5RUlhkPGTi8ojLDOCqlmqZEs8Xe4T4pLbzGtlIlPCmDIWilKnPjzxkuFCXFJEY4RsU6FSVOorpRfVJcUlzMq97Z9BLMfdf7gtVhdq4jsy95ff5nnbMbYbLGzjSJVINmOUhKRjkz0SNjLaf1Fn9jaSbi7wV0EZWj9RZ/Y2km4u8FdBYtP6nxKnq3XLu82b8AHeRIAAAAAAAAAAAAAAAAABRkfeEjzVP38PpmSCyPvCT5qn7+H0zPGv1bOuy6+Hec7aeF2FiRltC33YWJFRbLouASJipaF0L5EPpHdUcfKGZSpVVzrIf3JPTa9Ok5bbxnHmQ+q0KlVQ2FnGfI6kGnsmNdjqZt0yG+KonDv0d5toTTSaaaehrOn1k7CrCe+LTK5OlOm8TTRVxT06HpXEzm8M4n06l8qF1OenI/hSf9vVm5jpQa1aMK0dmaNqNedGW1B4IptFmnTk4VIuMo6YvT086MZJOGMC07TC6Waa4FRLfRernXMR5b7HOjUlTqK6UeyS4pLWitXdnK3eeMeZZrS8jcLHCXL0OhxYxkyXGhWlvXcqU36L4oN6tWo7MiCTO5xPw9usdxqP82mt63pnT2rYSGnXjf+qfh6HBqVlsrpoePr6nTHP43YD8YpZcF+dRTcbtM4aXD7rn6ToAS9WnGpFwl2kPSqypTU48UQs2Y5SN/jpgjcLRlxV1OvfON2iM79/HvT6+Y5xsq06TpycX2F4o1Y1YKceDDZZJhsskzKR6nrtH6iz+xtJNxd4K6CMbR+os/sbSTsXeCugnbDqfEqerdcu7zZvwAd5EgAAAAAAAAAAAAAAAAAFGR94SfNU/fw+mZILI+8JHmqfv4fTM8a/Vs67Lr4d5oa633YWJGSst8WpFPfEua4BIqEi5I0MNhI9uD8K16DvpTaXHB56b6YnkSKpGYylF5i8M0nFTWJLKO/wJjRTr3QndTqvRG/eTf8r+3zN4RMjtMV8Y91uo1n+auBN/xEuJ/wAy7ywWWobb6Opx7HzK9e6f0a6Slw7VyOlNRjFgRWmlmuVWF7py5/VfMzbholalONSLjLgyJp1JU5KceKIeqRcW1JXOLaaelNaUVsltnSqQqQd0qck1qetPmeg6XHvBGRONogt7U3tS7iqXZpdaXauc5FsqdWjKhUceX6i629WNxSUufFf2iYMHW6FalTqw4NSKd3GnxxfOneuo9Jw/g9wpnqWaT/7tPuU0u59p3BaLer0tNSKhd0OgquH07jS424K8YslSKV86f5lPXlRWjrV66yJXInNkOYzWDcLXWppXRysqHsT3y7L7uo4NQpb1NdxM6NW96k+9eZrGyyTDZZJkakWE2Ff9RZ/Y2knYu8FdBGNf9RZ/Y+zJOxd4K6CZsOq8Spat1y7vNm/AB3kSAAAAAAAAAAAAAAAAAAUZH3hJ81T9/D6Zkgsj7wk+ap+/h9Mzxr9Wzrsuvh3mjqrOWl9TSUSKbLiXHsCRv8XcWXaPzKjcaSdyu4VRrSlqXOaG4lWwWdU6VOEdEIRj2LSSGnW0a025cERmo3MqMEocWeali9ZIq5UKb55LKb62a/CmJ9GcW6K3KfFdfucuZri6UdCCwTtqUo7LivoV6FzVjLaUn9SJ7RTlCUoSTUoNqSelNGKNVxalFtSi04taU1oZ0OPVBRtEJLTUp77ncXdf2XdhzDZVa1LoqjhyLdbz6akp80SlgHCqtNCNTMpLe1IrimtPU8z6zYkf4i4RyLRKk3va8Xd7yOdd2V3EgFns63TUlJ8eDKtfUOgrOK4cV3Hiwvg9V6FWk/Ti8l6prPF9qREFS9Npq5ptNamtKJsImxvsm5W2slom1UX9avf/ACyjk1KnlRn4Elo1X+UqXj6nlwLhDcLTRq8UJrK9h72Xc2TEiDGyZMX7Vutks9R6ZUoX+0lc+9Mxpsvej4m2tUvdqeHp5mwI78J9kuqUKyXDhKnLpi8pfU+wkQ5PwlWfKsSlx0q1OXU04P6juuo7VJkbp09i5j8931IubLJMNlkmQaRdTbV/1Fn9j7Mk7F3groIxrefs/sfZknYu8FdBLWHVeJUdW65d3mzfgA7yJAAAAAAAAAAAAAAAAAAKMj7wk+ap+/h9MyQWcF4SKLdnvXoVIS+cf7jyrLNNnVZvFeHeaGazhIpTnlRjJelFMuSKZJby4i4krAWEFXoQknvlFRmuNTSue3rI2PVg/CtWzzyqUrr+FF54TXOjtsrr/Hnl8HxOC9tf8iGFxXAlAo2chTx/V2/oO/8Almsl9qNbhbHStVi4U1uUJZm076jWrK4uom5ajQUcp5+WCFhplxKWGsfPKMON+Eo1rS1F3xox3NNaHK9uTXXm6jQthssbK9Um6k3N9paqNJUoKC7D1YLtW52ijP1KsG+jKSfc2S+iE8u5p6mmd1/qTQ5Cr2w2krp9aFJSU3gidUtalaUXTWeP4OyI58JNK60UZevRu64zf/kjaPwmUOQq9sNpzONuMlO2Oi4U5w3JVE8pxd+U4tXXdD7Tpuq9OpSai95zafaV6VdSlHC3/wBGgbJU8H9bKsFNepOrH/m3/cRQ2dZitjvSsdn3GdKc3uk55UXFK53Zs/QclnNU6mZciU1KhOtR2YLLyvMk40OPFPKwfaeaMZf7akZfY03+qdn/AOnrdtPaeDDfhEoWizV6KoVYutTlFSbhcm9DdzJSdenKLWewgqFhcwqxk4cGuXM4NsskyrZdQpuc4xXpNLq4+4h+BcTa1v1Fn9j7Mk7F3groIxm8q2RS0QSXd/7EoYvwuiiUsF/qKfqzzWXcv7ZvQAdxFAAAAAAAAAAAAAAAAAAA57GfB6q0akH6cWuh8T7ToTzWyjlJmGs7jKbTyiHsE1WlKjPNOk2rua/Oup/M2BmxuwDOFTxiinlR4SXpLXz5u48Fht8aq1TWmP3WtFYvLZ05ZLhbXEa8NpePyZ6HIxykJmNsj8HYkVbMbYbLGzdI3SDZjlISkY2z0SNg2WNhssbPVIBssbDZY2eiRkNljYbLWzdIyGy1sNlunMs/Nxm5kNmzwZRVOMq89CTyFxvn69BbZcFpLLrvJgvRel9Oro0lK1WVomoQTVOOhfd7DCTqvYic9etGEW29x7cW7NKpVdR6ZO/vJXwTRuijlsWMDZKjm1HbUKdyJ+nBQioopNxWdao5vtMoAPQ8AAAAAAAAAAAAAAAAAAAUaKgA1mEcHqaeYj7DuKDynOlfCd9+bQ3r5mSm0eW0WKMuI0nCM1iSPWlWnSltQeGQ47VaaWarTy0vSWntWwLDFF6YTXZtJLteLsZcRq6uKUXxHBPTqcnuJWGrzS/lH749TiPxSh6tTsW0o8J2f1anZ/k7PyQjq7h5Ix1dxp7MhzN/bL+D7/g4v8Qs/q1Oz/JTx+zerU/fWdr5Ix1dw8kY6u4z7Nj8Rn2y/g+/4OJdts3q1P31lPG7L6tT99Z2/kjHV3DyRjq7h7Oj8Q9sv4Pv+Dh/GrL6tX99ZTxiy+rU/fWdz5Ix1dw8kY6u4z7OXxMe2X8H3/Bwu7WT1av76xutk9Wr++s7ryRjq7h5Ix1dw9nr4mPbL+D7/g4TdrJ6lR9L/wAmSGEkvMULn6z09207dYox1dxno4pxXomVp8e2TNZaxJrdH7nBU8HWivJOo3dq4l0LiOvwDizk3No6Sx4AjG7MbejZVHiO2nRhTWIojK91Urv+b8OwxWGxqCWY9qKIqepzAAAAAAAAAAAAAAAAAAAAAAAAAAAFLimQtQAA3Nahua1AADc1qG5rUAANzWobmtQAA3Nahua1AADc1qG5rUAANzWoKCAALrgAAAAAAAAAAAAAAAAAf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0" y="1103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506682"/>
            <a:ext cx="2088232" cy="518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69878" y="227687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Escaping the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Echo Chamber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249" y="3875969"/>
            <a:ext cx="1504695" cy="2268984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927757"/>
            <a:ext cx="1442832" cy="221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>
            <a:off x="2598193" y="1052736"/>
            <a:ext cx="396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1901418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079" y="2485201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594"/>
          <a:stretch/>
        </p:blipFill>
        <p:spPr>
          <a:xfrm>
            <a:off x="6350341" y="4248646"/>
            <a:ext cx="2581311" cy="1523629"/>
          </a:xfrm>
          <a:prstGeom prst="rect">
            <a:avLst/>
          </a:prstGeom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192416" y="3553577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472" y="384929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779113" y="1052736"/>
            <a:ext cx="1529191" cy="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8604448" y="1852250"/>
            <a:ext cx="0" cy="2094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054477" y="3306553"/>
            <a:ext cx="6461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8" name="Straight Arrow Connector 27"/>
          <p:cNvCxnSpPr/>
          <p:nvPr/>
        </p:nvCxnSpPr>
        <p:spPr>
          <a:xfrm flipH="1">
            <a:off x="2195736" y="3207928"/>
            <a:ext cx="643882" cy="5528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331640" y="2431643"/>
            <a:ext cx="0" cy="9034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2248870" y="4868608"/>
            <a:ext cx="69864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110387"/>
            <a:ext cx="8608124" cy="3693319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2061670" y="3790324"/>
            <a:ext cx="6888316" cy="2862322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14495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</a:t>
            </a:r>
            <a:r>
              <a:rPr lang="en-GB" dirty="0" smtClean="0">
                <a:solidFill>
                  <a:srgbClr val="0070C0"/>
                </a:solidFill>
              </a:rPr>
              <a:t>The ideal job.)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6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16631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 smtClean="0">
                <a:latin typeface="Sansation" pitchFamily="2" charset="0"/>
              </a:rPr>
              <a:t>Above all though, Networking is</a:t>
            </a:r>
            <a:endParaRPr lang="en-GB" sz="3600" dirty="0">
              <a:latin typeface="Sansation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8189" y="475693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rgbClr val="0070C0"/>
                </a:solidFill>
                <a:latin typeface="Sansation" pitchFamily="2" charset="0"/>
              </a:rPr>
              <a:t>FUN.</a:t>
            </a:r>
            <a:endParaRPr lang="en-GB" sz="8000" dirty="0">
              <a:solidFill>
                <a:srgbClr val="0070C0"/>
              </a:solidFill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02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0"/>
            <a:ext cx="499975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83768" y="2204864"/>
            <a:ext cx="642911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3200" dirty="0" smtClean="0">
              <a:latin typeface="Sansation" pitchFamily="2" charset="0"/>
              <a:cs typeface="Arial" pitchFamily="34" charset="0"/>
            </a:endParaRPr>
          </a:p>
          <a:p>
            <a:pPr algn="r"/>
            <a:endParaRPr lang="en-GB" sz="3200" dirty="0">
              <a:latin typeface="Sansation" pitchFamily="2" charset="0"/>
              <a:cs typeface="Arial" pitchFamily="34" charset="0"/>
            </a:endParaRPr>
          </a:p>
          <a:p>
            <a:pPr algn="r"/>
            <a:endParaRPr lang="en-GB" sz="3200" dirty="0" smtClean="0">
              <a:latin typeface="Sansation" pitchFamily="2" charset="0"/>
              <a:cs typeface="Arial" pitchFamily="34" charset="0"/>
            </a:endParaRPr>
          </a:p>
          <a:p>
            <a:pPr algn="r"/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  <a:cs typeface="Arial" pitchFamily="34" charset="0"/>
              </a:rPr>
              <a:t>Network with me!</a:t>
            </a:r>
          </a:p>
          <a:p>
            <a:pPr algn="r"/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  <a:cs typeface="Arial" pitchFamily="34" charset="0"/>
              </a:rPr>
              <a:t> </a:t>
            </a:r>
            <a:endParaRPr lang="en-GB" sz="4000" dirty="0">
              <a:solidFill>
                <a:srgbClr val="0070C0"/>
              </a:solidFill>
              <a:latin typeface="Sansation" pitchFamily="2" charset="0"/>
              <a:cs typeface="Arial" pitchFamily="34" charset="0"/>
            </a:endParaRPr>
          </a:p>
          <a:p>
            <a:pPr algn="r"/>
            <a:r>
              <a:rPr lang="en-GB" sz="2800" dirty="0" smtClean="0">
                <a:latin typeface="Sansation" pitchFamily="2" charset="0"/>
                <a:cs typeface="Arial" pitchFamily="34" charset="0"/>
              </a:rPr>
              <a:t>Ned Potter</a:t>
            </a:r>
          </a:p>
          <a:p>
            <a:pPr algn="r"/>
            <a:r>
              <a:rPr lang="en-GB" sz="2800" dirty="0" smtClean="0">
                <a:latin typeface="Sansation" pitchFamily="2" charset="0"/>
                <a:cs typeface="Arial" pitchFamily="34" charset="0"/>
                <a:hlinkClick r:id="rId3"/>
              </a:rPr>
              <a:t>www.thewikiman.org</a:t>
            </a:r>
            <a:endParaRPr lang="en-GB" sz="2800" dirty="0" smtClean="0">
              <a:latin typeface="Sansation" pitchFamily="2" charset="0"/>
              <a:cs typeface="Arial" pitchFamily="34" charset="0"/>
            </a:endParaRPr>
          </a:p>
          <a:p>
            <a:pPr algn="r"/>
            <a:r>
              <a:rPr lang="en-GB" sz="2800" dirty="0" smtClean="0">
                <a:latin typeface="Sansation" pitchFamily="2" charset="0"/>
                <a:cs typeface="Arial" pitchFamily="34" charset="0"/>
                <a:hlinkClick r:id="rId4"/>
              </a:rPr>
              <a:t>@</a:t>
            </a:r>
            <a:r>
              <a:rPr lang="en-GB" sz="2800" dirty="0" err="1" smtClean="0">
                <a:latin typeface="Sansation" pitchFamily="2" charset="0"/>
                <a:cs typeface="Arial" pitchFamily="34" charset="0"/>
                <a:hlinkClick r:id="rId4"/>
              </a:rPr>
              <a:t>theREALwikiman</a:t>
            </a:r>
            <a:endParaRPr lang="en-GB" sz="2800" dirty="0" smtClean="0">
              <a:latin typeface="Sansation" pitchFamily="2" charset="0"/>
              <a:cs typeface="Arial" pitchFamily="34" charset="0"/>
            </a:endParaRPr>
          </a:p>
          <a:p>
            <a:pPr algn="r"/>
            <a:r>
              <a:rPr lang="en-GB" sz="2800" dirty="0" smtClean="0">
                <a:latin typeface="Sansation" pitchFamily="2" charset="0"/>
                <a:cs typeface="Arial" pitchFamily="34" charset="0"/>
                <a:hlinkClick r:id="rId5"/>
              </a:rPr>
              <a:t>www.librarymarketingtoolkit.com</a:t>
            </a:r>
            <a:endParaRPr lang="en-GB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303435">
            <a:off x="1417724" y="1154927"/>
            <a:ext cx="35595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All images via </a:t>
            </a:r>
          </a:p>
          <a:p>
            <a:r>
              <a:rPr lang="en-GB" sz="2800" dirty="0" err="1" smtClean="0">
                <a:solidFill>
                  <a:srgbClr val="0070C0"/>
                </a:solidFill>
                <a:latin typeface="Sansation" pitchFamily="2" charset="0"/>
              </a:rPr>
              <a:t>StockXChange</a:t>
            </a:r>
            <a:endParaRPr lang="en-GB" sz="2800" dirty="0" smtClean="0">
              <a:solidFill>
                <a:srgbClr val="0070C0"/>
              </a:solidFill>
              <a:latin typeface="Sansation" pitchFamily="2" charset="0"/>
            </a:endParaRPr>
          </a:p>
          <a:p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(</a:t>
            </a:r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  <a:hlinkClick r:id="rId6"/>
              </a:rPr>
              <a:t>www.sxc.hu</a:t>
            </a:r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) </a:t>
            </a:r>
            <a:endParaRPr lang="en-GB" sz="2800" dirty="0">
              <a:solidFill>
                <a:srgbClr val="0070C0"/>
              </a:solidFill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8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529" y="0"/>
            <a:ext cx="838494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80112" y="1124744"/>
            <a:ext cx="3384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So: what is networking anyway?</a:t>
            </a:r>
          </a:p>
          <a:p>
            <a:endParaRPr lang="en-GB" sz="4000" dirty="0">
              <a:latin typeface="Sansation" pitchFamily="2" charset="0"/>
            </a:endParaRPr>
          </a:p>
          <a:p>
            <a:r>
              <a:rPr lang="en-GB" sz="4000" dirty="0" smtClean="0">
                <a:latin typeface="Sansation" pitchFamily="2" charset="0"/>
              </a:rPr>
              <a:t>Well, 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here’s what it’s not</a:t>
            </a:r>
            <a:r>
              <a:rPr lang="en-GB" sz="4000" dirty="0" smtClean="0">
                <a:latin typeface="Sansation" pitchFamily="2" charset="0"/>
              </a:rPr>
              <a:t>... </a:t>
            </a:r>
            <a:endParaRPr lang="en-GB" sz="40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7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16632"/>
            <a:ext cx="8277906" cy="6631039"/>
          </a:xfrm>
        </p:spPr>
      </p:pic>
      <p:sp>
        <p:nvSpPr>
          <p:cNvPr id="5" name="TextBox 4"/>
          <p:cNvSpPr txBox="1"/>
          <p:nvPr/>
        </p:nvSpPr>
        <p:spPr>
          <a:xfrm>
            <a:off x="4355976" y="1484784"/>
            <a:ext cx="35283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“It’s not about exploiting who you know, or shameless self-promotion, or accumulating and dispensing as many business cards as possible. </a:t>
            </a:r>
            <a:r>
              <a:rPr lang="en-GB" sz="2400" dirty="0">
                <a:solidFill>
                  <a:srgbClr val="0070C0"/>
                </a:solidFill>
              </a:rPr>
              <a:t>It’s about </a:t>
            </a:r>
            <a:r>
              <a:rPr lang="en-GB" sz="2400" dirty="0" smtClean="0">
                <a:solidFill>
                  <a:srgbClr val="0070C0"/>
                </a:solidFill>
              </a:rPr>
              <a:t>sharing advice and support</a:t>
            </a:r>
            <a:r>
              <a:rPr lang="en-GB" sz="2400" dirty="0" smtClean="0"/>
              <a:t>.”</a:t>
            </a:r>
            <a:br>
              <a:rPr lang="en-GB" sz="2400" dirty="0" smtClean="0"/>
            </a:br>
            <a:endParaRPr lang="en-GB" sz="2400" dirty="0" smtClean="0"/>
          </a:p>
          <a:p>
            <a:pPr algn="r"/>
            <a:r>
              <a:rPr lang="en-GB" sz="1200" dirty="0" smtClean="0">
                <a:latin typeface="Sansation" pitchFamily="2" charset="0"/>
              </a:rPr>
              <a:t>- Adrienne Cooper (@</a:t>
            </a:r>
            <a:r>
              <a:rPr lang="en-GB" sz="1200" dirty="0" err="1" smtClean="0">
                <a:latin typeface="Sansation" pitchFamily="2" charset="0"/>
              </a:rPr>
              <a:t>SphericalFruit</a:t>
            </a:r>
            <a:r>
              <a:rPr lang="en-GB" sz="1200" dirty="0" smtClean="0">
                <a:latin typeface="Sansation" pitchFamily="2" charset="0"/>
              </a:rPr>
              <a:t>)</a:t>
            </a:r>
            <a:endParaRPr lang="en-GB" sz="11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0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7620000" cy="572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5065980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Sansation" pitchFamily="2" charset="0"/>
              </a:rPr>
              <a:t>It’s not an exercise in broadcasting, </a:t>
            </a:r>
            <a:r>
              <a:rPr lang="en-GB" sz="4000" dirty="0" smtClean="0">
                <a:solidFill>
                  <a:srgbClr val="0070C0"/>
                </a:solidFill>
                <a:latin typeface="Sansation" pitchFamily="2" charset="0"/>
              </a:rPr>
              <a:t>it’s a 2-way street</a:t>
            </a:r>
            <a:r>
              <a:rPr lang="en-GB" sz="4000" dirty="0" smtClean="0">
                <a:latin typeface="Sansation" pitchFamily="2" charset="0"/>
              </a:rPr>
              <a:t>.</a:t>
            </a:r>
            <a:endParaRPr lang="en-GB" sz="4000" dirty="0" smtClean="0"/>
          </a:p>
        </p:txBody>
      </p:sp>
    </p:spTree>
    <p:extLst>
      <p:ext uri="{BB962C8B-B14F-4D97-AF65-F5344CB8AC3E}">
        <p14:creationId xmlns:p14="http://schemas.microsoft.com/office/powerpoint/2010/main" val="352745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2220"/>
            <a:ext cx="9144000" cy="6102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435010">
            <a:off x="1254428" y="2964300"/>
            <a:ext cx="6912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 smtClean="0"/>
          </a:p>
          <a:p>
            <a:pPr lvl="1"/>
            <a:r>
              <a:rPr lang="en-GB" sz="2800" dirty="0" smtClean="0">
                <a:solidFill>
                  <a:srgbClr val="0070C0"/>
                </a:solidFill>
                <a:latin typeface="Sansation" pitchFamily="2" charset="0"/>
              </a:rPr>
              <a:t>To network is to build relationships and become part of a  supportive system of sharing information, advice and ideas among individuals and groups with a common interest</a:t>
            </a:r>
            <a:endParaRPr lang="en-GB" sz="5400" dirty="0">
              <a:solidFill>
                <a:srgbClr val="0070C0"/>
              </a:solidFill>
              <a:latin typeface="Sansation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13611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Sansation" pitchFamily="2" charset="0"/>
              </a:rPr>
              <a:t>Let’s define day-to-day networking for information professionals like this:</a:t>
            </a:r>
            <a:endParaRPr lang="en-GB" sz="3200" dirty="0">
              <a:latin typeface="Sansa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04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1079</Words>
  <Application>Microsoft Office PowerPoint</Application>
  <PresentationFormat>On-screen Show (4:3)</PresentationFormat>
  <Paragraphs>266</Paragraphs>
  <Slides>53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Lucida Sans Unicode</vt:lpstr>
      <vt:lpstr>Calibri</vt:lpstr>
      <vt:lpstr>Sansation</vt:lpstr>
      <vt:lpstr>ＭＳ Ｐゴシック</vt:lpstr>
      <vt:lpstr>Times New Roman</vt:lpstr>
      <vt:lpstr>Palatino Linotype</vt:lpstr>
      <vt:lpstr>Office Theme</vt:lpstr>
      <vt:lpstr>“Professional Networking  for New Librarians”  (Online Program)  provided by  ALA NMRT  Annual Program Committee 2011-2012   Alyse Ergood, Ava Iuliano (Co-chair), Bohyun Kim (Co-chair),  Breanne Kirsch, Christy Shorey, Jared Harmon</vt:lpstr>
      <vt:lpstr>Speakers</vt:lpstr>
      <vt:lpstr>Resources</vt:lpstr>
      <vt:lpstr>Ned - What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Loida – How</vt:lpstr>
      <vt:lpstr>PowerPoint Presentation</vt:lpstr>
      <vt:lpstr>PowerPoint Presentation</vt:lpstr>
      <vt:lpstr>Networking 101</vt:lpstr>
      <vt:lpstr>PowerPoint Presentation</vt:lpstr>
      <vt:lpstr>Online Communities created by and for librarians*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Useful Resources</vt:lpstr>
      <vt:lpstr>PowerPoint Presentation</vt:lpstr>
      <vt:lpstr>JP – With Whom</vt:lpstr>
      <vt:lpstr>Courtney - Where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 - When </vt:lpstr>
      <vt:lpstr>When to network?</vt:lpstr>
      <vt:lpstr>Ned - Why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York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Ned Potter</dc:creator>
  <cp:lastModifiedBy>Courtney L Young</cp:lastModifiedBy>
  <cp:revision>27</cp:revision>
  <dcterms:created xsi:type="dcterms:W3CDTF">2012-05-28T13:08:56Z</dcterms:created>
  <dcterms:modified xsi:type="dcterms:W3CDTF">2012-06-04T17:06:24Z</dcterms:modified>
</cp:coreProperties>
</file>