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9" r:id="rId3"/>
    <p:sldId id="257" r:id="rId4"/>
    <p:sldId id="258" r:id="rId5"/>
    <p:sldId id="260" r:id="rId6"/>
    <p:sldId id="262" r:id="rId7"/>
    <p:sldId id="264" r:id="rId8"/>
    <p:sldId id="263" r:id="rId9"/>
    <p:sldId id="265" r:id="rId10"/>
    <p:sldId id="267" r:id="rId11"/>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66"/>
    <a:srgbClr val="99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47995" autoAdjust="0"/>
  </p:normalViewPr>
  <p:slideViewPr>
    <p:cSldViewPr>
      <p:cViewPr varScale="1">
        <p:scale>
          <a:sx n="50" d="100"/>
          <a:sy n="50" d="100"/>
        </p:scale>
        <p:origin x="-274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idx="1"/>
          </p:nvPr>
        </p:nvSpPr>
        <p:spPr>
          <a:xfrm>
            <a:off x="3939466" y="0"/>
            <a:ext cx="3013763" cy="465455"/>
          </a:xfrm>
          <a:prstGeom prst="rect">
            <a:avLst/>
          </a:prstGeom>
        </p:spPr>
        <p:txBody>
          <a:bodyPr vert="horz" lIns="92930" tIns="46465" rIns="92930" bIns="46465" rtlCol="0"/>
          <a:lstStyle>
            <a:lvl1pPr algn="r">
              <a:defRPr sz="1200"/>
            </a:lvl1pPr>
          </a:lstStyle>
          <a:p>
            <a:fld id="{C1C0640C-1F3D-4CA0-802C-E24C30EC0B72}" type="datetimeFigureOut">
              <a:rPr lang="en-US" smtClean="0"/>
              <a:t>1/20/2012</a:t>
            </a:fld>
            <a:endParaRPr lang="en-US"/>
          </a:p>
        </p:txBody>
      </p:sp>
      <p:sp>
        <p:nvSpPr>
          <p:cNvPr id="4" name="Slide Image Placeholder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2930" tIns="46465" rIns="92930" bIns="46465" rtlCol="0" anchor="ctr"/>
          <a:lstStyle/>
          <a:p>
            <a:endParaRPr lang="en-US"/>
          </a:p>
        </p:txBody>
      </p:sp>
      <p:sp>
        <p:nvSpPr>
          <p:cNvPr id="5" name="Notes Placeholder 4"/>
          <p:cNvSpPr>
            <a:spLocks noGrp="1"/>
          </p:cNvSpPr>
          <p:nvPr>
            <p:ph type="body" sz="quarter" idx="3"/>
          </p:nvPr>
        </p:nvSpPr>
        <p:spPr>
          <a:xfrm>
            <a:off x="695484" y="4421823"/>
            <a:ext cx="5563870" cy="4189095"/>
          </a:xfrm>
          <a:prstGeom prst="rect">
            <a:avLst/>
          </a:prstGeom>
        </p:spPr>
        <p:txBody>
          <a:bodyPr vert="horz" lIns="92930" tIns="46465" rIns="92930" bIns="4646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13763" cy="465455"/>
          </a:xfrm>
          <a:prstGeom prst="rect">
            <a:avLst/>
          </a:prstGeom>
        </p:spPr>
        <p:txBody>
          <a:bodyPr vert="horz" lIns="92930" tIns="46465" rIns="92930" bIns="46465" rtlCol="0" anchor="b"/>
          <a:lstStyle>
            <a:lvl1pPr algn="l">
              <a:defRPr sz="1200"/>
            </a:lvl1pPr>
          </a:lstStyle>
          <a:p>
            <a:endParaRPr lang="en-US"/>
          </a:p>
        </p:txBody>
      </p:sp>
      <p:sp>
        <p:nvSpPr>
          <p:cNvPr id="7" name="Slide Number Placeholder 6"/>
          <p:cNvSpPr>
            <a:spLocks noGrp="1"/>
          </p:cNvSpPr>
          <p:nvPr>
            <p:ph type="sldNum" sz="quarter" idx="5"/>
          </p:nvPr>
        </p:nvSpPr>
        <p:spPr>
          <a:xfrm>
            <a:off x="3939466" y="8842029"/>
            <a:ext cx="3013763" cy="465455"/>
          </a:xfrm>
          <a:prstGeom prst="rect">
            <a:avLst/>
          </a:prstGeom>
        </p:spPr>
        <p:txBody>
          <a:bodyPr vert="horz" lIns="92930" tIns="46465" rIns="92930" bIns="46465" rtlCol="0" anchor="b"/>
          <a:lstStyle>
            <a:lvl1pPr algn="r">
              <a:defRPr sz="1200"/>
            </a:lvl1pPr>
          </a:lstStyle>
          <a:p>
            <a:fld id="{8F646567-A06D-435A-A559-959CCA08425E}" type="slidenum">
              <a:rPr lang="en-US" smtClean="0"/>
              <a:t>‹#›</a:t>
            </a:fld>
            <a:endParaRPr lang="en-US"/>
          </a:p>
        </p:txBody>
      </p:sp>
    </p:spTree>
    <p:extLst>
      <p:ext uri="{BB962C8B-B14F-4D97-AF65-F5344CB8AC3E}">
        <p14:creationId xmlns:p14="http://schemas.microsoft.com/office/powerpoint/2010/main" val="3291639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646567-A06D-435A-A559-959CCA08425E}" type="slidenum">
              <a:rPr lang="en-US" smtClean="0"/>
              <a:t>1</a:t>
            </a:fld>
            <a:endParaRPr lang="en-US"/>
          </a:p>
        </p:txBody>
      </p:sp>
    </p:spTree>
    <p:extLst>
      <p:ext uri="{BB962C8B-B14F-4D97-AF65-F5344CB8AC3E}">
        <p14:creationId xmlns:p14="http://schemas.microsoft.com/office/powerpoint/2010/main" val="4195506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I sent out an email and have gotten ONE response...</a:t>
            </a:r>
          </a:p>
          <a:p>
            <a:endParaRPr lang="en-US" smtClean="0"/>
          </a:p>
          <a:p>
            <a:r>
              <a:rPr lang="en-US" smtClean="0"/>
              <a:t>If you have small editorial suggestions, maybe save/see</a:t>
            </a:r>
            <a:r>
              <a:rPr lang="en-US" baseline="0" smtClean="0"/>
              <a:t> me after...</a:t>
            </a:r>
            <a:endParaRPr lang="en-US" smtClean="0"/>
          </a:p>
          <a:p>
            <a:endParaRPr lang="en-US" smtClean="0"/>
          </a:p>
          <a:p>
            <a:r>
              <a:rPr lang="en-US" smtClean="0"/>
              <a:t>Static vs. Interactive – is the Prototype really on the right track for you?  Or, would</a:t>
            </a:r>
            <a:r>
              <a:rPr lang="en-US" baseline="0" smtClean="0"/>
              <a:t> you prefer something else?</a:t>
            </a:r>
            <a:endParaRPr lang="en-US" smtClean="0"/>
          </a:p>
          <a:p>
            <a:endParaRPr lang="en-US" smtClean="0"/>
          </a:p>
          <a:p>
            <a:pPr defTabSz="929305"/>
            <a:r>
              <a:rPr lang="en-US" baseline="0" smtClean="0"/>
              <a:t>How contribute?  Would you contribute?</a:t>
            </a:r>
            <a:endParaRPr lang="en-US" smtClean="0"/>
          </a:p>
          <a:p>
            <a:endParaRPr lang="en-US" smtClean="0"/>
          </a:p>
          <a:p>
            <a:r>
              <a:rPr lang="en-US" smtClean="0"/>
              <a:t>Is size important?  Or, selectivity?</a:t>
            </a:r>
          </a:p>
          <a:p>
            <a:endParaRPr lang="en-US" smtClean="0"/>
          </a:p>
          <a:p>
            <a:r>
              <a:rPr lang="en-US" smtClean="0"/>
              <a:t>Other</a:t>
            </a:r>
            <a:r>
              <a:rPr lang="en-US" baseline="0" smtClean="0"/>
              <a:t> information features we should bring out?  Or, just make it simpler?</a:t>
            </a:r>
          </a:p>
          <a:p>
            <a:endParaRPr lang="en-US" baseline="0" smtClean="0"/>
          </a:p>
          <a:p>
            <a:r>
              <a:rPr lang="en-US" baseline="0" smtClean="0"/>
              <a:t>Who’s the real community for this?  Is there another org. that could take this on better?  </a:t>
            </a:r>
          </a:p>
          <a:p>
            <a:endParaRPr lang="en-US" baseline="0" smtClean="0"/>
          </a:p>
        </p:txBody>
      </p:sp>
      <p:sp>
        <p:nvSpPr>
          <p:cNvPr id="4" name="Slide Number Placeholder 3"/>
          <p:cNvSpPr>
            <a:spLocks noGrp="1"/>
          </p:cNvSpPr>
          <p:nvPr>
            <p:ph type="sldNum" sz="quarter" idx="10"/>
          </p:nvPr>
        </p:nvSpPr>
        <p:spPr/>
        <p:txBody>
          <a:bodyPr/>
          <a:lstStyle/>
          <a:p>
            <a:fld id="{8F646567-A06D-435A-A559-959CCA08425E}" type="slidenum">
              <a:rPr lang="en-US" smtClean="0"/>
              <a:t>10</a:t>
            </a:fld>
            <a:endParaRPr lang="en-US"/>
          </a:p>
        </p:txBody>
      </p:sp>
    </p:spTree>
    <p:extLst>
      <p:ext uri="{BB962C8B-B14F-4D97-AF65-F5344CB8AC3E}">
        <p14:creationId xmlns:p14="http://schemas.microsoft.com/office/powerpoint/2010/main" val="2337979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646567-A06D-435A-A559-959CCA08425E}" type="slidenum">
              <a:rPr lang="en-US" smtClean="0"/>
              <a:t>2</a:t>
            </a:fld>
            <a:endParaRPr lang="en-US"/>
          </a:p>
        </p:txBody>
      </p:sp>
    </p:spTree>
    <p:extLst>
      <p:ext uri="{BB962C8B-B14F-4D97-AF65-F5344CB8AC3E}">
        <p14:creationId xmlns:p14="http://schemas.microsoft.com/office/powerpoint/2010/main" val="329815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OK, so what we have is a setup, using ALA Connect, which is using the Drupal</a:t>
            </a:r>
            <a:r>
              <a:rPr lang="en-US" baseline="0" smtClean="0"/>
              <a:t> CMS.   “Prototype” means, only a few of the many resources out there have been entered, some haven’t been “fleshed out”, just enough to give you an idea of basic organization.  Right now it’s inside its own little group area in ALA Connect, but I posted the links on the LLDIG site.  One of the things we need to decide, if we keep going in ALA Connect, is move it over to the Interest Group site, or keep it under this limited “editorial group” editing control.</a:t>
            </a:r>
          </a:p>
          <a:p>
            <a:endParaRPr lang="en-US" baseline="0" smtClean="0"/>
          </a:p>
          <a:p>
            <a:r>
              <a:rPr lang="en-US" baseline="0" smtClean="0"/>
              <a:t>We split it into 3 pages:  Resources, Tools, and Vocabularies/Data Sources</a:t>
            </a:r>
          </a:p>
          <a:p>
            <a:r>
              <a:rPr lang="en-US" baseline="0" smtClean="0"/>
              <a:t/>
            </a:r>
            <a:br>
              <a:rPr lang="en-US" baseline="0" smtClean="0"/>
            </a:br>
            <a:r>
              <a:rPr lang="en-US" baseline="0" smtClean="0"/>
              <a:t>Because there are a LOT of relevant stuff out there and more every day, we felt we needed to break it up.  </a:t>
            </a:r>
          </a:p>
          <a:p>
            <a:r>
              <a:rPr lang="en-US" baseline="0" smtClean="0"/>
              <a:t>All pages have Contents at the top to link to sections.  For example, Resources is broken up into Organizations, Blogs and Sites, Events, Introductions to Linked </a:t>
            </a:r>
            <a:br>
              <a:rPr lang="en-US" baseline="0" smtClean="0"/>
            </a:br>
            <a:r>
              <a:rPr lang="en-US" baseline="0" smtClean="0"/>
              <a:t>Data, Standards, Texts and Tutorials, and general information (articles, etc. on various aspects of LD), and links to specific sites of library or related projects or implementations using LD.   </a:t>
            </a:r>
          </a:p>
          <a:p>
            <a:endParaRPr lang="en-US" baseline="0" smtClean="0"/>
          </a:p>
          <a:p>
            <a:r>
              <a:rPr lang="en-US" baseline="0" smtClean="0"/>
              <a:t>Within the sections, it’s alphabetical by name or title of the Resource, Tool, etc., except for Events under Resources, which is organized by date of the event.   Sections could help people find the kind of material they want.  </a:t>
            </a:r>
          </a:p>
          <a:p>
            <a:endParaRPr lang="en-US" baseline="0" smtClean="0"/>
          </a:p>
          <a:p>
            <a:r>
              <a:rPr lang="en-US" baseline="0" smtClean="0"/>
              <a:t>Some editorial decisions:</a:t>
            </a:r>
          </a:p>
          <a:p>
            <a:r>
              <a:rPr lang="en-US" baseline="0" smtClean="0"/>
              <a:t>STARS  - For Resources only – felt we needed a way to highlight, in a growing list, most important documents, like Tim Berners-Lee’s seminal documents, or the W3C Library Linked Data Incubator Rreport.  That’s what the 2 green stars means.</a:t>
            </a:r>
          </a:p>
          <a:p>
            <a:endParaRPr lang="en-US" baseline="0" smtClean="0"/>
          </a:p>
          <a:p>
            <a:r>
              <a:rPr lang="en-US" baseline="0" smtClean="0"/>
              <a:t>For each section, trying a “template-like” approach to highlight certain info.</a:t>
            </a:r>
          </a:p>
          <a:p>
            <a:endParaRPr lang="en-US" baseline="0" smtClean="0"/>
          </a:p>
          <a:p>
            <a:r>
              <a:rPr lang="en-US" baseline="0" smtClean="0"/>
              <a:t>Most Resources have Who (created or sponsors), When (created or started), Viewed (when was site viewed, useful for “link checking”)</a:t>
            </a:r>
          </a:p>
          <a:p>
            <a:endParaRPr lang="en-US" baseline="0" smtClean="0"/>
          </a:p>
          <a:p>
            <a:r>
              <a:rPr lang="en-US" baseline="0" smtClean="0"/>
              <a:t>Events have Who Where and When</a:t>
            </a:r>
          </a:p>
          <a:p>
            <a:endParaRPr lang="en-US" baseline="0" smtClean="0"/>
          </a:p>
        </p:txBody>
      </p:sp>
      <p:sp>
        <p:nvSpPr>
          <p:cNvPr id="4" name="Slide Number Placeholder 3"/>
          <p:cNvSpPr>
            <a:spLocks noGrp="1"/>
          </p:cNvSpPr>
          <p:nvPr>
            <p:ph type="sldNum" sz="quarter" idx="10"/>
          </p:nvPr>
        </p:nvSpPr>
        <p:spPr/>
        <p:txBody>
          <a:bodyPr/>
          <a:lstStyle/>
          <a:p>
            <a:fld id="{8F646567-A06D-435A-A559-959CCA08425E}" type="slidenum">
              <a:rPr lang="en-US" smtClean="0"/>
              <a:t>3</a:t>
            </a:fld>
            <a:endParaRPr lang="en-US"/>
          </a:p>
        </p:txBody>
      </p:sp>
    </p:spTree>
    <p:extLst>
      <p:ext uri="{BB962C8B-B14F-4D97-AF65-F5344CB8AC3E}">
        <p14:creationId xmlns:p14="http://schemas.microsoft.com/office/powerpoint/2010/main" val="490819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mtClean="0"/>
          </a:p>
          <a:p>
            <a:r>
              <a:rPr lang="en-US" smtClean="0"/>
              <a:t>For Tools, the categories are – Resources for finding tools, Web-based</a:t>
            </a:r>
            <a:r>
              <a:rPr lang="en-US" baseline="0" smtClean="0"/>
              <a:t> tools and plugins, Free and OSS, Commercial SW, and Mapping tools for data/vocabs. </a:t>
            </a:r>
          </a:p>
          <a:p>
            <a:endParaRPr lang="en-US" baseline="0" smtClean="0"/>
          </a:p>
          <a:p>
            <a:r>
              <a:rPr lang="en-US" baseline="0" smtClean="0"/>
              <a:t>Actual tools have highlighted, the license or terms of use if known, the software environment (if software), the skill level required to install and work with it.</a:t>
            </a:r>
          </a:p>
          <a:p>
            <a:endParaRPr lang="en-US" baseline="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mtClean="0"/>
              <a:t>Tools is skimpiest, maybe because I’m not a programmer...</a:t>
            </a:r>
          </a:p>
          <a:p>
            <a:endParaRPr lang="en-US" baseline="0" smtClean="0"/>
          </a:p>
          <a:p>
            <a:r>
              <a:rPr lang="en-US" smtClean="0"/>
              <a:t>Karen Coyle and I had a conversation about</a:t>
            </a:r>
            <a:r>
              <a:rPr lang="en-US" baseline="0" smtClean="0"/>
              <a:t> the Tools particularly.  We felt having a list of software, web tools etc. was nice but not enough – we need information from the people who are making and using them – how usable they are, what skill level is required, what projects demonstrate the features.  Anything from a sentence to “blog post length” might be useful...  But we had trouble seeing how this would fit into the format of ALA Connect.  More later..</a:t>
            </a:r>
            <a:endParaRPr lang="en-US"/>
          </a:p>
        </p:txBody>
      </p:sp>
      <p:sp>
        <p:nvSpPr>
          <p:cNvPr id="4" name="Slide Number Placeholder 3"/>
          <p:cNvSpPr>
            <a:spLocks noGrp="1"/>
          </p:cNvSpPr>
          <p:nvPr>
            <p:ph type="sldNum" sz="quarter" idx="10"/>
          </p:nvPr>
        </p:nvSpPr>
        <p:spPr/>
        <p:txBody>
          <a:bodyPr/>
          <a:lstStyle/>
          <a:p>
            <a:fld id="{8F646567-A06D-435A-A559-959CCA08425E}" type="slidenum">
              <a:rPr lang="en-US" smtClean="0"/>
              <a:t>4</a:t>
            </a:fld>
            <a:endParaRPr lang="en-US"/>
          </a:p>
        </p:txBody>
      </p:sp>
    </p:spTree>
    <p:extLst>
      <p:ext uri="{BB962C8B-B14F-4D97-AF65-F5344CB8AC3E}">
        <p14:creationId xmlns:p14="http://schemas.microsoft.com/office/powerpoint/2010/main" val="31288979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We broke</a:t>
            </a:r>
            <a:r>
              <a:rPr lang="en-US" baseline="0" smtClean="0"/>
              <a:t> out Vocabs and Data Sources because they’re really special”tools” – following lead of the W3C Incubator Group</a:t>
            </a:r>
          </a:p>
          <a:p>
            <a:endParaRPr lang="en-US" baseline="0" smtClean="0"/>
          </a:p>
          <a:p>
            <a:r>
              <a:rPr lang="en-US" baseline="0" smtClean="0"/>
              <a:t>We realize we should clarify – we’re thinking to only list vocabularies that are available on the web, in RDF (SKOS, OWL, etc.)  - not ones we would like to be, but aren’t.  If there’s a converter, we’d list it under Tools in the Mapping tools section.  Make sense?</a:t>
            </a:r>
          </a:p>
          <a:p>
            <a:endParaRPr lang="en-US" baseline="0" smtClean="0"/>
          </a:p>
          <a:p>
            <a:r>
              <a:rPr lang="en-US" baseline="0" smtClean="0"/>
              <a:t>For data sources, we highlight whether it has a SPARQL query endpoint or not, as well as the “terms” or license the data or vocabulary is released under.  </a:t>
            </a:r>
          </a:p>
          <a:p>
            <a:endParaRPr lang="en-US" baseline="0" smtClean="0"/>
          </a:p>
          <a:p>
            <a:r>
              <a:rPr lang="en-US" baseline="0" smtClean="0"/>
              <a:t>We’re including both vocabularies and data sources coming from outside the library community, but limiting this to those we know are being used with library data, or think might be useful.   </a:t>
            </a:r>
          </a:p>
          <a:p>
            <a:endParaRPr lang="en-US" baseline="0" smtClean="0"/>
          </a:p>
          <a:p>
            <a:r>
              <a:rPr lang="en-US" baseline="0" smtClean="0"/>
              <a:t>At the bottom of each page, there’s an Add new comment link – we are already getting some people trying it out.</a:t>
            </a:r>
          </a:p>
          <a:p>
            <a:endParaRPr lang="en-US" baseline="0" smtClean="0"/>
          </a:p>
          <a:p>
            <a:endParaRPr lang="en-US"/>
          </a:p>
        </p:txBody>
      </p:sp>
      <p:sp>
        <p:nvSpPr>
          <p:cNvPr id="4" name="Slide Number Placeholder 3"/>
          <p:cNvSpPr>
            <a:spLocks noGrp="1"/>
          </p:cNvSpPr>
          <p:nvPr>
            <p:ph type="sldNum" sz="quarter" idx="10"/>
          </p:nvPr>
        </p:nvSpPr>
        <p:spPr/>
        <p:txBody>
          <a:bodyPr/>
          <a:lstStyle/>
          <a:p>
            <a:fld id="{8F646567-A06D-435A-A559-959CCA08425E}" type="slidenum">
              <a:rPr lang="en-US" smtClean="0"/>
              <a:t>5</a:t>
            </a:fld>
            <a:endParaRPr lang="en-US"/>
          </a:p>
        </p:txBody>
      </p:sp>
    </p:spTree>
    <p:extLst>
      <p:ext uri="{BB962C8B-B14F-4D97-AF65-F5344CB8AC3E}">
        <p14:creationId xmlns:p14="http://schemas.microsoft.com/office/powerpoint/2010/main" val="4285653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646567-A06D-435A-A559-959CCA08425E}" type="slidenum">
              <a:rPr lang="en-US" smtClean="0"/>
              <a:t>6</a:t>
            </a:fld>
            <a:endParaRPr lang="en-US"/>
          </a:p>
        </p:txBody>
      </p:sp>
    </p:spTree>
    <p:extLst>
      <p:ext uri="{BB962C8B-B14F-4D97-AF65-F5344CB8AC3E}">
        <p14:creationId xmlns:p14="http://schemas.microsoft.com/office/powerpoint/2010/main" val="3292346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This is mostly my fantasy...  Or, could</a:t>
            </a:r>
            <a:r>
              <a:rPr lang="en-US" baseline="0" smtClean="0"/>
              <a:t> it be a reality?</a:t>
            </a:r>
          </a:p>
          <a:p>
            <a:r>
              <a:rPr lang="en-US" baseline="0" smtClean="0"/>
              <a:t>What else would you add?</a:t>
            </a:r>
            <a:endParaRPr lang="en-US"/>
          </a:p>
        </p:txBody>
      </p:sp>
      <p:sp>
        <p:nvSpPr>
          <p:cNvPr id="4" name="Slide Number Placeholder 3"/>
          <p:cNvSpPr>
            <a:spLocks noGrp="1"/>
          </p:cNvSpPr>
          <p:nvPr>
            <p:ph type="sldNum" sz="quarter" idx="10"/>
          </p:nvPr>
        </p:nvSpPr>
        <p:spPr/>
        <p:txBody>
          <a:bodyPr/>
          <a:lstStyle/>
          <a:p>
            <a:fld id="{8F646567-A06D-435A-A559-959CCA08425E}" type="slidenum">
              <a:rPr lang="en-US" smtClean="0"/>
              <a:t>7</a:t>
            </a:fld>
            <a:endParaRPr lang="en-US"/>
          </a:p>
        </p:txBody>
      </p:sp>
    </p:spTree>
    <p:extLst>
      <p:ext uri="{BB962C8B-B14F-4D97-AF65-F5344CB8AC3E}">
        <p14:creationId xmlns:p14="http://schemas.microsoft.com/office/powerpoint/2010/main" val="16081499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So here I’m going to give a personal confession... I had</a:t>
            </a:r>
            <a:r>
              <a:rPr lang="en-US" baseline="0" smtClean="0"/>
              <a:t> very little time to devote to this project this fall, because I was involved in a system migration implementation team. </a:t>
            </a:r>
          </a:p>
          <a:p>
            <a:endParaRPr lang="en-US" baseline="0" smtClean="0"/>
          </a:p>
          <a:p>
            <a:r>
              <a:rPr lang="en-US" baseline="0" smtClean="0"/>
              <a:t>We all have jobs (thank heavens!)  Most of the folks on the group have had even less time than I have.  Much as I want this to happen, I can’t do it alone, and the only reason most of the Prototype is up is because, I was creating a “webliography” for the study group I’m leading at Emory and it was possible to transfer stuff (although clunky).  </a:t>
            </a:r>
          </a:p>
          <a:p>
            <a:endParaRPr lang="en-US" baseline="0" smtClean="0"/>
          </a:p>
          <a:p>
            <a:r>
              <a:rPr lang="en-US" baseline="0" smtClean="0"/>
              <a:t>We would need editors with an ongoing commitment to doing their part to keep this up to date, fielding suggestions, comments etc. from the community and editing that into the pages.  </a:t>
            </a:r>
          </a:p>
          <a:p>
            <a:endParaRPr lang="en-US" baseline="0" smtClean="0"/>
          </a:p>
          <a:p>
            <a:endParaRPr lang="en-US"/>
          </a:p>
        </p:txBody>
      </p:sp>
      <p:sp>
        <p:nvSpPr>
          <p:cNvPr id="4" name="Slide Number Placeholder 3"/>
          <p:cNvSpPr>
            <a:spLocks noGrp="1"/>
          </p:cNvSpPr>
          <p:nvPr>
            <p:ph type="sldNum" sz="quarter" idx="10"/>
          </p:nvPr>
        </p:nvSpPr>
        <p:spPr/>
        <p:txBody>
          <a:bodyPr/>
          <a:lstStyle/>
          <a:p>
            <a:fld id="{8F646567-A06D-435A-A559-959CCA08425E}" type="slidenum">
              <a:rPr lang="en-US" smtClean="0"/>
              <a:t>8</a:t>
            </a:fld>
            <a:endParaRPr lang="en-US"/>
          </a:p>
        </p:txBody>
      </p:sp>
    </p:spTree>
    <p:extLst>
      <p:ext uri="{BB962C8B-B14F-4D97-AF65-F5344CB8AC3E}">
        <p14:creationId xmlns:p14="http://schemas.microsoft.com/office/powerpoint/2010/main" val="9480756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One advantage of having something hosted outside of ALA Connect – but still “shepherded” by LLDIG,</a:t>
            </a:r>
            <a:r>
              <a:rPr lang="en-US" baseline="0" smtClean="0"/>
              <a:t> </a:t>
            </a:r>
            <a:r>
              <a:rPr lang="en-US" smtClean="0"/>
              <a:t> easier</a:t>
            </a:r>
            <a:r>
              <a:rPr lang="en-US" baseline="0" smtClean="0"/>
              <a:t> for larger community (e.g. programmers, archivists who aren’t in ALA...) to feel connected and contribute.  Easier to transfer responsibility to another group if that turns out to be feasible.  The lists could still continue.</a:t>
            </a:r>
          </a:p>
          <a:p>
            <a:endParaRPr lang="en-US" baseline="0" smtClean="0"/>
          </a:p>
          <a:p>
            <a:r>
              <a:rPr lang="en-US" baseline="0" smtClean="0"/>
              <a:t>I happen to use Diigo right now, so am partial to it.  I have a little browser widget for bookmarking, and am sharing things with a group (and they get email updates).   Some use it, some don’t contribute.  It’s pretty easy to annotate resources this way, but I’d like others to check it out – email me if you want to test a group.</a:t>
            </a:r>
          </a:p>
          <a:p>
            <a:endParaRPr lang="en-US" baseline="0" smtClean="0"/>
          </a:p>
          <a:p>
            <a:r>
              <a:rPr lang="en-US" baseline="0" smtClean="0"/>
              <a:t>We were originally planning to put this on the LITA wiki, then were told it was going away, now apparently it’s being retained, but meanwhile, we started putting things in ALA Connect.</a:t>
            </a:r>
          </a:p>
          <a:p>
            <a:endParaRPr lang="en-US" baseline="0" smtClean="0"/>
          </a:p>
          <a:p>
            <a:endParaRPr lang="en-US"/>
          </a:p>
        </p:txBody>
      </p:sp>
      <p:sp>
        <p:nvSpPr>
          <p:cNvPr id="4" name="Slide Number Placeholder 3"/>
          <p:cNvSpPr>
            <a:spLocks noGrp="1"/>
          </p:cNvSpPr>
          <p:nvPr>
            <p:ph type="sldNum" sz="quarter" idx="10"/>
          </p:nvPr>
        </p:nvSpPr>
        <p:spPr/>
        <p:txBody>
          <a:bodyPr/>
          <a:lstStyle/>
          <a:p>
            <a:fld id="{8F646567-A06D-435A-A559-959CCA08425E}" type="slidenum">
              <a:rPr lang="en-US" smtClean="0"/>
              <a:t>9</a:t>
            </a:fld>
            <a:endParaRPr lang="en-US"/>
          </a:p>
        </p:txBody>
      </p:sp>
    </p:spTree>
    <p:extLst>
      <p:ext uri="{BB962C8B-B14F-4D97-AF65-F5344CB8AC3E}">
        <p14:creationId xmlns:p14="http://schemas.microsoft.com/office/powerpoint/2010/main" val="494949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C50340-8D8F-46A8-B8A6-43EECA85890B}" type="datetimeFigureOut">
              <a:rPr lang="en-US" smtClean="0"/>
              <a:t>1/20/2012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F2FDDE-27BE-4216-B044-5E320D76E053}" type="slidenum">
              <a:rPr lang="en-US" smtClean="0"/>
              <a:t>‹#›</a:t>
            </a:fld>
            <a:endParaRPr lang="en-US"/>
          </a:p>
        </p:txBody>
      </p:sp>
    </p:spTree>
    <p:extLst>
      <p:ext uri="{BB962C8B-B14F-4D97-AF65-F5344CB8AC3E}">
        <p14:creationId xmlns:p14="http://schemas.microsoft.com/office/powerpoint/2010/main" val="98569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C50340-8D8F-46A8-B8A6-43EECA85890B}" type="datetimeFigureOut">
              <a:rPr lang="en-US" smtClean="0"/>
              <a:t>1/20/2012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F2FDDE-27BE-4216-B044-5E320D76E053}" type="slidenum">
              <a:rPr lang="en-US" smtClean="0"/>
              <a:t>‹#›</a:t>
            </a:fld>
            <a:endParaRPr lang="en-US"/>
          </a:p>
        </p:txBody>
      </p:sp>
    </p:spTree>
    <p:extLst>
      <p:ext uri="{BB962C8B-B14F-4D97-AF65-F5344CB8AC3E}">
        <p14:creationId xmlns:p14="http://schemas.microsoft.com/office/powerpoint/2010/main" val="4073979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C50340-8D8F-46A8-B8A6-43EECA85890B}" type="datetimeFigureOut">
              <a:rPr lang="en-US" smtClean="0"/>
              <a:t>1/20/2012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F2FDDE-27BE-4216-B044-5E320D76E053}" type="slidenum">
              <a:rPr lang="en-US" smtClean="0"/>
              <a:t>‹#›</a:t>
            </a:fld>
            <a:endParaRPr lang="en-US"/>
          </a:p>
        </p:txBody>
      </p:sp>
    </p:spTree>
    <p:extLst>
      <p:ext uri="{BB962C8B-B14F-4D97-AF65-F5344CB8AC3E}">
        <p14:creationId xmlns:p14="http://schemas.microsoft.com/office/powerpoint/2010/main" val="3992447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C50340-8D8F-46A8-B8A6-43EECA85890B}" type="datetimeFigureOut">
              <a:rPr lang="en-US" smtClean="0"/>
              <a:t>1/20/2012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F2FDDE-27BE-4216-B044-5E320D76E053}" type="slidenum">
              <a:rPr lang="en-US" smtClean="0"/>
              <a:t>‹#›</a:t>
            </a:fld>
            <a:endParaRPr lang="en-US"/>
          </a:p>
        </p:txBody>
      </p:sp>
    </p:spTree>
    <p:extLst>
      <p:ext uri="{BB962C8B-B14F-4D97-AF65-F5344CB8AC3E}">
        <p14:creationId xmlns:p14="http://schemas.microsoft.com/office/powerpoint/2010/main" val="334935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C50340-8D8F-46A8-B8A6-43EECA85890B}" type="datetimeFigureOut">
              <a:rPr lang="en-US" smtClean="0"/>
              <a:t>1/20/2012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F2FDDE-27BE-4216-B044-5E320D76E053}" type="slidenum">
              <a:rPr lang="en-US" smtClean="0"/>
              <a:t>‹#›</a:t>
            </a:fld>
            <a:endParaRPr lang="en-US"/>
          </a:p>
        </p:txBody>
      </p:sp>
    </p:spTree>
    <p:extLst>
      <p:ext uri="{BB962C8B-B14F-4D97-AF65-F5344CB8AC3E}">
        <p14:creationId xmlns:p14="http://schemas.microsoft.com/office/powerpoint/2010/main" val="1429718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C50340-8D8F-46A8-B8A6-43EECA85890B}" type="datetimeFigureOut">
              <a:rPr lang="en-US" smtClean="0"/>
              <a:t>1/20/2012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F2FDDE-27BE-4216-B044-5E320D76E053}" type="slidenum">
              <a:rPr lang="en-US" smtClean="0"/>
              <a:t>‹#›</a:t>
            </a:fld>
            <a:endParaRPr lang="en-US"/>
          </a:p>
        </p:txBody>
      </p:sp>
    </p:spTree>
    <p:extLst>
      <p:ext uri="{BB962C8B-B14F-4D97-AF65-F5344CB8AC3E}">
        <p14:creationId xmlns:p14="http://schemas.microsoft.com/office/powerpoint/2010/main" val="430327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C50340-8D8F-46A8-B8A6-43EECA85890B}" type="datetimeFigureOut">
              <a:rPr lang="en-US" smtClean="0"/>
              <a:t>1/20/2012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F2FDDE-27BE-4216-B044-5E320D76E053}" type="slidenum">
              <a:rPr lang="en-US" smtClean="0"/>
              <a:t>‹#›</a:t>
            </a:fld>
            <a:endParaRPr lang="en-US"/>
          </a:p>
        </p:txBody>
      </p:sp>
    </p:spTree>
    <p:extLst>
      <p:ext uri="{BB962C8B-B14F-4D97-AF65-F5344CB8AC3E}">
        <p14:creationId xmlns:p14="http://schemas.microsoft.com/office/powerpoint/2010/main" val="1513402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C50340-8D8F-46A8-B8A6-43EECA85890B}" type="datetimeFigureOut">
              <a:rPr lang="en-US" smtClean="0"/>
              <a:t>1/20/2012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F2FDDE-27BE-4216-B044-5E320D76E053}" type="slidenum">
              <a:rPr lang="en-US" smtClean="0"/>
              <a:t>‹#›</a:t>
            </a:fld>
            <a:endParaRPr lang="en-US"/>
          </a:p>
        </p:txBody>
      </p:sp>
    </p:spTree>
    <p:extLst>
      <p:ext uri="{BB962C8B-B14F-4D97-AF65-F5344CB8AC3E}">
        <p14:creationId xmlns:p14="http://schemas.microsoft.com/office/powerpoint/2010/main" val="3766117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C50340-8D8F-46A8-B8A6-43EECA85890B}" type="datetimeFigureOut">
              <a:rPr lang="en-US" smtClean="0"/>
              <a:t>1/20/2012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F2FDDE-27BE-4216-B044-5E320D76E053}" type="slidenum">
              <a:rPr lang="en-US" smtClean="0"/>
              <a:t>‹#›</a:t>
            </a:fld>
            <a:endParaRPr lang="en-US"/>
          </a:p>
        </p:txBody>
      </p:sp>
    </p:spTree>
    <p:extLst>
      <p:ext uri="{BB962C8B-B14F-4D97-AF65-F5344CB8AC3E}">
        <p14:creationId xmlns:p14="http://schemas.microsoft.com/office/powerpoint/2010/main" val="28418306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C50340-8D8F-46A8-B8A6-43EECA85890B}" type="datetimeFigureOut">
              <a:rPr lang="en-US" smtClean="0"/>
              <a:t>1/20/2012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F2FDDE-27BE-4216-B044-5E320D76E053}" type="slidenum">
              <a:rPr lang="en-US" smtClean="0"/>
              <a:t>‹#›</a:t>
            </a:fld>
            <a:endParaRPr lang="en-US"/>
          </a:p>
        </p:txBody>
      </p:sp>
    </p:spTree>
    <p:extLst>
      <p:ext uri="{BB962C8B-B14F-4D97-AF65-F5344CB8AC3E}">
        <p14:creationId xmlns:p14="http://schemas.microsoft.com/office/powerpoint/2010/main" val="2018161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C50340-8D8F-46A8-B8A6-43EECA85890B}" type="datetimeFigureOut">
              <a:rPr lang="en-US" smtClean="0"/>
              <a:t>1/20/2012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F2FDDE-27BE-4216-B044-5E320D76E053}" type="slidenum">
              <a:rPr lang="en-US" smtClean="0"/>
              <a:t>‹#›</a:t>
            </a:fld>
            <a:endParaRPr lang="en-US"/>
          </a:p>
        </p:txBody>
      </p:sp>
    </p:spTree>
    <p:extLst>
      <p:ext uri="{BB962C8B-B14F-4D97-AF65-F5344CB8AC3E}">
        <p14:creationId xmlns:p14="http://schemas.microsoft.com/office/powerpoint/2010/main" val="39420758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C50340-8D8F-46A8-B8A6-43EECA85890B}" type="datetimeFigureOut">
              <a:rPr lang="en-US" smtClean="0"/>
              <a:t>1/20/2012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F2FDDE-27BE-4216-B044-5E320D76E053}" type="slidenum">
              <a:rPr lang="en-US" smtClean="0"/>
              <a:t>‹#›</a:t>
            </a:fld>
            <a:endParaRPr lang="en-US"/>
          </a:p>
        </p:txBody>
      </p:sp>
    </p:spTree>
    <p:extLst>
      <p:ext uri="{BB962C8B-B14F-4D97-AF65-F5344CB8AC3E}">
        <p14:creationId xmlns:p14="http://schemas.microsoft.com/office/powerpoint/2010/main" val="33411557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liblna@emory.edu"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connect.ala.org/node/159926"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connect.ala.org/node/164608" TargetMode="External"/><Relationship Id="rId4" Type="http://schemas.openxmlformats.org/officeDocument/2006/relationships/hyperlink" Target="http://connect.ala.org/node/15993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s://www.zotero.org/groups/libraries_and_linked_data/items" TargetMode="External"/><Relationship Id="rId7" Type="http://schemas.openxmlformats.org/officeDocument/2006/relationships/image" Target="../media/image8.w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emanticweb.org/wiki/Tools" TargetMode="External"/><Relationship Id="rId5" Type="http://schemas.openxmlformats.org/officeDocument/2006/relationships/hyperlink" Target="http://wikis.ala.org/lita/index.php/Main_Page" TargetMode="External"/><Relationship Id="rId10" Type="http://schemas.openxmlformats.org/officeDocument/2006/relationships/image" Target="../media/image11.png"/><Relationship Id="rId4" Type="http://schemas.openxmlformats.org/officeDocument/2006/relationships/hyperlink" Target="http://groups.diigo.com/group/linked-data" TargetMode="External"/><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diagBrick">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0"/>
            <a:ext cx="7772400" cy="2381251"/>
          </a:xfrm>
          <a:solidFill>
            <a:schemeClr val="bg1"/>
          </a:solidFill>
          <a:ln>
            <a:solidFill>
              <a:schemeClr val="tx1"/>
            </a:solidFill>
          </a:ln>
        </p:spPr>
        <p:txBody>
          <a:bodyPr>
            <a:normAutofit/>
          </a:bodyPr>
          <a:lstStyle/>
          <a:p>
            <a:r>
              <a:rPr lang="en-US" smtClean="0"/>
              <a:t>Linked Library Data Interest Group:  Tools, Resources, </a:t>
            </a:r>
            <a:br>
              <a:rPr lang="en-US" smtClean="0"/>
            </a:br>
            <a:r>
              <a:rPr lang="en-US" smtClean="0"/>
              <a:t>Vocabularies, Data Sources </a:t>
            </a:r>
            <a:endParaRPr lang="en-US"/>
          </a:p>
        </p:txBody>
      </p:sp>
      <p:sp>
        <p:nvSpPr>
          <p:cNvPr id="3" name="Subtitle 2"/>
          <p:cNvSpPr>
            <a:spLocks noGrp="1"/>
          </p:cNvSpPr>
          <p:nvPr>
            <p:ph type="subTitle" idx="1"/>
          </p:nvPr>
        </p:nvSpPr>
        <p:spPr>
          <a:solidFill>
            <a:schemeClr val="bg1"/>
          </a:solidFill>
          <a:ln>
            <a:solidFill>
              <a:schemeClr val="tx1"/>
            </a:solidFill>
          </a:ln>
        </p:spPr>
        <p:txBody>
          <a:bodyPr>
            <a:normAutofit lnSpcReduction="10000"/>
          </a:bodyPr>
          <a:lstStyle/>
          <a:p>
            <a:r>
              <a:rPr lang="en-US" smtClean="0">
                <a:solidFill>
                  <a:schemeClr val="tx1">
                    <a:lumMod val="75000"/>
                    <a:lumOff val="25000"/>
                  </a:schemeClr>
                </a:solidFill>
              </a:rPr>
              <a:t>Report from the subgroup on shared “webliography” development</a:t>
            </a:r>
            <a:r>
              <a:rPr lang="en-US" smtClean="0"/>
              <a:t/>
            </a:r>
            <a:br>
              <a:rPr lang="en-US" smtClean="0"/>
            </a:br>
            <a:r>
              <a:rPr lang="en-US" sz="2600" smtClean="0"/>
              <a:t>Laura Akerman</a:t>
            </a:r>
            <a:br>
              <a:rPr lang="en-US" sz="2600" smtClean="0"/>
            </a:br>
            <a:r>
              <a:rPr lang="en-US" sz="2600" smtClean="0"/>
              <a:t>ALA Midwinter, 2012-01-22</a:t>
            </a:r>
            <a:endParaRPr lang="en-US" sz="2600"/>
          </a:p>
        </p:txBody>
      </p:sp>
    </p:spTree>
    <p:extLst>
      <p:ext uri="{BB962C8B-B14F-4D97-AF65-F5344CB8AC3E}">
        <p14:creationId xmlns:p14="http://schemas.microsoft.com/office/powerpoint/2010/main" val="4169689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pattFill prst="diagBrick">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smtClean="0"/>
              <a:t>Tell us what </a:t>
            </a:r>
            <a:r>
              <a:rPr lang="en-US" b="1" smtClean="0"/>
              <a:t>you’d</a:t>
            </a:r>
            <a:r>
              <a:rPr lang="en-US" smtClean="0"/>
              <a:t> like to see!</a:t>
            </a:r>
            <a:endParaRPr lang="en-US"/>
          </a:p>
        </p:txBody>
      </p:sp>
      <p:sp>
        <p:nvSpPr>
          <p:cNvPr id="3" name="Content Placeholder 2"/>
          <p:cNvSpPr>
            <a:spLocks noGrp="1"/>
          </p:cNvSpPr>
          <p:nvPr>
            <p:ph idx="1"/>
          </p:nvPr>
        </p:nvSpPr>
        <p:spPr>
          <a:solidFill>
            <a:schemeClr val="bg1"/>
          </a:solidFill>
        </p:spPr>
        <p:txBody>
          <a:bodyPr/>
          <a:lstStyle/>
          <a:p>
            <a:r>
              <a:rPr lang="en-US" smtClean="0"/>
              <a:t>Today:  now</a:t>
            </a:r>
          </a:p>
          <a:p>
            <a:r>
              <a:rPr lang="en-US" smtClean="0"/>
              <a:t>Later:  email </a:t>
            </a:r>
            <a:r>
              <a:rPr lang="en-US" smtClean="0">
                <a:hlinkClick r:id="rId3"/>
              </a:rPr>
              <a:t>liblna@emory.edu</a:t>
            </a:r>
            <a:endParaRPr lang="en-US" smtClean="0"/>
          </a:p>
          <a:p>
            <a:r>
              <a:rPr lang="en-US" smtClean="0"/>
              <a:t>Will discuss among Chair/Vice Chair and subgroup (</a:t>
            </a:r>
            <a:r>
              <a:rPr lang="en-US" smtClean="0"/>
              <a:t>Laura Akerman, Kevin Clair,, Tami Morse McGill, Yin Zhang, Annie Wu, Dan Lipcan, </a:t>
            </a:r>
            <a:r>
              <a:rPr lang="en-US" b="1" smtClean="0"/>
              <a:t>YOU?</a:t>
            </a:r>
            <a:r>
              <a:rPr lang="en-US" smtClean="0"/>
              <a:t>) and decide what changes, or not.</a:t>
            </a:r>
            <a:endParaRPr lang="en-US"/>
          </a:p>
        </p:txBody>
      </p:sp>
    </p:spTree>
    <p:extLst>
      <p:ext uri="{BB962C8B-B14F-4D97-AF65-F5344CB8AC3E}">
        <p14:creationId xmlns:p14="http://schemas.microsoft.com/office/powerpoint/2010/main" val="27334608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smtClean="0"/>
              <a:t>You asked for:</a:t>
            </a:r>
            <a:endParaRPr lang="en-US"/>
          </a:p>
        </p:txBody>
      </p:sp>
      <p:sp>
        <p:nvSpPr>
          <p:cNvPr id="3" name="Content Placeholder 2"/>
          <p:cNvSpPr>
            <a:spLocks noGrp="1"/>
          </p:cNvSpPr>
          <p:nvPr>
            <p:ph idx="1"/>
          </p:nvPr>
        </p:nvSpPr>
        <p:spPr>
          <a:xfrm>
            <a:off x="457200" y="1371600"/>
            <a:ext cx="8229600" cy="5257800"/>
          </a:xfrm>
        </p:spPr>
        <p:txBody>
          <a:bodyPr>
            <a:normAutofit fontScale="85000" lnSpcReduction="20000"/>
          </a:bodyPr>
          <a:lstStyle/>
          <a:p>
            <a:r>
              <a:rPr lang="en-US" smtClean="0"/>
              <a:t>Tools</a:t>
            </a:r>
          </a:p>
          <a:p>
            <a:r>
              <a:rPr lang="en-US" smtClean="0"/>
              <a:t>Resources</a:t>
            </a:r>
          </a:p>
          <a:p>
            <a:r>
              <a:rPr lang="en-US" smtClean="0"/>
              <a:t>We have “prototypes”.  </a:t>
            </a:r>
            <a:br>
              <a:rPr lang="en-US" smtClean="0"/>
            </a:br>
            <a:r>
              <a:rPr lang="en-US" b="1" smtClean="0">
                <a:hlinkClick r:id="rId3"/>
              </a:rPr>
              <a:t>Linked Data Resources for Libraries</a:t>
            </a:r>
            <a:r>
              <a:rPr lang="en-US" b="1"/>
              <a:t/>
            </a:r>
            <a:br>
              <a:rPr lang="en-US" b="1"/>
            </a:br>
            <a:r>
              <a:rPr lang="en-US" smtClean="0">
                <a:hlinkClick r:id="rId3"/>
              </a:rPr>
              <a:t>http://connect.ala.org/node/159926</a:t>
            </a:r>
            <a:r>
              <a:rPr lang="en-US" b="1"/>
              <a:t/>
            </a:r>
            <a:br>
              <a:rPr lang="en-US" b="1"/>
            </a:br>
            <a:r>
              <a:rPr lang="en-US" b="1" smtClean="0"/>
              <a:t/>
            </a:r>
            <a:br>
              <a:rPr lang="en-US" b="1" smtClean="0"/>
            </a:br>
            <a:r>
              <a:rPr lang="en-US" b="1" smtClean="0">
                <a:hlinkClick r:id="rId4"/>
              </a:rPr>
              <a:t>Linked Data Tools for Libraries</a:t>
            </a:r>
            <a:r>
              <a:rPr lang="en-US" b="1" smtClean="0"/>
              <a:t/>
            </a:r>
            <a:br>
              <a:rPr lang="en-US" b="1" smtClean="0"/>
            </a:br>
            <a:r>
              <a:rPr lang="en-US" smtClean="0">
                <a:hlinkClick r:id="rId4"/>
              </a:rPr>
              <a:t>http://connect.ala.org/node/159930</a:t>
            </a:r>
            <a:r>
              <a:rPr lang="en-US" b="1"/>
              <a:t/>
            </a:r>
            <a:br>
              <a:rPr lang="en-US" b="1"/>
            </a:br>
            <a:r>
              <a:rPr lang="en-US" b="1" smtClean="0"/>
              <a:t/>
            </a:r>
            <a:br>
              <a:rPr lang="en-US" b="1" smtClean="0"/>
            </a:br>
            <a:r>
              <a:rPr lang="en-US" b="1" smtClean="0">
                <a:hlinkClick r:id="rId5"/>
              </a:rPr>
              <a:t>Linked Data Vocabularies and Data Sources for Libraries</a:t>
            </a:r>
            <a:br>
              <a:rPr lang="en-US" b="1" smtClean="0">
                <a:hlinkClick r:id="rId5"/>
              </a:rPr>
            </a:br>
            <a:r>
              <a:rPr lang="en-US" smtClean="0">
                <a:hlinkClick r:id="rId5"/>
              </a:rPr>
              <a:t>http://connect.ala.org/node/164608</a:t>
            </a:r>
            <a:endParaRPr lang="en-US" smtClean="0"/>
          </a:p>
          <a:p>
            <a:r>
              <a:rPr lang="en-US" smtClean="0"/>
              <a:t>Want your feedback... Will you use it?  What should we change?  Before we have 500 things added...</a:t>
            </a:r>
          </a:p>
        </p:txBody>
      </p:sp>
    </p:spTree>
    <p:extLst>
      <p:ext uri="{BB962C8B-B14F-4D97-AF65-F5344CB8AC3E}">
        <p14:creationId xmlns:p14="http://schemas.microsoft.com/office/powerpoint/2010/main" val="18207776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smtClean="0"/>
              <a:t>Prototype on                       : Resources</a:t>
            </a:r>
            <a:endParaRPr lang="en-US"/>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8601" y="914400"/>
            <a:ext cx="8686800" cy="5638800"/>
          </a:xfr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57600" y="381000"/>
            <a:ext cx="2333625" cy="381000"/>
          </a:xfrm>
          <a:prstGeom prst="rect">
            <a:avLst/>
          </a:prstGeom>
        </p:spPr>
      </p:pic>
    </p:spTree>
    <p:extLst>
      <p:ext uri="{BB962C8B-B14F-4D97-AF65-F5344CB8AC3E}">
        <p14:creationId xmlns:p14="http://schemas.microsoft.com/office/powerpoint/2010/main" val="16974758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smtClean="0"/>
              <a:t>Tools</a:t>
            </a:r>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93475" y="1600200"/>
            <a:ext cx="7557049" cy="4525963"/>
          </a:xfrm>
        </p:spPr>
      </p:pic>
    </p:spTree>
    <p:extLst>
      <p:ext uri="{BB962C8B-B14F-4D97-AF65-F5344CB8AC3E}">
        <p14:creationId xmlns:p14="http://schemas.microsoft.com/office/powerpoint/2010/main" val="26739543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smtClean="0"/>
              <a:t>Vocabularies/Data Sources</a:t>
            </a:r>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8600" y="1066800"/>
            <a:ext cx="8686800" cy="3178830"/>
          </a:xfr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4572000"/>
            <a:ext cx="7391400" cy="1704975"/>
          </a:xfrm>
          <a:prstGeom prst="rect">
            <a:avLst/>
          </a:prstGeom>
          <a:ln>
            <a:solidFill>
              <a:schemeClr val="tx1"/>
            </a:solidFill>
          </a:ln>
        </p:spPr>
      </p:pic>
    </p:spTree>
    <p:extLst>
      <p:ext uri="{BB962C8B-B14F-4D97-AF65-F5344CB8AC3E}">
        <p14:creationId xmlns:p14="http://schemas.microsoft.com/office/powerpoint/2010/main" val="38682951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mtClean="0">
                <a:solidFill>
                  <a:srgbClr val="FF0000"/>
                </a:solidFill>
              </a:rPr>
              <a:t>?????</a:t>
            </a:r>
            <a:r>
              <a:rPr lang="en-US" smtClean="0"/>
              <a:t>  Questions </a:t>
            </a:r>
            <a:r>
              <a:rPr lang="en-US" b="1" smtClean="0">
                <a:solidFill>
                  <a:srgbClr val="FF0000"/>
                </a:solidFill>
              </a:rPr>
              <a:t>?????</a:t>
            </a:r>
            <a:endParaRPr lang="en-US" b="1">
              <a:solidFill>
                <a:srgbClr val="FF0000"/>
              </a:solidFill>
            </a:endParaRPr>
          </a:p>
        </p:txBody>
      </p:sp>
      <p:sp>
        <p:nvSpPr>
          <p:cNvPr id="3" name="Content Placeholder 2"/>
          <p:cNvSpPr>
            <a:spLocks noGrp="1"/>
          </p:cNvSpPr>
          <p:nvPr>
            <p:ph idx="1"/>
          </p:nvPr>
        </p:nvSpPr>
        <p:spPr/>
        <p:txBody>
          <a:bodyPr>
            <a:normAutofit lnSpcReduction="10000"/>
          </a:bodyPr>
          <a:lstStyle/>
          <a:p>
            <a:r>
              <a:rPr lang="en-US" smtClean="0"/>
              <a:t>Is a nice, small, </a:t>
            </a:r>
            <a:r>
              <a:rPr lang="en-US" b="1" u="sng" smtClean="0">
                <a:solidFill>
                  <a:srgbClr val="FF0000"/>
                </a:solidFill>
              </a:rPr>
              <a:t>somewhat static</a:t>
            </a:r>
            <a:r>
              <a:rPr lang="en-US" u="sng" smtClean="0">
                <a:solidFill>
                  <a:srgbClr val="FF0000"/>
                </a:solidFill>
              </a:rPr>
              <a:t> </a:t>
            </a:r>
            <a:r>
              <a:rPr lang="en-US" b="1" u="sng" smtClean="0">
                <a:solidFill>
                  <a:srgbClr val="FF0000"/>
                </a:solidFill>
              </a:rPr>
              <a:t>Webliography </a:t>
            </a:r>
            <a:r>
              <a:rPr lang="en-US" u="sng" smtClean="0"/>
              <a:t>sufficient for us?</a:t>
            </a:r>
            <a:endParaRPr lang="en-US" b="1" u="sng" smtClean="0">
              <a:solidFill>
                <a:srgbClr val="FF0000"/>
              </a:solidFill>
            </a:endParaRPr>
          </a:p>
          <a:p>
            <a:pPr lvl="1"/>
            <a:r>
              <a:rPr lang="en-US" smtClean="0"/>
              <a:t>If we rely on volunteer editors to do it, </a:t>
            </a:r>
            <a:r>
              <a:rPr lang="en-US" u="sng" smtClean="0"/>
              <a:t>time consuming</a:t>
            </a:r>
            <a:r>
              <a:rPr lang="en-US" smtClean="0"/>
              <a:t>, slow to get things in...</a:t>
            </a:r>
            <a:endParaRPr lang="en-US" smtClean="0"/>
          </a:p>
          <a:p>
            <a:r>
              <a:rPr lang="en-US" smtClean="0"/>
              <a:t>Or, would a </a:t>
            </a:r>
            <a:r>
              <a:rPr lang="en-US" b="1" u="sng" smtClean="0">
                <a:solidFill>
                  <a:srgbClr val="66FF66"/>
                </a:solidFill>
              </a:rPr>
              <a:t>continuously updated, community created hub</a:t>
            </a:r>
            <a:r>
              <a:rPr lang="en-US" smtClean="0"/>
              <a:t> of information for libraries become more of a </a:t>
            </a:r>
            <a:r>
              <a:rPr lang="en-US" b="1" u="sng" smtClean="0">
                <a:solidFill>
                  <a:srgbClr val="66FF66"/>
                </a:solidFill>
              </a:rPr>
              <a:t>“Go-To Resource”</a:t>
            </a:r>
            <a:r>
              <a:rPr lang="en-US" smtClean="0"/>
              <a:t> ?</a:t>
            </a:r>
          </a:p>
          <a:p>
            <a:r>
              <a:rPr lang="en-US" sz="3600" b="1" smtClean="0">
                <a:solidFill>
                  <a:schemeClr val="tx2"/>
                </a:solidFill>
                <a:effectLst>
                  <a:outerShdw blurRad="38100" dist="38100" dir="2700000" algn="tl">
                    <a:srgbClr val="000000">
                      <a:alpha val="43137"/>
                    </a:srgbClr>
                  </a:outerShdw>
                </a:effectLst>
              </a:rPr>
              <a:t>TIME</a:t>
            </a:r>
            <a:r>
              <a:rPr lang="en-US" smtClean="0"/>
              <a:t> and </a:t>
            </a:r>
            <a:r>
              <a:rPr lang="en-US" sz="3600" b="1" smtClean="0">
                <a:solidFill>
                  <a:schemeClr val="tx2"/>
                </a:solidFill>
                <a:effectLst>
                  <a:outerShdw blurRad="38100" dist="38100" dir="2700000" algn="tl">
                    <a:srgbClr val="000000">
                      <a:alpha val="43137"/>
                    </a:srgbClr>
                  </a:outerShdw>
                </a:effectLst>
              </a:rPr>
              <a:t>TOOLS</a:t>
            </a:r>
            <a:r>
              <a:rPr lang="en-US" sz="2800"/>
              <a:t> are the factors</a:t>
            </a:r>
          </a:p>
          <a:p>
            <a:endParaRPr lang="en-US" smtClean="0"/>
          </a:p>
        </p:txBody>
      </p:sp>
    </p:spTree>
    <p:extLst>
      <p:ext uri="{BB962C8B-B14F-4D97-AF65-F5344CB8AC3E}">
        <p14:creationId xmlns:p14="http://schemas.microsoft.com/office/powerpoint/2010/main" val="21212406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***Dream***</a:t>
            </a:r>
            <a:endParaRPr lang="en-US"/>
          </a:p>
        </p:txBody>
      </p:sp>
      <p:sp>
        <p:nvSpPr>
          <p:cNvPr id="3" name="Content Placeholder 2"/>
          <p:cNvSpPr>
            <a:spLocks noGrp="1"/>
          </p:cNvSpPr>
          <p:nvPr>
            <p:ph idx="1"/>
          </p:nvPr>
        </p:nvSpPr>
        <p:spPr>
          <a:xfrm>
            <a:off x="457200" y="1384342"/>
            <a:ext cx="8229600" cy="5258067"/>
          </a:xfrm>
        </p:spPr>
        <p:txBody>
          <a:bodyPr>
            <a:normAutofit fontScale="77500" lnSpcReduction="20000"/>
          </a:bodyPr>
          <a:lstStyle/>
          <a:p>
            <a:r>
              <a:rPr lang="en-US" smtClean="0"/>
              <a:t>Interactive  online “shared bibliography” – comment on each entry</a:t>
            </a:r>
          </a:p>
          <a:p>
            <a:r>
              <a:rPr lang="en-US" smtClean="0"/>
              <a:t>Multiple levels of organization – categories plus tagging, can sort by categories, title, date...</a:t>
            </a:r>
          </a:p>
          <a:p>
            <a:r>
              <a:rPr lang="en-US" smtClean="0"/>
              <a:t>Easy for anyone (or, anyone with a login) to add an item in any category (maybe editors watch over this a little..)</a:t>
            </a:r>
          </a:p>
          <a:p>
            <a:r>
              <a:rPr lang="en-US" smtClean="0"/>
              <a:t>Easy for anyone to add a comment directly related to an item, e.g. “We used this software.”  “has some bugs which they’ve promised to fix in next release...” “Query response very fast”  “New edition is out now”</a:t>
            </a:r>
          </a:p>
          <a:p>
            <a:r>
              <a:rPr lang="en-US" smtClean="0"/>
              <a:t>Feeds of new entries and comments </a:t>
            </a:r>
            <a:r>
              <a:rPr lang="en-US" smtClean="0"/>
              <a:t>via RSS or email</a:t>
            </a:r>
            <a:endParaRPr lang="en-US" smtClean="0"/>
          </a:p>
          <a:p>
            <a:r>
              <a:rPr lang="en-US" smtClean="0"/>
              <a:t>Under the hood, the data and vocabs (e.g. “Who, Terms, When”) is harvestable Open Linked Data, of course!</a:t>
            </a:r>
          </a:p>
          <a:p>
            <a:r>
              <a:rPr lang="en-US" b="1" smtClean="0"/>
              <a:t>Free!  </a:t>
            </a:r>
            <a:r>
              <a:rPr lang="en-US" smtClean="0"/>
              <a:t> No growth limit!</a:t>
            </a:r>
            <a:endParaRPr lang="en-US"/>
          </a:p>
        </p:txBody>
      </p:sp>
      <p:pic>
        <p:nvPicPr>
          <p:cNvPr id="2052" name="Picture 4" descr="C:\Users\liblna\AppData\Local\Microsoft\Windows\Temporary Internet Files\Content.IE5\X1ZB7B1K\MC90043259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444" y="228600"/>
            <a:ext cx="1219086" cy="1219086"/>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liblna\AppData\Local\Microsoft\Windows\Temporary Internet Files\Content.IE5\67T2JZ5T\MC90042384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17210" y="6115050"/>
            <a:ext cx="509580" cy="5334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Users\liblna\AppData\Local\Microsoft\Windows\Temporary Internet Files\Content.IE5\X1ZB7B1K\MC90043259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6943" y="228600"/>
            <a:ext cx="1219086" cy="1219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09309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smtClean="0"/>
              <a:t>Reality -           .                 </a:t>
            </a:r>
            <a:endParaRPr lang="en-US"/>
          </a:p>
        </p:txBody>
      </p:sp>
      <p:sp>
        <p:nvSpPr>
          <p:cNvPr id="3" name="Content Placeholder 2"/>
          <p:cNvSpPr>
            <a:spLocks noGrp="1"/>
          </p:cNvSpPr>
          <p:nvPr>
            <p:ph idx="1"/>
          </p:nvPr>
        </p:nvSpPr>
        <p:spPr>
          <a:xfrm>
            <a:off x="457200" y="1066800"/>
            <a:ext cx="8229600" cy="5486400"/>
          </a:xfrm>
        </p:spPr>
        <p:txBody>
          <a:bodyPr>
            <a:normAutofit fontScale="77500" lnSpcReduction="20000"/>
          </a:bodyPr>
          <a:lstStyle/>
          <a:p>
            <a:r>
              <a:rPr lang="en-US" smtClean="0"/>
              <a:t>Advantages</a:t>
            </a:r>
          </a:p>
          <a:p>
            <a:pPr lvl="1"/>
            <a:r>
              <a:rPr lang="en-US" smtClean="0"/>
              <a:t>free to us (“us” could include anyone creating a login, but you have to wait a bit)</a:t>
            </a:r>
          </a:p>
          <a:p>
            <a:pPr lvl="1"/>
            <a:r>
              <a:rPr lang="en-US" smtClean="0"/>
              <a:t>integrated with the LLDIG site, but accessible to anyone</a:t>
            </a:r>
          </a:p>
          <a:p>
            <a:pPr lvl="1"/>
            <a:r>
              <a:rPr lang="en-US" smtClean="0"/>
              <a:t>Can organize the content how we want (if we have the time to highlight, move things around)</a:t>
            </a:r>
          </a:p>
          <a:p>
            <a:pPr lvl="1"/>
            <a:r>
              <a:rPr lang="en-US" smtClean="0"/>
              <a:t>Has Comment feature</a:t>
            </a:r>
            <a:endParaRPr lang="en-US"/>
          </a:p>
          <a:p>
            <a:r>
              <a:rPr lang="en-US" smtClean="0"/>
              <a:t>Disadvantages:</a:t>
            </a:r>
          </a:p>
          <a:p>
            <a:pPr lvl="1"/>
            <a:r>
              <a:rPr lang="en-US" smtClean="0"/>
              <a:t>Drupal editing interface is tricky, not “newbie friendly”; </a:t>
            </a:r>
          </a:p>
          <a:p>
            <a:pPr lvl="1"/>
            <a:r>
              <a:rPr lang="en-US" smtClean="0"/>
              <a:t>Feels time-consuming to create links, etc.   We don’t have a lot of extra time to give to this.</a:t>
            </a:r>
          </a:p>
          <a:p>
            <a:pPr lvl="1"/>
            <a:r>
              <a:rPr lang="en-US" smtClean="0"/>
              <a:t>Don’t know about feeds – probably not...</a:t>
            </a:r>
          </a:p>
          <a:p>
            <a:pPr lvl="1"/>
            <a:r>
              <a:rPr lang="en-US" smtClean="0"/>
              <a:t>Comment only at page level (“page per resource” not practical) </a:t>
            </a:r>
          </a:p>
          <a:p>
            <a:pPr lvl="1"/>
            <a:r>
              <a:rPr lang="en-US" smtClean="0"/>
              <a:t>No tagging, no “sort by”</a:t>
            </a:r>
          </a:p>
          <a:p>
            <a:pPr lvl="1"/>
            <a:r>
              <a:rPr lang="en-US" smtClean="0"/>
              <a:t>Somewhat inconvenient for non-ALA members (should this serve a bigger community than ALA?)</a:t>
            </a:r>
          </a:p>
          <a:p>
            <a:endParaRPr lang="en-US" smtClean="0"/>
          </a:p>
          <a:p>
            <a:endParaRPr lang="en-US" smtClean="0"/>
          </a:p>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304800"/>
            <a:ext cx="2333625" cy="381000"/>
          </a:xfrm>
          <a:prstGeom prst="rect">
            <a:avLst/>
          </a:prstGeom>
        </p:spPr>
      </p:pic>
    </p:spTree>
    <p:extLst>
      <p:ext uri="{BB962C8B-B14F-4D97-AF65-F5344CB8AC3E}">
        <p14:creationId xmlns:p14="http://schemas.microsoft.com/office/powerpoint/2010/main" val="7456629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Possible...?    </a:t>
            </a:r>
            <a:endParaRPr lang="en-US"/>
          </a:p>
        </p:txBody>
      </p:sp>
      <p:sp>
        <p:nvSpPr>
          <p:cNvPr id="3" name="Content Placeholder 2"/>
          <p:cNvSpPr>
            <a:spLocks noGrp="1"/>
          </p:cNvSpPr>
          <p:nvPr>
            <p:ph idx="1"/>
          </p:nvPr>
        </p:nvSpPr>
        <p:spPr>
          <a:xfrm>
            <a:off x="457200" y="1600200"/>
            <a:ext cx="8229600" cy="5029200"/>
          </a:xfrm>
        </p:spPr>
        <p:txBody>
          <a:bodyPr>
            <a:normAutofit fontScale="70000" lnSpcReduction="20000"/>
          </a:bodyPr>
          <a:lstStyle/>
          <a:p>
            <a:r>
              <a:rPr lang="en-US" smtClean="0"/>
              <a:t>Zotero        group?  Ex.:  </a:t>
            </a:r>
            <a:r>
              <a:rPr lang="en-US" u="sng">
                <a:solidFill>
                  <a:prstClr val="black"/>
                </a:solidFill>
                <a:hlinkClick r:id="rId3"/>
              </a:rPr>
              <a:t>https://www.zotero.org/groups/libraries_and_linked_data/items</a:t>
            </a:r>
            <a:r>
              <a:rPr lang="en-US">
                <a:solidFill>
                  <a:prstClr val="black"/>
                </a:solidFill>
              </a:rPr>
              <a:t> </a:t>
            </a:r>
            <a:endParaRPr lang="en-US">
              <a:solidFill>
                <a:prstClr val="black"/>
              </a:solidFill>
            </a:endParaRPr>
          </a:p>
          <a:p>
            <a:pPr marL="457200" lvl="1" indent="0">
              <a:buNone/>
            </a:pPr>
            <a:r>
              <a:rPr lang="en-US" smtClean="0"/>
              <a:t>+ Zot. Comes out of library community, not sure about feeds, many use it</a:t>
            </a:r>
          </a:p>
          <a:p>
            <a:r>
              <a:rPr lang="en-US" sz="3200" smtClean="0"/>
              <a:t>                  group?  Ex.: </a:t>
            </a:r>
            <a:r>
              <a:rPr lang="en-US" u="sng">
                <a:hlinkClick r:id="rId4"/>
              </a:rPr>
              <a:t>http</a:t>
            </a:r>
            <a:r>
              <a:rPr lang="en-US" u="sng">
                <a:hlinkClick r:id="rId4"/>
              </a:rPr>
              <a:t>://</a:t>
            </a:r>
            <a:r>
              <a:rPr lang="en-US" u="sng" smtClean="0">
                <a:hlinkClick r:id="rId4"/>
              </a:rPr>
              <a:t>groups.diigo.com/group/linked-data</a:t>
            </a:r>
            <a:endParaRPr lang="en-US"/>
          </a:p>
          <a:p>
            <a:pPr marL="457200" lvl="1" indent="0">
              <a:buNone/>
            </a:pPr>
            <a:r>
              <a:rPr lang="en-US" smtClean="0"/>
              <a:t>+ Easier interaction, comment at the item level (Diigo, Less organization, less control...Diigo has widgets to port new entries to blog, rss feeds, send daily/weekly updates via email </a:t>
            </a:r>
            <a:br>
              <a:rPr lang="en-US" smtClean="0"/>
            </a:br>
            <a:r>
              <a:rPr lang="en-US" smtClean="0"/>
              <a:t> -  must manage membership; tagging only ,no categories(?); limited sorting; no “stars” (?), commercial, no guarantees free forever...</a:t>
            </a:r>
            <a:endParaRPr lang="en-US" smtClean="0"/>
          </a:p>
          <a:p>
            <a:r>
              <a:rPr lang="en-US" smtClean="0"/>
              <a:t>LITA wiki? </a:t>
            </a:r>
            <a:r>
              <a:rPr lang="en-US" smtClean="0">
                <a:hlinkClick r:id="rId5"/>
              </a:rPr>
              <a:t>http://wikis.ala.org/lita/index.php/Main_Page</a:t>
            </a:r>
            <a:r>
              <a:rPr lang="en-US" smtClean="0"/>
              <a:t>  or, </a:t>
            </a:r>
            <a:r>
              <a:rPr lang="en-US" smtClean="0"/>
              <a:t>Semantic Mediawiki?   Ex:  </a:t>
            </a:r>
            <a:r>
              <a:rPr lang="en-US" smtClean="0">
                <a:hlinkClick r:id="rId6"/>
              </a:rPr>
              <a:t>http://semanticweb.org/wiki/Tools</a:t>
            </a:r>
            <a:r>
              <a:rPr lang="en-US" smtClean="0"/>
              <a:t> </a:t>
            </a:r>
          </a:p>
          <a:p>
            <a:pPr marL="457200" lvl="1" indent="0">
              <a:buNone/>
            </a:pPr>
            <a:r>
              <a:rPr lang="en-US" smtClean="0"/>
              <a:t> + Wiki organization is tricky., but easier than Drupal, to me...  Would more folks contribute?</a:t>
            </a:r>
          </a:p>
          <a:p>
            <a:pPr marL="457200" lvl="1" indent="0">
              <a:buNone/>
            </a:pPr>
            <a:r>
              <a:rPr lang="en-US"/>
              <a:t>  </a:t>
            </a:r>
            <a:r>
              <a:rPr lang="en-US" smtClean="0"/>
              <a:t>-  Comment still not great (don’t like “Talk” pages)</a:t>
            </a:r>
            <a:br>
              <a:rPr lang="en-US" smtClean="0"/>
            </a:br>
            <a:r>
              <a:rPr lang="en-US" smtClean="0"/>
              <a:t>? If Semantic, who would host, maintain?  </a:t>
            </a:r>
          </a:p>
          <a:p>
            <a:pPr marL="514350" indent="-457200"/>
            <a:r>
              <a:rPr lang="en-US" smtClean="0"/>
              <a:t>Mendeley, hon. mention (really about “papers”)</a:t>
            </a:r>
          </a:p>
          <a:p>
            <a:pPr marL="514350" indent="-457200"/>
            <a:r>
              <a:rPr lang="en-US" smtClean="0"/>
              <a:t>Other?  Please tell us about it!</a:t>
            </a:r>
          </a:p>
        </p:txBody>
      </p:sp>
      <p:pic>
        <p:nvPicPr>
          <p:cNvPr id="3074" name="Picture 2" descr="C:\Users\liblna\AppData\Local\Microsoft\Windows\Temporary Internet Files\Content.IE5\X1ZB7B1K\MC900397046[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10344" y="5660122"/>
            <a:ext cx="847649" cy="856793"/>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liblna\AppData\Local\Microsoft\Windows\Temporary Internet Files\Content.IE5\14NUPF04\MC900441376[1].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28800" y="171450"/>
            <a:ext cx="137160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8200" y="1543050"/>
            <a:ext cx="1162050" cy="38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13883" y="2481917"/>
            <a:ext cx="810683" cy="37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837819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391</TotalTime>
  <Words>1362</Words>
  <Application>Microsoft Office PowerPoint</Application>
  <PresentationFormat>On-screen Show (4:3)</PresentationFormat>
  <Paragraphs>119</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Linked Library Data Interest Group:  Tools, Resources,  Vocabularies, Data Sources </vt:lpstr>
      <vt:lpstr>You asked for:</vt:lpstr>
      <vt:lpstr>Prototype on                       : Resources</vt:lpstr>
      <vt:lpstr>Tools</vt:lpstr>
      <vt:lpstr>Vocabularies/Data Sources</vt:lpstr>
      <vt:lpstr>?????  Questions ?????</vt:lpstr>
      <vt:lpstr>***Dream***</vt:lpstr>
      <vt:lpstr>Reality -           .                 </vt:lpstr>
      <vt:lpstr>Possible...?    </vt:lpstr>
      <vt:lpstr>Tell us what you’d like to see!</vt:lpstr>
    </vt:vector>
  </TitlesOfParts>
  <Company>Emory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Linked Library Data Interest Group:  Tools, Resources,  Vocabularies, Data Sources</dc:title>
  <dc:creator>liblna</dc:creator>
  <cp:lastModifiedBy>liblna</cp:lastModifiedBy>
  <cp:revision>39</cp:revision>
  <cp:lastPrinted>2012-01-20T22:42:11Z</cp:lastPrinted>
  <dcterms:created xsi:type="dcterms:W3CDTF">2012-01-20T16:25:37Z</dcterms:created>
  <dcterms:modified xsi:type="dcterms:W3CDTF">2012-01-20T22:57:30Z</dcterms:modified>
</cp:coreProperties>
</file>