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charts/chart2.xml" ContentType="application/vnd.openxmlformats-officedocument.drawingml.chart+xml"/>
  <Override PartName="/ppt/notesSlides/notesSlide20.xml" ContentType="application/vnd.openxmlformats-officedocument.presentationml.notesSlide+xml"/>
  <Override PartName="/ppt/charts/chart3.xml" ContentType="application/vnd.openxmlformats-officedocument.drawingml.chart+xml"/>
  <Override PartName="/ppt/notesSlides/notesSlide21.xml" ContentType="application/vnd.openxmlformats-officedocument.presentationml.notesSlide+xml"/>
  <Override PartName="/ppt/charts/chart4.xml" ContentType="application/vnd.openxmlformats-officedocument.drawingml.chart+xml"/>
  <Override PartName="/ppt/notesSlides/notesSlide22.xml" ContentType="application/vnd.openxmlformats-officedocument.presentationml.notesSlide+xml"/>
  <Override PartName="/ppt/charts/chart5.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6.xml" ContentType="application/vnd.openxmlformats-officedocument.drawingml.chart+xml"/>
  <Override PartName="/ppt/notesSlides/notesSlide25.xml" ContentType="application/vnd.openxmlformats-officedocument.presentationml.notesSlide+xml"/>
  <Override PartName="/ppt/charts/chart7.xml" ContentType="application/vnd.openxmlformats-officedocument.drawingml.chart+xml"/>
  <Override PartName="/ppt/notesSlides/notesSlide26.xml" ContentType="application/vnd.openxmlformats-officedocument.presentationml.notesSlide+xml"/>
  <Override PartName="/ppt/charts/chart8.xml" ContentType="application/vnd.openxmlformats-officedocument.drawingml.chart+xml"/>
  <Override PartName="/ppt/notesSlides/notesSlide27.xml" ContentType="application/vnd.openxmlformats-officedocument.presentationml.notesSlide+xml"/>
  <Override PartName="/ppt/charts/chart9.xml" ContentType="application/vnd.openxmlformats-officedocument.drawingml.chart+xml"/>
  <Override PartName="/ppt/notesSlides/notesSlide28.xml" ContentType="application/vnd.openxmlformats-officedocument.presentationml.notesSlide+xml"/>
  <Override PartName="/ppt/charts/chart10.xml" ContentType="application/vnd.openxmlformats-officedocument.drawingml.chart+xml"/>
  <Override PartName="/ppt/notesSlides/notesSlide29.xml" ContentType="application/vnd.openxmlformats-officedocument.presentationml.notesSlide+xml"/>
  <Override PartName="/ppt/charts/chart11.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3"/>
  </p:notesMasterIdLst>
  <p:handoutMasterIdLst>
    <p:handoutMasterId r:id="rId44"/>
  </p:handoutMasterIdLst>
  <p:sldIdLst>
    <p:sldId id="304" r:id="rId2"/>
    <p:sldId id="306" r:id="rId3"/>
    <p:sldId id="315" r:id="rId4"/>
    <p:sldId id="262" r:id="rId5"/>
    <p:sldId id="312" r:id="rId6"/>
    <p:sldId id="313" r:id="rId7"/>
    <p:sldId id="311" r:id="rId8"/>
    <p:sldId id="271" r:id="rId9"/>
    <p:sldId id="272" r:id="rId10"/>
    <p:sldId id="273" r:id="rId11"/>
    <p:sldId id="274"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2" r:id="rId27"/>
    <p:sldId id="322" r:id="rId28"/>
    <p:sldId id="293" r:id="rId29"/>
    <p:sldId id="291" r:id="rId30"/>
    <p:sldId id="294" r:id="rId31"/>
    <p:sldId id="295" r:id="rId32"/>
    <p:sldId id="296" r:id="rId33"/>
    <p:sldId id="297" r:id="rId34"/>
    <p:sldId id="298" r:id="rId35"/>
    <p:sldId id="299" r:id="rId36"/>
    <p:sldId id="300" r:id="rId37"/>
    <p:sldId id="319" r:id="rId38"/>
    <p:sldId id="314" r:id="rId39"/>
    <p:sldId id="301" r:id="rId40"/>
    <p:sldId id="302" r:id="rId41"/>
    <p:sldId id="303" r:id="rId42"/>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71285" autoAdjust="0"/>
  </p:normalViewPr>
  <p:slideViewPr>
    <p:cSldViewPr>
      <p:cViewPr varScale="1">
        <p:scale>
          <a:sx n="84" d="100"/>
          <a:sy n="84" d="100"/>
        </p:scale>
        <p:origin x="-756" y="-90"/>
      </p:cViewPr>
      <p:guideLst>
        <p:guide orient="horz" pos="2160"/>
        <p:guide pos="2880"/>
      </p:guideLst>
    </p:cSldViewPr>
  </p:slideViewPr>
  <p:outlineViewPr>
    <p:cViewPr>
      <p:scale>
        <a:sx n="33" d="100"/>
        <a:sy n="33" d="100"/>
      </p:scale>
      <p:origin x="0" y="14100"/>
    </p:cViewPr>
  </p:outlineViewPr>
  <p:notesTextViewPr>
    <p:cViewPr>
      <p:scale>
        <a:sx n="1" d="1"/>
        <a:sy n="1" d="1"/>
      </p:scale>
      <p:origin x="0" y="0"/>
    </p:cViewPr>
  </p:notesTextViewPr>
  <p:sorterViewPr>
    <p:cViewPr>
      <p:scale>
        <a:sx n="124" d="100"/>
        <a:sy n="124" d="100"/>
      </p:scale>
      <p:origin x="0" y="716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11.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400" baseline="0" dirty="0"/>
              <a:t>Subject</a:t>
            </a:r>
            <a:r>
              <a:rPr lang="en-US" baseline="0" dirty="0"/>
              <a:t> </a:t>
            </a:r>
            <a:r>
              <a:rPr lang="en-US" sz="2400" baseline="0" dirty="0"/>
              <a:t>Distribution of Unique Titles Acquired</a:t>
            </a:r>
          </a:p>
        </c:rich>
      </c:tx>
      <c:layout/>
      <c:overlay val="0"/>
    </c:title>
    <c:autoTitleDeleted val="0"/>
    <c:plotArea>
      <c:layout/>
      <c:barChart>
        <c:barDir val="col"/>
        <c:grouping val="clustered"/>
        <c:varyColors val="0"/>
        <c:ser>
          <c:idx val="0"/>
          <c:order val="0"/>
          <c:invertIfNegative val="0"/>
          <c:cat>
            <c:strRef>
              <c:f>'raw data collected'!$P$160:$P$175</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'raw data collected'!$Q$160:$Q$175</c:f>
              <c:numCache>
                <c:formatCode>0%</c:formatCode>
                <c:ptCount val="16"/>
                <c:pt idx="0">
                  <c:v>8.1288933323079293E-2</c:v>
                </c:pt>
                <c:pt idx="1">
                  <c:v>6.2370222256402368E-2</c:v>
                </c:pt>
                <c:pt idx="2">
                  <c:v>3.7683611474275167E-2</c:v>
                </c:pt>
                <c:pt idx="3">
                  <c:v>1.4227485964777358E-2</c:v>
                </c:pt>
                <c:pt idx="4">
                  <c:v>3.8375759440129199E-2</c:v>
                </c:pt>
                <c:pt idx="5">
                  <c:v>0.21018226563100822</c:v>
                </c:pt>
                <c:pt idx="6">
                  <c:v>4.1067445974006002E-2</c:v>
                </c:pt>
                <c:pt idx="7">
                  <c:v>2.3225409520879797E-2</c:v>
                </c:pt>
                <c:pt idx="8">
                  <c:v>7.7905098823348465E-2</c:v>
                </c:pt>
                <c:pt idx="9">
                  <c:v>3.2377143736060911E-2</c:v>
                </c:pt>
                <c:pt idx="10">
                  <c:v>3.8991002076443897E-2</c:v>
                </c:pt>
                <c:pt idx="11">
                  <c:v>0.14673536876105514</c:v>
                </c:pt>
                <c:pt idx="12">
                  <c:v>9.136353149273245E-2</c:v>
                </c:pt>
                <c:pt idx="13">
                  <c:v>5.5141121279704684E-2</c:v>
                </c:pt>
                <c:pt idx="14">
                  <c:v>3.3915250326847647E-2</c:v>
                </c:pt>
                <c:pt idx="15">
                  <c:v>1.5150349919249404E-2</c:v>
                </c:pt>
              </c:numCache>
            </c:numRef>
          </c:val>
        </c:ser>
        <c:dLbls>
          <c:showLegendKey val="0"/>
          <c:showVal val="0"/>
          <c:showCatName val="0"/>
          <c:showSerName val="0"/>
          <c:showPercent val="0"/>
          <c:showBubbleSize val="0"/>
        </c:dLbls>
        <c:gapWidth val="150"/>
        <c:axId val="48845184"/>
        <c:axId val="48846720"/>
      </c:barChart>
      <c:catAx>
        <c:axId val="48845184"/>
        <c:scaling>
          <c:orientation val="minMax"/>
        </c:scaling>
        <c:delete val="0"/>
        <c:axPos val="b"/>
        <c:majorTickMark val="none"/>
        <c:minorTickMark val="none"/>
        <c:tickLblPos val="nextTo"/>
        <c:crossAx val="48846720"/>
        <c:crosses val="autoZero"/>
        <c:auto val="1"/>
        <c:lblAlgn val="ctr"/>
        <c:lblOffset val="100"/>
        <c:noMultiLvlLbl val="0"/>
      </c:catAx>
      <c:valAx>
        <c:axId val="48846720"/>
        <c:scaling>
          <c:orientation val="minMax"/>
        </c:scaling>
        <c:delete val="0"/>
        <c:axPos val="l"/>
        <c:majorGridlines/>
        <c:numFmt formatCode="0%" sourceLinked="1"/>
        <c:majorTickMark val="none"/>
        <c:minorTickMark val="none"/>
        <c:tickLblPos val="nextTo"/>
        <c:crossAx val="48845184"/>
        <c:crosses val="autoZero"/>
        <c:crossBetween val="between"/>
      </c:valAx>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400" baseline="0" dirty="0">
                <a:latin typeface="+mj-lt"/>
              </a:rPr>
              <a:t>Unique Title Circulation by Subject by </a:t>
            </a:r>
            <a:r>
              <a:rPr lang="en-US" sz="2400" baseline="0" dirty="0" smtClean="0">
                <a:latin typeface="+mj-lt"/>
              </a:rPr>
              <a:t>Borrower Type</a:t>
            </a:r>
            <a:endParaRPr lang="en-US" sz="2400" baseline="0" dirty="0">
              <a:latin typeface="+mj-lt"/>
            </a:endParaRPr>
          </a:p>
        </c:rich>
      </c:tx>
      <c:layout/>
      <c:overlay val="0"/>
    </c:title>
    <c:autoTitleDeleted val="0"/>
    <c:plotArea>
      <c:layout/>
      <c:barChart>
        <c:barDir val="col"/>
        <c:grouping val="clustered"/>
        <c:varyColors val="0"/>
        <c:ser>
          <c:idx val="0"/>
          <c:order val="0"/>
          <c:tx>
            <c:strRef>
              <c:f>'F:\[Revised%20key%20data%2010-21(1).xlsx]Sheet1'!$I$115</c:f>
              <c:strCache>
                <c:ptCount val="1"/>
                <c:pt idx="0">
                  <c:v>Faculty</c:v>
                </c:pt>
              </c:strCache>
            </c:strRef>
          </c:tx>
          <c:invertIfNegative val="0"/>
          <c:cat>
            <c:strRef>
              <c:f>'F:\[Revised%20key%20data%2010-21(1).xlsx]Sheet1'!$H$116:$H$131</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'F:\[Revised%20key%20data%2010-21(1).xlsx]Sheet1'!$I$116:$I$131</c:f>
              <c:numCache>
                <c:formatCode>General</c:formatCode>
                <c:ptCount val="16"/>
                <c:pt idx="0">
                  <c:v>0.2766497461928934</c:v>
                </c:pt>
                <c:pt idx="1">
                  <c:v>0.19628647214854111</c:v>
                </c:pt>
                <c:pt idx="2">
                  <c:v>0.21904761904761905</c:v>
                </c:pt>
                <c:pt idx="3">
                  <c:v>0.21052631578947367</c:v>
                </c:pt>
                <c:pt idx="4">
                  <c:v>0.16201117318435754</c:v>
                </c:pt>
                <c:pt idx="5">
                  <c:v>0.23137598597721298</c:v>
                </c:pt>
                <c:pt idx="6">
                  <c:v>0.20809248554913296</c:v>
                </c:pt>
                <c:pt idx="7">
                  <c:v>0.20192307692307693</c:v>
                </c:pt>
                <c:pt idx="8">
                  <c:v>0.23076923076923078</c:v>
                </c:pt>
                <c:pt idx="9">
                  <c:v>0.12418300653594772</c:v>
                </c:pt>
                <c:pt idx="10">
                  <c:v>0.19333333333333333</c:v>
                </c:pt>
                <c:pt idx="11">
                  <c:v>0.2831858407079646</c:v>
                </c:pt>
                <c:pt idx="12">
                  <c:v>0.39455782312925169</c:v>
                </c:pt>
                <c:pt idx="13">
                  <c:v>0.12977099236641221</c:v>
                </c:pt>
                <c:pt idx="14">
                  <c:v>0.28143712574850299</c:v>
                </c:pt>
                <c:pt idx="15">
                  <c:v>0.89772727272727271</c:v>
                </c:pt>
              </c:numCache>
            </c:numRef>
          </c:val>
        </c:ser>
        <c:ser>
          <c:idx val="1"/>
          <c:order val="1"/>
          <c:tx>
            <c:strRef>
              <c:f>'F:\[Revised%20key%20data%2010-21(1).xlsx]Sheet1'!$J$115</c:f>
              <c:strCache>
                <c:ptCount val="1"/>
                <c:pt idx="0">
                  <c:v>Undergrad</c:v>
                </c:pt>
              </c:strCache>
            </c:strRef>
          </c:tx>
          <c:invertIfNegative val="0"/>
          <c:cat>
            <c:strRef>
              <c:f>'F:\[Revised%20key%20data%2010-21(1).xlsx]Sheet1'!$H$116:$H$131</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'F:\[Revised%20key%20data%2010-21(1).xlsx]Sheet1'!$J$116:$J$131</c:f>
              <c:numCache>
                <c:formatCode>General</c:formatCode>
                <c:ptCount val="16"/>
                <c:pt idx="0">
                  <c:v>0.64974619289340096</c:v>
                </c:pt>
                <c:pt idx="1">
                  <c:v>0.79840848806366049</c:v>
                </c:pt>
                <c:pt idx="2">
                  <c:v>0.72380952380952379</c:v>
                </c:pt>
                <c:pt idx="3">
                  <c:v>0.78947368421052633</c:v>
                </c:pt>
                <c:pt idx="4">
                  <c:v>0.7988826815642458</c:v>
                </c:pt>
                <c:pt idx="5">
                  <c:v>0.73531989482909732</c:v>
                </c:pt>
                <c:pt idx="6">
                  <c:v>0.78034682080924855</c:v>
                </c:pt>
                <c:pt idx="7">
                  <c:v>0.79807692307692313</c:v>
                </c:pt>
                <c:pt idx="8">
                  <c:v>0.5473372781065089</c:v>
                </c:pt>
                <c:pt idx="9">
                  <c:v>0.87581699346405228</c:v>
                </c:pt>
                <c:pt idx="10">
                  <c:v>0.79333333333333333</c:v>
                </c:pt>
                <c:pt idx="11">
                  <c:v>0.62094395280235992</c:v>
                </c:pt>
                <c:pt idx="12">
                  <c:v>0.58276643990929711</c:v>
                </c:pt>
                <c:pt idx="13">
                  <c:v>0.67684478371501278</c:v>
                </c:pt>
                <c:pt idx="14">
                  <c:v>0.68862275449101795</c:v>
                </c:pt>
                <c:pt idx="15">
                  <c:v>7.9545454545454544E-2</c:v>
                </c:pt>
              </c:numCache>
            </c:numRef>
          </c:val>
        </c:ser>
        <c:ser>
          <c:idx val="2"/>
          <c:order val="2"/>
          <c:tx>
            <c:strRef>
              <c:f>'F:\[Revised%20key%20data%2010-21(1).xlsx]Sheet1'!$K$115</c:f>
              <c:strCache>
                <c:ptCount val="1"/>
                <c:pt idx="0">
                  <c:v>Grad</c:v>
                </c:pt>
              </c:strCache>
            </c:strRef>
          </c:tx>
          <c:invertIfNegative val="0"/>
          <c:cat>
            <c:strRef>
              <c:f>'F:\[Revised%20key%20data%2010-21(1).xlsx]Sheet1'!$H$116:$H$131</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'F:\[Revised%20key%20data%2010-21(1).xlsx]Sheet1'!$K$116:$K$131</c:f>
              <c:numCache>
                <c:formatCode>General</c:formatCode>
                <c:ptCount val="16"/>
                <c:pt idx="0">
                  <c:v>7.3604060913705582E-2</c:v>
                </c:pt>
                <c:pt idx="1">
                  <c:v>5.3050397877984082E-3</c:v>
                </c:pt>
                <c:pt idx="2">
                  <c:v>5.7142857142857141E-2</c:v>
                </c:pt>
                <c:pt idx="3">
                  <c:v>0</c:v>
                </c:pt>
                <c:pt idx="4">
                  <c:v>3.9106145251396648E-2</c:v>
                </c:pt>
                <c:pt idx="5">
                  <c:v>3.3304119193689745E-2</c:v>
                </c:pt>
                <c:pt idx="6">
                  <c:v>1.1560693641618497E-2</c:v>
                </c:pt>
                <c:pt idx="7">
                  <c:v>0</c:v>
                </c:pt>
                <c:pt idx="8">
                  <c:v>0.22189349112426035</c:v>
                </c:pt>
                <c:pt idx="9">
                  <c:v>0</c:v>
                </c:pt>
                <c:pt idx="10">
                  <c:v>1.3333333333333334E-2</c:v>
                </c:pt>
                <c:pt idx="11">
                  <c:v>9.5870206489675522E-2</c:v>
                </c:pt>
                <c:pt idx="12">
                  <c:v>2.2675736961451247E-2</c:v>
                </c:pt>
                <c:pt idx="13">
                  <c:v>0.19338422391857507</c:v>
                </c:pt>
                <c:pt idx="14">
                  <c:v>2.9940119760479042E-2</c:v>
                </c:pt>
                <c:pt idx="15">
                  <c:v>2.2727272727272728E-2</c:v>
                </c:pt>
              </c:numCache>
            </c:numRef>
          </c:val>
        </c:ser>
        <c:dLbls>
          <c:showLegendKey val="0"/>
          <c:showVal val="0"/>
          <c:showCatName val="0"/>
          <c:showSerName val="0"/>
          <c:showPercent val="0"/>
          <c:showBubbleSize val="0"/>
        </c:dLbls>
        <c:gapWidth val="150"/>
        <c:axId val="119030144"/>
        <c:axId val="119031680"/>
      </c:barChart>
      <c:catAx>
        <c:axId val="119030144"/>
        <c:scaling>
          <c:orientation val="minMax"/>
        </c:scaling>
        <c:delete val="0"/>
        <c:axPos val="b"/>
        <c:majorTickMark val="none"/>
        <c:minorTickMark val="none"/>
        <c:tickLblPos val="nextTo"/>
        <c:crossAx val="119031680"/>
        <c:crosses val="autoZero"/>
        <c:auto val="1"/>
        <c:lblAlgn val="ctr"/>
        <c:lblOffset val="100"/>
        <c:noMultiLvlLbl val="0"/>
      </c:catAx>
      <c:valAx>
        <c:axId val="119031680"/>
        <c:scaling>
          <c:orientation val="minMax"/>
        </c:scaling>
        <c:delete val="0"/>
        <c:axPos val="l"/>
        <c:majorGridlines/>
        <c:numFmt formatCode="0%" sourceLinked="0"/>
        <c:majorTickMark val="none"/>
        <c:minorTickMark val="none"/>
        <c:tickLblPos val="nextTo"/>
        <c:crossAx val="11903014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400" baseline="0" dirty="0" smtClean="0"/>
              <a:t>ILL Borrowing by Subject by Borrower Type</a:t>
            </a:r>
            <a:endParaRPr lang="en-US" sz="2400" baseline="0" dirty="0"/>
          </a:p>
        </c:rich>
      </c:tx>
      <c:layout>
        <c:manualLayout>
          <c:xMode val="edge"/>
          <c:yMode val="edge"/>
          <c:x val="0.21922940114820991"/>
          <c:y val="1.540418086221816E-2"/>
        </c:manualLayout>
      </c:layout>
      <c:overlay val="0"/>
    </c:title>
    <c:autoTitleDeleted val="0"/>
    <c:plotArea>
      <c:layout>
        <c:manualLayout>
          <c:layoutTarget val="inner"/>
          <c:xMode val="edge"/>
          <c:yMode val="edge"/>
          <c:x val="5.1364029770044305E-2"/>
          <c:y val="8.6991579823760504E-2"/>
          <c:w val="0.83789090253133958"/>
          <c:h val="0.86443808831437785"/>
        </c:manualLayout>
      </c:layout>
      <c:barChart>
        <c:barDir val="col"/>
        <c:grouping val="clustered"/>
        <c:varyColors val="0"/>
        <c:ser>
          <c:idx val="0"/>
          <c:order val="0"/>
          <c:tx>
            <c:strRef>
              <c:f>'F:\[ILL%20data%2010-15(2).xlsx]who''s borrowing what'!$I$40</c:f>
              <c:strCache>
                <c:ptCount val="1"/>
                <c:pt idx="0">
                  <c:v>Faculty</c:v>
                </c:pt>
              </c:strCache>
            </c:strRef>
          </c:tx>
          <c:invertIfNegative val="0"/>
          <c:cat>
            <c:strRef>
              <c:f>'F:\[ILL%20data%2010-15(2).xlsx]who''s borrowing what'!$H$41:$H$56</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'F:\[ILL%20data%2010-15(2).xlsx]who''s borrowing what'!$I$41:$I$56</c:f>
              <c:numCache>
                <c:formatCode>General</c:formatCode>
                <c:ptCount val="16"/>
                <c:pt idx="0">
                  <c:v>0.46575342465753422</c:v>
                </c:pt>
                <c:pt idx="1">
                  <c:v>0.46774193548387094</c:v>
                </c:pt>
                <c:pt idx="2">
                  <c:v>0.35</c:v>
                </c:pt>
                <c:pt idx="3">
                  <c:v>0.22222222222222221</c:v>
                </c:pt>
                <c:pt idx="4">
                  <c:v>0.26666666666666666</c:v>
                </c:pt>
                <c:pt idx="5">
                  <c:v>0.38785046728971961</c:v>
                </c:pt>
                <c:pt idx="6">
                  <c:v>0.36</c:v>
                </c:pt>
                <c:pt idx="7">
                  <c:v>0.17857142857142858</c:v>
                </c:pt>
                <c:pt idx="8">
                  <c:v>0.390625</c:v>
                </c:pt>
                <c:pt idx="9">
                  <c:v>0.2</c:v>
                </c:pt>
                <c:pt idx="10">
                  <c:v>0.47368421052631576</c:v>
                </c:pt>
                <c:pt idx="11">
                  <c:v>0.47091412742382271</c:v>
                </c:pt>
                <c:pt idx="12">
                  <c:v>0.41249999999999998</c:v>
                </c:pt>
                <c:pt idx="13">
                  <c:v>0.26153846153846155</c:v>
                </c:pt>
                <c:pt idx="14">
                  <c:v>0.75</c:v>
                </c:pt>
                <c:pt idx="15">
                  <c:v>0.83333333333333337</c:v>
                </c:pt>
              </c:numCache>
            </c:numRef>
          </c:val>
        </c:ser>
        <c:ser>
          <c:idx val="1"/>
          <c:order val="1"/>
          <c:tx>
            <c:strRef>
              <c:f>'F:\[ILL%20data%2010-15(2).xlsx]who''s borrowing what'!$J$40</c:f>
              <c:strCache>
                <c:ptCount val="1"/>
                <c:pt idx="0">
                  <c:v>Undergrad</c:v>
                </c:pt>
              </c:strCache>
            </c:strRef>
          </c:tx>
          <c:invertIfNegative val="0"/>
          <c:cat>
            <c:strRef>
              <c:f>'F:\[ILL%20data%2010-15(2).xlsx]who''s borrowing what'!$H$41:$H$56</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'F:\[ILL%20data%2010-15(2).xlsx]who''s borrowing what'!$J$41:$J$56</c:f>
              <c:numCache>
                <c:formatCode>General</c:formatCode>
                <c:ptCount val="16"/>
                <c:pt idx="0">
                  <c:v>0.51141552511415522</c:v>
                </c:pt>
                <c:pt idx="1">
                  <c:v>0.52419354838709675</c:v>
                </c:pt>
                <c:pt idx="2">
                  <c:v>0.65</c:v>
                </c:pt>
                <c:pt idx="3">
                  <c:v>0.66666666666666663</c:v>
                </c:pt>
                <c:pt idx="4">
                  <c:v>0.73333333333333328</c:v>
                </c:pt>
                <c:pt idx="5">
                  <c:v>0.57943925233644855</c:v>
                </c:pt>
                <c:pt idx="6">
                  <c:v>0.64</c:v>
                </c:pt>
                <c:pt idx="7">
                  <c:v>0.8214285714285714</c:v>
                </c:pt>
                <c:pt idx="8">
                  <c:v>0.515625</c:v>
                </c:pt>
                <c:pt idx="9">
                  <c:v>0.8</c:v>
                </c:pt>
                <c:pt idx="10">
                  <c:v>0.52631578947368418</c:v>
                </c:pt>
                <c:pt idx="11">
                  <c:v>0.45429362880886426</c:v>
                </c:pt>
                <c:pt idx="12">
                  <c:v>0.57499999999999996</c:v>
                </c:pt>
                <c:pt idx="13">
                  <c:v>0.58461538461538465</c:v>
                </c:pt>
                <c:pt idx="14">
                  <c:v>0.25</c:v>
                </c:pt>
                <c:pt idx="15">
                  <c:v>0.16666666666666666</c:v>
                </c:pt>
              </c:numCache>
            </c:numRef>
          </c:val>
        </c:ser>
        <c:ser>
          <c:idx val="2"/>
          <c:order val="2"/>
          <c:tx>
            <c:strRef>
              <c:f>'F:\[ILL%20data%2010-15(2).xlsx]who''s borrowing what'!$K$40</c:f>
              <c:strCache>
                <c:ptCount val="1"/>
                <c:pt idx="0">
                  <c:v>Grad</c:v>
                </c:pt>
              </c:strCache>
            </c:strRef>
          </c:tx>
          <c:invertIfNegative val="0"/>
          <c:cat>
            <c:strRef>
              <c:f>'F:\[ILL%20data%2010-15(2).xlsx]who''s borrowing what'!$H$41:$H$56</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'F:\[ILL%20data%2010-15(2).xlsx]who''s borrowing what'!$K$41:$K$56</c:f>
              <c:numCache>
                <c:formatCode>General</c:formatCode>
                <c:ptCount val="16"/>
                <c:pt idx="0">
                  <c:v>2.2831050228310501E-2</c:v>
                </c:pt>
                <c:pt idx="1">
                  <c:v>8.0645161290322578E-3</c:v>
                </c:pt>
                <c:pt idx="2">
                  <c:v>0</c:v>
                </c:pt>
                <c:pt idx="3">
                  <c:v>0.1111111111111111</c:v>
                </c:pt>
                <c:pt idx="4">
                  <c:v>0</c:v>
                </c:pt>
                <c:pt idx="5">
                  <c:v>3.2710280373831772E-2</c:v>
                </c:pt>
                <c:pt idx="6">
                  <c:v>0</c:v>
                </c:pt>
                <c:pt idx="7">
                  <c:v>0</c:v>
                </c:pt>
                <c:pt idx="8">
                  <c:v>9.375E-2</c:v>
                </c:pt>
                <c:pt idx="9">
                  <c:v>0</c:v>
                </c:pt>
                <c:pt idx="10">
                  <c:v>0</c:v>
                </c:pt>
                <c:pt idx="11">
                  <c:v>7.4792243767313013E-2</c:v>
                </c:pt>
                <c:pt idx="12">
                  <c:v>1.2500000000000001E-2</c:v>
                </c:pt>
                <c:pt idx="13">
                  <c:v>0.15384615384615385</c:v>
                </c:pt>
                <c:pt idx="14">
                  <c:v>0</c:v>
                </c:pt>
                <c:pt idx="15">
                  <c:v>0</c:v>
                </c:pt>
              </c:numCache>
            </c:numRef>
          </c:val>
        </c:ser>
        <c:dLbls>
          <c:showLegendKey val="0"/>
          <c:showVal val="0"/>
          <c:showCatName val="0"/>
          <c:showSerName val="0"/>
          <c:showPercent val="0"/>
          <c:showBubbleSize val="0"/>
        </c:dLbls>
        <c:gapWidth val="150"/>
        <c:axId val="118840704"/>
        <c:axId val="118842496"/>
      </c:barChart>
      <c:catAx>
        <c:axId val="118840704"/>
        <c:scaling>
          <c:orientation val="minMax"/>
        </c:scaling>
        <c:delete val="0"/>
        <c:axPos val="b"/>
        <c:majorTickMark val="none"/>
        <c:minorTickMark val="none"/>
        <c:tickLblPos val="nextTo"/>
        <c:crossAx val="118842496"/>
        <c:crosses val="autoZero"/>
        <c:auto val="1"/>
        <c:lblAlgn val="ctr"/>
        <c:lblOffset val="100"/>
        <c:noMultiLvlLbl val="0"/>
      </c:catAx>
      <c:valAx>
        <c:axId val="118842496"/>
        <c:scaling>
          <c:orientation val="minMax"/>
        </c:scaling>
        <c:delete val="0"/>
        <c:axPos val="l"/>
        <c:majorGridlines/>
        <c:numFmt formatCode="0%" sourceLinked="0"/>
        <c:majorTickMark val="none"/>
        <c:minorTickMark val="none"/>
        <c:tickLblPos val="nextTo"/>
        <c:crossAx val="11884070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aseline="0"/>
            </a:pPr>
            <a:r>
              <a:rPr lang="en-US" sz="2400" baseline="0" dirty="0"/>
              <a:t>Subject Distribution of </a:t>
            </a:r>
            <a:r>
              <a:rPr lang="en-US" sz="2400" baseline="0" dirty="0" smtClean="0">
                <a:solidFill>
                  <a:schemeClr val="tx1"/>
                </a:solidFill>
              </a:rPr>
              <a:t>Circulation of Acquired Titles</a:t>
            </a:r>
            <a:endParaRPr lang="en-US" sz="2400" baseline="0" dirty="0">
              <a:solidFill>
                <a:schemeClr val="tx1"/>
              </a:solidFill>
            </a:endParaRPr>
          </a:p>
        </c:rich>
      </c:tx>
      <c:layout/>
      <c:overlay val="0"/>
    </c:title>
    <c:autoTitleDeleted val="0"/>
    <c:plotArea>
      <c:layout>
        <c:manualLayout>
          <c:layoutTarget val="inner"/>
          <c:xMode val="edge"/>
          <c:yMode val="edge"/>
          <c:x val="4.8422757275302035E-2"/>
          <c:y val="9.9649261361677913E-2"/>
          <c:w val="0.93493376486891688"/>
          <c:h val="0.84981425830953217"/>
        </c:manualLayout>
      </c:layout>
      <c:barChart>
        <c:barDir val="col"/>
        <c:grouping val="clustered"/>
        <c:varyColors val="0"/>
        <c:ser>
          <c:idx val="0"/>
          <c:order val="0"/>
          <c:tx>
            <c:strRef>
              <c:f>'[Revised%20key%20data%2010-21(1).xlsx]raw data collected'!$K$184</c:f>
              <c:strCache>
                <c:ptCount val="1"/>
                <c:pt idx="0">
                  <c:v>Total Circulation Transactions</c:v>
                </c:pt>
              </c:strCache>
            </c:strRef>
          </c:tx>
          <c:invertIfNegative val="0"/>
          <c:cat>
            <c:strRef>
              <c:f>'[Revised%20key%20data%2010-21(1).xlsx]raw data collected'!$J$185:$J$200</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'[Revised%20key%20data%2010-21(1).xlsx]raw data collected'!$K$185:$K$200</c:f>
              <c:numCache>
                <c:formatCode>0%</c:formatCode>
                <c:ptCount val="16"/>
                <c:pt idx="0">
                  <c:v>7.3619631901840496E-2</c:v>
                </c:pt>
                <c:pt idx="1">
                  <c:v>7.7514850520985487E-2</c:v>
                </c:pt>
                <c:pt idx="2">
                  <c:v>4.0510273639107995E-2</c:v>
                </c:pt>
                <c:pt idx="3">
                  <c:v>1.0711851202648748E-2</c:v>
                </c:pt>
                <c:pt idx="4">
                  <c:v>3.1356509884117249E-2</c:v>
                </c:pt>
                <c:pt idx="5">
                  <c:v>0.22514363618658098</c:v>
                </c:pt>
                <c:pt idx="6">
                  <c:v>2.9019378712630245E-2</c:v>
                </c:pt>
                <c:pt idx="7">
                  <c:v>1.7820625182588371E-2</c:v>
                </c:pt>
                <c:pt idx="8">
                  <c:v>6.7874184438601617E-2</c:v>
                </c:pt>
                <c:pt idx="9">
                  <c:v>3.6030772227091244E-2</c:v>
                </c:pt>
                <c:pt idx="10">
                  <c:v>2.6877008472100495E-2</c:v>
                </c:pt>
                <c:pt idx="11">
                  <c:v>0.13672217353198948</c:v>
                </c:pt>
                <c:pt idx="12">
                  <c:v>8.374720031161749E-2</c:v>
                </c:pt>
                <c:pt idx="13">
                  <c:v>9.1829778946343366E-2</c:v>
                </c:pt>
                <c:pt idx="14">
                  <c:v>3.7199337812834743E-2</c:v>
                </c:pt>
                <c:pt idx="15">
                  <c:v>1.4022787028921999E-2</c:v>
                </c:pt>
              </c:numCache>
            </c:numRef>
          </c:val>
        </c:ser>
        <c:ser>
          <c:idx val="1"/>
          <c:order val="1"/>
          <c:tx>
            <c:strRef>
              <c:f>'[Revised%20key%20data%2010-21(1).xlsx]raw data collected'!$L$184</c:f>
              <c:strCache>
                <c:ptCount val="1"/>
                <c:pt idx="0">
                  <c:v>Unique Titles Circulated</c:v>
                </c:pt>
              </c:strCache>
            </c:strRef>
          </c:tx>
          <c:invertIfNegative val="0"/>
          <c:cat>
            <c:strRef>
              <c:f>'[Revised%20key%20data%2010-21(1).xlsx]raw data collected'!$J$185:$J$200</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'[Revised%20key%20data%2010-21(1).xlsx]raw data collected'!$L$185:$L$200</c:f>
              <c:numCache>
                <c:formatCode>0%</c:formatCode>
                <c:ptCount val="16"/>
                <c:pt idx="0">
                  <c:v>7.8128098354154268E-2</c:v>
                </c:pt>
                <c:pt idx="1">
                  <c:v>7.4757089034304974E-2</c:v>
                </c:pt>
                <c:pt idx="2">
                  <c:v>4.1641879833432482E-2</c:v>
                </c:pt>
                <c:pt idx="3">
                  <c:v>1.1302795954788817E-2</c:v>
                </c:pt>
                <c:pt idx="4">
                  <c:v>3.549474519135435E-2</c:v>
                </c:pt>
                <c:pt idx="5">
                  <c:v>0.22625421376164981</c:v>
                </c:pt>
                <c:pt idx="6">
                  <c:v>3.4304977196113424E-2</c:v>
                </c:pt>
                <c:pt idx="7">
                  <c:v>2.0622645250842751E-2</c:v>
                </c:pt>
                <c:pt idx="8">
                  <c:v>6.7023597065238943E-2</c:v>
                </c:pt>
                <c:pt idx="9">
                  <c:v>3.0339083878643664E-2</c:v>
                </c:pt>
                <c:pt idx="10">
                  <c:v>2.9744199881023201E-2</c:v>
                </c:pt>
                <c:pt idx="11">
                  <c:v>0.13444378346222485</c:v>
                </c:pt>
                <c:pt idx="12">
                  <c:v>8.7447947650208205E-2</c:v>
                </c:pt>
                <c:pt idx="13">
                  <c:v>7.7929803688280785E-2</c:v>
                </c:pt>
                <c:pt idx="14">
                  <c:v>3.3115209200872499E-2</c:v>
                </c:pt>
                <c:pt idx="15">
                  <c:v>1.7449930596866944E-2</c:v>
                </c:pt>
              </c:numCache>
            </c:numRef>
          </c:val>
        </c:ser>
        <c:dLbls>
          <c:showLegendKey val="0"/>
          <c:showVal val="0"/>
          <c:showCatName val="0"/>
          <c:showSerName val="0"/>
          <c:showPercent val="0"/>
          <c:showBubbleSize val="0"/>
        </c:dLbls>
        <c:gapWidth val="150"/>
        <c:axId val="78684160"/>
        <c:axId val="78685696"/>
      </c:barChart>
      <c:catAx>
        <c:axId val="78684160"/>
        <c:scaling>
          <c:orientation val="minMax"/>
        </c:scaling>
        <c:delete val="0"/>
        <c:axPos val="b"/>
        <c:majorTickMark val="none"/>
        <c:minorTickMark val="none"/>
        <c:tickLblPos val="nextTo"/>
        <c:crossAx val="78685696"/>
        <c:crosses val="autoZero"/>
        <c:auto val="1"/>
        <c:lblAlgn val="ctr"/>
        <c:lblOffset val="100"/>
        <c:noMultiLvlLbl val="0"/>
      </c:catAx>
      <c:valAx>
        <c:axId val="78685696"/>
        <c:scaling>
          <c:orientation val="minMax"/>
        </c:scaling>
        <c:delete val="0"/>
        <c:axPos val="l"/>
        <c:majorGridlines/>
        <c:numFmt formatCode="0%" sourceLinked="1"/>
        <c:majorTickMark val="none"/>
        <c:minorTickMark val="none"/>
        <c:tickLblPos val="nextTo"/>
        <c:crossAx val="78684160"/>
        <c:crosses val="autoZero"/>
        <c:crossBetween val="between"/>
      </c:valAx>
    </c:plotArea>
    <c:legend>
      <c:legendPos val="r"/>
      <c:legendEntry>
        <c:idx val="0"/>
        <c:txPr>
          <a:bodyPr/>
          <a:lstStyle/>
          <a:p>
            <a:pPr>
              <a:defRPr sz="1600"/>
            </a:pPr>
            <a:endParaRPr lang="en-US"/>
          </a:p>
        </c:txPr>
      </c:legendEntry>
      <c:legendEntry>
        <c:idx val="1"/>
        <c:txPr>
          <a:bodyPr/>
          <a:lstStyle/>
          <a:p>
            <a:pPr>
              <a:defRPr sz="1600"/>
            </a:pPr>
            <a:endParaRPr lang="en-US"/>
          </a:p>
        </c:txPr>
      </c:legendEntry>
      <c:layout>
        <c:manualLayout>
          <c:xMode val="edge"/>
          <c:yMode val="edge"/>
          <c:x val="0.47373310797176194"/>
          <c:y val="0.17445883780835766"/>
          <c:w val="0.26266857435282925"/>
          <c:h val="7.0939713014117389E-2"/>
        </c:manualLayout>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100" baseline="0" dirty="0" smtClean="0"/>
              <a:t>Subject Distribution of Unique Circulation as a Percentage of Acquisitions</a:t>
            </a:r>
            <a:endParaRPr lang="en-US" sz="2100" baseline="0" dirty="0"/>
          </a:p>
        </c:rich>
      </c:tx>
      <c:layout/>
      <c:overlay val="0"/>
    </c:title>
    <c:autoTitleDeleted val="0"/>
    <c:plotArea>
      <c:layout/>
      <c:barChart>
        <c:barDir val="col"/>
        <c:grouping val="clustered"/>
        <c:varyColors val="0"/>
        <c:ser>
          <c:idx val="0"/>
          <c:order val="0"/>
          <c:invertIfNegative val="0"/>
          <c:cat>
            <c:strRef>
              <c:f>'H:\[Revised key data 10-13.xlsx]raw data collected'!$P$107:$P$123</c:f>
              <c:strCache>
                <c:ptCount val="17"/>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pt idx="16">
                  <c:v>Total</c:v>
                </c:pt>
              </c:strCache>
            </c:strRef>
          </c:cat>
          <c:val>
            <c:numRef>
              <c:f>'H:\[Revised key data 10-13.xlsx]raw data collected'!$Q$107:$Q$123</c:f>
              <c:numCache>
                <c:formatCode>General</c:formatCode>
                <c:ptCount val="17"/>
                <c:pt idx="0">
                  <c:v>0.47871333964049195</c:v>
                </c:pt>
                <c:pt idx="1">
                  <c:v>0.55856966707768185</c:v>
                </c:pt>
                <c:pt idx="2">
                  <c:v>0.50204081632653064</c:v>
                </c:pt>
                <c:pt idx="3">
                  <c:v>0.4</c:v>
                </c:pt>
                <c:pt idx="4">
                  <c:v>0.4408817635270541</c:v>
                </c:pt>
                <c:pt idx="5">
                  <c:v>0.51372118551042811</c:v>
                </c:pt>
                <c:pt idx="6">
                  <c:v>0.40074906367041196</c:v>
                </c:pt>
                <c:pt idx="7">
                  <c:v>0.40397350993377484</c:v>
                </c:pt>
                <c:pt idx="8">
                  <c:v>0.46199407699901285</c:v>
                </c:pt>
                <c:pt idx="9">
                  <c:v>0.41330166270783847</c:v>
                </c:pt>
                <c:pt idx="10">
                  <c:v>0.36686390532544377</c:v>
                </c:pt>
                <c:pt idx="11">
                  <c:v>0.43815513626834379</c:v>
                </c:pt>
                <c:pt idx="12">
                  <c:v>0.50420875420875422</c:v>
                </c:pt>
                <c:pt idx="13">
                  <c:v>0.73779637377963736</c:v>
                </c:pt>
                <c:pt idx="14">
                  <c:v>0.55102040816326525</c:v>
                </c:pt>
                <c:pt idx="15">
                  <c:v>0.59898477157360408</c:v>
                </c:pt>
                <c:pt idx="16">
                  <c:v>0.49157886641544257</c:v>
                </c:pt>
              </c:numCache>
            </c:numRef>
          </c:val>
        </c:ser>
        <c:dLbls>
          <c:showLegendKey val="0"/>
          <c:showVal val="0"/>
          <c:showCatName val="0"/>
          <c:showSerName val="0"/>
          <c:showPercent val="0"/>
          <c:showBubbleSize val="0"/>
        </c:dLbls>
        <c:gapWidth val="150"/>
        <c:axId val="78909440"/>
        <c:axId val="78910976"/>
      </c:barChart>
      <c:catAx>
        <c:axId val="78909440"/>
        <c:scaling>
          <c:orientation val="minMax"/>
        </c:scaling>
        <c:delete val="0"/>
        <c:axPos val="b"/>
        <c:majorTickMark val="none"/>
        <c:minorTickMark val="none"/>
        <c:tickLblPos val="nextTo"/>
        <c:crossAx val="78910976"/>
        <c:crosses val="autoZero"/>
        <c:auto val="1"/>
        <c:lblAlgn val="ctr"/>
        <c:lblOffset val="100"/>
        <c:noMultiLvlLbl val="0"/>
      </c:catAx>
      <c:valAx>
        <c:axId val="78910976"/>
        <c:scaling>
          <c:orientation val="minMax"/>
        </c:scaling>
        <c:delete val="0"/>
        <c:axPos val="l"/>
        <c:majorGridlines/>
        <c:numFmt formatCode="0%" sourceLinked="0"/>
        <c:majorTickMark val="none"/>
        <c:minorTickMark val="none"/>
        <c:tickLblPos val="nextTo"/>
        <c:crossAx val="78909440"/>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aseline="0"/>
            </a:pPr>
            <a:r>
              <a:rPr lang="en-US" sz="2400" baseline="0" dirty="0"/>
              <a:t>Subject Distribution of Unique </a:t>
            </a:r>
            <a:r>
              <a:rPr lang="en-US" sz="2400" baseline="0" dirty="0">
                <a:solidFill>
                  <a:schemeClr val="tx1"/>
                </a:solidFill>
              </a:rPr>
              <a:t>Title ILL Borrowing </a:t>
            </a:r>
          </a:p>
        </c:rich>
      </c:tx>
      <c:layout/>
      <c:overlay val="0"/>
    </c:title>
    <c:autoTitleDeleted val="0"/>
    <c:plotArea>
      <c:layout/>
      <c:barChart>
        <c:barDir val="col"/>
        <c:grouping val="clustered"/>
        <c:varyColors val="0"/>
        <c:ser>
          <c:idx val="0"/>
          <c:order val="0"/>
          <c:invertIfNegative val="0"/>
          <c:cat>
            <c:strRef>
              <c:f>'[Revised%20key%20data%2010-21(1).xlsx]raw data collected'!$D$224:$D$239</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'[Revised%20key%20data%2010-21(1).xlsx]raw data collected'!$E$224:$E$239</c:f>
              <c:numCache>
                <c:formatCode>0%</c:formatCode>
                <c:ptCount val="16"/>
                <c:pt idx="0">
                  <c:v>0.14699932569116655</c:v>
                </c:pt>
                <c:pt idx="1">
                  <c:v>8.3614295347269052E-2</c:v>
                </c:pt>
                <c:pt idx="2">
                  <c:v>2.6972353337828724E-2</c:v>
                </c:pt>
                <c:pt idx="3">
                  <c:v>1.2137559002022926E-2</c:v>
                </c:pt>
                <c:pt idx="4">
                  <c:v>2.0229265003371546E-2</c:v>
                </c:pt>
                <c:pt idx="5">
                  <c:v>0.14430209035738367</c:v>
                </c:pt>
                <c:pt idx="6">
                  <c:v>1.6857720836142953E-2</c:v>
                </c:pt>
                <c:pt idx="7">
                  <c:v>1.8880647336480108E-2</c:v>
                </c:pt>
                <c:pt idx="8">
                  <c:v>4.315576534052596E-2</c:v>
                </c:pt>
                <c:pt idx="9">
                  <c:v>1.3486176668914362E-2</c:v>
                </c:pt>
                <c:pt idx="10">
                  <c:v>3.910991233985165E-2</c:v>
                </c:pt>
                <c:pt idx="11">
                  <c:v>0.24342548887390425</c:v>
                </c:pt>
                <c:pt idx="12">
                  <c:v>5.3944706675657449E-2</c:v>
                </c:pt>
                <c:pt idx="13">
                  <c:v>8.8334457181389076E-2</c:v>
                </c:pt>
                <c:pt idx="14">
                  <c:v>4.0458530006743092E-2</c:v>
                </c:pt>
                <c:pt idx="15">
                  <c:v>8.091706001348618E-3</c:v>
                </c:pt>
              </c:numCache>
            </c:numRef>
          </c:val>
        </c:ser>
        <c:dLbls>
          <c:showLegendKey val="0"/>
          <c:showVal val="0"/>
          <c:showCatName val="0"/>
          <c:showSerName val="0"/>
          <c:showPercent val="0"/>
          <c:showBubbleSize val="0"/>
        </c:dLbls>
        <c:gapWidth val="150"/>
        <c:axId val="79006336"/>
        <c:axId val="79008128"/>
      </c:barChart>
      <c:catAx>
        <c:axId val="79006336"/>
        <c:scaling>
          <c:orientation val="minMax"/>
        </c:scaling>
        <c:delete val="0"/>
        <c:axPos val="b"/>
        <c:majorTickMark val="none"/>
        <c:minorTickMark val="none"/>
        <c:tickLblPos val="nextTo"/>
        <c:crossAx val="79008128"/>
        <c:crosses val="autoZero"/>
        <c:auto val="1"/>
        <c:lblAlgn val="ctr"/>
        <c:lblOffset val="100"/>
        <c:noMultiLvlLbl val="0"/>
      </c:catAx>
      <c:valAx>
        <c:axId val="79008128"/>
        <c:scaling>
          <c:orientation val="minMax"/>
        </c:scaling>
        <c:delete val="0"/>
        <c:axPos val="l"/>
        <c:majorGridlines/>
        <c:numFmt formatCode="0%" sourceLinked="1"/>
        <c:majorTickMark val="none"/>
        <c:minorTickMark val="none"/>
        <c:tickLblPos val="nextTo"/>
        <c:crossAx val="79006336"/>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400" baseline="0" dirty="0" smtClean="0"/>
              <a:t>Acquisitions, ILL,</a:t>
            </a:r>
          </a:p>
          <a:p>
            <a:pPr>
              <a:defRPr/>
            </a:pPr>
            <a:r>
              <a:rPr lang="en-US" sz="2400" baseline="0" dirty="0" smtClean="0"/>
              <a:t> and Circulation Data Comparison by Subject</a:t>
            </a:r>
            <a:endParaRPr lang="en-US" sz="2400" baseline="0" dirty="0"/>
          </a:p>
        </c:rich>
      </c:tx>
      <c:layout/>
      <c:overlay val="0"/>
    </c:title>
    <c:autoTitleDeleted val="0"/>
    <c:plotArea>
      <c:layout>
        <c:manualLayout>
          <c:layoutTarget val="inner"/>
          <c:xMode val="edge"/>
          <c:yMode val="edge"/>
          <c:x val="4.8429748978034225E-2"/>
          <c:y val="0.15889178388319852"/>
          <c:w val="0.88209318519567559"/>
          <c:h val="0.79052523902251648"/>
        </c:manualLayout>
      </c:layout>
      <c:barChart>
        <c:barDir val="col"/>
        <c:grouping val="clustered"/>
        <c:varyColors val="0"/>
        <c:ser>
          <c:idx val="0"/>
          <c:order val="0"/>
          <c:tx>
            <c:strRef>
              <c:f>Sheet1!$G$56</c:f>
              <c:strCache>
                <c:ptCount val="1"/>
                <c:pt idx="0">
                  <c:v>ACQ</c:v>
                </c:pt>
              </c:strCache>
            </c:strRef>
          </c:tx>
          <c:invertIfNegative val="0"/>
          <c:cat>
            <c:strRef>
              <c:f>Sheet1!$F$57:$F$72</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Sheet1!$G$57:$G$72</c:f>
              <c:numCache>
                <c:formatCode>0%</c:formatCode>
                <c:ptCount val="16"/>
                <c:pt idx="0">
                  <c:v>8.1288933323079293E-2</c:v>
                </c:pt>
                <c:pt idx="1">
                  <c:v>6.2370222256402368E-2</c:v>
                </c:pt>
                <c:pt idx="2">
                  <c:v>3.7683611474275167E-2</c:v>
                </c:pt>
                <c:pt idx="3">
                  <c:v>1.4227485964777358E-2</c:v>
                </c:pt>
                <c:pt idx="4">
                  <c:v>3.8375759440129199E-2</c:v>
                </c:pt>
                <c:pt idx="5">
                  <c:v>0.21018226563100822</c:v>
                </c:pt>
                <c:pt idx="6">
                  <c:v>4.1067445974006002E-2</c:v>
                </c:pt>
                <c:pt idx="7">
                  <c:v>2.3225409520879797E-2</c:v>
                </c:pt>
                <c:pt idx="8">
                  <c:v>7.7905098823348465E-2</c:v>
                </c:pt>
                <c:pt idx="9">
                  <c:v>3.2377143736060911E-2</c:v>
                </c:pt>
                <c:pt idx="10">
                  <c:v>3.8991002076443897E-2</c:v>
                </c:pt>
                <c:pt idx="11">
                  <c:v>0.14673536876105514</c:v>
                </c:pt>
                <c:pt idx="12">
                  <c:v>9.136353149273245E-2</c:v>
                </c:pt>
                <c:pt idx="13">
                  <c:v>5.5141121279704684E-2</c:v>
                </c:pt>
                <c:pt idx="14">
                  <c:v>3.3915250326847647E-2</c:v>
                </c:pt>
                <c:pt idx="15">
                  <c:v>1.5150349919249404E-2</c:v>
                </c:pt>
              </c:numCache>
            </c:numRef>
          </c:val>
        </c:ser>
        <c:ser>
          <c:idx val="1"/>
          <c:order val="1"/>
          <c:tx>
            <c:strRef>
              <c:f>Sheet1!$H$56</c:f>
              <c:strCache>
                <c:ptCount val="1"/>
                <c:pt idx="0">
                  <c:v>CIRC</c:v>
                </c:pt>
              </c:strCache>
            </c:strRef>
          </c:tx>
          <c:invertIfNegative val="0"/>
          <c:cat>
            <c:strRef>
              <c:f>Sheet1!$F$57:$F$72</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Sheet1!$H$57:$H$72</c:f>
              <c:numCache>
                <c:formatCode>0%</c:formatCode>
                <c:ptCount val="16"/>
                <c:pt idx="0">
                  <c:v>7.8128098354154268E-2</c:v>
                </c:pt>
                <c:pt idx="1">
                  <c:v>7.4757089034304974E-2</c:v>
                </c:pt>
                <c:pt idx="2">
                  <c:v>4.1641879833432482E-2</c:v>
                </c:pt>
                <c:pt idx="3">
                  <c:v>1.1302795954788817E-2</c:v>
                </c:pt>
                <c:pt idx="4">
                  <c:v>3.549474519135435E-2</c:v>
                </c:pt>
                <c:pt idx="5">
                  <c:v>0.22625421376164981</c:v>
                </c:pt>
                <c:pt idx="6">
                  <c:v>3.4304977196113424E-2</c:v>
                </c:pt>
                <c:pt idx="7">
                  <c:v>2.0622645250842751E-2</c:v>
                </c:pt>
                <c:pt idx="8">
                  <c:v>6.7023597065238943E-2</c:v>
                </c:pt>
                <c:pt idx="9">
                  <c:v>3.0339083878643664E-2</c:v>
                </c:pt>
                <c:pt idx="10">
                  <c:v>2.9744199881023201E-2</c:v>
                </c:pt>
                <c:pt idx="11">
                  <c:v>0.13444378346222485</c:v>
                </c:pt>
                <c:pt idx="12">
                  <c:v>8.7447947650208205E-2</c:v>
                </c:pt>
                <c:pt idx="13">
                  <c:v>7.7929803688280785E-2</c:v>
                </c:pt>
                <c:pt idx="14">
                  <c:v>3.3115209200872499E-2</c:v>
                </c:pt>
                <c:pt idx="15">
                  <c:v>1.7449930596866944E-2</c:v>
                </c:pt>
              </c:numCache>
            </c:numRef>
          </c:val>
        </c:ser>
        <c:ser>
          <c:idx val="2"/>
          <c:order val="2"/>
          <c:tx>
            <c:strRef>
              <c:f>Sheet1!$I$56</c:f>
              <c:strCache>
                <c:ptCount val="1"/>
                <c:pt idx="0">
                  <c:v>ILL</c:v>
                </c:pt>
              </c:strCache>
            </c:strRef>
          </c:tx>
          <c:invertIfNegative val="0"/>
          <c:cat>
            <c:strRef>
              <c:f>Sheet1!$F$57:$F$72</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Sheet1!$I$57:$I$72</c:f>
              <c:numCache>
                <c:formatCode>0%</c:formatCode>
                <c:ptCount val="16"/>
                <c:pt idx="0">
                  <c:v>0.14699932569116655</c:v>
                </c:pt>
                <c:pt idx="1">
                  <c:v>8.3614295347269052E-2</c:v>
                </c:pt>
                <c:pt idx="2">
                  <c:v>2.6972353337828724E-2</c:v>
                </c:pt>
                <c:pt idx="3">
                  <c:v>1.2137559002022926E-2</c:v>
                </c:pt>
                <c:pt idx="4">
                  <c:v>2.0229265003371546E-2</c:v>
                </c:pt>
                <c:pt idx="5">
                  <c:v>0.14430209035738367</c:v>
                </c:pt>
                <c:pt idx="6">
                  <c:v>1.6857720836142953E-2</c:v>
                </c:pt>
                <c:pt idx="7">
                  <c:v>1.8880647336480108E-2</c:v>
                </c:pt>
                <c:pt idx="8">
                  <c:v>4.315576534052596E-2</c:v>
                </c:pt>
                <c:pt idx="9">
                  <c:v>1.3486176668914362E-2</c:v>
                </c:pt>
                <c:pt idx="10">
                  <c:v>3.910991233985165E-2</c:v>
                </c:pt>
                <c:pt idx="11">
                  <c:v>0.24342548887390425</c:v>
                </c:pt>
                <c:pt idx="12">
                  <c:v>5.3944706675657449E-2</c:v>
                </c:pt>
                <c:pt idx="13">
                  <c:v>8.8334457181389076E-2</c:v>
                </c:pt>
                <c:pt idx="14">
                  <c:v>4.0458530006743092E-2</c:v>
                </c:pt>
                <c:pt idx="15">
                  <c:v>8.091706001348618E-3</c:v>
                </c:pt>
              </c:numCache>
            </c:numRef>
          </c:val>
        </c:ser>
        <c:dLbls>
          <c:showLegendKey val="0"/>
          <c:showVal val="0"/>
          <c:showCatName val="0"/>
          <c:showSerName val="0"/>
          <c:showPercent val="0"/>
          <c:showBubbleSize val="0"/>
        </c:dLbls>
        <c:gapWidth val="150"/>
        <c:axId val="79252480"/>
        <c:axId val="79258368"/>
      </c:barChart>
      <c:catAx>
        <c:axId val="79252480"/>
        <c:scaling>
          <c:orientation val="minMax"/>
        </c:scaling>
        <c:delete val="0"/>
        <c:axPos val="b"/>
        <c:majorTickMark val="none"/>
        <c:minorTickMark val="none"/>
        <c:tickLblPos val="nextTo"/>
        <c:crossAx val="79258368"/>
        <c:crosses val="autoZero"/>
        <c:auto val="1"/>
        <c:lblAlgn val="ctr"/>
        <c:lblOffset val="100"/>
        <c:noMultiLvlLbl val="0"/>
      </c:catAx>
      <c:valAx>
        <c:axId val="79258368"/>
        <c:scaling>
          <c:orientation val="minMax"/>
        </c:scaling>
        <c:delete val="0"/>
        <c:axPos val="l"/>
        <c:majorGridlines/>
        <c:numFmt formatCode="0%" sourceLinked="1"/>
        <c:majorTickMark val="none"/>
        <c:minorTickMark val="none"/>
        <c:tickLblPos val="nextTo"/>
        <c:crossAx val="79252480"/>
        <c:crosses val="autoZero"/>
        <c:crossBetween val="between"/>
      </c:valAx>
    </c:plotArea>
    <c:legend>
      <c:legendPos val="r"/>
      <c:layout>
        <c:manualLayout>
          <c:xMode val="edge"/>
          <c:yMode val="edge"/>
          <c:x val="0.75306866516726845"/>
          <c:y val="0.16083000624504754"/>
          <c:w val="0.11511314567559072"/>
          <c:h val="0.13376596080246952"/>
        </c:manualLayout>
      </c:layout>
      <c:overlay val="0"/>
      <c:txPr>
        <a:bodyPr/>
        <a:lstStyle/>
        <a:p>
          <a:pPr>
            <a:defRPr sz="1400"/>
          </a:pPr>
          <a:endParaRPr lang="en-US"/>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aseline="0">
                <a:latin typeface="+mj-lt"/>
              </a:defRPr>
            </a:pPr>
            <a:r>
              <a:rPr lang="en-US" sz="2400" baseline="0" dirty="0" smtClean="0">
                <a:latin typeface="+mj-lt"/>
              </a:rPr>
              <a:t>Subject Distribution of ILL as % of Lending</a:t>
            </a:r>
            <a:endParaRPr lang="en-US" sz="2400" baseline="0" dirty="0">
              <a:latin typeface="+mj-lt"/>
            </a:endParaRPr>
          </a:p>
        </c:rich>
      </c:tx>
      <c:layout/>
      <c:overlay val="0"/>
    </c:title>
    <c:autoTitleDeleted val="0"/>
    <c:plotArea>
      <c:layout/>
      <c:barChart>
        <c:barDir val="col"/>
        <c:grouping val="clustered"/>
        <c:varyColors val="0"/>
        <c:ser>
          <c:idx val="0"/>
          <c:order val="0"/>
          <c:invertIfNegative val="0"/>
          <c:cat>
            <c:strRef>
              <c:f>'raw data collected'!$I$244:$I$260</c:f>
              <c:strCache>
                <c:ptCount val="17"/>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pt idx="16">
                  <c:v>Total</c:v>
                </c:pt>
              </c:strCache>
            </c:strRef>
          </c:cat>
          <c:val>
            <c:numRef>
              <c:f>'raw data collected'!$J$244:$J$260</c:f>
              <c:numCache>
                <c:formatCode>0%</c:formatCode>
                <c:ptCount val="17"/>
                <c:pt idx="0">
                  <c:v>0.26171875</c:v>
                </c:pt>
                <c:pt idx="1">
                  <c:v>0.14866310160427806</c:v>
                </c:pt>
                <c:pt idx="2">
                  <c:v>9.3681917211328972E-2</c:v>
                </c:pt>
                <c:pt idx="3">
                  <c:v>0.15384615384615385</c:v>
                </c:pt>
                <c:pt idx="4">
                  <c:v>9.5505617977528087E-2</c:v>
                </c:pt>
                <c:pt idx="5">
                  <c:v>9.4043887147335428E-2</c:v>
                </c:pt>
                <c:pt idx="6">
                  <c:v>8.0246913580246909E-2</c:v>
                </c:pt>
                <c:pt idx="7">
                  <c:v>0.14084507042253522</c:v>
                </c:pt>
                <c:pt idx="8">
                  <c:v>9.4805194805194809E-2</c:v>
                </c:pt>
                <c:pt idx="9">
                  <c:v>5.128205128205128E-2</c:v>
                </c:pt>
                <c:pt idx="10">
                  <c:v>0.19298245614035087</c:v>
                </c:pt>
                <c:pt idx="11">
                  <c:v>0.2251655629139073</c:v>
                </c:pt>
                <c:pt idx="12">
                  <c:v>9.3782929399367762E-2</c:v>
                </c:pt>
                <c:pt idx="13">
                  <c:v>0.13802559414990859</c:v>
                </c:pt>
                <c:pt idx="14">
                  <c:v>0.13769751693002258</c:v>
                </c:pt>
                <c:pt idx="15">
                  <c:v>8.8607594936708861E-2</c:v>
                </c:pt>
                <c:pt idx="16">
                  <c:v>0.14074136055560205</c:v>
                </c:pt>
              </c:numCache>
            </c:numRef>
          </c:val>
        </c:ser>
        <c:dLbls>
          <c:showLegendKey val="0"/>
          <c:showVal val="0"/>
          <c:showCatName val="0"/>
          <c:showSerName val="0"/>
          <c:showPercent val="0"/>
          <c:showBubbleSize val="0"/>
        </c:dLbls>
        <c:gapWidth val="150"/>
        <c:axId val="83588224"/>
        <c:axId val="83589760"/>
      </c:barChart>
      <c:catAx>
        <c:axId val="83588224"/>
        <c:scaling>
          <c:orientation val="minMax"/>
        </c:scaling>
        <c:delete val="0"/>
        <c:axPos val="b"/>
        <c:majorTickMark val="none"/>
        <c:minorTickMark val="none"/>
        <c:tickLblPos val="nextTo"/>
        <c:crossAx val="83589760"/>
        <c:crosses val="autoZero"/>
        <c:auto val="1"/>
        <c:lblAlgn val="ctr"/>
        <c:lblOffset val="100"/>
        <c:noMultiLvlLbl val="0"/>
      </c:catAx>
      <c:valAx>
        <c:axId val="83589760"/>
        <c:scaling>
          <c:orientation val="minMax"/>
        </c:scaling>
        <c:delete val="0"/>
        <c:axPos val="l"/>
        <c:majorGridlines/>
        <c:numFmt formatCode="0%" sourceLinked="1"/>
        <c:majorTickMark val="none"/>
        <c:minorTickMark val="none"/>
        <c:tickLblPos val="nextTo"/>
        <c:crossAx val="83588224"/>
        <c:crosses val="autoZero"/>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400" baseline="0" dirty="0">
                <a:latin typeface="+mn-lt"/>
              </a:rPr>
              <a:t>Subject Distribution of ILL as % of Unique </a:t>
            </a:r>
            <a:r>
              <a:rPr lang="en-US" sz="2400" baseline="0" dirty="0" smtClean="0">
                <a:latin typeface="+mn-lt"/>
              </a:rPr>
              <a:t>Title  Lending </a:t>
            </a:r>
            <a:endParaRPr lang="en-US" sz="2400" baseline="0" dirty="0">
              <a:latin typeface="+mn-lt"/>
            </a:endParaRPr>
          </a:p>
        </c:rich>
      </c:tx>
      <c:layout>
        <c:manualLayout>
          <c:xMode val="edge"/>
          <c:yMode val="edge"/>
          <c:x val="0.10649326395039296"/>
          <c:y val="1.2121212121212121E-2"/>
        </c:manualLayout>
      </c:layout>
      <c:overlay val="0"/>
    </c:title>
    <c:autoTitleDeleted val="0"/>
    <c:plotArea>
      <c:layout>
        <c:manualLayout>
          <c:layoutTarget val="inner"/>
          <c:xMode val="edge"/>
          <c:yMode val="edge"/>
          <c:x val="5.1403058471359911E-2"/>
          <c:y val="0.14625769506084466"/>
          <c:w val="0.93540382535730782"/>
          <c:h val="0.80111270182136329"/>
        </c:manualLayout>
      </c:layout>
      <c:barChart>
        <c:barDir val="col"/>
        <c:grouping val="clustered"/>
        <c:varyColors val="0"/>
        <c:ser>
          <c:idx val="0"/>
          <c:order val="0"/>
          <c:invertIfNegative val="0"/>
          <c:cat>
            <c:strRef>
              <c:f>'[1]raw data collected'!$F$205:$F$221</c:f>
              <c:strCache>
                <c:ptCount val="17"/>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pt idx="16">
                  <c:v>Total</c:v>
                </c:pt>
              </c:strCache>
            </c:strRef>
          </c:cat>
          <c:val>
            <c:numRef>
              <c:f>'[1]raw data collected'!$G$205:$G$221</c:f>
              <c:numCache>
                <c:formatCode>0%</c:formatCode>
                <c:ptCount val="17"/>
                <c:pt idx="0">
                  <c:v>0.3562091503267974</c:v>
                </c:pt>
                <c:pt idx="1">
                  <c:v>0.24750499001996007</c:v>
                </c:pt>
                <c:pt idx="2">
                  <c:v>0.16</c:v>
                </c:pt>
                <c:pt idx="3">
                  <c:v>0.24</c:v>
                </c:pt>
                <c:pt idx="4">
                  <c:v>0.14354066985645933</c:v>
                </c:pt>
                <c:pt idx="5">
                  <c:v>0.15793357933579336</c:v>
                </c:pt>
                <c:pt idx="6">
                  <c:v>0.12626262626262627</c:v>
                </c:pt>
                <c:pt idx="7">
                  <c:v>0.21212121212121213</c:v>
                </c:pt>
                <c:pt idx="8">
                  <c:v>0.15920398009950248</c:v>
                </c:pt>
                <c:pt idx="9">
                  <c:v>0.11560693641618497</c:v>
                </c:pt>
                <c:pt idx="10">
                  <c:v>0.27884615384615385</c:v>
                </c:pt>
                <c:pt idx="11">
                  <c:v>0.34744947064485082</c:v>
                </c:pt>
                <c:pt idx="12">
                  <c:v>0.15355086372360843</c:v>
                </c:pt>
                <c:pt idx="13">
                  <c:v>0.25</c:v>
                </c:pt>
                <c:pt idx="14">
                  <c:v>0.26431718061674009</c:v>
                </c:pt>
                <c:pt idx="15">
                  <c:v>0.12</c:v>
                </c:pt>
                <c:pt idx="16">
                  <c:v>0.22724486668709776</c:v>
                </c:pt>
              </c:numCache>
            </c:numRef>
          </c:val>
        </c:ser>
        <c:dLbls>
          <c:showLegendKey val="0"/>
          <c:showVal val="0"/>
          <c:showCatName val="0"/>
          <c:showSerName val="0"/>
          <c:showPercent val="0"/>
          <c:showBubbleSize val="0"/>
        </c:dLbls>
        <c:gapWidth val="150"/>
        <c:axId val="84168704"/>
        <c:axId val="84170240"/>
      </c:barChart>
      <c:catAx>
        <c:axId val="84168704"/>
        <c:scaling>
          <c:orientation val="minMax"/>
        </c:scaling>
        <c:delete val="0"/>
        <c:axPos val="b"/>
        <c:majorTickMark val="none"/>
        <c:minorTickMark val="none"/>
        <c:tickLblPos val="nextTo"/>
        <c:crossAx val="84170240"/>
        <c:crosses val="autoZero"/>
        <c:auto val="1"/>
        <c:lblAlgn val="ctr"/>
        <c:lblOffset val="100"/>
        <c:noMultiLvlLbl val="0"/>
      </c:catAx>
      <c:valAx>
        <c:axId val="84170240"/>
        <c:scaling>
          <c:orientation val="minMax"/>
        </c:scaling>
        <c:delete val="0"/>
        <c:axPos val="l"/>
        <c:majorGridlines/>
        <c:numFmt formatCode="0%" sourceLinked="1"/>
        <c:majorTickMark val="none"/>
        <c:minorTickMark val="none"/>
        <c:tickLblPos val="nextTo"/>
        <c:crossAx val="84168704"/>
        <c:crosses val="autoZero"/>
        <c:crossBetween val="between"/>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aseline="0"/>
            </a:pPr>
            <a:r>
              <a:rPr lang="en-US" sz="2400" baseline="0" dirty="0">
                <a:latin typeface="+mj-lt"/>
              </a:rPr>
              <a:t>Circulation </a:t>
            </a:r>
            <a:r>
              <a:rPr lang="en-US" sz="2400" baseline="0" dirty="0" smtClean="0">
                <a:latin typeface="+mj-lt"/>
              </a:rPr>
              <a:t> Subject Distribution by Borrower Type</a:t>
            </a:r>
            <a:endParaRPr lang="en-US" sz="2400" baseline="0" dirty="0">
              <a:latin typeface="+mj-lt"/>
            </a:endParaRPr>
          </a:p>
        </c:rich>
      </c:tx>
      <c:layout/>
      <c:overlay val="0"/>
    </c:title>
    <c:autoTitleDeleted val="0"/>
    <c:plotArea>
      <c:layout/>
      <c:barChart>
        <c:barDir val="col"/>
        <c:grouping val="clustered"/>
        <c:varyColors val="0"/>
        <c:ser>
          <c:idx val="0"/>
          <c:order val="0"/>
          <c:tx>
            <c:strRef>
              <c:f>'F:\[Revised%20key%20data%2010-21(1).xlsx]Sheet1'!$C$95</c:f>
              <c:strCache>
                <c:ptCount val="1"/>
                <c:pt idx="0">
                  <c:v>Faculty</c:v>
                </c:pt>
              </c:strCache>
            </c:strRef>
          </c:tx>
          <c:invertIfNegative val="0"/>
          <c:cat>
            <c:strRef>
              <c:f>'F:\[Revised%20key%20data%2010-21(1).xlsx]Sheet1'!$B$96:$B$111</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'F:\[Revised%20key%20data%2010-21(1).xlsx]Sheet1'!$C$96:$C$111</c:f>
              <c:numCache>
                <c:formatCode>General</c:formatCode>
                <c:ptCount val="16"/>
                <c:pt idx="0">
                  <c:v>8.9783281733746126E-2</c:v>
                </c:pt>
                <c:pt idx="1">
                  <c:v>6.1403508771929821E-2</c:v>
                </c:pt>
                <c:pt idx="2">
                  <c:v>3.611971104231166E-2</c:v>
                </c:pt>
                <c:pt idx="3">
                  <c:v>8.771929824561403E-3</c:v>
                </c:pt>
                <c:pt idx="4">
                  <c:v>2.4251805985552117E-2</c:v>
                </c:pt>
                <c:pt idx="5">
                  <c:v>0.19659442724458204</c:v>
                </c:pt>
                <c:pt idx="6">
                  <c:v>2.4767801857585141E-2</c:v>
                </c:pt>
                <c:pt idx="7">
                  <c:v>1.393188854489164E-2</c:v>
                </c:pt>
                <c:pt idx="8">
                  <c:v>6.5015479876160992E-2</c:v>
                </c:pt>
                <c:pt idx="9">
                  <c:v>1.9091847265221878E-2</c:v>
                </c:pt>
                <c:pt idx="10">
                  <c:v>2.2703818369453045E-2</c:v>
                </c:pt>
                <c:pt idx="11">
                  <c:v>0.15686274509803921</c:v>
                </c:pt>
                <c:pt idx="12">
                  <c:v>0.12745098039215685</c:v>
                </c:pt>
                <c:pt idx="13">
                  <c:v>4.5923632610939111E-2</c:v>
                </c:pt>
                <c:pt idx="14">
                  <c:v>4.2827657378740967E-2</c:v>
                </c:pt>
                <c:pt idx="15">
                  <c:v>6.4499484004127972E-2</c:v>
                </c:pt>
              </c:numCache>
            </c:numRef>
          </c:val>
        </c:ser>
        <c:ser>
          <c:idx val="1"/>
          <c:order val="1"/>
          <c:tx>
            <c:strRef>
              <c:f>'F:\[Revised%20key%20data%2010-21(1).xlsx]Sheet1'!$D$95</c:f>
              <c:strCache>
                <c:ptCount val="1"/>
                <c:pt idx="0">
                  <c:v>Undergrad</c:v>
                </c:pt>
              </c:strCache>
            </c:strRef>
          </c:tx>
          <c:invertIfNegative val="0"/>
          <c:cat>
            <c:strRef>
              <c:f>'F:\[Revised%20key%20data%2010-21(1).xlsx]Sheet1'!$B$96:$B$111</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'F:\[Revised%20key%20data%2010-21(1).xlsx]Sheet1'!$D$96:$D$111</c:f>
              <c:numCache>
                <c:formatCode>General</c:formatCode>
                <c:ptCount val="16"/>
                <c:pt idx="0">
                  <c:v>7.0064533122612932E-2</c:v>
                </c:pt>
                <c:pt idx="1">
                  <c:v>8.8502568154879488E-2</c:v>
                </c:pt>
                <c:pt idx="2">
                  <c:v>4.3065981825365467E-2</c:v>
                </c:pt>
                <c:pt idx="3">
                  <c:v>1.1984722770973264E-2</c:v>
                </c:pt>
                <c:pt idx="4">
                  <c:v>3.4637165810615038E-2</c:v>
                </c:pt>
                <c:pt idx="5">
                  <c:v>0.24206505992361385</c:v>
                </c:pt>
                <c:pt idx="6">
                  <c:v>3.2529961806927431E-2</c:v>
                </c:pt>
                <c:pt idx="7">
                  <c:v>2.0018438035032268E-2</c:v>
                </c:pt>
                <c:pt idx="8">
                  <c:v>5.2284999341498752E-2</c:v>
                </c:pt>
                <c:pt idx="9">
                  <c:v>4.3856183326748323E-2</c:v>
                </c:pt>
                <c:pt idx="10">
                  <c:v>3.0159357302778876E-2</c:v>
                </c:pt>
                <c:pt idx="11">
                  <c:v>0.12972474647701832</c:v>
                </c:pt>
                <c:pt idx="12">
                  <c:v>7.7834847886210978E-2</c:v>
                </c:pt>
                <c:pt idx="13">
                  <c:v>8.2839457394969049E-2</c:v>
                </c:pt>
                <c:pt idx="14">
                  <c:v>3.832477281706835E-2</c:v>
                </c:pt>
                <c:pt idx="15">
                  <c:v>2.2389042539180826E-3</c:v>
                </c:pt>
              </c:numCache>
            </c:numRef>
          </c:val>
        </c:ser>
        <c:ser>
          <c:idx val="2"/>
          <c:order val="2"/>
          <c:tx>
            <c:strRef>
              <c:f>'F:\[Revised%20key%20data%2010-21(1).xlsx]Sheet1'!$E$95</c:f>
              <c:strCache>
                <c:ptCount val="1"/>
                <c:pt idx="0">
                  <c:v>Grad</c:v>
                </c:pt>
              </c:strCache>
            </c:strRef>
          </c:tx>
          <c:invertIfNegative val="0"/>
          <c:cat>
            <c:strRef>
              <c:f>'F:\[Revised%20key%20data%2010-21(1).xlsx]Sheet1'!$B$96:$B$111</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'F:\[Revised%20key%20data%2010-21(1).xlsx]Sheet1'!$E$96:$E$111</c:f>
              <c:numCache>
                <c:formatCode>General</c:formatCode>
                <c:ptCount val="16"/>
                <c:pt idx="0">
                  <c:v>6.7934782608695649E-2</c:v>
                </c:pt>
                <c:pt idx="1">
                  <c:v>6.793478260869565E-3</c:v>
                </c:pt>
                <c:pt idx="2">
                  <c:v>2.5815217391304348E-2</c:v>
                </c:pt>
                <c:pt idx="3">
                  <c:v>2.717391304347826E-3</c:v>
                </c:pt>
                <c:pt idx="4">
                  <c:v>1.6304347826086956E-2</c:v>
                </c:pt>
                <c:pt idx="5">
                  <c:v>0.12635869565217392</c:v>
                </c:pt>
                <c:pt idx="6">
                  <c:v>4.076086956521739E-3</c:v>
                </c:pt>
                <c:pt idx="7">
                  <c:v>5.434782608695652E-3</c:v>
                </c:pt>
                <c:pt idx="8">
                  <c:v>0.23641304347826086</c:v>
                </c:pt>
                <c:pt idx="9">
                  <c:v>0</c:v>
                </c:pt>
                <c:pt idx="10">
                  <c:v>4.076086956521739E-3</c:v>
                </c:pt>
                <c:pt idx="11">
                  <c:v>0.15760869565217392</c:v>
                </c:pt>
                <c:pt idx="12">
                  <c:v>2.9891304347826088E-2</c:v>
                </c:pt>
                <c:pt idx="13">
                  <c:v>0.30298913043478259</c:v>
                </c:pt>
                <c:pt idx="14">
                  <c:v>1.0869565217391304E-2</c:v>
                </c:pt>
                <c:pt idx="15">
                  <c:v>2.717391304347826E-3</c:v>
                </c:pt>
              </c:numCache>
            </c:numRef>
          </c:val>
        </c:ser>
        <c:dLbls>
          <c:showLegendKey val="0"/>
          <c:showVal val="0"/>
          <c:showCatName val="0"/>
          <c:showSerName val="0"/>
          <c:showPercent val="0"/>
          <c:showBubbleSize val="0"/>
        </c:dLbls>
        <c:gapWidth val="150"/>
        <c:axId val="118893184"/>
        <c:axId val="118894976"/>
      </c:barChart>
      <c:catAx>
        <c:axId val="118893184"/>
        <c:scaling>
          <c:orientation val="minMax"/>
        </c:scaling>
        <c:delete val="0"/>
        <c:axPos val="b"/>
        <c:majorTickMark val="none"/>
        <c:minorTickMark val="none"/>
        <c:tickLblPos val="nextTo"/>
        <c:crossAx val="118894976"/>
        <c:crosses val="autoZero"/>
        <c:auto val="1"/>
        <c:lblAlgn val="ctr"/>
        <c:lblOffset val="100"/>
        <c:noMultiLvlLbl val="0"/>
      </c:catAx>
      <c:valAx>
        <c:axId val="118894976"/>
        <c:scaling>
          <c:orientation val="minMax"/>
        </c:scaling>
        <c:delete val="0"/>
        <c:axPos val="l"/>
        <c:majorGridlines/>
        <c:numFmt formatCode="0%" sourceLinked="0"/>
        <c:majorTickMark val="none"/>
        <c:minorTickMark val="none"/>
        <c:tickLblPos val="nextTo"/>
        <c:crossAx val="11889318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'who''s borrowing what'!$G$21</c:f>
              <c:strCache>
                <c:ptCount val="1"/>
                <c:pt idx="0">
                  <c:v>Faculty</c:v>
                </c:pt>
              </c:strCache>
            </c:strRef>
          </c:tx>
          <c:invertIfNegative val="0"/>
          <c:cat>
            <c:strRef>
              <c:f>'who''s borrowing what'!$F$22:$F$37</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'who''s borrowing what'!$G$22:$G$37</c:f>
              <c:numCache>
                <c:formatCode>0%</c:formatCode>
                <c:ptCount val="16"/>
                <c:pt idx="0">
                  <c:v>0.16164817749603805</c:v>
                </c:pt>
                <c:pt idx="1">
                  <c:v>9.1917591125198095E-2</c:v>
                </c:pt>
                <c:pt idx="2">
                  <c:v>2.2187004754358162E-2</c:v>
                </c:pt>
                <c:pt idx="3">
                  <c:v>6.3391442155309036E-3</c:v>
                </c:pt>
                <c:pt idx="4">
                  <c:v>1.2678288431061807E-2</c:v>
                </c:pt>
                <c:pt idx="5">
                  <c:v>0.13153724247226625</c:v>
                </c:pt>
                <c:pt idx="6">
                  <c:v>1.4263074484944533E-2</c:v>
                </c:pt>
                <c:pt idx="7">
                  <c:v>7.9239302694136295E-3</c:v>
                </c:pt>
                <c:pt idx="8">
                  <c:v>3.9619651347068144E-2</c:v>
                </c:pt>
                <c:pt idx="9">
                  <c:v>6.3391442155309036E-3</c:v>
                </c:pt>
                <c:pt idx="10">
                  <c:v>4.2789223454833596E-2</c:v>
                </c:pt>
                <c:pt idx="11">
                  <c:v>0.26941362916006339</c:v>
                </c:pt>
                <c:pt idx="12">
                  <c:v>5.2297939778129951E-2</c:v>
                </c:pt>
                <c:pt idx="13">
                  <c:v>5.388272583201268E-2</c:v>
                </c:pt>
                <c:pt idx="14">
                  <c:v>7.1315372424722662E-2</c:v>
                </c:pt>
                <c:pt idx="15">
                  <c:v>1.5847860538827259E-2</c:v>
                </c:pt>
              </c:numCache>
            </c:numRef>
          </c:val>
        </c:ser>
        <c:ser>
          <c:idx val="1"/>
          <c:order val="1"/>
          <c:tx>
            <c:strRef>
              <c:f>'who''s borrowing what'!$H$21</c:f>
              <c:strCache>
                <c:ptCount val="1"/>
                <c:pt idx="0">
                  <c:v>Undergrad</c:v>
                </c:pt>
              </c:strCache>
            </c:strRef>
          </c:tx>
          <c:invertIfNegative val="0"/>
          <c:cat>
            <c:strRef>
              <c:f>'who''s borrowing what'!$F$22:$F$37</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'who''s borrowing what'!$H$22:$H$37</c:f>
              <c:numCache>
                <c:formatCode>0%</c:formatCode>
                <c:ptCount val="16"/>
                <c:pt idx="0">
                  <c:v>0.14322250639386189</c:v>
                </c:pt>
                <c:pt idx="1">
                  <c:v>8.3120204603580564E-2</c:v>
                </c:pt>
                <c:pt idx="2">
                  <c:v>3.3248081841432228E-2</c:v>
                </c:pt>
                <c:pt idx="3">
                  <c:v>1.5345268542199489E-2</c:v>
                </c:pt>
                <c:pt idx="4">
                  <c:v>2.8132992327365727E-2</c:v>
                </c:pt>
                <c:pt idx="5">
                  <c:v>0.15856777493606139</c:v>
                </c:pt>
                <c:pt idx="6">
                  <c:v>2.0460358056265986E-2</c:v>
                </c:pt>
                <c:pt idx="7">
                  <c:v>2.9411764705882353E-2</c:v>
                </c:pt>
                <c:pt idx="8">
                  <c:v>4.2199488491048591E-2</c:v>
                </c:pt>
                <c:pt idx="9">
                  <c:v>2.0460358056265986E-2</c:v>
                </c:pt>
                <c:pt idx="10">
                  <c:v>3.8363171355498722E-2</c:v>
                </c:pt>
                <c:pt idx="11">
                  <c:v>0.20971867007672634</c:v>
                </c:pt>
                <c:pt idx="12">
                  <c:v>5.8823529411764705E-2</c:v>
                </c:pt>
                <c:pt idx="13">
                  <c:v>9.718670076726342E-2</c:v>
                </c:pt>
                <c:pt idx="14">
                  <c:v>1.9181585677749361E-2</c:v>
                </c:pt>
                <c:pt idx="15">
                  <c:v>2.5575447570332483E-3</c:v>
                </c:pt>
              </c:numCache>
            </c:numRef>
          </c:val>
        </c:ser>
        <c:ser>
          <c:idx val="2"/>
          <c:order val="2"/>
          <c:tx>
            <c:strRef>
              <c:f>'who''s borrowing what'!$I$21</c:f>
              <c:strCache>
                <c:ptCount val="1"/>
                <c:pt idx="0">
                  <c:v>Grad</c:v>
                </c:pt>
              </c:strCache>
            </c:strRef>
          </c:tx>
          <c:invertIfNegative val="0"/>
          <c:cat>
            <c:strRef>
              <c:f>'who''s borrowing what'!$F$22:$F$37</c:f>
              <c:strCache>
                <c:ptCount val="16"/>
                <c:pt idx="0">
                  <c:v>B</c:v>
                </c:pt>
                <c:pt idx="1">
                  <c:v>D</c:v>
                </c:pt>
                <c:pt idx="2">
                  <c:v>E</c:v>
                </c:pt>
                <c:pt idx="3">
                  <c:v>F</c:v>
                </c:pt>
                <c:pt idx="4">
                  <c:v>G</c:v>
                </c:pt>
                <c:pt idx="5">
                  <c:v>H</c:v>
                </c:pt>
                <c:pt idx="6">
                  <c:v>J</c:v>
                </c:pt>
                <c:pt idx="7">
                  <c:v>K</c:v>
                </c:pt>
                <c:pt idx="8">
                  <c:v>L</c:v>
                </c:pt>
                <c:pt idx="9">
                  <c:v>M</c:v>
                </c:pt>
                <c:pt idx="10">
                  <c:v>N</c:v>
                </c:pt>
                <c:pt idx="11">
                  <c:v>P</c:v>
                </c:pt>
                <c:pt idx="12">
                  <c:v>Q</c:v>
                </c:pt>
                <c:pt idx="13">
                  <c:v>R</c:v>
                </c:pt>
                <c:pt idx="14">
                  <c:v>T</c:v>
                </c:pt>
                <c:pt idx="15">
                  <c:v>Z</c:v>
                </c:pt>
              </c:strCache>
            </c:strRef>
          </c:cat>
          <c:val>
            <c:numRef>
              <c:f>'who''s borrowing what'!$I$22:$I$37</c:f>
              <c:numCache>
                <c:formatCode>0%</c:formatCode>
                <c:ptCount val="16"/>
                <c:pt idx="0">
                  <c:v>7.2463768115942032E-2</c:v>
                </c:pt>
                <c:pt idx="1">
                  <c:v>1.4492753623188406E-2</c:v>
                </c:pt>
                <c:pt idx="2">
                  <c:v>0</c:v>
                </c:pt>
                <c:pt idx="3">
                  <c:v>2.8985507246376812E-2</c:v>
                </c:pt>
                <c:pt idx="4">
                  <c:v>0</c:v>
                </c:pt>
                <c:pt idx="5">
                  <c:v>0.10144927536231885</c:v>
                </c:pt>
                <c:pt idx="6">
                  <c:v>0</c:v>
                </c:pt>
                <c:pt idx="7">
                  <c:v>0</c:v>
                </c:pt>
                <c:pt idx="8">
                  <c:v>8.6956521739130432E-2</c:v>
                </c:pt>
                <c:pt idx="9">
                  <c:v>0</c:v>
                </c:pt>
                <c:pt idx="10">
                  <c:v>0</c:v>
                </c:pt>
                <c:pt idx="11">
                  <c:v>0.39130434782608697</c:v>
                </c:pt>
                <c:pt idx="12">
                  <c:v>1.4492753623188406E-2</c:v>
                </c:pt>
                <c:pt idx="13">
                  <c:v>0.28985507246376813</c:v>
                </c:pt>
                <c:pt idx="14">
                  <c:v>0</c:v>
                </c:pt>
                <c:pt idx="15">
                  <c:v>0</c:v>
                </c:pt>
              </c:numCache>
            </c:numRef>
          </c:val>
        </c:ser>
        <c:dLbls>
          <c:showLegendKey val="0"/>
          <c:showVal val="0"/>
          <c:showCatName val="0"/>
          <c:showSerName val="0"/>
          <c:showPercent val="0"/>
          <c:showBubbleSize val="0"/>
        </c:dLbls>
        <c:gapWidth val="150"/>
        <c:axId val="83648896"/>
        <c:axId val="83650432"/>
      </c:barChart>
      <c:catAx>
        <c:axId val="83648896"/>
        <c:scaling>
          <c:orientation val="minMax"/>
        </c:scaling>
        <c:delete val="0"/>
        <c:axPos val="b"/>
        <c:majorTickMark val="out"/>
        <c:minorTickMark val="none"/>
        <c:tickLblPos val="nextTo"/>
        <c:crossAx val="83650432"/>
        <c:crosses val="autoZero"/>
        <c:auto val="1"/>
        <c:lblAlgn val="ctr"/>
        <c:lblOffset val="100"/>
        <c:noMultiLvlLbl val="0"/>
      </c:catAx>
      <c:valAx>
        <c:axId val="83650432"/>
        <c:scaling>
          <c:orientation val="minMax"/>
        </c:scaling>
        <c:delete val="0"/>
        <c:axPos val="l"/>
        <c:majorGridlines/>
        <c:numFmt formatCode="0%" sourceLinked="1"/>
        <c:majorTickMark val="out"/>
        <c:minorTickMark val="none"/>
        <c:tickLblPos val="nextTo"/>
        <c:crossAx val="83648896"/>
        <c:crosses val="autoZero"/>
        <c:crossBetween val="between"/>
      </c:valAx>
    </c:plotArea>
    <c:legend>
      <c:legendPos val="r"/>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56050" y="0"/>
            <a:ext cx="3027363" cy="463550"/>
          </a:xfrm>
          <a:prstGeom prst="rect">
            <a:avLst/>
          </a:prstGeom>
        </p:spPr>
        <p:txBody>
          <a:bodyPr vert="horz" lIns="91440" tIns="45720" rIns="91440" bIns="45720" rtlCol="0"/>
          <a:lstStyle>
            <a:lvl1pPr algn="r">
              <a:defRPr sz="1200"/>
            </a:lvl1pPr>
          </a:lstStyle>
          <a:p>
            <a:fld id="{8ECB3CDE-BE36-4299-A2EF-0CA7E87820DB}" type="datetimeFigureOut">
              <a:rPr lang="en-US" smtClean="0"/>
              <a:t>6/27/2013</a:t>
            </a:fld>
            <a:endParaRPr lang="en-US"/>
          </a:p>
        </p:txBody>
      </p:sp>
      <p:sp>
        <p:nvSpPr>
          <p:cNvPr id="4" name="Footer Placeholder 3"/>
          <p:cNvSpPr>
            <a:spLocks noGrp="1"/>
          </p:cNvSpPr>
          <p:nvPr>
            <p:ph type="ftr" sz="quarter" idx="2"/>
          </p:nvPr>
        </p:nvSpPr>
        <p:spPr>
          <a:xfrm>
            <a:off x="0" y="8818563"/>
            <a:ext cx="3027363"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56050" y="8818563"/>
            <a:ext cx="3027363" cy="463550"/>
          </a:xfrm>
          <a:prstGeom prst="rect">
            <a:avLst/>
          </a:prstGeom>
        </p:spPr>
        <p:txBody>
          <a:bodyPr vert="horz" lIns="91440" tIns="45720" rIns="91440" bIns="45720" rtlCol="0" anchor="b"/>
          <a:lstStyle>
            <a:lvl1pPr algn="r">
              <a:defRPr sz="1200"/>
            </a:lvl1pPr>
          </a:lstStyle>
          <a:p>
            <a:fld id="{8619A7B3-4A96-4CFD-96DD-72711F0BC062}" type="slidenum">
              <a:rPr lang="en-US" smtClean="0"/>
              <a:t>‹#›</a:t>
            </a:fld>
            <a:endParaRPr lang="en-US"/>
          </a:p>
        </p:txBody>
      </p:sp>
    </p:spTree>
    <p:extLst>
      <p:ext uri="{BB962C8B-B14F-4D97-AF65-F5344CB8AC3E}">
        <p14:creationId xmlns:p14="http://schemas.microsoft.com/office/powerpoint/2010/main" val="27949051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C3DA5CC2-DA78-4C58-80BE-E3F2936104F7}" type="datetimeFigureOut">
              <a:rPr lang="en-US" smtClean="0"/>
              <a:t>6/27/2013</a:t>
            </a:fld>
            <a:endParaRPr lang="en-US"/>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4D65D877-2B2B-472C-957B-35E57AF7FB7C}" type="slidenum">
              <a:rPr lang="en-US" smtClean="0"/>
              <a:t>‹#›</a:t>
            </a:fld>
            <a:endParaRPr lang="en-US"/>
          </a:p>
        </p:txBody>
      </p:sp>
    </p:spTree>
    <p:extLst>
      <p:ext uri="{BB962C8B-B14F-4D97-AF65-F5344CB8AC3E}">
        <p14:creationId xmlns:p14="http://schemas.microsoft.com/office/powerpoint/2010/main" val="2582328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65D877-2B2B-472C-957B-35E57AF7FB7C}" type="slidenum">
              <a:rPr lang="en-US" smtClean="0"/>
              <a:t>1</a:t>
            </a:fld>
            <a:endParaRPr lang="en-US"/>
          </a:p>
        </p:txBody>
      </p:sp>
    </p:spTree>
    <p:extLst>
      <p:ext uri="{BB962C8B-B14F-4D97-AF65-F5344CB8AC3E}">
        <p14:creationId xmlns:p14="http://schemas.microsoft.com/office/powerpoint/2010/main" val="110494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12">
              <a:defRPr/>
            </a:pPr>
            <a:r>
              <a:rPr lang="en-US" dirty="0" smtClean="0">
                <a:latin typeface="Times New Roman" pitchFamily="18" charset="0"/>
                <a:cs typeface="Times New Roman" pitchFamily="18" charset="0"/>
              </a:rPr>
              <a:t>Specifically, For </a:t>
            </a:r>
            <a:r>
              <a:rPr lang="en-US" dirty="0">
                <a:latin typeface="Times New Roman" pitchFamily="18" charset="0"/>
                <a:cs typeface="Times New Roman" pitchFamily="18" charset="0"/>
              </a:rPr>
              <a:t>recent acquisitions data, we turned to the local Voyager system to extract the records for new acquisitions ordered for our circulating General Collections for the past four fiscal year period from July 2008 to June 2012. For this study, </a:t>
            </a:r>
            <a:r>
              <a:rPr lang="en-US" dirty="0" smtClean="0">
                <a:latin typeface="Times New Roman" pitchFamily="18" charset="0"/>
                <a:cs typeface="Times New Roman" pitchFamily="18" charset="0"/>
              </a:rPr>
              <a:t>we used </a:t>
            </a:r>
            <a:r>
              <a:rPr lang="en-US" dirty="0">
                <a:latin typeface="Times New Roman" pitchFamily="18" charset="0"/>
                <a:cs typeface="Times New Roman" pitchFamily="18" charset="0"/>
              </a:rPr>
              <a:t>the acquisitions data during the past four fiscal years </a:t>
            </a:r>
            <a:r>
              <a:rPr lang="en-US" b="1" i="0" baseline="0" dirty="0">
                <a:solidFill>
                  <a:srgbClr val="FF0000"/>
                </a:solidFill>
                <a:latin typeface="Times New Roman" pitchFamily="18" charset="0"/>
                <a:cs typeface="Times New Roman" pitchFamily="18" charset="0"/>
              </a:rPr>
              <a:t>because the comparable ILL data were available only dating back to </a:t>
            </a:r>
            <a:r>
              <a:rPr lang="en-US" b="1" i="0" baseline="0" dirty="0" smtClean="0">
                <a:solidFill>
                  <a:srgbClr val="FF0000"/>
                </a:solidFill>
                <a:latin typeface="Times New Roman" pitchFamily="18" charset="0"/>
                <a:cs typeface="Times New Roman" pitchFamily="18" charset="0"/>
              </a:rPr>
              <a:t>2008.</a:t>
            </a:r>
          </a:p>
          <a:p>
            <a:pPr defTabSz="929512">
              <a:defRPr/>
            </a:pPr>
            <a:endParaRPr lang="en-US" b="1" i="0" baseline="0" dirty="0" smtClean="0">
              <a:solidFill>
                <a:srgbClr val="FF0000"/>
              </a:solidFill>
            </a:endParaRPr>
          </a:p>
          <a:p>
            <a:r>
              <a:rPr lang="en-US" dirty="0" smtClean="0"/>
              <a:t>After</a:t>
            </a:r>
            <a:r>
              <a:rPr lang="en-US" baseline="0" dirty="0" smtClean="0"/>
              <a:t> taking a look at the recent publications acquired during the past four years, we found that the vast majority of new acquisitions during the four-year period were those with 2007 imprints or later. Let’s turn to the table on the next slide that illustrates the imprint dates for new acquisitions at TCNJ Library from FY 2008 to 2011.</a:t>
            </a:r>
            <a:endParaRPr lang="en-US" dirty="0"/>
          </a:p>
        </p:txBody>
      </p:sp>
      <p:sp>
        <p:nvSpPr>
          <p:cNvPr id="4" name="Slide Number Placeholder 3"/>
          <p:cNvSpPr>
            <a:spLocks noGrp="1"/>
          </p:cNvSpPr>
          <p:nvPr>
            <p:ph type="sldNum" sz="quarter" idx="10"/>
          </p:nvPr>
        </p:nvSpPr>
        <p:spPr/>
        <p:txBody>
          <a:bodyPr/>
          <a:lstStyle/>
          <a:p>
            <a:fld id="{B7C13F6C-7D01-41E7-BF53-31D23E00945F}" type="slidenum">
              <a:rPr lang="en-US" smtClean="0"/>
              <a:t>10</a:t>
            </a:fld>
            <a:endParaRPr lang="en-US"/>
          </a:p>
        </p:txBody>
      </p:sp>
    </p:spTree>
    <p:extLst>
      <p:ext uri="{BB962C8B-B14F-4D97-AF65-F5344CB8AC3E}">
        <p14:creationId xmlns:p14="http://schemas.microsoft.com/office/powerpoint/2010/main" val="436935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12">
              <a:defRPr/>
            </a:pPr>
            <a:r>
              <a:rPr lang="en-US" dirty="0">
                <a:latin typeface="Times New Roman" pitchFamily="18" charset="0"/>
                <a:cs typeface="Times New Roman" pitchFamily="18" charset="0"/>
              </a:rPr>
              <a:t>For circulation data, we likewise turned to the local Voyager system to extract the circulation transaction records for the past four fiscal year period from July 2008 to June 2012. When we pulled the circulation data for this study, we added our Voyager location code to the data selection criteria so that we could select the data only for our circulating General </a:t>
            </a:r>
            <a:r>
              <a:rPr lang="en-US" dirty="0" smtClean="0">
                <a:latin typeface="Times New Roman" pitchFamily="18" charset="0"/>
                <a:cs typeface="Times New Roman" pitchFamily="18" charset="0"/>
              </a:rPr>
              <a:t>Collections.</a:t>
            </a:r>
            <a:endParaRPr lang="en-US" dirty="0">
              <a:latin typeface="Times New Roman" pitchFamily="18" charset="0"/>
              <a:cs typeface="Times New Roman" pitchFamily="18" charset="0"/>
            </a:endParaRPr>
          </a:p>
          <a:p>
            <a:pPr defTabSz="929512">
              <a:defRPr/>
            </a:pP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B7C13F6C-7D01-41E7-BF53-31D23E00945F}" type="slidenum">
              <a:rPr lang="en-US" smtClean="0"/>
              <a:t>11</a:t>
            </a:fld>
            <a:endParaRPr lang="en-US"/>
          </a:p>
        </p:txBody>
      </p:sp>
    </p:spTree>
    <p:extLst>
      <p:ext uri="{BB962C8B-B14F-4D97-AF65-F5344CB8AC3E}">
        <p14:creationId xmlns:p14="http://schemas.microsoft.com/office/powerpoint/2010/main" val="7393469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US" dirty="0">
                <a:latin typeface="Times New Roman" pitchFamily="18" charset="0"/>
                <a:cs typeface="Times New Roman" pitchFamily="18" charset="0"/>
              </a:rPr>
              <a:t>For the ILL data, we pulled the data for the same four FY period from the OCLC Usage Statistics system. Then</a:t>
            </a:r>
            <a:r>
              <a:rPr lang="en-US" b="1" i="1" baseline="0" dirty="0">
                <a:latin typeface="Times New Roman" pitchFamily="18" charset="0"/>
                <a:cs typeface="Times New Roman" pitchFamily="18" charset="0"/>
              </a:rPr>
              <a:t>, both for the circulation and ILL data, we selected subsets of transaction records for titles with 2007 imprints or later to evaluate how our user needs were reflected in these two metrics.</a:t>
            </a:r>
          </a:p>
        </p:txBody>
      </p:sp>
      <p:sp>
        <p:nvSpPr>
          <p:cNvPr id="4" name="Slide Number Placeholder 3"/>
          <p:cNvSpPr>
            <a:spLocks noGrp="1"/>
          </p:cNvSpPr>
          <p:nvPr>
            <p:ph type="sldNum" sz="quarter" idx="10"/>
          </p:nvPr>
        </p:nvSpPr>
        <p:spPr/>
        <p:txBody>
          <a:bodyPr/>
          <a:lstStyle/>
          <a:p>
            <a:fld id="{B7C13F6C-7D01-41E7-BF53-31D23E00945F}" type="slidenum">
              <a:rPr lang="en-US" smtClean="0"/>
              <a:t>12</a:t>
            </a:fld>
            <a:endParaRPr lang="en-US"/>
          </a:p>
        </p:txBody>
      </p:sp>
    </p:spTree>
    <p:extLst>
      <p:ext uri="{BB962C8B-B14F-4D97-AF65-F5344CB8AC3E}">
        <p14:creationId xmlns:p14="http://schemas.microsoft.com/office/powerpoint/2010/main" val="399567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Rationale</a:t>
            </a:r>
            <a:r>
              <a:rPr lang="en-US" baseline="0" dirty="0" smtClean="0"/>
              <a:t> for data scope:  The baseline was four years of acquisitions, ILL, and circulation data, 2008-2009 to 2011-2012.  We included 2007 imprints because we were still buying some in 2008-2009 and would have just begun to circulate and borrow 2007 imprints in the following year.</a:t>
            </a:r>
          </a:p>
          <a:p>
            <a:r>
              <a:rPr lang="en-US" baseline="0" dirty="0" smtClean="0"/>
              <a:t>We wanted an apples-to-apples comparison.</a:t>
            </a:r>
          </a:p>
          <a:p>
            <a:endParaRPr lang="en-US" baseline="0" dirty="0" smtClean="0"/>
          </a:p>
          <a:p>
            <a:r>
              <a:rPr lang="en-US" baseline="0" dirty="0" smtClean="0"/>
              <a:t>For ILL, it is evident from these numbers that a large share of our borrowing was of older materials.  Again, we wanted to make and apples-to-apples comparison.  </a:t>
            </a:r>
            <a:r>
              <a:rPr lang="en-US" baseline="0" dirty="0" err="1" smtClean="0"/>
              <a:t>So,of</a:t>
            </a:r>
            <a:r>
              <a:rPr lang="en-US" baseline="0" dirty="0" smtClean="0"/>
              <a:t> a total of 5636 book transactions in the study period, 1682 were of 2007 and later imprints after LC classes A,C,S,U,V  were excluded.</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13</a:t>
            </a:fld>
            <a:endParaRPr lang="en-US"/>
          </a:p>
        </p:txBody>
      </p:sp>
    </p:spTree>
    <p:extLst>
      <p:ext uri="{BB962C8B-B14F-4D97-AF65-F5344CB8AC3E}">
        <p14:creationId xmlns:p14="http://schemas.microsoft.com/office/powerpoint/2010/main" val="6064382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User needs in an academic</a:t>
            </a:r>
            <a:r>
              <a:rPr lang="en-US" baseline="0" dirty="0" smtClean="0"/>
              <a:t> library can be measured in different ways. For this study, our </a:t>
            </a:r>
            <a:r>
              <a:rPr lang="en-US" dirty="0" smtClean="0"/>
              <a:t>original basic</a:t>
            </a:r>
            <a:r>
              <a:rPr lang="en-US" baseline="0" dirty="0" smtClean="0"/>
              <a:t> assumption was that total use needs in a library can be measured meaningfully by using the combination of two major metrics: 1) circulation of library materials that are held locally; and 2) ILL requests made by our users, i.e., the portion of user needs that were not met by the local collections in our library.</a:t>
            </a:r>
          </a:p>
          <a:p>
            <a:endParaRPr lang="en-US" baseline="0" dirty="0" smtClean="0"/>
          </a:p>
          <a:p>
            <a:r>
              <a:rPr lang="en-US" dirty="0" smtClean="0"/>
              <a:t>Another thing</a:t>
            </a:r>
            <a:r>
              <a:rPr lang="en-US" baseline="0" dirty="0" smtClean="0"/>
              <a:t> we need to mention here is that we focused on recent acquisitions as we tried to measure total user needs for this study, because one of our original questions was also to shed light on our recent collection development and see how all the data can be used as a way to evaluate and help inform our future collection strategies.</a:t>
            </a:r>
            <a:endParaRPr lang="en-US" dirty="0"/>
          </a:p>
        </p:txBody>
      </p:sp>
      <p:sp>
        <p:nvSpPr>
          <p:cNvPr id="4" name="Slide Number Placeholder 3"/>
          <p:cNvSpPr>
            <a:spLocks noGrp="1"/>
          </p:cNvSpPr>
          <p:nvPr>
            <p:ph type="sldNum" sz="quarter" idx="10"/>
          </p:nvPr>
        </p:nvSpPr>
        <p:spPr/>
        <p:txBody>
          <a:bodyPr/>
          <a:lstStyle/>
          <a:p>
            <a:fld id="{B7C13F6C-7D01-41E7-BF53-31D23E00945F}" type="slidenum">
              <a:rPr lang="en-US" smtClean="0"/>
              <a:t>14</a:t>
            </a:fld>
            <a:endParaRPr lang="en-US"/>
          </a:p>
        </p:txBody>
      </p:sp>
    </p:spTree>
    <p:extLst>
      <p:ext uri="{BB962C8B-B14F-4D97-AF65-F5344CB8AC3E}">
        <p14:creationId xmlns:p14="http://schemas.microsoft.com/office/powerpoint/2010/main" val="2173366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 see if our assumptions were reasonable,</a:t>
            </a:r>
            <a:r>
              <a:rPr lang="en-US" baseline="0" dirty="0" smtClean="0"/>
              <a:t> we needed to look into these factors</a:t>
            </a:r>
          </a:p>
          <a:p>
            <a:endParaRPr lang="en-US" baseline="0" dirty="0" smtClean="0"/>
          </a:p>
          <a:p>
            <a:r>
              <a:rPr lang="en-US" dirty="0" smtClean="0"/>
              <a:t>Remember, our beginning assumptions were:</a:t>
            </a:r>
            <a:endParaRPr lang="en-US" baseline="0" dirty="0" smtClean="0"/>
          </a:p>
          <a:p>
            <a:endParaRPr lang="en-US" baseline="0" dirty="0" smtClean="0"/>
          </a:p>
          <a:p>
            <a:r>
              <a:rPr lang="en-US" dirty="0" smtClean="0"/>
              <a:t>Effective collection development can be measured by collection use</a:t>
            </a:r>
          </a:p>
          <a:p>
            <a:r>
              <a:rPr lang="en-US" dirty="0" smtClean="0"/>
              <a:t>Collection use = meeting user needs</a:t>
            </a:r>
          </a:p>
          <a:p>
            <a:r>
              <a:rPr lang="en-US" dirty="0" smtClean="0"/>
              <a:t>User needs represented by titles</a:t>
            </a:r>
          </a:p>
          <a:p>
            <a:pPr lvl="1"/>
            <a:r>
              <a:rPr lang="en-US" dirty="0" smtClean="0"/>
              <a:t>owned and circulated </a:t>
            </a:r>
          </a:p>
          <a:p>
            <a:pPr lvl="1"/>
            <a:r>
              <a:rPr lang="en-US" dirty="0" smtClean="0"/>
              <a:t>not owned but borrowed via ILL</a:t>
            </a:r>
          </a:p>
          <a:p>
            <a:endParaRPr lang="en-US" dirty="0"/>
          </a:p>
        </p:txBody>
      </p:sp>
      <p:sp>
        <p:nvSpPr>
          <p:cNvPr id="4" name="Slide Number Placeholder 3"/>
          <p:cNvSpPr>
            <a:spLocks noGrp="1"/>
          </p:cNvSpPr>
          <p:nvPr>
            <p:ph type="sldNum" sz="quarter" idx="10"/>
          </p:nvPr>
        </p:nvSpPr>
        <p:spPr/>
        <p:txBody>
          <a:bodyPr/>
          <a:lstStyle/>
          <a:p>
            <a:fld id="{4D65D877-2B2B-472C-957B-35E57AF7FB7C}" type="slidenum">
              <a:rPr lang="en-US" smtClean="0"/>
              <a:t>15</a:t>
            </a:fld>
            <a:endParaRPr lang="en-US"/>
          </a:p>
        </p:txBody>
      </p:sp>
    </p:spTree>
    <p:extLst>
      <p:ext uri="{BB962C8B-B14F-4D97-AF65-F5344CB8AC3E}">
        <p14:creationId xmlns:p14="http://schemas.microsoft.com/office/powerpoint/2010/main" val="11721516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65D877-2B2B-472C-957B-35E57AF7FB7C}" type="slidenum">
              <a:rPr lang="en-US" smtClean="0"/>
              <a:t>16</a:t>
            </a:fld>
            <a:endParaRPr lang="en-US"/>
          </a:p>
        </p:txBody>
      </p:sp>
    </p:spTree>
    <p:extLst>
      <p:ext uri="{BB962C8B-B14F-4D97-AF65-F5344CB8AC3E}">
        <p14:creationId xmlns:p14="http://schemas.microsoft.com/office/powerpoint/2010/main" val="3125127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You’re </a:t>
            </a:r>
            <a:r>
              <a:rPr lang="en-US" dirty="0" err="1" smtClean="0"/>
              <a:t>gonna</a:t>
            </a:r>
            <a:r>
              <a:rPr lang="en-US" dirty="0" smtClean="0"/>
              <a:t> see a lot of charts</a:t>
            </a:r>
            <a:r>
              <a:rPr lang="en-US" baseline="0" dirty="0" smtClean="0"/>
              <a:t> and graphs for the next several minutes, but this slide is important.  </a:t>
            </a:r>
            <a:r>
              <a:rPr lang="en-US" dirty="0" smtClean="0"/>
              <a:t>What this says is that we tend to buy current titles, but it also indicates that ILL and circulation also encompass a goodly number of older</a:t>
            </a:r>
            <a:r>
              <a:rPr lang="en-US" baseline="0" dirty="0" smtClean="0"/>
              <a:t> items.  It also says that just under half of the books circulated were circulated more than once.</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17</a:t>
            </a:fld>
            <a:endParaRPr lang="en-US"/>
          </a:p>
        </p:txBody>
      </p:sp>
    </p:spTree>
    <p:extLst>
      <p:ext uri="{BB962C8B-B14F-4D97-AF65-F5344CB8AC3E}">
        <p14:creationId xmlns:p14="http://schemas.microsoft.com/office/powerpoint/2010/main" val="12084474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percentage of </a:t>
            </a:r>
            <a:r>
              <a:rPr lang="en-US" b="1" dirty="0" smtClean="0">
                <a:solidFill>
                  <a:srgbClr val="C00000"/>
                </a:solidFill>
              </a:rPr>
              <a:t>titles</a:t>
            </a:r>
            <a:r>
              <a:rPr lang="en-US" dirty="0" smtClean="0">
                <a:solidFill>
                  <a:srgbClr val="C00000"/>
                </a:solidFill>
              </a:rPr>
              <a:t> </a:t>
            </a:r>
            <a:r>
              <a:rPr lang="en-US" dirty="0" smtClean="0"/>
              <a:t>acquired in each LC class.</a:t>
            </a:r>
            <a:r>
              <a:rPr lang="en-US" baseline="0" dirty="0" smtClean="0"/>
              <a:t>  It is a good graphical representation of our collection policy and practice.  The high percentage of titles in Social Sciences and Literature (LC classes H and P) are (we think) the result of lower costs per title and this chart does not reflect our budget allocation.</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18</a:t>
            </a:fld>
            <a:endParaRPr lang="en-US"/>
          </a:p>
        </p:txBody>
      </p:sp>
    </p:spTree>
    <p:extLst>
      <p:ext uri="{BB962C8B-B14F-4D97-AF65-F5344CB8AC3E}">
        <p14:creationId xmlns:p14="http://schemas.microsoft.com/office/powerpoint/2010/main" val="40500578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chart shows</a:t>
            </a:r>
            <a:r>
              <a:rPr lang="en-US" baseline="0" dirty="0" smtClean="0"/>
              <a:t> how well our acquired titles have circulated </a:t>
            </a:r>
            <a:r>
              <a:rPr lang="en-US" dirty="0" smtClean="0"/>
              <a:t>by LC class</a:t>
            </a:r>
            <a:r>
              <a:rPr lang="en-US" baseline="0" dirty="0" smtClean="0"/>
              <a:t>. </a:t>
            </a:r>
            <a:r>
              <a:rPr lang="en-US" dirty="0" smtClean="0"/>
              <a:t>Overall, this is quite similar to the last chart.  Titles in subject areas which we buy more tend to have a greater level of circulation.  It’s a self-fulfilling prophecy:  we circulate</a:t>
            </a:r>
            <a:r>
              <a:rPr lang="en-US" baseline="0" dirty="0" smtClean="0"/>
              <a:t> in proportion to what we buy.  </a:t>
            </a:r>
          </a:p>
          <a:p>
            <a:endParaRPr lang="en-US" baseline="0" dirty="0" smtClean="0"/>
          </a:p>
          <a:p>
            <a:r>
              <a:rPr lang="en-US" baseline="0" dirty="0" smtClean="0"/>
              <a:t>I should note that by total circulation (the blue bar) we mean total circulation transactions.  The red bar denotes unique title circulation. As proportions of the total circulation, the transactions and unique titles seem to follow pretty closely. </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19</a:t>
            </a:fld>
            <a:endParaRPr lang="en-US"/>
          </a:p>
        </p:txBody>
      </p:sp>
    </p:spTree>
    <p:extLst>
      <p:ext uri="{BB962C8B-B14F-4D97-AF65-F5344CB8AC3E}">
        <p14:creationId xmlns:p14="http://schemas.microsoft.com/office/powerpoint/2010/main" val="614671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12">
              <a:defRPr/>
            </a:pPr>
            <a:r>
              <a:rPr lang="en-US" dirty="0" smtClean="0"/>
              <a:t>This presentation is mainly</a:t>
            </a:r>
            <a:r>
              <a:rPr lang="en-US" baseline="0" dirty="0" smtClean="0"/>
              <a:t> a report of a usage study conducted at TCNJ Library.</a:t>
            </a:r>
          </a:p>
          <a:p>
            <a:pPr defTabSz="929512">
              <a:defRPr/>
            </a:pPr>
            <a:r>
              <a:rPr lang="en-US" baseline="0" dirty="0" smtClean="0"/>
              <a:t>The study examined and analyzed recent print monographs purchased and their circulation statistics. The study also examined recent ILL titles.</a:t>
            </a:r>
          </a:p>
          <a:p>
            <a:pPr defTabSz="929512">
              <a:defRPr/>
            </a:pPr>
            <a:r>
              <a:rPr lang="en-US" baseline="0" dirty="0" smtClean="0"/>
              <a:t>The purpose is to find out whether and how library purchases met user needs.</a:t>
            </a:r>
            <a:endParaRPr lang="en-US" dirty="0" smtClean="0"/>
          </a:p>
          <a:p>
            <a:pPr defTabSz="929512">
              <a:defRPr/>
            </a:pPr>
            <a:r>
              <a:rPr lang="en-US" dirty="0" smtClean="0"/>
              <a:t>The study looks</a:t>
            </a:r>
            <a:r>
              <a:rPr lang="en-US" baseline="0" dirty="0" smtClean="0"/>
              <a:t> to refresh the dialogue between selectors and users and to rethink library collection development. The question is – Do we collect “What users need” or “What users want”?</a:t>
            </a:r>
          </a:p>
          <a:p>
            <a:pPr defTabSz="929512">
              <a:defRPr/>
            </a:pPr>
            <a:r>
              <a:rPr lang="en-US" baseline="0" dirty="0" smtClean="0"/>
              <a:t>The study may help libraries … </a:t>
            </a:r>
            <a:endParaRPr lang="en-US" dirty="0" smtClean="0"/>
          </a:p>
          <a:p>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2</a:t>
            </a:fld>
            <a:endParaRPr lang="en-US" dirty="0"/>
          </a:p>
        </p:txBody>
      </p:sp>
    </p:spTree>
    <p:extLst>
      <p:ext uri="{BB962C8B-B14F-4D97-AF65-F5344CB8AC3E}">
        <p14:creationId xmlns:p14="http://schemas.microsoft.com/office/powerpoint/2010/main" val="20662084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chart looks at our circulation</a:t>
            </a:r>
            <a:r>
              <a:rPr lang="en-US" baseline="0" dirty="0" smtClean="0"/>
              <a:t> a little differently.  Each bar represents a percentage of circulation of the total acquisitions in each subject.</a:t>
            </a:r>
            <a:r>
              <a:rPr lang="en-US" dirty="0" smtClean="0"/>
              <a:t>  We found that around 55% of the books acquired in our study period have circulated at least once. Overall</a:t>
            </a:r>
            <a:r>
              <a:rPr lang="en-US" baseline="0" dirty="0" smtClean="0"/>
              <a:t> this chart </a:t>
            </a:r>
            <a:r>
              <a:rPr lang="en-US" dirty="0" smtClean="0"/>
              <a:t>indicates that our purchases are circulating</a:t>
            </a:r>
            <a:r>
              <a:rPr lang="en-US" baseline="0" dirty="0" smtClean="0"/>
              <a:t> well.  The bar on the far right indicates that nearly 50% of titles acquired have circulated at least once.  This is based on a four year group and, because titles held longer will circulate more, it could be argued that our purchases are doing even better since the more recent acquisitions have not had sufficient time to be used. </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20</a:t>
            </a:fld>
            <a:endParaRPr lang="en-US"/>
          </a:p>
        </p:txBody>
      </p:sp>
    </p:spTree>
    <p:extLst>
      <p:ext uri="{BB962C8B-B14F-4D97-AF65-F5344CB8AC3E}">
        <p14:creationId xmlns:p14="http://schemas.microsoft.com/office/powerpoint/2010/main" val="2816835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now we bring ILL into the mix.  This chart shows the percentage of our ILL borrowing  by LC class.  It prompted as many questions as it answered.  For</a:t>
            </a:r>
            <a:r>
              <a:rPr lang="en-US" baseline="0" dirty="0" smtClean="0"/>
              <a:t> example, why are we borrowing so many Ps?  </a:t>
            </a:r>
          </a:p>
          <a:p>
            <a:endParaRPr lang="en-US" baseline="0" dirty="0" smtClean="0"/>
          </a:p>
          <a:p>
            <a:r>
              <a:rPr lang="en-US" baseline="0" dirty="0" smtClean="0"/>
              <a:t>We decided to </a:t>
            </a:r>
            <a:r>
              <a:rPr lang="en-US" dirty="0" smtClean="0"/>
              <a:t>compare it to the earlier charts on acquisitions</a:t>
            </a:r>
            <a:r>
              <a:rPr lang="en-US" baseline="0" dirty="0" smtClean="0"/>
              <a:t> and circulation.</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21</a:t>
            </a:fld>
            <a:endParaRPr lang="en-US"/>
          </a:p>
        </p:txBody>
      </p:sp>
    </p:spTree>
    <p:extLst>
      <p:ext uri="{BB962C8B-B14F-4D97-AF65-F5344CB8AC3E}">
        <p14:creationId xmlns:p14="http://schemas.microsoft.com/office/powerpoint/2010/main" val="22688733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may be the most important graph of the presentation.</a:t>
            </a:r>
            <a:r>
              <a:rPr lang="en-US" baseline="0" dirty="0" smtClean="0"/>
              <a:t>  Each bar represents a percentage of the whole, thus approximately 8% of our buying but nearly 15% of our ILL loans were in the </a:t>
            </a:r>
            <a:r>
              <a:rPr lang="en-US" baseline="0" dirty="0" err="1" smtClean="0"/>
              <a:t>Bs</a:t>
            </a:r>
            <a:r>
              <a:rPr lang="en-US" baseline="0" dirty="0" smtClean="0"/>
              <a:t>.   </a:t>
            </a:r>
            <a:r>
              <a:rPr lang="en-US" dirty="0" smtClean="0"/>
              <a:t>While</a:t>
            </a:r>
            <a:r>
              <a:rPr lang="en-US" baseline="0" dirty="0" smtClean="0"/>
              <a:t> circulation roughly (and logically) follows our acquisitions (the blue and red bars), something is happening with ILL in </a:t>
            </a:r>
            <a:r>
              <a:rPr lang="en-US" dirty="0" smtClean="0"/>
              <a:t>“B”, “H” and “P”   But what?  Are we buying very</a:t>
            </a:r>
            <a:r>
              <a:rPr lang="en-US" baseline="0" dirty="0" smtClean="0"/>
              <a:t> well in H and so borrowing relatively less on ILL?  Are we not buying enough in P and B (or not buying the right titles)?  This graph is really interesting, but we don’t really know it means without more information.</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22</a:t>
            </a:fld>
            <a:endParaRPr lang="en-US"/>
          </a:p>
        </p:txBody>
      </p:sp>
    </p:spTree>
    <p:extLst>
      <p:ext uri="{BB962C8B-B14F-4D97-AF65-F5344CB8AC3E}">
        <p14:creationId xmlns:p14="http://schemas.microsoft.com/office/powerpoint/2010/main" val="1652790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Returning to our initial assumption that user borrowing, whether in the form of</a:t>
            </a:r>
            <a:r>
              <a:rPr lang="en-US" baseline="0" dirty="0" smtClean="0"/>
              <a:t> circulation of owned material or via ILL is a metric for user need, we wanted to look more closely at ILL using this formula.</a:t>
            </a:r>
            <a:endParaRPr lang="en-US" dirty="0"/>
          </a:p>
        </p:txBody>
      </p:sp>
      <p:sp>
        <p:nvSpPr>
          <p:cNvPr id="4" name="Slide Number Placeholder 3"/>
          <p:cNvSpPr>
            <a:spLocks noGrp="1"/>
          </p:cNvSpPr>
          <p:nvPr>
            <p:ph type="sldNum" sz="quarter" idx="10"/>
          </p:nvPr>
        </p:nvSpPr>
        <p:spPr/>
        <p:txBody>
          <a:bodyPr/>
          <a:lstStyle/>
          <a:p>
            <a:fld id="{4D65D877-2B2B-472C-957B-35E57AF7FB7C}" type="slidenum">
              <a:rPr lang="en-US" smtClean="0"/>
              <a:t>23</a:t>
            </a:fld>
            <a:endParaRPr lang="en-US"/>
          </a:p>
        </p:txBody>
      </p:sp>
    </p:spTree>
    <p:extLst>
      <p:ext uri="{BB962C8B-B14F-4D97-AF65-F5344CB8AC3E}">
        <p14:creationId xmlns:p14="http://schemas.microsoft.com/office/powerpoint/2010/main" val="36267181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chart includes a large number of titles circulated more than once.  That is, of all lending transactions (circulation plus ILL), over 25% of books we supplied to our users in class B came not from our collection, but via ILL.  Nearly 15% of our total transactions were ILL.</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24</a:t>
            </a:fld>
            <a:endParaRPr lang="en-US"/>
          </a:p>
        </p:txBody>
      </p:sp>
    </p:spTree>
    <p:extLst>
      <p:ext uri="{BB962C8B-B14F-4D97-AF65-F5344CB8AC3E}">
        <p14:creationId xmlns:p14="http://schemas.microsoft.com/office/powerpoint/2010/main" val="18812717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chart eliminates duplicate title lending and is</a:t>
            </a:r>
            <a:r>
              <a:rPr lang="en-US" baseline="0" dirty="0" smtClean="0"/>
              <a:t> even more striking in that it indicates that over 20% of the unique book titles delivered to our patrons come not from our collection, but through ILL.  But, again, what does this tell us about our collection practices?</a:t>
            </a:r>
          </a:p>
          <a:p>
            <a:endParaRPr lang="en-US" baseline="0" dirty="0" smtClean="0"/>
          </a:p>
          <a:p>
            <a:r>
              <a:rPr lang="en-US" baseline="0" dirty="0" smtClean="0"/>
              <a:t>We decided next to break down ILL and circulation by user group to see if any patterns emerged…</a:t>
            </a:r>
          </a:p>
          <a:p>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25</a:t>
            </a:fld>
            <a:endParaRPr lang="en-US"/>
          </a:p>
        </p:txBody>
      </p:sp>
    </p:spTree>
    <p:extLst>
      <p:ext uri="{BB962C8B-B14F-4D97-AF65-F5344CB8AC3E}">
        <p14:creationId xmlns:p14="http://schemas.microsoft.com/office/powerpoint/2010/main" val="32473235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we look at circulation by user group, undergraduates borrow proportionately more </a:t>
            </a:r>
            <a:r>
              <a:rPr lang="en-US" dirty="0" err="1" smtClean="0"/>
              <a:t>Hs</a:t>
            </a:r>
            <a:r>
              <a:rPr lang="en-US" dirty="0" smtClean="0"/>
              <a:t>.  Graduate</a:t>
            </a:r>
            <a:r>
              <a:rPr lang="en-US" baseline="0" dirty="0" smtClean="0"/>
              <a:t> students borrow heavily in the </a:t>
            </a:r>
            <a:r>
              <a:rPr lang="en-US" baseline="0" dirty="0" err="1" smtClean="0"/>
              <a:t>Rs</a:t>
            </a:r>
            <a:r>
              <a:rPr lang="en-US" baseline="0" dirty="0" smtClean="0"/>
              <a:t> and </a:t>
            </a:r>
            <a:r>
              <a:rPr lang="en-US" baseline="0" dirty="0" err="1" smtClean="0"/>
              <a:t>Ls</a:t>
            </a:r>
            <a:r>
              <a:rPr lang="en-US" baseline="0" dirty="0" smtClean="0"/>
              <a:t> (conveniently corresponding to our grad schools in education and nursing).  Faculty borrow most heavily in the </a:t>
            </a:r>
            <a:r>
              <a:rPr lang="en-US" baseline="0" dirty="0" err="1" smtClean="0"/>
              <a:t>Hs</a:t>
            </a:r>
            <a:r>
              <a:rPr lang="en-US" baseline="0" dirty="0" smtClean="0"/>
              <a:t> and Ps.</a:t>
            </a:r>
          </a:p>
          <a:p>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26</a:t>
            </a:fld>
            <a:endParaRPr lang="en-US"/>
          </a:p>
        </p:txBody>
      </p:sp>
    </p:spTree>
    <p:extLst>
      <p:ext uri="{BB962C8B-B14F-4D97-AF65-F5344CB8AC3E}">
        <p14:creationId xmlns:p14="http://schemas.microsoft.com/office/powerpoint/2010/main" val="26380753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 we find that undergraduate ILL lending is heaviest in the Ps, with the </a:t>
            </a:r>
            <a:r>
              <a:rPr lang="en-US" dirty="0" err="1" smtClean="0"/>
              <a:t>Bs</a:t>
            </a:r>
            <a:r>
              <a:rPr lang="en-US" dirty="0" smtClean="0"/>
              <a:t> and </a:t>
            </a:r>
            <a:r>
              <a:rPr lang="en-US" dirty="0" err="1" smtClean="0"/>
              <a:t>Hs</a:t>
            </a:r>
            <a:r>
              <a:rPr lang="en-US" dirty="0" smtClean="0"/>
              <a:t> not far behind.  Faculty tend to borrow mostly in the Ps and </a:t>
            </a:r>
            <a:r>
              <a:rPr lang="en-US" dirty="0" err="1" smtClean="0"/>
              <a:t>Bs</a:t>
            </a:r>
            <a:r>
              <a:rPr lang="en-US" dirty="0" smtClean="0"/>
              <a:t>.  Grad</a:t>
            </a:r>
            <a:r>
              <a:rPr lang="en-US" baseline="0" dirty="0" smtClean="0"/>
              <a:t> students borrow mostly in Ps and </a:t>
            </a:r>
            <a:r>
              <a:rPr lang="en-US" baseline="0" dirty="0" err="1" smtClean="0"/>
              <a:t>Rs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4D65D877-2B2B-472C-957B-35E57AF7FB7C}" type="slidenum">
              <a:rPr lang="en-US" smtClean="0"/>
              <a:t>27</a:t>
            </a:fld>
            <a:endParaRPr lang="en-US"/>
          </a:p>
        </p:txBody>
      </p:sp>
    </p:spTree>
    <p:extLst>
      <p:ext uri="{BB962C8B-B14F-4D97-AF65-F5344CB8AC3E}">
        <p14:creationId xmlns:p14="http://schemas.microsoft.com/office/powerpoint/2010/main" val="3914547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chart looks</a:t>
            </a:r>
            <a:r>
              <a:rPr lang="en-US" baseline="0" dirty="0" smtClean="0"/>
              <a:t> each LC class independently. Thus, over 60% of the circulation in the </a:t>
            </a:r>
            <a:r>
              <a:rPr lang="en-US" baseline="0" dirty="0" err="1" smtClean="0"/>
              <a:t>Bs</a:t>
            </a:r>
            <a:r>
              <a:rPr lang="en-US" baseline="0" dirty="0" smtClean="0"/>
              <a:t> is to undergraduate users.  The </a:t>
            </a:r>
            <a:r>
              <a:rPr lang="en-US" baseline="0" dirty="0" smtClean="0"/>
              <a:t>most striking feature is the overwhelming undergraduate use of materials from our collection (except for Z).  We think two factors are in play here:  first, there are simply many more undergrads, so of course they will account for more transactions.  Second, it might be argued that our collection is meeting the needs of undergraduates better than it meets the needs of faculty or grad </a:t>
            </a:r>
            <a:r>
              <a:rPr lang="en-US" baseline="0" dirty="0" smtClean="0"/>
              <a:t>students.  This shows in the next slide.</a:t>
            </a:r>
          </a:p>
          <a:p>
            <a:endParaRPr lang="en-US" baseline="0" dirty="0" smtClean="0"/>
          </a:p>
        </p:txBody>
      </p:sp>
      <p:sp>
        <p:nvSpPr>
          <p:cNvPr id="4" name="Slide Number Placeholder 3"/>
          <p:cNvSpPr>
            <a:spLocks noGrp="1"/>
          </p:cNvSpPr>
          <p:nvPr>
            <p:ph type="sldNum" sz="quarter" idx="10"/>
          </p:nvPr>
        </p:nvSpPr>
        <p:spPr/>
        <p:txBody>
          <a:bodyPr/>
          <a:lstStyle/>
          <a:p>
            <a:fld id="{22B5FE44-D5B0-40F9-A115-8B072F11A101}" type="slidenum">
              <a:rPr lang="en-US" smtClean="0"/>
              <a:t>28</a:t>
            </a:fld>
            <a:endParaRPr lang="en-US"/>
          </a:p>
        </p:txBody>
      </p:sp>
    </p:spTree>
    <p:extLst>
      <p:ext uri="{BB962C8B-B14F-4D97-AF65-F5344CB8AC3E}">
        <p14:creationId xmlns:p14="http://schemas.microsoft.com/office/powerpoint/2010/main" val="19181264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Like the previous chart, each LC class totals to 100% of lending.  Thus</a:t>
            </a:r>
            <a:r>
              <a:rPr lang="en-US" baseline="0" dirty="0" smtClean="0"/>
              <a:t>, </a:t>
            </a:r>
            <a:r>
              <a:rPr lang="en-US" baseline="0" dirty="0" smtClean="0"/>
              <a:t>we see that over </a:t>
            </a:r>
            <a:r>
              <a:rPr lang="en-US" baseline="0" dirty="0" smtClean="0"/>
              <a:t>80% of the ILL borrowing in Z is done by faculty, while 80% of the borrowing in M is done by undergrads.  </a:t>
            </a:r>
            <a:r>
              <a:rPr lang="en-US" baseline="0" dirty="0" smtClean="0"/>
              <a:t>Despite the large numerical disparity we </a:t>
            </a:r>
            <a:r>
              <a:rPr lang="en-US" baseline="0" dirty="0" smtClean="0"/>
              <a:t>noted that, on a per-capita basis, faculty and grad students are much heavier users of </a:t>
            </a:r>
            <a:r>
              <a:rPr lang="en-US" baseline="0" dirty="0" smtClean="0"/>
              <a:t>ILL.  Does this suggest that  our collection is less successful in meeting the needs of researchers?  It could also be, of course, that undergraduates are less sophisticated library users than their senior scholars and don’t pursue ILL as actively.</a:t>
            </a:r>
          </a:p>
          <a:p>
            <a:endParaRPr lang="en-US" baseline="0" dirty="0" smtClean="0"/>
          </a:p>
          <a:p>
            <a:r>
              <a:rPr lang="en-US" baseline="0" dirty="0" smtClean="0"/>
              <a:t>But we are still left with fundamental questions.  Are we meeting our users’ needs? and how can ILL data help answer the question.  </a:t>
            </a:r>
          </a:p>
          <a:p>
            <a:endParaRPr lang="en-US" baseline="0" dirty="0" smtClean="0"/>
          </a:p>
          <a:p>
            <a:r>
              <a:rPr lang="en-US" baseline="0" dirty="0" smtClean="0"/>
              <a:t>We’ll return to the high level of Faculty borrowing in T a bit later. </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29</a:t>
            </a:fld>
            <a:endParaRPr lang="en-US"/>
          </a:p>
        </p:txBody>
      </p:sp>
    </p:spTree>
    <p:extLst>
      <p:ext uri="{BB962C8B-B14F-4D97-AF65-F5344CB8AC3E}">
        <p14:creationId xmlns:p14="http://schemas.microsoft.com/office/powerpoint/2010/main" val="1170965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178">
              <a:defRPr/>
            </a:pPr>
            <a:r>
              <a:rPr lang="en-US" dirty="0" smtClean="0"/>
              <a:t>comprehensive college, seven schools  </a:t>
            </a:r>
          </a:p>
          <a:p>
            <a:pPr defTabSz="914178">
              <a:defRPr/>
            </a:pPr>
            <a:r>
              <a:rPr lang="en-US" dirty="0" smtClean="0"/>
              <a:t>Collection size of over 600,000 volumes</a:t>
            </a:r>
          </a:p>
          <a:p>
            <a:endParaRPr lang="en-US" dirty="0"/>
          </a:p>
        </p:txBody>
      </p:sp>
      <p:sp>
        <p:nvSpPr>
          <p:cNvPr id="4" name="Slide Number Placeholder 3"/>
          <p:cNvSpPr>
            <a:spLocks noGrp="1"/>
          </p:cNvSpPr>
          <p:nvPr>
            <p:ph type="sldNum" sz="quarter" idx="10"/>
          </p:nvPr>
        </p:nvSpPr>
        <p:spPr/>
        <p:txBody>
          <a:bodyPr/>
          <a:lstStyle/>
          <a:p>
            <a:fld id="{7C403F9B-8ED6-4F72-A833-CF126C28D9C5}"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needed to regroup and consider what our</a:t>
            </a:r>
            <a:r>
              <a:rPr lang="en-US" baseline="0" dirty="0" smtClean="0"/>
              <a:t> ILL really meant.</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30</a:t>
            </a:fld>
            <a:endParaRPr lang="en-US"/>
          </a:p>
        </p:txBody>
      </p:sp>
    </p:spTree>
    <p:extLst>
      <p:ext uri="{BB962C8B-B14F-4D97-AF65-F5344CB8AC3E}">
        <p14:creationId xmlns:p14="http://schemas.microsoft.com/office/powerpoint/2010/main" val="30065369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Original</a:t>
            </a:r>
            <a:r>
              <a:rPr lang="en-US" baseline="0" dirty="0" smtClean="0"/>
              <a:t> term “The Long Tail” was coined by Chris Anderson in Wired magazine.  Here and in his subsequent book he describes changes wrought by improved discovery and distribution capabilities. </a:t>
            </a:r>
            <a:r>
              <a:rPr lang="en-US" dirty="0" smtClean="0"/>
              <a:t>Anderson argues that products in low demand or that have a low sales volume can collectively make up a market share that rivals or exceeds the relatively few current bestsellers and blockbusters, </a:t>
            </a:r>
            <a:r>
              <a:rPr lang="en-US" b="1" dirty="0" smtClean="0">
                <a:solidFill>
                  <a:schemeClr val="accent2"/>
                </a:solidFill>
              </a:rPr>
              <a:t>if the store or distribution channel is large enough.</a:t>
            </a:r>
            <a:r>
              <a:rPr lang="en-US" i="0" dirty="0" smtClean="0">
                <a:solidFill>
                  <a:srgbClr val="222222"/>
                </a:solidFill>
                <a:effectLst/>
                <a:latin typeface="Arial"/>
              </a:rPr>
              <a:t>  He states that the future of markets is selling less of more with two guiding principles:</a:t>
            </a:r>
            <a:br>
              <a:rPr lang="en-US" i="0" dirty="0" smtClean="0">
                <a:solidFill>
                  <a:srgbClr val="222222"/>
                </a:solidFill>
                <a:effectLst/>
                <a:latin typeface="Arial"/>
              </a:rPr>
            </a:br>
            <a:r>
              <a:rPr lang="en-US" i="0" dirty="0" smtClean="0">
                <a:solidFill>
                  <a:srgbClr val="222222"/>
                </a:solidFill>
                <a:effectLst/>
                <a:latin typeface="Arial"/>
              </a:rPr>
              <a:t/>
            </a:r>
            <a:br>
              <a:rPr lang="en-US" i="0" dirty="0" smtClean="0">
                <a:solidFill>
                  <a:srgbClr val="222222"/>
                </a:solidFill>
                <a:effectLst/>
                <a:latin typeface="Arial"/>
              </a:rPr>
            </a:br>
            <a:r>
              <a:rPr lang="en-US" i="0" dirty="0" smtClean="0">
                <a:solidFill>
                  <a:srgbClr val="222222"/>
                </a:solidFill>
                <a:effectLst/>
                <a:latin typeface="Arial"/>
              </a:rPr>
              <a:t>Make Everything Available </a:t>
            </a:r>
            <a:br>
              <a:rPr lang="en-US" i="0" dirty="0" smtClean="0">
                <a:solidFill>
                  <a:srgbClr val="222222"/>
                </a:solidFill>
                <a:effectLst/>
                <a:latin typeface="Arial"/>
              </a:rPr>
            </a:br>
            <a:r>
              <a:rPr lang="en-US" i="0" dirty="0" smtClean="0">
                <a:solidFill>
                  <a:srgbClr val="222222"/>
                </a:solidFill>
                <a:effectLst/>
                <a:latin typeface="Arial"/>
              </a:rPr>
              <a:t/>
            </a:r>
            <a:br>
              <a:rPr lang="en-US" i="0" dirty="0" smtClean="0">
                <a:solidFill>
                  <a:srgbClr val="222222"/>
                </a:solidFill>
                <a:effectLst/>
                <a:latin typeface="Arial"/>
              </a:rPr>
            </a:br>
            <a:r>
              <a:rPr lang="en-US" i="0" dirty="0" smtClean="0">
                <a:solidFill>
                  <a:srgbClr val="222222"/>
                </a:solidFill>
                <a:effectLst/>
                <a:latin typeface="Arial"/>
              </a:rPr>
              <a:t>Help Me Find it </a:t>
            </a:r>
            <a:endParaRPr lang="en-US" b="1" baseline="0" dirty="0" smtClean="0">
              <a:solidFill>
                <a:schemeClr val="accent2"/>
              </a:solidFill>
            </a:endParaRPr>
          </a:p>
          <a:p>
            <a:endParaRPr lang="en-US" b="1" baseline="0" dirty="0" smtClean="0">
              <a:solidFill>
                <a:schemeClr val="accent2"/>
              </a:solidFill>
            </a:endParaRPr>
          </a:p>
          <a:p>
            <a:r>
              <a:rPr lang="en-US" baseline="0" dirty="0" smtClean="0"/>
              <a:t>Subsequently, the term has been applied to many areas including library collection development and circulation, updating the old 80/20 rule.</a:t>
            </a:r>
            <a:r>
              <a:rPr lang="en-US" i="0" dirty="0" smtClean="0">
                <a:solidFill>
                  <a:srgbClr val="222222"/>
                </a:solidFill>
                <a:effectLst/>
                <a:latin typeface="Arial"/>
              </a:rPr>
              <a:t> </a:t>
            </a:r>
            <a:r>
              <a:rPr lang="en-US" baseline="0" dirty="0" smtClean="0"/>
              <a:t>In this sense, we see how demand for a book can be driven by improved  lending networks and better finding tools. This, we suspect, has driven up  both the quantity and diversity of titles sought via ILL.   Which brings us back to those </a:t>
            </a:r>
            <a:r>
              <a:rPr lang="en-US" baseline="0" dirty="0" err="1" smtClean="0"/>
              <a:t>Ts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31</a:t>
            </a:fld>
            <a:endParaRPr lang="en-US"/>
          </a:p>
        </p:txBody>
      </p:sp>
    </p:spTree>
    <p:extLst>
      <p:ext uri="{BB962C8B-B14F-4D97-AF65-F5344CB8AC3E}">
        <p14:creationId xmlns:p14="http://schemas.microsoft.com/office/powerpoint/2010/main" val="18118695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excerpts</a:t>
            </a:r>
            <a:r>
              <a:rPr lang="en-US" baseline="0" dirty="0" smtClean="0"/>
              <a:t> from our ILL reports.</a:t>
            </a:r>
          </a:p>
          <a:p>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32</a:t>
            </a:fld>
            <a:endParaRPr lang="en-US"/>
          </a:p>
        </p:txBody>
      </p:sp>
    </p:spTree>
    <p:extLst>
      <p:ext uri="{BB962C8B-B14F-4D97-AF65-F5344CB8AC3E}">
        <p14:creationId xmlns:p14="http://schemas.microsoft.com/office/powerpoint/2010/main" val="7329233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more…</a:t>
            </a:r>
          </a:p>
          <a:p>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33</a:t>
            </a:fld>
            <a:endParaRPr lang="en-US"/>
          </a:p>
        </p:txBody>
      </p:sp>
    </p:spTree>
    <p:extLst>
      <p:ext uri="{BB962C8B-B14F-4D97-AF65-F5344CB8AC3E}">
        <p14:creationId xmlns:p14="http://schemas.microsoft.com/office/powerpoint/2010/main" val="16503425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65D877-2B2B-472C-957B-35E57AF7FB7C}" type="slidenum">
              <a:rPr lang="en-US" smtClean="0"/>
              <a:t>34</a:t>
            </a:fld>
            <a:endParaRPr lang="en-US"/>
          </a:p>
        </p:txBody>
      </p:sp>
    </p:spTree>
    <p:extLst>
      <p:ext uri="{BB962C8B-B14F-4D97-AF65-F5344CB8AC3E}">
        <p14:creationId xmlns:p14="http://schemas.microsoft.com/office/powerpoint/2010/main" val="9727919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a pattern?</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35</a:t>
            </a:fld>
            <a:endParaRPr lang="en-US"/>
          </a:p>
        </p:txBody>
      </p:sp>
    </p:spTree>
    <p:extLst>
      <p:ext uri="{BB962C8B-B14F-4D97-AF65-F5344CB8AC3E}">
        <p14:creationId xmlns:p14="http://schemas.microsoft.com/office/powerpoint/2010/main" val="20443059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65D877-2B2B-472C-957B-35E57AF7FB7C}" type="slidenum">
              <a:rPr lang="en-US" smtClean="0"/>
              <a:t>36</a:t>
            </a:fld>
            <a:endParaRPr lang="en-US"/>
          </a:p>
        </p:txBody>
      </p:sp>
    </p:spTree>
    <p:extLst>
      <p:ext uri="{BB962C8B-B14F-4D97-AF65-F5344CB8AC3E}">
        <p14:creationId xmlns:p14="http://schemas.microsoft.com/office/powerpoint/2010/main" val="5201692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65D877-2B2B-472C-957B-35E57AF7FB7C}" type="slidenum">
              <a:rPr lang="en-US" smtClean="0"/>
              <a:t>37</a:t>
            </a:fld>
            <a:endParaRPr lang="en-US"/>
          </a:p>
        </p:txBody>
      </p:sp>
    </p:spTree>
    <p:extLst>
      <p:ext uri="{BB962C8B-B14F-4D97-AF65-F5344CB8AC3E}">
        <p14:creationId xmlns:p14="http://schemas.microsoft.com/office/powerpoint/2010/main" val="32986889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realized that we may</a:t>
            </a:r>
            <a:r>
              <a:rPr lang="en-US" baseline="0" dirty="0" smtClean="0"/>
              <a:t> have been overestimating the importance of our ILL requests.  Not that satisfying our patrons isn’t important—it’s just that we should not make the blind assumption that an ILL request is indicative of a defect in our collection.</a:t>
            </a:r>
          </a:p>
          <a:p>
            <a:endParaRPr lang="en-US" baseline="0" dirty="0" smtClean="0"/>
          </a:p>
          <a:p>
            <a:r>
              <a:rPr lang="en-US" baseline="0" dirty="0" smtClean="0"/>
              <a:t>What really is the purpose of ILL?</a:t>
            </a:r>
            <a:endParaRPr lang="en-US" dirty="0"/>
          </a:p>
        </p:txBody>
      </p:sp>
      <p:sp>
        <p:nvSpPr>
          <p:cNvPr id="4" name="Slide Number Placeholder 3"/>
          <p:cNvSpPr>
            <a:spLocks noGrp="1"/>
          </p:cNvSpPr>
          <p:nvPr>
            <p:ph type="sldNum" sz="quarter" idx="10"/>
          </p:nvPr>
        </p:nvSpPr>
        <p:spPr/>
        <p:txBody>
          <a:bodyPr/>
          <a:lstStyle/>
          <a:p>
            <a:fld id="{4D65D877-2B2B-472C-957B-35E57AF7FB7C}" type="slidenum">
              <a:rPr lang="en-US" smtClean="0"/>
              <a:t>38</a:t>
            </a:fld>
            <a:endParaRPr lang="en-US"/>
          </a:p>
        </p:txBody>
      </p:sp>
    </p:spTree>
    <p:extLst>
      <p:ext uri="{BB962C8B-B14F-4D97-AF65-F5344CB8AC3E}">
        <p14:creationId xmlns:p14="http://schemas.microsoft.com/office/powerpoint/2010/main" val="24094107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what we think we know so far.  Looking at ILL data to fill perceived gaps in our  collection strategy can be valuable, but it ought not be followed </a:t>
            </a:r>
            <a:r>
              <a:rPr lang="en-US" dirty="0" smtClean="0"/>
              <a:t>automatically. </a:t>
            </a:r>
            <a:r>
              <a:rPr lang="en-US" sz="1200" dirty="0" smtClean="0"/>
              <a:t> </a:t>
            </a:r>
            <a:r>
              <a:rPr lang="en-US" sz="1300" b="1" i="0" baseline="0" dirty="0" smtClean="0"/>
              <a:t>Put differently, it may not be wise policy to assume that a request to use a book is the same as a request to buy a book.  </a:t>
            </a:r>
            <a:endParaRPr lang="en-US" sz="1300" b="1" i="0" baseline="0" dirty="0"/>
          </a:p>
        </p:txBody>
      </p:sp>
      <p:sp>
        <p:nvSpPr>
          <p:cNvPr id="4" name="Slide Number Placeholder 3"/>
          <p:cNvSpPr>
            <a:spLocks noGrp="1"/>
          </p:cNvSpPr>
          <p:nvPr>
            <p:ph type="sldNum" sz="quarter" idx="10"/>
          </p:nvPr>
        </p:nvSpPr>
        <p:spPr/>
        <p:txBody>
          <a:bodyPr/>
          <a:lstStyle/>
          <a:p>
            <a:fld id="{22B5FE44-D5B0-40F9-A115-8B072F11A101}" type="slidenum">
              <a:rPr lang="en-US" smtClean="0"/>
              <a:t>39</a:t>
            </a:fld>
            <a:endParaRPr lang="en-US"/>
          </a:p>
        </p:txBody>
      </p:sp>
    </p:spTree>
    <p:extLst>
      <p:ext uri="{BB962C8B-B14F-4D97-AF65-F5344CB8AC3E}">
        <p14:creationId xmlns:p14="http://schemas.microsoft.com/office/powerpoint/2010/main" val="133368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study was inspired by </a:t>
            </a:r>
            <a:r>
              <a:rPr lang="en-US" baseline="0" dirty="0" err="1" smtClean="0"/>
              <a:t>Entlich’s</a:t>
            </a:r>
            <a:r>
              <a:rPr lang="en-US" baseline="0" dirty="0" smtClean="0"/>
              <a:t> presentation at the 2011 Charleston Conference. </a:t>
            </a:r>
            <a:r>
              <a:rPr lang="en-US" baseline="0" dirty="0" err="1" smtClean="0"/>
              <a:t>Entlich</a:t>
            </a:r>
            <a:r>
              <a:rPr lang="en-US" baseline="0" dirty="0" smtClean="0"/>
              <a:t> worked with his Cornell colleagues to adjust their approval profiles by utilizing circulation statistics from the ILS and cost data from the approval plan vendor. Their goal was to cut 30% of their approval plan budget in a meaningful way. </a:t>
            </a:r>
          </a:p>
          <a:p>
            <a:endParaRPr lang="en-US" baseline="0" dirty="0" smtClean="0"/>
          </a:p>
          <a:p>
            <a:r>
              <a:rPr lang="en-US" baseline="0" dirty="0" smtClean="0"/>
              <a:t>Also TCNJ has been working to formulate a collection development policy. The timing was right to do a study to examine our collection use for informed collection development practice.</a:t>
            </a:r>
          </a:p>
          <a:p>
            <a:r>
              <a:rPr lang="en-US" baseline="0" dirty="0" smtClean="0"/>
              <a:t>In July 2012, TCNJ hired a new Access Services Librarian overseeing the library’s ILL service. She brought new perspectives on ILL processes and how they relate to collections. </a:t>
            </a:r>
            <a:endParaRPr lang="en-US" dirty="0"/>
          </a:p>
        </p:txBody>
      </p:sp>
      <p:sp>
        <p:nvSpPr>
          <p:cNvPr id="4" name="Slide Number Placeholder 3"/>
          <p:cNvSpPr>
            <a:spLocks noGrp="1"/>
          </p:cNvSpPr>
          <p:nvPr>
            <p:ph type="sldNum" sz="quarter" idx="10"/>
          </p:nvPr>
        </p:nvSpPr>
        <p:spPr/>
        <p:txBody>
          <a:bodyPr/>
          <a:lstStyle/>
          <a:p>
            <a:fld id="{4D65D877-2B2B-472C-957B-35E57AF7FB7C}" type="slidenum">
              <a:rPr lang="en-US" smtClean="0"/>
              <a:t>4</a:t>
            </a:fld>
            <a:endParaRPr lang="en-US"/>
          </a:p>
        </p:txBody>
      </p:sp>
    </p:spTree>
    <p:extLst>
      <p:ext uri="{BB962C8B-B14F-4D97-AF65-F5344CB8AC3E}">
        <p14:creationId xmlns:p14="http://schemas.microsoft.com/office/powerpoint/2010/main" val="22207501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40</a:t>
            </a:fld>
            <a:endParaRPr lang="en-US"/>
          </a:p>
        </p:txBody>
      </p:sp>
    </p:spTree>
    <p:extLst>
      <p:ext uri="{BB962C8B-B14F-4D97-AF65-F5344CB8AC3E}">
        <p14:creationId xmlns:p14="http://schemas.microsoft.com/office/powerpoint/2010/main" val="4802476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65D877-2B2B-472C-957B-35E57AF7FB7C}" type="slidenum">
              <a:rPr lang="en-US" smtClean="0"/>
              <a:t>41</a:t>
            </a:fld>
            <a:endParaRPr lang="en-US"/>
          </a:p>
        </p:txBody>
      </p:sp>
    </p:spTree>
    <p:extLst>
      <p:ext uri="{BB962C8B-B14F-4D97-AF65-F5344CB8AC3E}">
        <p14:creationId xmlns:p14="http://schemas.microsoft.com/office/powerpoint/2010/main" val="733667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study was conducted to try to find answers to two study questions: 1</a:t>
            </a:r>
            <a:r>
              <a:rPr lang="en-US" baseline="30000" dirty="0" smtClean="0"/>
              <a:t>st</a:t>
            </a:r>
            <a:r>
              <a:rPr lang="en-US" baseline="0" dirty="0" smtClean="0"/>
              <a:t> …, 2</a:t>
            </a:r>
            <a:r>
              <a:rPr lang="en-US" baseline="30000" dirty="0" smtClean="0"/>
              <a:t>nd</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5</a:t>
            </a:fld>
            <a:endParaRPr lang="en-US"/>
          </a:p>
        </p:txBody>
      </p:sp>
    </p:spTree>
    <p:extLst>
      <p:ext uri="{BB962C8B-B14F-4D97-AF65-F5344CB8AC3E}">
        <p14:creationId xmlns:p14="http://schemas.microsoft.com/office/powerpoint/2010/main" val="3814289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the purpose of our study, we initially assumed that:</a:t>
            </a:r>
          </a:p>
          <a:p>
            <a:pPr marL="232395" indent="-232395">
              <a:buAutoNum type="arabicPeriod"/>
            </a:pPr>
            <a:r>
              <a:rPr lang="en-US" baseline="0" dirty="0" smtClean="0"/>
              <a:t>Effective collection development can be measured by the extent to which our collection is used.</a:t>
            </a:r>
          </a:p>
          <a:p>
            <a:pPr marL="232395" indent="-232395">
              <a:buAutoNum type="arabicPeriod"/>
            </a:pPr>
            <a:r>
              <a:rPr lang="en-US" baseline="0" dirty="0" smtClean="0"/>
              <a:t>Any use of collection means user needs are met.</a:t>
            </a:r>
          </a:p>
          <a:p>
            <a:pPr marL="232395" indent="-232395">
              <a:buAutoNum type="arabicPeriod"/>
            </a:pPr>
            <a:r>
              <a:rPr lang="en-US" baseline="0" dirty="0" smtClean="0"/>
              <a:t>Users need can be represented by titles owned and circulated and titles not owned by borrowed through ILL.</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6</a:t>
            </a:fld>
            <a:endParaRPr lang="en-US"/>
          </a:p>
        </p:txBody>
      </p:sp>
    </p:spTree>
    <p:extLst>
      <p:ext uri="{BB962C8B-B14F-4D97-AF65-F5344CB8AC3E}">
        <p14:creationId xmlns:p14="http://schemas.microsoft.com/office/powerpoint/2010/main" val="660631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Using</a:t>
            </a:r>
            <a:r>
              <a:rPr lang="en-US" baseline="0" dirty="0" smtClean="0"/>
              <a:t> circulation and ILL data can tell us a lot about collection use.</a:t>
            </a:r>
          </a:p>
          <a:p>
            <a:endParaRPr lang="en-US" baseline="0" dirty="0" smtClean="0"/>
          </a:p>
          <a:p>
            <a:r>
              <a:rPr lang="en-US" baseline="0" dirty="0" smtClean="0"/>
              <a:t>The </a:t>
            </a:r>
            <a:r>
              <a:rPr lang="en-US" baseline="0" dirty="0" err="1" smtClean="0"/>
              <a:t>circ</a:t>
            </a:r>
            <a:r>
              <a:rPr lang="en-US" baseline="0" dirty="0" smtClean="0"/>
              <a:t> statistics can tell us whether titles the library acquired have been used or not, in what subject areas and by whom.</a:t>
            </a:r>
          </a:p>
          <a:p>
            <a:r>
              <a:rPr lang="en-US" baseline="0" dirty="0" smtClean="0"/>
              <a:t>Same type of usage data can obtained from ILL data.</a:t>
            </a:r>
            <a:endParaRPr lang="en-US" dirty="0"/>
          </a:p>
        </p:txBody>
      </p:sp>
      <p:sp>
        <p:nvSpPr>
          <p:cNvPr id="4" name="Slide Number Placeholder 3"/>
          <p:cNvSpPr>
            <a:spLocks noGrp="1"/>
          </p:cNvSpPr>
          <p:nvPr>
            <p:ph type="sldNum" sz="quarter" idx="10"/>
          </p:nvPr>
        </p:nvSpPr>
        <p:spPr/>
        <p:txBody>
          <a:bodyPr/>
          <a:lstStyle/>
          <a:p>
            <a:fld id="{22B5FE44-D5B0-40F9-A115-8B072F11A101}" type="slidenum">
              <a:rPr lang="en-US" smtClean="0"/>
              <a:t>7</a:t>
            </a:fld>
            <a:endParaRPr lang="en-US"/>
          </a:p>
        </p:txBody>
      </p:sp>
    </p:spTree>
    <p:extLst>
      <p:ext uri="{BB962C8B-B14F-4D97-AF65-F5344CB8AC3E}">
        <p14:creationId xmlns:p14="http://schemas.microsoft.com/office/powerpoint/2010/main" val="243193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65D877-2B2B-472C-957B-35E57AF7FB7C}" type="slidenum">
              <a:rPr lang="en-US" smtClean="0"/>
              <a:t>8</a:t>
            </a:fld>
            <a:endParaRPr lang="en-US"/>
          </a:p>
        </p:txBody>
      </p:sp>
    </p:spTree>
    <p:extLst>
      <p:ext uri="{BB962C8B-B14F-4D97-AF65-F5344CB8AC3E}">
        <p14:creationId xmlns:p14="http://schemas.microsoft.com/office/powerpoint/2010/main" val="3381581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outlines the sources of our data.  In the next few slides, I’ll go through some of the rationale for choosing this data set.</a:t>
            </a:r>
            <a:endParaRPr lang="en-US" dirty="0"/>
          </a:p>
        </p:txBody>
      </p:sp>
      <p:sp>
        <p:nvSpPr>
          <p:cNvPr id="4" name="Slide Number Placeholder 3"/>
          <p:cNvSpPr>
            <a:spLocks noGrp="1"/>
          </p:cNvSpPr>
          <p:nvPr>
            <p:ph type="sldNum" sz="quarter" idx="10"/>
          </p:nvPr>
        </p:nvSpPr>
        <p:spPr/>
        <p:txBody>
          <a:bodyPr/>
          <a:lstStyle/>
          <a:p>
            <a:fld id="{4D65D877-2B2B-472C-957B-35E57AF7FB7C}" type="slidenum">
              <a:rPr lang="en-US" smtClean="0"/>
              <a:t>9</a:t>
            </a:fld>
            <a:endParaRPr lang="en-US"/>
          </a:p>
        </p:txBody>
      </p:sp>
    </p:spTree>
    <p:extLst>
      <p:ext uri="{BB962C8B-B14F-4D97-AF65-F5344CB8AC3E}">
        <p14:creationId xmlns:p14="http://schemas.microsoft.com/office/powerpoint/2010/main" val="2935840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AFB349-0C5C-4C40-A033-DE6E15501913}"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039867-464E-4599-B69B-7EBAF7A7089D}" type="slidenum">
              <a:rPr lang="en-US" smtClean="0"/>
              <a:t>‹#›</a:t>
            </a:fld>
            <a:endParaRPr lang="en-US"/>
          </a:p>
        </p:txBody>
      </p:sp>
    </p:spTree>
    <p:extLst>
      <p:ext uri="{BB962C8B-B14F-4D97-AF65-F5344CB8AC3E}">
        <p14:creationId xmlns:p14="http://schemas.microsoft.com/office/powerpoint/2010/main" val="1537781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AFB349-0C5C-4C40-A033-DE6E15501913}"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039867-464E-4599-B69B-7EBAF7A7089D}" type="slidenum">
              <a:rPr lang="en-US" smtClean="0"/>
              <a:t>‹#›</a:t>
            </a:fld>
            <a:endParaRPr lang="en-US"/>
          </a:p>
        </p:txBody>
      </p:sp>
    </p:spTree>
    <p:extLst>
      <p:ext uri="{BB962C8B-B14F-4D97-AF65-F5344CB8AC3E}">
        <p14:creationId xmlns:p14="http://schemas.microsoft.com/office/powerpoint/2010/main" val="1387418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AFB349-0C5C-4C40-A033-DE6E15501913}"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039867-464E-4599-B69B-7EBAF7A7089D}" type="slidenum">
              <a:rPr lang="en-US" smtClean="0"/>
              <a:t>‹#›</a:t>
            </a:fld>
            <a:endParaRPr lang="en-US"/>
          </a:p>
        </p:txBody>
      </p:sp>
    </p:spTree>
    <p:extLst>
      <p:ext uri="{BB962C8B-B14F-4D97-AF65-F5344CB8AC3E}">
        <p14:creationId xmlns:p14="http://schemas.microsoft.com/office/powerpoint/2010/main" val="2965492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AFB349-0C5C-4C40-A033-DE6E15501913}"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039867-464E-4599-B69B-7EBAF7A7089D}" type="slidenum">
              <a:rPr lang="en-US" smtClean="0"/>
              <a:t>‹#›</a:t>
            </a:fld>
            <a:endParaRPr lang="en-US"/>
          </a:p>
        </p:txBody>
      </p:sp>
    </p:spTree>
    <p:extLst>
      <p:ext uri="{BB962C8B-B14F-4D97-AF65-F5344CB8AC3E}">
        <p14:creationId xmlns:p14="http://schemas.microsoft.com/office/powerpoint/2010/main" val="972877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AFB349-0C5C-4C40-A033-DE6E15501913}"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039867-464E-4599-B69B-7EBAF7A7089D}" type="slidenum">
              <a:rPr lang="en-US" smtClean="0"/>
              <a:t>‹#›</a:t>
            </a:fld>
            <a:endParaRPr lang="en-US"/>
          </a:p>
        </p:txBody>
      </p:sp>
    </p:spTree>
    <p:extLst>
      <p:ext uri="{BB962C8B-B14F-4D97-AF65-F5344CB8AC3E}">
        <p14:creationId xmlns:p14="http://schemas.microsoft.com/office/powerpoint/2010/main" val="3295700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AFB349-0C5C-4C40-A033-DE6E15501913}" type="datetimeFigureOut">
              <a:rPr lang="en-US" smtClean="0"/>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039867-464E-4599-B69B-7EBAF7A7089D}" type="slidenum">
              <a:rPr lang="en-US" smtClean="0"/>
              <a:t>‹#›</a:t>
            </a:fld>
            <a:endParaRPr lang="en-US"/>
          </a:p>
        </p:txBody>
      </p:sp>
    </p:spTree>
    <p:extLst>
      <p:ext uri="{BB962C8B-B14F-4D97-AF65-F5344CB8AC3E}">
        <p14:creationId xmlns:p14="http://schemas.microsoft.com/office/powerpoint/2010/main" val="4077001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AFB349-0C5C-4C40-A033-DE6E15501913}" type="datetimeFigureOut">
              <a:rPr lang="en-US" smtClean="0"/>
              <a:t>6/27/2013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039867-464E-4599-B69B-7EBAF7A7089D}" type="slidenum">
              <a:rPr lang="en-US" smtClean="0"/>
              <a:t>‹#›</a:t>
            </a:fld>
            <a:endParaRPr lang="en-US"/>
          </a:p>
        </p:txBody>
      </p:sp>
    </p:spTree>
    <p:extLst>
      <p:ext uri="{BB962C8B-B14F-4D97-AF65-F5344CB8AC3E}">
        <p14:creationId xmlns:p14="http://schemas.microsoft.com/office/powerpoint/2010/main" val="2487181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AFB349-0C5C-4C40-A033-DE6E15501913}" type="datetimeFigureOut">
              <a:rPr lang="en-US" smtClean="0"/>
              <a:t>6/27/2013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039867-464E-4599-B69B-7EBAF7A7089D}" type="slidenum">
              <a:rPr lang="en-US" smtClean="0"/>
              <a:t>‹#›</a:t>
            </a:fld>
            <a:endParaRPr lang="en-US"/>
          </a:p>
        </p:txBody>
      </p:sp>
    </p:spTree>
    <p:extLst>
      <p:ext uri="{BB962C8B-B14F-4D97-AF65-F5344CB8AC3E}">
        <p14:creationId xmlns:p14="http://schemas.microsoft.com/office/powerpoint/2010/main" val="3237673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FB349-0C5C-4C40-A033-DE6E15501913}" type="datetimeFigureOut">
              <a:rPr lang="en-US" smtClean="0"/>
              <a:t>6/27/2013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039867-464E-4599-B69B-7EBAF7A7089D}" type="slidenum">
              <a:rPr lang="en-US" smtClean="0"/>
              <a:t>‹#›</a:t>
            </a:fld>
            <a:endParaRPr lang="en-US"/>
          </a:p>
        </p:txBody>
      </p:sp>
    </p:spTree>
    <p:extLst>
      <p:ext uri="{BB962C8B-B14F-4D97-AF65-F5344CB8AC3E}">
        <p14:creationId xmlns:p14="http://schemas.microsoft.com/office/powerpoint/2010/main" val="3493624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AFB349-0C5C-4C40-A033-DE6E15501913}" type="datetimeFigureOut">
              <a:rPr lang="en-US" smtClean="0"/>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039867-464E-4599-B69B-7EBAF7A7089D}" type="slidenum">
              <a:rPr lang="en-US" smtClean="0"/>
              <a:t>‹#›</a:t>
            </a:fld>
            <a:endParaRPr lang="en-US"/>
          </a:p>
        </p:txBody>
      </p:sp>
    </p:spTree>
    <p:extLst>
      <p:ext uri="{BB962C8B-B14F-4D97-AF65-F5344CB8AC3E}">
        <p14:creationId xmlns:p14="http://schemas.microsoft.com/office/powerpoint/2010/main" val="2183766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AFB349-0C5C-4C40-A033-DE6E15501913}" type="datetimeFigureOut">
              <a:rPr lang="en-US" smtClean="0"/>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039867-464E-4599-B69B-7EBAF7A7089D}" type="slidenum">
              <a:rPr lang="en-US" smtClean="0"/>
              <a:t>‹#›</a:t>
            </a:fld>
            <a:endParaRPr lang="en-US"/>
          </a:p>
        </p:txBody>
      </p:sp>
    </p:spTree>
    <p:extLst>
      <p:ext uri="{BB962C8B-B14F-4D97-AF65-F5344CB8AC3E}">
        <p14:creationId xmlns:p14="http://schemas.microsoft.com/office/powerpoint/2010/main" val="4063147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AFB349-0C5C-4C40-A033-DE6E15501913}" type="datetimeFigureOut">
              <a:rPr lang="en-US" smtClean="0"/>
              <a:t>6/27/2013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039867-464E-4599-B69B-7EBAF7A7089D}" type="slidenum">
              <a:rPr lang="en-US" smtClean="0"/>
              <a:t>‹#›</a:t>
            </a:fld>
            <a:endParaRPr lang="en-US"/>
          </a:p>
        </p:txBody>
      </p:sp>
    </p:spTree>
    <p:extLst>
      <p:ext uri="{BB962C8B-B14F-4D97-AF65-F5344CB8AC3E}">
        <p14:creationId xmlns:p14="http://schemas.microsoft.com/office/powerpoint/2010/main" val="127883381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linkf@tcnj.ed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mailto:linkf@tcnj.edu" TargetMode="External"/><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8.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0"/>
            <a:ext cx="7845829" cy="1676400"/>
          </a:xfrm>
        </p:spPr>
        <p:txBody>
          <a:bodyPr>
            <a:normAutofit/>
          </a:bodyPr>
          <a:lstStyle/>
          <a:p>
            <a:r>
              <a:rPr lang="en-US" sz="3800" b="1" dirty="0" smtClean="0">
                <a:solidFill>
                  <a:srgbClr val="C00000"/>
                </a:solidFill>
                <a:latin typeface="Calibri" pitchFamily="34" charset="0"/>
              </a:rPr>
              <a:t>Using Acquisitions, Circulation, and </a:t>
            </a:r>
            <a:br>
              <a:rPr lang="en-US" sz="3800" b="1" dirty="0" smtClean="0">
                <a:solidFill>
                  <a:srgbClr val="C00000"/>
                </a:solidFill>
                <a:latin typeface="Calibri" pitchFamily="34" charset="0"/>
              </a:rPr>
            </a:br>
            <a:r>
              <a:rPr lang="en-US" sz="3800" b="1" dirty="0" smtClean="0">
                <a:solidFill>
                  <a:srgbClr val="C00000"/>
                </a:solidFill>
                <a:latin typeface="Calibri" pitchFamily="34" charset="0"/>
              </a:rPr>
              <a:t>ILL Data to Study Collection Practices</a:t>
            </a:r>
            <a:endParaRPr lang="en-US" sz="3800" dirty="0">
              <a:solidFill>
                <a:srgbClr val="C00000"/>
              </a:solidFill>
              <a:latin typeface="Calibri" pitchFamily="34" charset="0"/>
            </a:endParaRPr>
          </a:p>
        </p:txBody>
      </p:sp>
      <p:sp>
        <p:nvSpPr>
          <p:cNvPr id="4" name="Slide Number Placeholder 3"/>
          <p:cNvSpPr>
            <a:spLocks noGrp="1"/>
          </p:cNvSpPr>
          <p:nvPr>
            <p:ph type="sldNum" sz="quarter" idx="12"/>
          </p:nvPr>
        </p:nvSpPr>
        <p:spPr/>
        <p:txBody>
          <a:bodyPr/>
          <a:lstStyle/>
          <a:p>
            <a:fld id="{559CAEAA-3BC6-4A27-A9B3-4705BECE94FA}" type="slidenum">
              <a:rPr lang="en-US" smtClean="0"/>
              <a:t>1</a:t>
            </a:fld>
            <a:endParaRPr lang="en-US"/>
          </a:p>
        </p:txBody>
      </p:sp>
      <p:pic>
        <p:nvPicPr>
          <p:cNvPr id="1026" name="Picture 2" descr="C:\Users\linkf\AppData\Local\Temp\Temp1_T11_medium_color_Logo.Horz.gif.zip\T11_medium_color_Logo.Horz.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6200775"/>
            <a:ext cx="2057400" cy="381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3400" y="4648200"/>
            <a:ext cx="2590800" cy="1284454"/>
          </a:xfrm>
          <a:prstGeom prst="rect">
            <a:avLst/>
          </a:prstGeom>
          <a:noFill/>
        </p:spPr>
        <p:txBody>
          <a:bodyPr wrap="square" rtlCol="0">
            <a:spAutoFit/>
          </a:bodyPr>
          <a:lstStyle/>
          <a:p>
            <a:pPr lvl="0">
              <a:lnSpc>
                <a:spcPts val="2000"/>
              </a:lnSpc>
              <a:spcBef>
                <a:spcPct val="20000"/>
              </a:spcBef>
            </a:pPr>
            <a:r>
              <a:rPr lang="en-US" sz="1500" dirty="0" smtClean="0">
                <a:solidFill>
                  <a:schemeClr val="tx2">
                    <a:lumMod val="75000"/>
                  </a:schemeClr>
                </a:solidFill>
                <a:latin typeface="Book Antiqua" pitchFamily="18" charset="0"/>
                <a:cs typeface="Raavi" pitchFamily="34" charset="0"/>
              </a:rPr>
              <a:t>Forrest Link</a:t>
            </a:r>
          </a:p>
          <a:p>
            <a:pPr lvl="0">
              <a:lnSpc>
                <a:spcPts val="2000"/>
              </a:lnSpc>
              <a:spcBef>
                <a:spcPct val="20000"/>
              </a:spcBef>
            </a:pPr>
            <a:r>
              <a:rPr lang="en-US" sz="1500" dirty="0" smtClean="0">
                <a:solidFill>
                  <a:schemeClr val="tx2">
                    <a:lumMod val="75000"/>
                  </a:schemeClr>
                </a:solidFill>
                <a:latin typeface="Book Antiqua" pitchFamily="18" charset="0"/>
                <a:cs typeface="Raavi" pitchFamily="34" charset="0"/>
              </a:rPr>
              <a:t>Acquisitions Librarian </a:t>
            </a:r>
          </a:p>
          <a:p>
            <a:pPr lvl="0">
              <a:lnSpc>
                <a:spcPts val="2000"/>
              </a:lnSpc>
              <a:spcBef>
                <a:spcPct val="20000"/>
              </a:spcBef>
            </a:pPr>
            <a:r>
              <a:rPr lang="en-US" sz="1500" dirty="0" smtClean="0">
                <a:solidFill>
                  <a:schemeClr val="tx2">
                    <a:lumMod val="75000"/>
                  </a:schemeClr>
                </a:solidFill>
                <a:latin typeface="Book Antiqua" pitchFamily="18" charset="0"/>
                <a:cs typeface="Raavi" pitchFamily="34" charset="0"/>
              </a:rPr>
              <a:t>TCNJ Library</a:t>
            </a:r>
          </a:p>
          <a:p>
            <a:pPr lvl="0">
              <a:lnSpc>
                <a:spcPts val="2000"/>
              </a:lnSpc>
              <a:spcBef>
                <a:spcPct val="20000"/>
              </a:spcBef>
            </a:pPr>
            <a:r>
              <a:rPr lang="en-US" sz="1500" dirty="0" smtClean="0">
                <a:solidFill>
                  <a:schemeClr val="tx2">
                    <a:lumMod val="75000"/>
                  </a:schemeClr>
                </a:solidFill>
                <a:latin typeface="Book Antiqua" pitchFamily="18" charset="0"/>
                <a:cs typeface="Raavi" pitchFamily="34" charset="0"/>
                <a:hlinkClick r:id="rId4"/>
              </a:rPr>
              <a:t>linkf@tcnj.edu</a:t>
            </a:r>
            <a:endParaRPr lang="en-US" sz="1500" dirty="0" smtClean="0">
              <a:solidFill>
                <a:schemeClr val="tx2">
                  <a:lumMod val="75000"/>
                </a:schemeClr>
              </a:solidFill>
              <a:latin typeface="Book Antiqua" pitchFamily="18" charset="0"/>
              <a:cs typeface="Raavi" pitchFamily="34" charset="0"/>
            </a:endParaRPr>
          </a:p>
        </p:txBody>
      </p:sp>
      <p:pic>
        <p:nvPicPr>
          <p:cNvPr id="6" name="Picture 2" descr="C:\Users\linkf\Pictures\ALA Chica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4928477"/>
            <a:ext cx="2266950" cy="133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329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Sources</a:t>
            </a:r>
            <a:endParaRPr lang="en-US" dirty="0"/>
          </a:p>
        </p:txBody>
      </p:sp>
      <p:sp>
        <p:nvSpPr>
          <p:cNvPr id="3" name="Content Placeholder 2"/>
          <p:cNvSpPr>
            <a:spLocks noGrp="1"/>
          </p:cNvSpPr>
          <p:nvPr>
            <p:ph idx="1"/>
          </p:nvPr>
        </p:nvSpPr>
        <p:spPr>
          <a:xfrm>
            <a:off x="609600" y="2514600"/>
            <a:ext cx="8229600" cy="4525963"/>
          </a:xfrm>
        </p:spPr>
        <p:txBody>
          <a:bodyPr/>
          <a:lstStyle/>
          <a:p>
            <a:pPr marL="514350" indent="-514350">
              <a:buFont typeface="+mj-lt"/>
              <a:buAutoNum type="arabicParenR"/>
            </a:pPr>
            <a:r>
              <a:rPr lang="en-US" dirty="0" smtClean="0"/>
              <a:t>Acquisitions data</a:t>
            </a:r>
          </a:p>
          <a:p>
            <a:pPr lvl="1"/>
            <a:r>
              <a:rPr lang="en-US" dirty="0" smtClean="0"/>
              <a:t>Voyager data  for the past four FY periods (July 2008 — June 2012)</a:t>
            </a:r>
          </a:p>
          <a:p>
            <a:pPr lvl="1"/>
            <a:r>
              <a:rPr lang="en-US" dirty="0"/>
              <a:t>R</a:t>
            </a:r>
            <a:r>
              <a:rPr lang="en-US" dirty="0" smtClean="0"/>
              <a:t>ecent publications with 2007 imprints or </a:t>
            </a:r>
            <a:r>
              <a:rPr lang="en-US" dirty="0" smtClean="0"/>
              <a:t>later</a:t>
            </a:r>
            <a:endParaRPr lang="en-US" dirty="0" smtClean="0"/>
          </a:p>
        </p:txBody>
      </p:sp>
    </p:spTree>
    <p:extLst>
      <p:ext uri="{BB962C8B-B14F-4D97-AF65-F5344CB8AC3E}">
        <p14:creationId xmlns:p14="http://schemas.microsoft.com/office/powerpoint/2010/main" val="2260532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Sources</a:t>
            </a:r>
            <a:endParaRPr lang="en-US" dirty="0"/>
          </a:p>
        </p:txBody>
      </p:sp>
      <p:sp>
        <p:nvSpPr>
          <p:cNvPr id="3" name="Content Placeholder 2"/>
          <p:cNvSpPr>
            <a:spLocks noGrp="1"/>
          </p:cNvSpPr>
          <p:nvPr>
            <p:ph idx="1"/>
          </p:nvPr>
        </p:nvSpPr>
        <p:spPr>
          <a:xfrm>
            <a:off x="457200" y="2438400"/>
            <a:ext cx="8229600" cy="4525963"/>
          </a:xfrm>
        </p:spPr>
        <p:txBody>
          <a:bodyPr/>
          <a:lstStyle/>
          <a:p>
            <a:pPr marL="514350" indent="-514350">
              <a:buFont typeface="+mj-lt"/>
              <a:buAutoNum type="arabicParenR" startAt="2"/>
            </a:pPr>
            <a:r>
              <a:rPr lang="en-US" dirty="0" smtClean="0"/>
              <a:t>Circulation data</a:t>
            </a:r>
          </a:p>
          <a:p>
            <a:pPr lvl="1"/>
            <a:r>
              <a:rPr lang="en-US" dirty="0" smtClean="0"/>
              <a:t>Voyager data  for the past four FY periods (July 2008 — December 2012)</a:t>
            </a:r>
          </a:p>
          <a:p>
            <a:pPr lvl="1"/>
            <a:r>
              <a:rPr lang="en-US" dirty="0" smtClean="0"/>
              <a:t>General Collections (circulating)</a:t>
            </a:r>
            <a:endParaRPr lang="en-US" dirty="0"/>
          </a:p>
        </p:txBody>
      </p:sp>
    </p:spTree>
    <p:extLst>
      <p:ext uri="{BB962C8B-B14F-4D97-AF65-F5344CB8AC3E}">
        <p14:creationId xmlns:p14="http://schemas.microsoft.com/office/powerpoint/2010/main" val="2419826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Sources</a:t>
            </a:r>
            <a:endParaRPr lang="en-US" dirty="0"/>
          </a:p>
        </p:txBody>
      </p:sp>
      <p:sp>
        <p:nvSpPr>
          <p:cNvPr id="3" name="Content Placeholder 2"/>
          <p:cNvSpPr>
            <a:spLocks noGrp="1"/>
          </p:cNvSpPr>
          <p:nvPr>
            <p:ph idx="1"/>
          </p:nvPr>
        </p:nvSpPr>
        <p:spPr>
          <a:xfrm>
            <a:off x="685800" y="2514600"/>
            <a:ext cx="8229600" cy="4525963"/>
          </a:xfrm>
        </p:spPr>
        <p:txBody>
          <a:bodyPr/>
          <a:lstStyle/>
          <a:p>
            <a:pPr marL="514350" indent="-514350">
              <a:buFont typeface="+mj-lt"/>
              <a:buAutoNum type="arabicParenR" startAt="3"/>
            </a:pPr>
            <a:r>
              <a:rPr lang="en-US" dirty="0" smtClean="0"/>
              <a:t>ILL data</a:t>
            </a:r>
          </a:p>
          <a:p>
            <a:pPr lvl="1"/>
            <a:r>
              <a:rPr lang="en-US" dirty="0" smtClean="0"/>
              <a:t>OCLC User Statistics for the past four FY periods (July 2008 – June 2012)</a:t>
            </a:r>
          </a:p>
          <a:p>
            <a:pPr marL="457200" lvl="1" indent="0">
              <a:buNone/>
            </a:pPr>
            <a:endParaRPr lang="en-US" dirty="0"/>
          </a:p>
        </p:txBody>
      </p:sp>
    </p:spTree>
    <p:extLst>
      <p:ext uri="{BB962C8B-B14F-4D97-AF65-F5344CB8AC3E}">
        <p14:creationId xmlns:p14="http://schemas.microsoft.com/office/powerpoint/2010/main" val="1838124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Data Scope</a:t>
            </a:r>
            <a:endParaRPr lang="en-US" dirty="0"/>
          </a:p>
        </p:txBody>
      </p:sp>
      <p:sp>
        <p:nvSpPr>
          <p:cNvPr id="4" name="Content Placeholder 3"/>
          <p:cNvSpPr>
            <a:spLocks noGrp="1"/>
          </p:cNvSpPr>
          <p:nvPr>
            <p:ph idx="1"/>
          </p:nvPr>
        </p:nvSpPr>
        <p:spPr>
          <a:xfrm>
            <a:off x="457200" y="1752600"/>
            <a:ext cx="8229600" cy="4373563"/>
          </a:xfrm>
        </p:spPr>
        <p:txBody>
          <a:bodyPr>
            <a:normAutofit/>
          </a:bodyPr>
          <a:lstStyle/>
          <a:p>
            <a:r>
              <a:rPr lang="en-US" dirty="0" smtClean="0"/>
              <a:t>Included all faculty, graduate student and undergraduate transactions for books circulated and borrowed via ILL having imprint dates of 2007 onward</a:t>
            </a:r>
          </a:p>
          <a:p>
            <a:r>
              <a:rPr lang="en-US" dirty="0" smtClean="0"/>
              <a:t>Eliminated </a:t>
            </a:r>
            <a:r>
              <a:rPr lang="en-US" dirty="0"/>
              <a:t>LC classes A, C, S, U, V because of very low acquisition rate</a:t>
            </a:r>
          </a:p>
          <a:p>
            <a:pPr lvl="1"/>
            <a:r>
              <a:rPr lang="en-US" dirty="0" smtClean="0"/>
              <a:t>End result represented 82% of purchased books and 30% of books borrowed on ILL </a:t>
            </a:r>
          </a:p>
          <a:p>
            <a:endParaRPr lang="en-US" dirty="0" smtClean="0"/>
          </a:p>
          <a:p>
            <a:pPr lvl="1"/>
            <a:endParaRPr lang="en-US" dirty="0" smtClean="0"/>
          </a:p>
          <a:p>
            <a:endParaRPr lang="en-US" dirty="0"/>
          </a:p>
        </p:txBody>
      </p:sp>
    </p:spTree>
    <p:extLst>
      <p:ext uri="{BB962C8B-B14F-4D97-AF65-F5344CB8AC3E}">
        <p14:creationId xmlns:p14="http://schemas.microsoft.com/office/powerpoint/2010/main" val="3390308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Measures</a:t>
            </a:r>
            <a:endParaRPr lang="en-US" dirty="0"/>
          </a:p>
        </p:txBody>
      </p:sp>
      <p:sp>
        <p:nvSpPr>
          <p:cNvPr id="3" name="Content Placeholder 2"/>
          <p:cNvSpPr>
            <a:spLocks noGrp="1"/>
          </p:cNvSpPr>
          <p:nvPr>
            <p:ph idx="1"/>
          </p:nvPr>
        </p:nvSpPr>
        <p:spPr>
          <a:xfrm>
            <a:off x="609600" y="1905000"/>
            <a:ext cx="8229600" cy="4525963"/>
          </a:xfrm>
        </p:spPr>
        <p:txBody>
          <a:bodyPr/>
          <a:lstStyle/>
          <a:p>
            <a:r>
              <a:rPr lang="en-US" dirty="0" smtClean="0"/>
              <a:t>Total user needs in a library</a:t>
            </a:r>
          </a:p>
          <a:p>
            <a:pPr marL="914400" lvl="1" indent="-514350">
              <a:buFont typeface="+mj-lt"/>
              <a:buAutoNum type="arabicParenR"/>
            </a:pPr>
            <a:r>
              <a:rPr lang="en-US" dirty="0" smtClean="0"/>
              <a:t>Circulation of local library materials</a:t>
            </a:r>
          </a:p>
          <a:p>
            <a:pPr marL="914400" lvl="1" indent="-514350">
              <a:buFont typeface="+mj-lt"/>
              <a:buAutoNum type="arabicParenR"/>
            </a:pPr>
            <a:r>
              <a:rPr lang="en-US" dirty="0" smtClean="0"/>
              <a:t>ILL requests for library materials that are not locally available</a:t>
            </a:r>
          </a:p>
          <a:p>
            <a:pPr marL="914400" lvl="1" indent="-514350">
              <a:buFont typeface="+mj-lt"/>
              <a:buAutoNum type="arabicParenR"/>
            </a:pPr>
            <a:endParaRPr lang="en-US" dirty="0"/>
          </a:p>
          <a:p>
            <a:pPr marL="514350" indent="-514350"/>
            <a:r>
              <a:rPr lang="en-US" dirty="0" smtClean="0"/>
              <a:t>Focus on recent acquisitions</a:t>
            </a:r>
          </a:p>
        </p:txBody>
      </p:sp>
    </p:spTree>
    <p:extLst>
      <p:ext uri="{BB962C8B-B14F-4D97-AF65-F5344CB8AC3E}">
        <p14:creationId xmlns:p14="http://schemas.microsoft.com/office/powerpoint/2010/main" val="650078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the Assumptions</a:t>
            </a:r>
            <a:endParaRPr lang="en-US" dirty="0"/>
          </a:p>
        </p:txBody>
      </p:sp>
      <p:sp>
        <p:nvSpPr>
          <p:cNvPr id="3" name="Content Placeholder 2"/>
          <p:cNvSpPr>
            <a:spLocks noGrp="1"/>
          </p:cNvSpPr>
          <p:nvPr>
            <p:ph idx="1"/>
          </p:nvPr>
        </p:nvSpPr>
        <p:spPr>
          <a:xfrm>
            <a:off x="1143000" y="2438400"/>
            <a:ext cx="8229600" cy="4221163"/>
          </a:xfrm>
        </p:spPr>
        <p:txBody>
          <a:bodyPr>
            <a:normAutofit/>
          </a:bodyPr>
          <a:lstStyle/>
          <a:p>
            <a:r>
              <a:rPr lang="en-US" sz="3000" dirty="0" smtClean="0"/>
              <a:t>What are we buying?</a:t>
            </a:r>
          </a:p>
          <a:p>
            <a:r>
              <a:rPr lang="en-US" sz="3000" dirty="0"/>
              <a:t>What are we circulating?</a:t>
            </a:r>
          </a:p>
          <a:p>
            <a:r>
              <a:rPr lang="en-US" sz="3000" dirty="0" smtClean="0"/>
              <a:t>What are we borrowing on ILL?</a:t>
            </a:r>
          </a:p>
          <a:p>
            <a:r>
              <a:rPr lang="en-US" sz="3000" dirty="0" smtClean="0"/>
              <a:t>How well have we done in collection building to meet user needs?</a:t>
            </a:r>
            <a:endParaRPr lang="en-US" sz="3000" dirty="0"/>
          </a:p>
        </p:txBody>
      </p:sp>
    </p:spTree>
    <p:extLst>
      <p:ext uri="{BB962C8B-B14F-4D97-AF65-F5344CB8AC3E}">
        <p14:creationId xmlns:p14="http://schemas.microsoft.com/office/powerpoint/2010/main" val="3661632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209800"/>
            <a:ext cx="8229600" cy="1143000"/>
          </a:xfrm>
        </p:spPr>
        <p:txBody>
          <a:bodyPr/>
          <a:lstStyle/>
          <a:p>
            <a:r>
              <a:rPr lang="en-US" dirty="0" smtClean="0"/>
              <a:t>Initial Findings</a:t>
            </a:r>
            <a:endParaRPr lang="en-US" dirty="0"/>
          </a:p>
        </p:txBody>
      </p:sp>
    </p:spTree>
    <p:extLst>
      <p:ext uri="{BB962C8B-B14F-4D97-AF65-F5344CB8AC3E}">
        <p14:creationId xmlns:p14="http://schemas.microsoft.com/office/powerpoint/2010/main" val="2198258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Data Set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28678867"/>
              </p:ext>
            </p:extLst>
          </p:nvPr>
        </p:nvGraphicFramePr>
        <p:xfrm>
          <a:off x="457200" y="1143004"/>
          <a:ext cx="8153397" cy="5523213"/>
        </p:xfrm>
        <a:graphic>
          <a:graphicData uri="http://schemas.openxmlformats.org/drawingml/2006/table">
            <a:tbl>
              <a:tblPr>
                <a:tableStyleId>{5C22544A-7EE6-4342-B048-85BDC9FD1C3A}</a:tableStyleId>
              </a:tblPr>
              <a:tblGrid>
                <a:gridCol w="1164771"/>
                <a:gridCol w="1164771"/>
                <a:gridCol w="1164771"/>
                <a:gridCol w="1164771"/>
                <a:gridCol w="1164771"/>
                <a:gridCol w="1164771"/>
                <a:gridCol w="1164771"/>
              </a:tblGrid>
              <a:tr h="353709">
                <a:tc gridSpan="2">
                  <a:txBody>
                    <a:bodyPr/>
                    <a:lstStyle/>
                    <a:p>
                      <a:pPr algn="l" fontAlgn="b"/>
                      <a:r>
                        <a:rPr lang="en-US" sz="2000" b="1" u="none" strike="noStrike" baseline="0" dirty="0" smtClean="0">
                          <a:solidFill>
                            <a:schemeClr val="accent2"/>
                          </a:solidFill>
                          <a:effectLst/>
                        </a:rPr>
                        <a:t>Acquired Books:</a:t>
                      </a:r>
                      <a:endParaRPr lang="en-US" sz="2000" b="1" u="none" strike="noStrike" baseline="0" dirty="0">
                        <a:solidFill>
                          <a:schemeClr val="accent2"/>
                        </a:solidFill>
                        <a:effectLst/>
                      </a:endParaRPr>
                    </a:p>
                  </a:txBody>
                  <a:tcPr marL="9525" marR="9525" marT="9525" marB="0" anchor="b"/>
                </a:tc>
                <a:tc hMerge="1">
                  <a:txBody>
                    <a:bodyPr/>
                    <a:lstStyle/>
                    <a:p>
                      <a:endParaRPr lang="en-US"/>
                    </a:p>
                  </a:txBody>
                  <a:tcPr/>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r>
              <a:tr h="353709">
                <a:tc gridSpan="3">
                  <a:txBody>
                    <a:bodyPr/>
                    <a:lstStyle/>
                    <a:p>
                      <a:pPr algn="l" fontAlgn="b"/>
                      <a:r>
                        <a:rPr lang="en-US" sz="2000" u="none" strike="noStrike" baseline="0" smtClean="0">
                          <a:effectLst/>
                        </a:rPr>
                        <a:t>Books Acquired 2008-2012</a:t>
                      </a:r>
                      <a:endParaRPr lang="en-US" sz="2000" b="0" i="0" u="none" strike="noStrike" baseline="0" dirty="0">
                        <a:solidFill>
                          <a:srgbClr val="000000"/>
                        </a:solidFill>
                        <a:effectLst/>
                        <a:latin typeface="Calibri"/>
                      </a:endParaRPr>
                    </a:p>
                  </a:txBody>
                  <a:tcPr marL="9525" marR="9525" marT="9525" marB="0" anchor="b"/>
                </a:tc>
                <a:tc hMerge="1">
                  <a:txBody>
                    <a:bodyPr/>
                    <a:lstStyle/>
                    <a:p>
                      <a:endParaRPr lang="en-US"/>
                    </a:p>
                  </a:txBody>
                  <a:tcPr/>
                </a:tc>
                <a:tc hMerge="1">
                  <a:txBody>
                    <a:bodyPr/>
                    <a:lstStyle/>
                    <a:p>
                      <a:endParaRPr lang="en-US"/>
                    </a:p>
                  </a:txBody>
                  <a:tcPr/>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r" fontAlgn="b"/>
                      <a:r>
                        <a:rPr lang="en-US" sz="2000" u="none" strike="noStrike" baseline="0" dirty="0" smtClean="0">
                          <a:effectLst/>
                        </a:rPr>
                        <a:t>16,575</a:t>
                      </a:r>
                      <a:endParaRPr lang="en-US" sz="2000" b="0" i="0" u="none" strike="noStrike" baseline="0" dirty="0">
                        <a:solidFill>
                          <a:srgbClr val="000000"/>
                        </a:solidFill>
                        <a:effectLst/>
                        <a:latin typeface="Calibri"/>
                      </a:endParaRPr>
                    </a:p>
                  </a:txBody>
                  <a:tcPr marL="9525" marR="9525" marT="9525" marB="0" anchor="b"/>
                </a:tc>
              </a:tr>
              <a:tr h="353709">
                <a:tc gridSpan="3">
                  <a:txBody>
                    <a:bodyPr/>
                    <a:lstStyle/>
                    <a:p>
                      <a:pPr algn="l" fontAlgn="b"/>
                      <a:r>
                        <a:rPr lang="en-US" sz="2000" u="none" strike="noStrike" baseline="0" dirty="0">
                          <a:effectLst/>
                        </a:rPr>
                        <a:t>2007 and later imprint</a:t>
                      </a:r>
                      <a:endParaRPr lang="en-US" sz="2000" b="0" i="0" u="none" strike="noStrike" baseline="0" dirty="0">
                        <a:solidFill>
                          <a:srgbClr val="000000"/>
                        </a:solidFill>
                        <a:effectLst/>
                        <a:latin typeface="Calibri"/>
                      </a:endParaRPr>
                    </a:p>
                  </a:txBody>
                  <a:tcPr marL="9525" marR="9525" marT="9525" marB="0" anchor="b"/>
                </a:tc>
                <a:tc hMerge="1">
                  <a:txBody>
                    <a:bodyPr/>
                    <a:lstStyle/>
                    <a:p>
                      <a:endParaRPr lang="en-US"/>
                    </a:p>
                  </a:txBody>
                  <a:tcPr/>
                </a:tc>
                <a:tc hMerge="1">
                  <a:txBody>
                    <a:bodyPr/>
                    <a:lstStyle/>
                    <a:p>
                      <a:endParaRPr lang="en-US"/>
                    </a:p>
                  </a:txBody>
                  <a:tcPr/>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r" fontAlgn="b"/>
                      <a:r>
                        <a:rPr lang="en-US" sz="2000" u="none" strike="noStrike" baseline="0" dirty="0" smtClean="0">
                          <a:effectLst/>
                        </a:rPr>
                        <a:t>13,571</a:t>
                      </a:r>
                      <a:endParaRPr lang="en-US" sz="2000" b="0" i="0" u="none" strike="noStrike" baseline="0" dirty="0">
                        <a:solidFill>
                          <a:srgbClr val="000000"/>
                        </a:solidFill>
                        <a:effectLst/>
                        <a:latin typeface="Calibri"/>
                      </a:endParaRPr>
                    </a:p>
                  </a:txBody>
                  <a:tcPr marL="9525" marR="9525" marT="9525" marB="0" anchor="b"/>
                </a:tc>
              </a:tr>
              <a:tr h="353709">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r>
              <a:tr h="353709">
                <a:tc>
                  <a:txBody>
                    <a:bodyPr/>
                    <a:lstStyle/>
                    <a:p>
                      <a:pPr algn="l" fontAlgn="b"/>
                      <a:r>
                        <a:rPr lang="en-US" sz="2000" b="1" u="none" strike="noStrike" baseline="0" dirty="0">
                          <a:solidFill>
                            <a:schemeClr val="accent2"/>
                          </a:solidFill>
                          <a:effectLst/>
                        </a:rPr>
                        <a:t>ILL:</a:t>
                      </a:r>
                      <a:endParaRPr lang="en-US" sz="2000" b="1" i="0" u="none" strike="noStrike" baseline="0" dirty="0">
                        <a:solidFill>
                          <a:schemeClr val="accent2"/>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r>
              <a:tr h="353709">
                <a:tc gridSpan="2">
                  <a:txBody>
                    <a:bodyPr/>
                    <a:lstStyle/>
                    <a:p>
                      <a:pPr algn="l" fontAlgn="b"/>
                      <a:r>
                        <a:rPr lang="en-US" sz="2000" u="none" strike="noStrike" baseline="0" dirty="0">
                          <a:effectLst/>
                        </a:rPr>
                        <a:t>Books </a:t>
                      </a:r>
                      <a:r>
                        <a:rPr lang="en-US" sz="2000" u="none" strike="noStrike" baseline="0" dirty="0" smtClean="0">
                          <a:effectLst/>
                        </a:rPr>
                        <a:t>Borrowed</a:t>
                      </a:r>
                      <a:endParaRPr lang="en-US" sz="2000" b="0" i="0" u="none" strike="noStrike" baseline="0" dirty="0">
                        <a:solidFill>
                          <a:srgbClr val="000000"/>
                        </a:solidFill>
                        <a:effectLst/>
                        <a:latin typeface="Calibri"/>
                      </a:endParaRPr>
                    </a:p>
                  </a:txBody>
                  <a:tcPr marL="9525" marR="9525" marT="9525" marB="0" anchor="b"/>
                </a:tc>
                <a:tc hMerge="1">
                  <a:txBody>
                    <a:bodyPr/>
                    <a:lstStyle/>
                    <a:p>
                      <a:endParaRPr lang="en-US"/>
                    </a:p>
                  </a:txBody>
                  <a:tcPr/>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r" fontAlgn="b"/>
                      <a:r>
                        <a:rPr lang="en-US" sz="2000" u="none" strike="noStrike" baseline="0" dirty="0" smtClean="0">
                          <a:effectLst/>
                        </a:rPr>
                        <a:t>5,636</a:t>
                      </a:r>
                      <a:endParaRPr lang="en-US" sz="2000" b="0" i="0" u="none" strike="noStrike" baseline="0" dirty="0">
                        <a:solidFill>
                          <a:srgbClr val="000000"/>
                        </a:solidFill>
                        <a:effectLst/>
                        <a:latin typeface="Calibri"/>
                      </a:endParaRPr>
                    </a:p>
                  </a:txBody>
                  <a:tcPr marL="9525" marR="9525" marT="9525" marB="0" anchor="b"/>
                </a:tc>
              </a:tr>
              <a:tr h="353709">
                <a:tc gridSpan="5">
                  <a:txBody>
                    <a:bodyPr/>
                    <a:lstStyle/>
                    <a:p>
                      <a:pPr algn="l" fontAlgn="b"/>
                      <a:r>
                        <a:rPr lang="en-US" sz="2000" u="none" strike="noStrike" baseline="0" dirty="0">
                          <a:effectLst/>
                        </a:rPr>
                        <a:t>2007 and later imprint minus LC </a:t>
                      </a:r>
                      <a:r>
                        <a:rPr lang="en-US" sz="2000" u="none" strike="noStrike" baseline="0" dirty="0" smtClean="0">
                          <a:effectLst/>
                        </a:rPr>
                        <a:t>classes </a:t>
                      </a:r>
                      <a:r>
                        <a:rPr lang="en-US" sz="2000" u="none" strike="noStrike" baseline="0" dirty="0">
                          <a:effectLst/>
                        </a:rPr>
                        <a:t>A,C,S,U,V</a:t>
                      </a:r>
                      <a:endParaRPr lang="en-US" sz="2000" b="0" i="0" u="none" strike="noStrike" baseline="0" dirty="0">
                        <a:solidFill>
                          <a:srgbClr val="000000"/>
                        </a:solidFill>
                        <a:effectLst/>
                        <a:latin typeface="Calibri"/>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r" fontAlgn="b"/>
                      <a:r>
                        <a:rPr lang="en-US" sz="2000" u="none" strike="noStrike" baseline="0" dirty="0" smtClean="0">
                          <a:effectLst/>
                        </a:rPr>
                        <a:t>1,682</a:t>
                      </a:r>
                      <a:endParaRPr lang="en-US" sz="2000" b="0" i="0" u="none" strike="noStrike" baseline="0" dirty="0">
                        <a:solidFill>
                          <a:srgbClr val="000000"/>
                        </a:solidFill>
                        <a:effectLst/>
                        <a:latin typeface="Calibri"/>
                      </a:endParaRPr>
                    </a:p>
                  </a:txBody>
                  <a:tcPr marL="9525" marR="9525" marT="9525" marB="0" anchor="b"/>
                </a:tc>
              </a:tr>
              <a:tr h="353709">
                <a:tc gridSpan="6">
                  <a:txBody>
                    <a:bodyPr/>
                    <a:lstStyle/>
                    <a:p>
                      <a:pPr algn="l" fontAlgn="b"/>
                      <a:r>
                        <a:rPr lang="en-US" sz="2000" u="none" strike="noStrike" baseline="0" dirty="0">
                          <a:effectLst/>
                        </a:rPr>
                        <a:t>Unique Titles 2007 and later imprint minus LC </a:t>
                      </a:r>
                      <a:r>
                        <a:rPr lang="en-US" sz="2000" u="none" strike="noStrike" baseline="0" dirty="0" smtClean="0">
                          <a:effectLst/>
                        </a:rPr>
                        <a:t>classes </a:t>
                      </a:r>
                      <a:r>
                        <a:rPr lang="en-US" sz="2000" u="none" strike="noStrike" baseline="0" dirty="0">
                          <a:effectLst/>
                        </a:rPr>
                        <a:t>A,C,S,U,V</a:t>
                      </a:r>
                      <a:endParaRPr lang="en-US" sz="2000" b="0" i="0" u="none" strike="noStrike" baseline="0" dirty="0">
                        <a:solidFill>
                          <a:srgbClr val="000000"/>
                        </a:solidFill>
                        <a:effectLst/>
                        <a:latin typeface="Calibri"/>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2000" u="none" strike="noStrike" baseline="0" dirty="0" smtClean="0">
                          <a:effectLst/>
                        </a:rPr>
                        <a:t>1,483</a:t>
                      </a:r>
                      <a:endParaRPr lang="en-US" sz="2000" b="0" i="0" u="none" strike="noStrike" baseline="0" dirty="0">
                        <a:solidFill>
                          <a:srgbClr val="000000"/>
                        </a:solidFill>
                        <a:effectLst/>
                        <a:latin typeface="Calibri"/>
                      </a:endParaRPr>
                    </a:p>
                  </a:txBody>
                  <a:tcPr marL="9525" marR="9525" marT="9525" marB="0" anchor="b"/>
                </a:tc>
              </a:tr>
              <a:tr h="353709">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r>
              <a:tr h="353709">
                <a:tc gridSpan="2">
                  <a:txBody>
                    <a:bodyPr/>
                    <a:lstStyle/>
                    <a:p>
                      <a:pPr algn="l" fontAlgn="b"/>
                      <a:r>
                        <a:rPr lang="en-US" sz="2000" b="1" u="none" strike="noStrike" baseline="0" dirty="0">
                          <a:solidFill>
                            <a:schemeClr val="accent2"/>
                          </a:solidFill>
                          <a:effectLst/>
                        </a:rPr>
                        <a:t>Circulation:</a:t>
                      </a:r>
                      <a:endParaRPr lang="en-US" sz="2000" b="1" i="0" u="none" strike="noStrike" baseline="0" dirty="0">
                        <a:solidFill>
                          <a:schemeClr val="accent2"/>
                        </a:solidFill>
                        <a:effectLst/>
                        <a:latin typeface="Calibri"/>
                      </a:endParaRPr>
                    </a:p>
                  </a:txBody>
                  <a:tcPr marL="9525" marR="9525" marT="9525" marB="0" anchor="b"/>
                </a:tc>
                <a:tc hMerge="1">
                  <a:txBody>
                    <a:bodyPr/>
                    <a:lstStyle/>
                    <a:p>
                      <a:endParaRPr lang="en-US"/>
                    </a:p>
                  </a:txBody>
                  <a:tcPr/>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r>
              <a:tr h="353709">
                <a:tc gridSpan="3">
                  <a:txBody>
                    <a:bodyPr/>
                    <a:lstStyle/>
                    <a:p>
                      <a:pPr algn="l" fontAlgn="b"/>
                      <a:r>
                        <a:rPr lang="en-US" sz="2000" u="none" strike="noStrike" baseline="0" dirty="0">
                          <a:effectLst/>
                        </a:rPr>
                        <a:t>Books </a:t>
                      </a:r>
                      <a:r>
                        <a:rPr lang="en-US" sz="2000" u="none" strike="noStrike" baseline="0" dirty="0" smtClean="0">
                          <a:effectLst/>
                        </a:rPr>
                        <a:t>Circulated</a:t>
                      </a:r>
                      <a:endParaRPr lang="en-US" sz="2000" b="0" i="0" u="none" strike="noStrike" baseline="0" dirty="0">
                        <a:solidFill>
                          <a:srgbClr val="000000"/>
                        </a:solidFill>
                        <a:effectLst/>
                        <a:latin typeface="Calibri"/>
                      </a:endParaRPr>
                    </a:p>
                  </a:txBody>
                  <a:tcPr marL="9525" marR="9525" marT="9525" marB="0" anchor="b"/>
                </a:tc>
                <a:tc hMerge="1">
                  <a:txBody>
                    <a:bodyPr/>
                    <a:lstStyle/>
                    <a:p>
                      <a:endParaRPr lang="en-US"/>
                    </a:p>
                  </a:txBody>
                  <a:tcPr/>
                </a:tc>
                <a:tc hMerge="1">
                  <a:txBody>
                    <a:bodyPr/>
                    <a:lstStyle/>
                    <a:p>
                      <a:endParaRPr lang="en-US"/>
                    </a:p>
                  </a:txBody>
                  <a:tcPr/>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r" fontAlgn="b"/>
                      <a:r>
                        <a:rPr lang="en-US" sz="2000" u="none" strike="noStrike" baseline="0" dirty="0" smtClean="0">
                          <a:effectLst/>
                        </a:rPr>
                        <a:t>127,374</a:t>
                      </a:r>
                      <a:endParaRPr lang="en-US" sz="2000" b="0" i="0" u="none" strike="noStrike" baseline="0" dirty="0">
                        <a:solidFill>
                          <a:srgbClr val="000000"/>
                        </a:solidFill>
                        <a:effectLst/>
                        <a:latin typeface="Calibri"/>
                      </a:endParaRPr>
                    </a:p>
                  </a:txBody>
                  <a:tcPr marL="9525" marR="9525" marT="9525" marB="0" anchor="b"/>
                </a:tc>
              </a:tr>
              <a:tr h="353709">
                <a:tc gridSpan="3">
                  <a:txBody>
                    <a:bodyPr/>
                    <a:lstStyle/>
                    <a:p>
                      <a:pPr algn="l" fontAlgn="b"/>
                      <a:r>
                        <a:rPr lang="en-US" sz="2000" u="none" strike="noStrike" baseline="0" dirty="0">
                          <a:effectLst/>
                        </a:rPr>
                        <a:t>Unique Titles </a:t>
                      </a:r>
                      <a:r>
                        <a:rPr lang="en-US" sz="2000" u="none" strike="noStrike" baseline="0" dirty="0" smtClean="0">
                          <a:effectLst/>
                        </a:rPr>
                        <a:t>Circulated</a:t>
                      </a:r>
                      <a:endParaRPr lang="en-US" sz="2000" b="0" i="0" u="none" strike="noStrike" baseline="0" dirty="0">
                        <a:solidFill>
                          <a:srgbClr val="000000"/>
                        </a:solidFill>
                        <a:effectLst/>
                        <a:latin typeface="Calibri"/>
                      </a:endParaRPr>
                    </a:p>
                  </a:txBody>
                  <a:tcPr marL="9525" marR="9525" marT="9525" marB="0" anchor="b"/>
                </a:tc>
                <a:tc hMerge="1">
                  <a:txBody>
                    <a:bodyPr/>
                    <a:lstStyle/>
                    <a:p>
                      <a:endParaRPr lang="en-US"/>
                    </a:p>
                  </a:txBody>
                  <a:tcPr/>
                </a:tc>
                <a:tc hMerge="1">
                  <a:txBody>
                    <a:bodyPr/>
                    <a:lstStyle/>
                    <a:p>
                      <a:endParaRPr lang="en-US"/>
                    </a:p>
                  </a:txBody>
                  <a:tcPr/>
                </a:tc>
                <a:tc>
                  <a:txBody>
                    <a:bodyPr/>
                    <a:lstStyle/>
                    <a:p>
                      <a:pPr algn="l" fontAlgn="b"/>
                      <a:endParaRPr lang="en-US" sz="2000" b="0" i="0" u="none" strike="noStrike" baseline="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l" fontAlgn="b"/>
                      <a:endParaRPr lang="en-US" sz="2000" b="0" i="0" u="none" strike="noStrike" baseline="0" dirty="0">
                        <a:solidFill>
                          <a:srgbClr val="000000"/>
                        </a:solidFill>
                        <a:effectLst/>
                        <a:latin typeface="Calibri"/>
                      </a:endParaRPr>
                    </a:p>
                  </a:txBody>
                  <a:tcPr marL="9525" marR="9525" marT="9525" marB="0" anchor="b"/>
                </a:tc>
                <a:tc>
                  <a:txBody>
                    <a:bodyPr/>
                    <a:lstStyle/>
                    <a:p>
                      <a:pPr algn="r" fontAlgn="b"/>
                      <a:r>
                        <a:rPr lang="en-US" sz="2000" u="none" strike="noStrike" baseline="0" dirty="0" smtClean="0">
                          <a:effectLst/>
                        </a:rPr>
                        <a:t>60,273</a:t>
                      </a:r>
                      <a:endParaRPr lang="en-US" sz="2000" b="0" i="0" u="none" strike="noStrike" baseline="0" dirty="0">
                        <a:solidFill>
                          <a:srgbClr val="000000"/>
                        </a:solidFill>
                        <a:effectLst/>
                        <a:latin typeface="Calibri"/>
                      </a:endParaRPr>
                    </a:p>
                  </a:txBody>
                  <a:tcPr marL="9525" marR="9525" marT="9525" marB="0" anchor="b"/>
                </a:tc>
              </a:tr>
              <a:tr h="659580">
                <a:tc gridSpan="6">
                  <a:txBody>
                    <a:bodyPr/>
                    <a:lstStyle/>
                    <a:p>
                      <a:pPr algn="l" fontAlgn="b"/>
                      <a:r>
                        <a:rPr lang="en-US" sz="2000" u="none" strike="noStrike" baseline="0" dirty="0" smtClean="0">
                          <a:effectLst/>
                        </a:rPr>
                        <a:t>Total circulations of 2007 </a:t>
                      </a:r>
                      <a:r>
                        <a:rPr lang="en-US" sz="2000" u="none" strike="noStrike" baseline="0" dirty="0">
                          <a:effectLst/>
                        </a:rPr>
                        <a:t>and later </a:t>
                      </a:r>
                      <a:r>
                        <a:rPr lang="en-US" sz="2000" u="none" strike="noStrike" baseline="0" dirty="0" smtClean="0">
                          <a:effectLst/>
                        </a:rPr>
                        <a:t>imprints </a:t>
                      </a:r>
                      <a:r>
                        <a:rPr lang="en-US" sz="2000" u="none" strike="noStrike" baseline="0" dirty="0">
                          <a:effectLst/>
                        </a:rPr>
                        <a:t>minus LC </a:t>
                      </a:r>
                      <a:r>
                        <a:rPr lang="en-US" sz="2000" u="none" strike="noStrike" baseline="0" dirty="0" smtClean="0">
                          <a:effectLst/>
                        </a:rPr>
                        <a:t>classes </a:t>
                      </a:r>
                      <a:r>
                        <a:rPr lang="en-US" sz="2000" u="none" strike="noStrike" baseline="0" dirty="0">
                          <a:effectLst/>
                        </a:rPr>
                        <a:t>A,C,S,U,V</a:t>
                      </a:r>
                      <a:endParaRPr lang="en-US" sz="2000" b="0" i="0" u="none" strike="noStrike" baseline="0" dirty="0">
                        <a:solidFill>
                          <a:srgbClr val="000000"/>
                        </a:solidFill>
                        <a:effectLst/>
                        <a:latin typeface="Calibri"/>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2000" u="none" strike="noStrike" baseline="0" dirty="0" smtClean="0">
                          <a:effectLst/>
                        </a:rPr>
                        <a:t>10,269</a:t>
                      </a:r>
                      <a:endParaRPr lang="en-US" sz="2000" b="0" i="0" u="none" strike="noStrike" baseline="0" dirty="0">
                        <a:solidFill>
                          <a:srgbClr val="000000"/>
                        </a:solidFill>
                        <a:effectLst/>
                        <a:latin typeface="Calibri"/>
                      </a:endParaRPr>
                    </a:p>
                  </a:txBody>
                  <a:tcPr marL="9525" marR="9525" marT="9525" marB="0" anchor="b"/>
                </a:tc>
              </a:tr>
              <a:tr h="353709">
                <a:tc gridSpan="6">
                  <a:txBody>
                    <a:bodyPr/>
                    <a:lstStyle/>
                    <a:p>
                      <a:pPr algn="l" fontAlgn="b"/>
                      <a:r>
                        <a:rPr lang="en-US" sz="2000" u="none" strike="noStrike" baseline="0" dirty="0" smtClean="0">
                          <a:effectLst/>
                        </a:rPr>
                        <a:t>Circulation of unique </a:t>
                      </a:r>
                      <a:r>
                        <a:rPr lang="en-US" sz="2000" u="none" strike="noStrike" baseline="0" dirty="0">
                          <a:effectLst/>
                        </a:rPr>
                        <a:t>titles 2007 and later imprint minus LC </a:t>
                      </a:r>
                      <a:r>
                        <a:rPr lang="en-US" sz="2000" u="none" strike="noStrike" baseline="0" dirty="0" smtClean="0">
                          <a:effectLst/>
                        </a:rPr>
                        <a:t>classes </a:t>
                      </a:r>
                      <a:r>
                        <a:rPr lang="en-US" sz="2000" u="none" strike="noStrike" baseline="0" dirty="0">
                          <a:effectLst/>
                        </a:rPr>
                        <a:t>A,C,S,U,V </a:t>
                      </a:r>
                      <a:endParaRPr lang="en-US" sz="2000" b="0" i="0" u="none" strike="noStrike" baseline="0" dirty="0">
                        <a:solidFill>
                          <a:srgbClr val="000000"/>
                        </a:solidFill>
                        <a:effectLst/>
                        <a:latin typeface="Calibri"/>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2000" u="none" strike="noStrike" baseline="0" dirty="0" smtClean="0">
                          <a:effectLst/>
                        </a:rPr>
                        <a:t>5,043</a:t>
                      </a:r>
                      <a:endParaRPr lang="en-US" sz="2000" b="0" i="0" u="none" strike="noStrike" baseline="0"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2463242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hart 1"/>
          <p:cNvGraphicFramePr>
            <a:graphicFrameLocks noGrp="1"/>
          </p:cNvGraphicFramePr>
          <p:nvPr>
            <p:extLst>
              <p:ext uri="{D42A27DB-BD31-4B8C-83A1-F6EECF244321}">
                <p14:modId xmlns:p14="http://schemas.microsoft.com/office/powerpoint/2010/main" val="183534689"/>
              </p:ext>
            </p:extLst>
          </p:nvPr>
        </p:nvGraphicFramePr>
        <p:xfrm>
          <a:off x="240195" y="285750"/>
          <a:ext cx="8663609" cy="62865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17355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hart 3"/>
          <p:cNvGraphicFramePr>
            <a:graphicFrameLocks noGrp="1"/>
          </p:cNvGraphicFramePr>
          <p:nvPr>
            <p:extLst>
              <p:ext uri="{D42A27DB-BD31-4B8C-83A1-F6EECF244321}">
                <p14:modId xmlns:p14="http://schemas.microsoft.com/office/powerpoint/2010/main" val="3870988295"/>
              </p:ext>
            </p:extLst>
          </p:nvPr>
        </p:nvGraphicFramePr>
        <p:xfrm>
          <a:off x="235857" y="281214"/>
          <a:ext cx="8672286" cy="62955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43880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Presentation Summary</a:t>
            </a:r>
            <a:endParaRPr lang="en-US" dirty="0"/>
          </a:p>
        </p:txBody>
      </p:sp>
      <p:sp>
        <p:nvSpPr>
          <p:cNvPr id="3" name="Content Placeholder 2"/>
          <p:cNvSpPr>
            <a:spLocks noGrp="1"/>
          </p:cNvSpPr>
          <p:nvPr>
            <p:ph idx="1"/>
          </p:nvPr>
        </p:nvSpPr>
        <p:spPr>
          <a:xfrm>
            <a:off x="609600" y="2895600"/>
            <a:ext cx="8077200" cy="5029200"/>
          </a:xfrm>
        </p:spPr>
        <p:txBody>
          <a:bodyPr>
            <a:normAutofit/>
          </a:bodyPr>
          <a:lstStyle/>
          <a:p>
            <a:r>
              <a:rPr lang="en-US" sz="2400" dirty="0" smtClean="0"/>
              <a:t>Report of a library usage study examining recent library purchases and circulated and ILL titles to find out if and how library purchases met user needs </a:t>
            </a:r>
          </a:p>
          <a:p>
            <a:r>
              <a:rPr lang="en-US" sz="2400" dirty="0"/>
              <a:t>A look at the kinds of data that can be generated </a:t>
            </a:r>
            <a:r>
              <a:rPr lang="en-US" sz="2400" dirty="0" smtClean="0"/>
              <a:t>and </a:t>
            </a:r>
            <a:r>
              <a:rPr lang="en-US" sz="2400" dirty="0"/>
              <a:t>some ways of interpreting that </a:t>
            </a:r>
            <a:r>
              <a:rPr lang="en-US" sz="2400" dirty="0" smtClean="0"/>
              <a:t>data to influence local of collection development practices </a:t>
            </a:r>
            <a:endParaRPr lang="en-US" sz="2400" dirty="0"/>
          </a:p>
        </p:txBody>
      </p:sp>
      <p:sp>
        <p:nvSpPr>
          <p:cNvPr id="4" name="Slide Number Placeholder 3"/>
          <p:cNvSpPr>
            <a:spLocks noGrp="1"/>
          </p:cNvSpPr>
          <p:nvPr>
            <p:ph type="sldNum" sz="quarter" idx="12"/>
          </p:nvPr>
        </p:nvSpPr>
        <p:spPr/>
        <p:txBody>
          <a:bodyPr>
            <a:normAutofit/>
          </a:bodyPr>
          <a:lstStyle/>
          <a:p>
            <a:fld id="{559CAEAA-3BC6-4A27-A9B3-4705BECE94FA}" type="slidenum">
              <a:rPr lang="en-US" smtClean="0"/>
              <a:t>2</a:t>
            </a:fld>
            <a:endParaRPr lang="en-US"/>
          </a:p>
        </p:txBody>
      </p:sp>
    </p:spTree>
    <p:extLst>
      <p:ext uri="{BB962C8B-B14F-4D97-AF65-F5344CB8AC3E}">
        <p14:creationId xmlns:p14="http://schemas.microsoft.com/office/powerpoint/2010/main" val="2068869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hart 1"/>
          <p:cNvGraphicFramePr>
            <a:graphicFrameLocks noGrp="1"/>
          </p:cNvGraphicFramePr>
          <p:nvPr>
            <p:extLst>
              <p:ext uri="{D42A27DB-BD31-4B8C-83A1-F6EECF244321}">
                <p14:modId xmlns:p14="http://schemas.microsoft.com/office/powerpoint/2010/main" val="1510984515"/>
              </p:ext>
            </p:extLst>
          </p:nvPr>
        </p:nvGraphicFramePr>
        <p:xfrm>
          <a:off x="234108" y="278864"/>
          <a:ext cx="8675783" cy="63002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69948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hart 1"/>
          <p:cNvGraphicFramePr>
            <a:graphicFrameLocks noGrp="1"/>
          </p:cNvGraphicFramePr>
          <p:nvPr>
            <p:extLst>
              <p:ext uri="{D42A27DB-BD31-4B8C-83A1-F6EECF244321}">
                <p14:modId xmlns:p14="http://schemas.microsoft.com/office/powerpoint/2010/main" val="2952043352"/>
              </p:ext>
            </p:extLst>
          </p:nvPr>
        </p:nvGraphicFramePr>
        <p:xfrm>
          <a:off x="235857" y="281214"/>
          <a:ext cx="8672286" cy="62955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82586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hart 1"/>
          <p:cNvGraphicFramePr>
            <a:graphicFrameLocks noGrp="1"/>
          </p:cNvGraphicFramePr>
          <p:nvPr>
            <p:extLst>
              <p:ext uri="{D42A27DB-BD31-4B8C-83A1-F6EECF244321}">
                <p14:modId xmlns:p14="http://schemas.microsoft.com/office/powerpoint/2010/main" val="2244502809"/>
              </p:ext>
            </p:extLst>
          </p:nvPr>
        </p:nvGraphicFramePr>
        <p:xfrm>
          <a:off x="236483" y="284108"/>
          <a:ext cx="8671034" cy="62897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52509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b="1" dirty="0" smtClean="0">
                <a:latin typeface="+mn-lt"/>
              </a:rPr>
              <a:t>Another Way of Looking at the Data</a:t>
            </a:r>
            <a:endParaRPr lang="en-US" b="1" dirty="0">
              <a:latin typeface="+mn-lt"/>
            </a:endParaRPr>
          </a:p>
        </p:txBody>
      </p:sp>
      <p:sp>
        <p:nvSpPr>
          <p:cNvPr id="3" name="Content Placeholder 2"/>
          <p:cNvSpPr>
            <a:spLocks noGrp="1"/>
          </p:cNvSpPr>
          <p:nvPr>
            <p:ph idx="1"/>
          </p:nvPr>
        </p:nvSpPr>
        <p:spPr>
          <a:xfrm>
            <a:off x="609600" y="2362200"/>
            <a:ext cx="8229600" cy="3992563"/>
          </a:xfrm>
        </p:spPr>
        <p:txBody>
          <a:bodyPr>
            <a:normAutofit/>
          </a:bodyPr>
          <a:lstStyle/>
          <a:p>
            <a:r>
              <a:rPr lang="en-US" sz="3000" dirty="0" smtClean="0"/>
              <a:t>If Lending = User needs </a:t>
            </a:r>
            <a:r>
              <a:rPr lang="en-US" sz="3000" dirty="0"/>
              <a:t>m</a:t>
            </a:r>
            <a:r>
              <a:rPr lang="en-US" sz="3000" dirty="0" smtClean="0"/>
              <a:t>et </a:t>
            </a:r>
            <a:r>
              <a:rPr lang="en-US" sz="3000" i="1" dirty="0" smtClean="0"/>
              <a:t>and</a:t>
            </a:r>
          </a:p>
          <a:p>
            <a:r>
              <a:rPr lang="en-US" sz="3000" dirty="0" smtClean="0"/>
              <a:t>Lending = Circulation + ILL</a:t>
            </a:r>
          </a:p>
          <a:p>
            <a:r>
              <a:rPr lang="en-US" sz="3000" dirty="0" smtClean="0"/>
              <a:t>Then (ILL / (Circulation + ILL)) = the part of lending that is ILL or the portion of user needs not met by our collection</a:t>
            </a:r>
            <a:endParaRPr lang="en-US" sz="3000" dirty="0"/>
          </a:p>
        </p:txBody>
      </p:sp>
    </p:spTree>
    <p:extLst>
      <p:ext uri="{BB962C8B-B14F-4D97-AF65-F5344CB8AC3E}">
        <p14:creationId xmlns:p14="http://schemas.microsoft.com/office/powerpoint/2010/main" val="15875580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hart 1"/>
          <p:cNvGraphicFramePr>
            <a:graphicFrameLocks noGrp="1"/>
          </p:cNvGraphicFramePr>
          <p:nvPr>
            <p:extLst>
              <p:ext uri="{D42A27DB-BD31-4B8C-83A1-F6EECF244321}">
                <p14:modId xmlns:p14="http://schemas.microsoft.com/office/powerpoint/2010/main" val="2225032187"/>
              </p:ext>
            </p:extLst>
          </p:nvPr>
        </p:nvGraphicFramePr>
        <p:xfrm>
          <a:off x="240195" y="285750"/>
          <a:ext cx="8663609" cy="62865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33200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Chart 2"/>
          <p:cNvGraphicFramePr>
            <a:graphicFrameLocks noGrp="1"/>
          </p:cNvGraphicFramePr>
          <p:nvPr>
            <p:extLst>
              <p:ext uri="{D42A27DB-BD31-4B8C-83A1-F6EECF244321}">
                <p14:modId xmlns:p14="http://schemas.microsoft.com/office/powerpoint/2010/main" val="3871472131"/>
              </p:ext>
            </p:extLst>
          </p:nvPr>
        </p:nvGraphicFramePr>
        <p:xfrm>
          <a:off x="304800" y="304800"/>
          <a:ext cx="8663609" cy="62865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6007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hart 1"/>
          <p:cNvGraphicFramePr>
            <a:graphicFrameLocks noGrp="1"/>
          </p:cNvGraphicFramePr>
          <p:nvPr>
            <p:extLst>
              <p:ext uri="{D42A27DB-BD31-4B8C-83A1-F6EECF244321}">
                <p14:modId xmlns:p14="http://schemas.microsoft.com/office/powerpoint/2010/main" val="2270141176"/>
              </p:ext>
            </p:extLst>
          </p:nvPr>
        </p:nvGraphicFramePr>
        <p:xfrm>
          <a:off x="234108" y="278864"/>
          <a:ext cx="8675783" cy="63002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87184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85800"/>
          </a:xfrm>
        </p:spPr>
        <p:txBody>
          <a:bodyPr>
            <a:normAutofit/>
          </a:bodyPr>
          <a:lstStyle/>
          <a:p>
            <a:r>
              <a:rPr lang="en-US" sz="2400" b="1" dirty="0" smtClean="0"/>
              <a:t>ILL Subject Distribution by Borrower Type</a:t>
            </a:r>
            <a:endParaRPr lang="en-US" sz="2400" b="1" dirty="0"/>
          </a:p>
        </p:txBody>
      </p:sp>
      <p:graphicFrame>
        <p:nvGraphicFramePr>
          <p:cNvPr id="3" name="Chart 2"/>
          <p:cNvGraphicFramePr>
            <a:graphicFrameLocks/>
          </p:cNvGraphicFramePr>
          <p:nvPr>
            <p:extLst>
              <p:ext uri="{D42A27DB-BD31-4B8C-83A1-F6EECF244321}">
                <p14:modId xmlns:p14="http://schemas.microsoft.com/office/powerpoint/2010/main" val="545789947"/>
              </p:ext>
            </p:extLst>
          </p:nvPr>
        </p:nvGraphicFramePr>
        <p:xfrm>
          <a:off x="457200" y="1219200"/>
          <a:ext cx="8229600" cy="5181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32469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hart 1"/>
          <p:cNvGraphicFramePr>
            <a:graphicFrameLocks noGrp="1"/>
          </p:cNvGraphicFramePr>
          <p:nvPr>
            <p:extLst>
              <p:ext uri="{D42A27DB-BD31-4B8C-83A1-F6EECF244321}">
                <p14:modId xmlns:p14="http://schemas.microsoft.com/office/powerpoint/2010/main" val="1295160992"/>
              </p:ext>
            </p:extLst>
          </p:nvPr>
        </p:nvGraphicFramePr>
        <p:xfrm>
          <a:off x="234108" y="278864"/>
          <a:ext cx="8675783" cy="63002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109244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hart 1"/>
          <p:cNvGraphicFramePr>
            <a:graphicFrameLocks noGrp="1"/>
          </p:cNvGraphicFramePr>
          <p:nvPr>
            <p:extLst>
              <p:ext uri="{D42A27DB-BD31-4B8C-83A1-F6EECF244321}">
                <p14:modId xmlns:p14="http://schemas.microsoft.com/office/powerpoint/2010/main" val="3625636676"/>
              </p:ext>
            </p:extLst>
          </p:nvPr>
        </p:nvGraphicFramePr>
        <p:xfrm>
          <a:off x="236904" y="284529"/>
          <a:ext cx="8670192" cy="62889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30013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8849" y="152400"/>
            <a:ext cx="8229600" cy="1143000"/>
          </a:xfrm>
        </p:spPr>
        <p:txBody>
          <a:bodyPr>
            <a:normAutofit/>
          </a:bodyPr>
          <a:lstStyle/>
          <a:p>
            <a:r>
              <a:rPr lang="en-US" sz="4200" dirty="0" smtClean="0"/>
              <a:t>The College of New Jersey</a:t>
            </a:r>
            <a:endParaRPr lang="en-US" sz="4200" dirty="0"/>
          </a:p>
        </p:txBody>
      </p:sp>
      <p:sp>
        <p:nvSpPr>
          <p:cNvPr id="3" name="Content Placeholder 2"/>
          <p:cNvSpPr>
            <a:spLocks noGrp="1"/>
          </p:cNvSpPr>
          <p:nvPr>
            <p:ph idx="1"/>
          </p:nvPr>
        </p:nvSpPr>
        <p:spPr>
          <a:xfrm>
            <a:off x="152400" y="1447800"/>
            <a:ext cx="6019800" cy="4876800"/>
          </a:xfrm>
        </p:spPr>
        <p:txBody>
          <a:bodyPr>
            <a:normAutofit fontScale="77500" lnSpcReduction="20000"/>
          </a:bodyPr>
          <a:lstStyle/>
          <a:p>
            <a:r>
              <a:rPr lang="en-US" b="1" i="1" dirty="0" smtClean="0">
                <a:solidFill>
                  <a:srgbClr val="002060"/>
                </a:solidFill>
              </a:rPr>
              <a:t>The College</a:t>
            </a:r>
          </a:p>
          <a:p>
            <a:pPr lvl="1"/>
            <a:r>
              <a:rPr lang="en-US" dirty="0"/>
              <a:t>Public, primarily undergraduate with graduate programs in nursing and education</a:t>
            </a:r>
          </a:p>
          <a:p>
            <a:pPr lvl="1"/>
            <a:r>
              <a:rPr lang="en-US" dirty="0"/>
              <a:t>Approximately </a:t>
            </a:r>
            <a:r>
              <a:rPr lang="en-US" dirty="0" smtClean="0"/>
              <a:t>6,100 undergraduates, 650 graduate students, 350 full time faculty </a:t>
            </a:r>
          </a:p>
          <a:p>
            <a:endParaRPr lang="en-US" i="1" dirty="0" smtClean="0"/>
          </a:p>
          <a:p>
            <a:r>
              <a:rPr lang="en-US" b="1" i="1" dirty="0" smtClean="0">
                <a:solidFill>
                  <a:srgbClr val="002060"/>
                </a:solidFill>
              </a:rPr>
              <a:t>The Library</a:t>
            </a:r>
          </a:p>
          <a:p>
            <a:pPr lvl="1"/>
            <a:r>
              <a:rPr lang="en-US" dirty="0" smtClean="0"/>
              <a:t>Holds over 600,000 volumes </a:t>
            </a:r>
          </a:p>
          <a:p>
            <a:pPr lvl="1"/>
            <a:r>
              <a:rPr lang="en-US" dirty="0" smtClean="0"/>
              <a:t>Acquires approximately 4,100 books annually</a:t>
            </a:r>
          </a:p>
          <a:p>
            <a:pPr lvl="1"/>
            <a:r>
              <a:rPr lang="en-US" dirty="0" smtClean="0"/>
              <a:t>Borrows approximately 1,400 unique books annually through ILL </a:t>
            </a:r>
          </a:p>
          <a:p>
            <a:pPr lvl="1"/>
            <a:r>
              <a:rPr lang="en-US" dirty="0" smtClean="0"/>
              <a:t>Circulates approximately 15,000 unique titles annually</a:t>
            </a:r>
            <a:endParaRPr lang="en-US" dirty="0"/>
          </a:p>
        </p:txBody>
      </p:sp>
      <p:sp>
        <p:nvSpPr>
          <p:cNvPr id="9" name="Slide Number Placeholder 8"/>
          <p:cNvSpPr>
            <a:spLocks noGrp="1"/>
          </p:cNvSpPr>
          <p:nvPr>
            <p:ph type="sldNum" sz="quarter" idx="12"/>
          </p:nvPr>
        </p:nvSpPr>
        <p:spPr/>
        <p:txBody>
          <a:bodyPr>
            <a:normAutofit/>
          </a:bodyPr>
          <a:lstStyle/>
          <a:p>
            <a:fld id="{1AD93096-5B34-4342-9326-69289CEAE4C2}" type="slidenum">
              <a:rPr lang="en-US" smtClean="0"/>
              <a:pPr/>
              <a:t>3</a:t>
            </a:fld>
            <a:endParaRPr lang="en-US" dirty="0">
              <a:solidFill>
                <a:srgbClr val="FFFFFF"/>
              </a:solidFill>
            </a:endParaRPr>
          </a:p>
        </p:txBody>
      </p:sp>
      <p:sp>
        <p:nvSpPr>
          <p:cNvPr id="7" name="TextBox 6"/>
          <p:cNvSpPr txBox="1"/>
          <p:nvPr/>
        </p:nvSpPr>
        <p:spPr>
          <a:xfrm>
            <a:off x="6553200" y="4267200"/>
            <a:ext cx="1981200" cy="369332"/>
          </a:xfrm>
          <a:prstGeom prst="rect">
            <a:avLst/>
          </a:prstGeom>
          <a:noFill/>
        </p:spPr>
        <p:txBody>
          <a:bodyPr wrap="square" rtlCol="0">
            <a:spAutoFit/>
          </a:bodyPr>
          <a:lstStyle/>
          <a:p>
            <a:endParaRPr lang="en-US" dirty="0"/>
          </a:p>
        </p:txBody>
      </p:sp>
      <p:pic>
        <p:nvPicPr>
          <p:cNvPr id="3078" name="Picture 6"/>
          <p:cNvPicPr>
            <a:picLocks noChangeAspect="1" noChangeArrowheads="1"/>
          </p:cNvPicPr>
          <p:nvPr/>
        </p:nvPicPr>
        <p:blipFill>
          <a:blip r:embed="rId3" cstate="print"/>
          <a:srcRect/>
          <a:stretch>
            <a:fillRect/>
          </a:stretch>
        </p:blipFill>
        <p:spPr bwMode="auto">
          <a:xfrm>
            <a:off x="6605065" y="4109257"/>
            <a:ext cx="1950117" cy="2209801"/>
          </a:xfrm>
          <a:prstGeom prst="rect">
            <a:avLst/>
          </a:prstGeom>
          <a:noFill/>
          <a:ln w="9525">
            <a:noFill/>
            <a:miter lim="800000"/>
            <a:headEnd/>
            <a:tailEnd/>
          </a:ln>
        </p:spPr>
      </p:pic>
      <p:pic>
        <p:nvPicPr>
          <p:cNvPr id="11266" name="Picture 2"/>
          <p:cNvPicPr>
            <a:picLocks noChangeAspect="1" noChangeArrowheads="1"/>
          </p:cNvPicPr>
          <p:nvPr/>
        </p:nvPicPr>
        <p:blipFill>
          <a:blip r:embed="rId4" cstate="print"/>
          <a:srcRect/>
          <a:stretch>
            <a:fillRect/>
          </a:stretch>
        </p:blipFill>
        <p:spPr bwMode="auto">
          <a:xfrm>
            <a:off x="6248400" y="1447800"/>
            <a:ext cx="2440529" cy="1803400"/>
          </a:xfrm>
          <a:prstGeom prst="rect">
            <a:avLst/>
          </a:prstGeom>
          <a:noFill/>
          <a:ln w="9525">
            <a:noFill/>
            <a:miter lim="800000"/>
            <a:headEnd/>
            <a:tailEnd/>
          </a:ln>
          <a:effectLst/>
        </p:spPr>
      </p:pic>
      <p:sp>
        <p:nvSpPr>
          <p:cNvPr id="8" name="TextBox 7"/>
          <p:cNvSpPr txBox="1"/>
          <p:nvPr/>
        </p:nvSpPr>
        <p:spPr>
          <a:xfrm>
            <a:off x="609600" y="6463099"/>
            <a:ext cx="5562600" cy="276999"/>
          </a:xfrm>
          <a:prstGeom prst="rect">
            <a:avLst/>
          </a:prstGeom>
          <a:noFill/>
        </p:spPr>
        <p:txBody>
          <a:bodyPr wrap="square" rtlCol="0">
            <a:spAutoFit/>
          </a:bodyPr>
          <a:lstStyle/>
          <a:p>
            <a:r>
              <a:rPr lang="en-US" sz="1200" dirty="0" smtClean="0"/>
              <a:t>*Images taken from TCNJ  website, May 3, 2011.</a:t>
            </a:r>
            <a:endParaRPr lang="en-US" sz="1200" dirty="0"/>
          </a:p>
        </p:txBody>
      </p:sp>
    </p:spTree>
    <p:extLst>
      <p:ext uri="{BB962C8B-B14F-4D97-AF65-F5344CB8AC3E}">
        <p14:creationId xmlns:p14="http://schemas.microsoft.com/office/powerpoint/2010/main" val="164564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Some Rethinking</a:t>
            </a:r>
            <a:endParaRPr lang="en-US" dirty="0"/>
          </a:p>
        </p:txBody>
      </p:sp>
      <p:sp>
        <p:nvSpPr>
          <p:cNvPr id="3" name="Content Placeholder 2"/>
          <p:cNvSpPr>
            <a:spLocks noGrp="1"/>
          </p:cNvSpPr>
          <p:nvPr>
            <p:ph idx="1"/>
          </p:nvPr>
        </p:nvSpPr>
        <p:spPr>
          <a:xfrm>
            <a:off x="762000" y="2362200"/>
            <a:ext cx="8229600" cy="4068763"/>
          </a:xfrm>
        </p:spPr>
        <p:txBody>
          <a:bodyPr/>
          <a:lstStyle/>
          <a:p>
            <a:endParaRPr lang="en-US" dirty="0"/>
          </a:p>
          <a:p>
            <a:r>
              <a:rPr lang="en-US" sz="2800" dirty="0" smtClean="0"/>
              <a:t>Maybe we’re looking at this incorrectly</a:t>
            </a:r>
          </a:p>
          <a:p>
            <a:r>
              <a:rPr lang="en-US" sz="2800" dirty="0" smtClean="0"/>
              <a:t>Maybe all borrowing (via ILL or our acquired collection) is not equal, not all “need”</a:t>
            </a:r>
          </a:p>
          <a:p>
            <a:r>
              <a:rPr lang="en-US" sz="2800" dirty="0" smtClean="0"/>
              <a:t>Maybe we’re looking at “The Long Tail”</a:t>
            </a:r>
            <a:endParaRPr lang="en-US" sz="2800" dirty="0"/>
          </a:p>
        </p:txBody>
      </p:sp>
    </p:spTree>
    <p:extLst>
      <p:ext uri="{BB962C8B-B14F-4D97-AF65-F5344CB8AC3E}">
        <p14:creationId xmlns:p14="http://schemas.microsoft.com/office/powerpoint/2010/main" val="3469751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Brief Digression</a:t>
            </a:r>
            <a:endParaRPr lang="en-US" dirty="0"/>
          </a:p>
        </p:txBody>
      </p:sp>
      <p:sp>
        <p:nvSpPr>
          <p:cNvPr id="3" name="Content Placeholder 2"/>
          <p:cNvSpPr>
            <a:spLocks noGrp="1"/>
          </p:cNvSpPr>
          <p:nvPr>
            <p:ph idx="1"/>
          </p:nvPr>
        </p:nvSpPr>
        <p:spPr>
          <a:xfrm>
            <a:off x="457200" y="1447800"/>
            <a:ext cx="8229600" cy="4678363"/>
          </a:xfrm>
        </p:spPr>
        <p:txBody>
          <a:bodyPr/>
          <a:lstStyle/>
          <a:p>
            <a:r>
              <a:rPr lang="en-US" dirty="0" smtClean="0"/>
              <a:t>The Long Tail</a:t>
            </a:r>
          </a:p>
          <a:p>
            <a:endParaRPr lang="en-US" dirty="0"/>
          </a:p>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197157"/>
            <a:ext cx="6629400" cy="4370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0283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Light Bulb</a:t>
            </a:r>
          </a:p>
        </p:txBody>
      </p:sp>
      <p:graphicFrame>
        <p:nvGraphicFramePr>
          <p:cNvPr id="3" name="Table 2"/>
          <p:cNvGraphicFramePr>
            <a:graphicFrameLocks noGrp="1"/>
          </p:cNvGraphicFramePr>
          <p:nvPr>
            <p:extLst>
              <p:ext uri="{D42A27DB-BD31-4B8C-83A1-F6EECF244321}">
                <p14:modId xmlns:p14="http://schemas.microsoft.com/office/powerpoint/2010/main" val="1897192138"/>
              </p:ext>
            </p:extLst>
          </p:nvPr>
        </p:nvGraphicFramePr>
        <p:xfrm>
          <a:off x="685801" y="1752600"/>
          <a:ext cx="7696199" cy="4343397"/>
        </p:xfrm>
        <a:graphic>
          <a:graphicData uri="http://schemas.openxmlformats.org/drawingml/2006/table">
            <a:tbl>
              <a:tblPr>
                <a:tableStyleId>{5C22544A-7EE6-4342-B048-85BDC9FD1C3A}</a:tableStyleId>
              </a:tblPr>
              <a:tblGrid>
                <a:gridCol w="4882505"/>
                <a:gridCol w="1678097"/>
                <a:gridCol w="1135597"/>
              </a:tblGrid>
              <a:tr h="444485">
                <a:tc>
                  <a:txBody>
                    <a:bodyPr/>
                    <a:lstStyle/>
                    <a:p>
                      <a:pPr algn="l" fontAlgn="b"/>
                      <a:r>
                        <a:rPr lang="en-US" sz="1500" u="none" strike="noStrike" baseline="0" dirty="0">
                          <a:effectLst/>
                        </a:rPr>
                        <a:t>CROSS STITCH ART NOUVEAU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HAMMET, BARBARA.</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a:t>
                      </a:r>
                      <a:endParaRPr lang="en-US" sz="1500" b="0" i="0" u="none" strike="noStrike" baseline="0" dirty="0">
                        <a:solidFill>
                          <a:srgbClr val="000000"/>
                        </a:solidFill>
                        <a:effectLst/>
                        <a:latin typeface="Calibri"/>
                      </a:endParaRPr>
                    </a:p>
                  </a:txBody>
                  <a:tcPr marL="7072" marR="7072" marT="7072" marB="0" anchor="b"/>
                </a:tc>
              </a:tr>
              <a:tr h="487364">
                <a:tc>
                  <a:txBody>
                    <a:bodyPr/>
                    <a:lstStyle/>
                    <a:p>
                      <a:pPr algn="l" fontAlgn="b"/>
                      <a:r>
                        <a:rPr lang="en-US" sz="1500" u="none" strike="noStrike" baseline="0" dirty="0">
                          <a:effectLst/>
                        </a:rPr>
                        <a:t>STELLA MCCARTNEY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ALDRIDGE, REBECCA.</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TT505.M34 A43 2011</a:t>
                      </a:r>
                      <a:endParaRPr lang="en-US" sz="1500" b="0" i="0" u="none" strike="noStrike" baseline="0" dirty="0">
                        <a:solidFill>
                          <a:srgbClr val="000000"/>
                        </a:solidFill>
                        <a:effectLst/>
                        <a:latin typeface="Calibri"/>
                      </a:endParaRPr>
                    </a:p>
                  </a:txBody>
                  <a:tcPr marL="7072" marR="7072" marT="7072" marB="0" anchor="b"/>
                </a:tc>
              </a:tr>
              <a:tr h="487364">
                <a:tc>
                  <a:txBody>
                    <a:bodyPr/>
                    <a:lstStyle/>
                    <a:p>
                      <a:pPr algn="l" fontAlgn="b"/>
                      <a:r>
                        <a:rPr lang="en-US" sz="1500" u="none" strike="noStrike" baseline="0" dirty="0">
                          <a:effectLst/>
                        </a:rPr>
                        <a:t>VERA WANG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KROHN, KATHERINE E.</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TT505.W36 K76 2007</a:t>
                      </a:r>
                      <a:endParaRPr lang="en-US" sz="1500" b="0" i="0" u="none" strike="noStrike" baseline="0" dirty="0">
                        <a:solidFill>
                          <a:srgbClr val="000000"/>
                        </a:solidFill>
                        <a:effectLst/>
                        <a:latin typeface="Calibri"/>
                      </a:endParaRPr>
                    </a:p>
                  </a:txBody>
                  <a:tcPr marL="7072" marR="7072" marT="7072" marB="0" anchor="b"/>
                </a:tc>
              </a:tr>
              <a:tr h="487364">
                <a:tc>
                  <a:txBody>
                    <a:bodyPr/>
                    <a:lstStyle/>
                    <a:p>
                      <a:pPr algn="l" fontAlgn="b"/>
                      <a:r>
                        <a:rPr lang="en-US" sz="1500" u="none" strike="noStrike" baseline="0" dirty="0">
                          <a:effectLst/>
                        </a:rPr>
                        <a:t>VERA WANG : ENDURING STYLE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KROHN, KATHERINE E.</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TT505.W36 T63 2009</a:t>
                      </a:r>
                      <a:endParaRPr lang="en-US" sz="1500" b="0" i="0" u="none" strike="noStrike" baseline="0" dirty="0">
                        <a:solidFill>
                          <a:srgbClr val="000000"/>
                        </a:solidFill>
                        <a:effectLst/>
                        <a:latin typeface="Calibri"/>
                      </a:endParaRPr>
                    </a:p>
                  </a:txBody>
                  <a:tcPr marL="7072" marR="7072" marT="7072" marB="0" anchor="b"/>
                </a:tc>
              </a:tr>
              <a:tr h="487364">
                <a:tc>
                  <a:txBody>
                    <a:bodyPr/>
                    <a:lstStyle/>
                    <a:p>
                      <a:pPr algn="l" fontAlgn="b"/>
                      <a:r>
                        <a:rPr lang="en-US" sz="1500" u="none" strike="noStrike" baseline="0" dirty="0">
                          <a:effectLst/>
                        </a:rPr>
                        <a:t>101 FABULOUS FAT-QUARTER BAGS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HAWLEY, M'LISS RAE, 1956-</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TT667 .H395 2008</a:t>
                      </a:r>
                      <a:endParaRPr lang="en-US" sz="1500" b="0" i="0" u="none" strike="noStrike" baseline="0" dirty="0">
                        <a:solidFill>
                          <a:srgbClr val="000000"/>
                        </a:solidFill>
                        <a:effectLst/>
                        <a:latin typeface="Calibri"/>
                      </a:endParaRPr>
                    </a:p>
                  </a:txBody>
                  <a:tcPr marL="7072" marR="7072" marT="7072" marB="0" anchor="b"/>
                </a:tc>
              </a:tr>
              <a:tr h="487364">
                <a:tc>
                  <a:txBody>
                    <a:bodyPr/>
                    <a:lstStyle/>
                    <a:p>
                      <a:pPr algn="l" fontAlgn="b"/>
                      <a:r>
                        <a:rPr lang="en-US" sz="1500" u="none" strike="noStrike" baseline="0" dirty="0">
                          <a:effectLst/>
                        </a:rPr>
                        <a:t>JAPANESE KIMEKOMI : FAST, FUN, AND FABULOUS FABRIC HANDBALLS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SUESS, BARBARA B.</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TT751 .S92 2008</a:t>
                      </a:r>
                      <a:endParaRPr lang="en-US" sz="1500" b="0" i="0" u="none" strike="noStrike" baseline="0" dirty="0">
                        <a:solidFill>
                          <a:srgbClr val="000000"/>
                        </a:solidFill>
                        <a:effectLst/>
                        <a:latin typeface="Calibri"/>
                      </a:endParaRPr>
                    </a:p>
                  </a:txBody>
                  <a:tcPr marL="7072" marR="7072" marT="7072" marB="0" anchor="b"/>
                </a:tc>
              </a:tr>
              <a:tr h="487364">
                <a:tc>
                  <a:txBody>
                    <a:bodyPr/>
                    <a:lstStyle/>
                    <a:p>
                      <a:pPr algn="l" fontAlgn="b"/>
                      <a:r>
                        <a:rPr lang="en-US" sz="1500" u="none" strike="noStrike" baseline="0" dirty="0">
                          <a:effectLst/>
                        </a:rPr>
                        <a:t>CROSS STITCH CUTIES.</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TT778.C76 C76 2007</a:t>
                      </a:r>
                      <a:endParaRPr lang="en-US" sz="1500" b="0" i="0" u="none" strike="noStrike" baseline="0" dirty="0">
                        <a:solidFill>
                          <a:srgbClr val="000000"/>
                        </a:solidFill>
                        <a:effectLst/>
                        <a:latin typeface="Calibri"/>
                      </a:endParaRPr>
                    </a:p>
                  </a:txBody>
                  <a:tcPr marL="7072" marR="7072" marT="7072" marB="0" anchor="b"/>
                </a:tc>
              </a:tr>
              <a:tr h="487364">
                <a:tc>
                  <a:txBody>
                    <a:bodyPr/>
                    <a:lstStyle/>
                    <a:p>
                      <a:pPr algn="l" fontAlgn="b"/>
                      <a:r>
                        <a:rPr lang="en-US" sz="1500" u="none" strike="noStrike" baseline="0" dirty="0">
                          <a:effectLst/>
                        </a:rPr>
                        <a:t>CROSS STITCH WIT &amp; WISDOM : OVER 45 DESIGNS WITH WORDS TO BRIGHTEN YOUR DAY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ELLIOTT, JOAN.</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TT778.C76 E45 2007</a:t>
                      </a:r>
                      <a:endParaRPr lang="en-US" sz="1500" b="0" i="0" u="none" strike="noStrike" baseline="0" dirty="0">
                        <a:solidFill>
                          <a:srgbClr val="000000"/>
                        </a:solidFill>
                        <a:effectLst/>
                        <a:latin typeface="Calibri"/>
                      </a:endParaRPr>
                    </a:p>
                  </a:txBody>
                  <a:tcPr marL="7072" marR="7072" marT="7072" marB="0" anchor="b"/>
                </a:tc>
              </a:tr>
              <a:tr h="487364">
                <a:tc>
                  <a:txBody>
                    <a:bodyPr/>
                    <a:lstStyle/>
                    <a:p>
                      <a:pPr algn="l" fontAlgn="b"/>
                      <a:r>
                        <a:rPr lang="en-US" sz="1500" u="none" strike="noStrike" baseline="0" dirty="0">
                          <a:effectLst/>
                        </a:rPr>
                        <a:t>WOMAN'S WORLD IN CROSS STITCH : OVER 40 DESIGNS TO MAKE YOU SMILE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ELLIOTT, JOAN.</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TT778.C76 E45 2008</a:t>
                      </a:r>
                      <a:endParaRPr lang="en-US" sz="1500" b="0" i="0" u="none" strike="noStrike" baseline="0" dirty="0">
                        <a:solidFill>
                          <a:srgbClr val="000000"/>
                        </a:solidFill>
                        <a:effectLst/>
                        <a:latin typeface="Calibri"/>
                      </a:endParaRPr>
                    </a:p>
                  </a:txBody>
                  <a:tcPr marL="7072" marR="7072" marT="7072" marB="0" anchor="b"/>
                </a:tc>
              </a:tr>
            </a:tbl>
          </a:graphicData>
        </a:graphic>
      </p:graphicFrame>
    </p:spTree>
    <p:extLst>
      <p:ext uri="{BB962C8B-B14F-4D97-AF65-F5344CB8AC3E}">
        <p14:creationId xmlns:p14="http://schemas.microsoft.com/office/powerpoint/2010/main" val="1476621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66948979"/>
              </p:ext>
            </p:extLst>
          </p:nvPr>
        </p:nvGraphicFramePr>
        <p:xfrm>
          <a:off x="609600" y="685800"/>
          <a:ext cx="7924801" cy="5410200"/>
        </p:xfrm>
        <a:graphic>
          <a:graphicData uri="http://schemas.openxmlformats.org/drawingml/2006/table">
            <a:tbl>
              <a:tblPr>
                <a:tableStyleId>{5C22544A-7EE6-4342-B048-85BDC9FD1C3A}</a:tableStyleId>
              </a:tblPr>
              <a:tblGrid>
                <a:gridCol w="5025357"/>
                <a:gridCol w="1729239"/>
                <a:gridCol w="1170205"/>
              </a:tblGrid>
              <a:tr h="676275">
                <a:tc>
                  <a:txBody>
                    <a:bodyPr/>
                    <a:lstStyle/>
                    <a:p>
                      <a:pPr algn="l" fontAlgn="b"/>
                      <a:r>
                        <a:rPr lang="en-US" sz="1500" u="none" strike="noStrike" baseline="0" dirty="0">
                          <a:effectLst/>
                        </a:rPr>
                        <a:t>BEWITCHING CROSS STITCH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ELLIOTT, JOAN.</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TT778.C76 E45 2008</a:t>
                      </a:r>
                      <a:endParaRPr lang="en-US" sz="1500" b="0" i="0" u="none" strike="noStrike" baseline="0" dirty="0">
                        <a:solidFill>
                          <a:srgbClr val="000000"/>
                        </a:solidFill>
                        <a:effectLst/>
                        <a:latin typeface="Calibri"/>
                      </a:endParaRPr>
                    </a:p>
                  </a:txBody>
                  <a:tcPr marL="7072" marR="7072" marT="7072" marB="0" anchor="b"/>
                </a:tc>
              </a:tr>
              <a:tr h="676275">
                <a:tc>
                  <a:txBody>
                    <a:bodyPr/>
                    <a:lstStyle/>
                    <a:p>
                      <a:pPr algn="l" fontAlgn="b"/>
                      <a:r>
                        <a:rPr lang="en-US" sz="1500" u="none" strike="noStrike" baseline="0" dirty="0">
                          <a:effectLst/>
                        </a:rPr>
                        <a:t>DONNA KOOLER'S ULTIMATE STOCKING COLLECTION : 15 OF DONNA'S FAVORITE CROSS STITC</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TT778.C76 K66 2007</a:t>
                      </a:r>
                      <a:endParaRPr lang="en-US" sz="1500" b="0" i="0" u="none" strike="noStrike" baseline="0" dirty="0">
                        <a:solidFill>
                          <a:srgbClr val="000000"/>
                        </a:solidFill>
                        <a:effectLst/>
                        <a:latin typeface="Calibri"/>
                      </a:endParaRPr>
                    </a:p>
                  </a:txBody>
                  <a:tcPr marL="7072" marR="7072" marT="7072" marB="0" anchor="b"/>
                </a:tc>
              </a:tr>
              <a:tr h="676275">
                <a:tc>
                  <a:txBody>
                    <a:bodyPr/>
                    <a:lstStyle/>
                    <a:p>
                      <a:pPr algn="l" fontAlgn="b"/>
                      <a:r>
                        <a:rPr lang="en-US" sz="1500" u="none" strike="noStrike" baseline="0" dirty="0">
                          <a:effectLst/>
                        </a:rPr>
                        <a:t>ORIENTAL CROSS STITCH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TEARE, LESLEY.</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TT778.C76 T35 2007</a:t>
                      </a:r>
                      <a:endParaRPr lang="en-US" sz="1500" b="0" i="0" u="none" strike="noStrike" baseline="0" dirty="0">
                        <a:solidFill>
                          <a:srgbClr val="000000"/>
                        </a:solidFill>
                        <a:effectLst/>
                        <a:latin typeface="Calibri"/>
                      </a:endParaRPr>
                    </a:p>
                  </a:txBody>
                  <a:tcPr marL="7072" marR="7072" marT="7072" marB="0" anchor="b"/>
                </a:tc>
              </a:tr>
              <a:tr h="676275">
                <a:tc>
                  <a:txBody>
                    <a:bodyPr/>
                    <a:lstStyle/>
                    <a:p>
                      <a:pPr algn="l" fontAlgn="b"/>
                      <a:r>
                        <a:rPr lang="en-US" sz="1500" u="none" strike="noStrike" baseline="0" dirty="0">
                          <a:effectLst/>
                        </a:rPr>
                        <a:t>FANTASY CROSS STITCH : 60 SPELL-BINDING DESIGNS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TEARE, LESLEY.</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TT778.C76 T428 2008</a:t>
                      </a:r>
                      <a:endParaRPr lang="en-US" sz="1500" b="0" i="0" u="none" strike="noStrike" baseline="0" dirty="0">
                        <a:solidFill>
                          <a:srgbClr val="000000"/>
                        </a:solidFill>
                        <a:effectLst/>
                        <a:latin typeface="Calibri"/>
                      </a:endParaRPr>
                    </a:p>
                  </a:txBody>
                  <a:tcPr marL="7072" marR="7072" marT="7072" marB="0" anchor="b"/>
                </a:tc>
              </a:tr>
              <a:tr h="676275">
                <a:tc>
                  <a:txBody>
                    <a:bodyPr/>
                    <a:lstStyle/>
                    <a:p>
                      <a:pPr algn="l" fontAlgn="b"/>
                      <a:r>
                        <a:rPr lang="en-US" sz="1500" u="none" strike="noStrike" baseline="0" dirty="0">
                          <a:effectLst/>
                        </a:rPr>
                        <a:t>ALL OUR YESTERDAYS : CROSS STITCH COLLECTION : 33 CHARMING DESIGNS FROM BYGONE D</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WHITTAKER, FAYE.</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TT778.C76 W45 2007</a:t>
                      </a:r>
                      <a:endParaRPr lang="en-US" sz="1500" b="0" i="0" u="none" strike="noStrike" baseline="0" dirty="0">
                        <a:solidFill>
                          <a:srgbClr val="000000"/>
                        </a:solidFill>
                        <a:effectLst/>
                        <a:latin typeface="Calibri"/>
                      </a:endParaRPr>
                    </a:p>
                  </a:txBody>
                  <a:tcPr marL="7072" marR="7072" marT="7072" marB="0" anchor="b"/>
                </a:tc>
              </a:tr>
              <a:tr h="676275">
                <a:tc>
                  <a:txBody>
                    <a:bodyPr/>
                    <a:lstStyle/>
                    <a:p>
                      <a:pPr algn="l" fontAlgn="b"/>
                      <a:r>
                        <a:rPr lang="en-US" sz="1500" u="none" strike="noStrike" baseline="0" dirty="0">
                          <a:effectLst/>
                        </a:rPr>
                        <a:t>STUMPWORK MEDIEVAL FLORA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NICHOLAS, JANE.</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TT778.S75 N53 2009X</a:t>
                      </a:r>
                      <a:endParaRPr lang="en-US" sz="1500" b="0" i="0" u="none" strike="noStrike" baseline="0" dirty="0">
                        <a:solidFill>
                          <a:srgbClr val="000000"/>
                        </a:solidFill>
                        <a:effectLst/>
                        <a:latin typeface="Calibri"/>
                      </a:endParaRPr>
                    </a:p>
                  </a:txBody>
                  <a:tcPr marL="7072" marR="7072" marT="7072" marB="0" anchor="b"/>
                </a:tc>
              </a:tr>
              <a:tr h="676275">
                <a:tc>
                  <a:txBody>
                    <a:bodyPr/>
                    <a:lstStyle/>
                    <a:p>
                      <a:pPr algn="l" fontAlgn="b"/>
                      <a:r>
                        <a:rPr lang="en-US" sz="1500" u="none" strike="noStrike" baseline="0" dirty="0">
                          <a:effectLst/>
                        </a:rPr>
                        <a:t>KNITKNIT : PROFILES + PROJECTS FROM KNITTING'S NEW WAVE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GSCHWANDTNER, SABRINA.</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TT820 .G84 2007</a:t>
                      </a:r>
                      <a:endParaRPr lang="en-US" sz="1500" b="0" i="0" u="none" strike="noStrike" baseline="0" dirty="0">
                        <a:solidFill>
                          <a:srgbClr val="000000"/>
                        </a:solidFill>
                        <a:effectLst/>
                        <a:latin typeface="Calibri"/>
                      </a:endParaRPr>
                    </a:p>
                  </a:txBody>
                  <a:tcPr marL="7072" marR="7072" marT="7072" marB="0" anchor="b"/>
                </a:tc>
              </a:tr>
              <a:tr h="676275">
                <a:tc>
                  <a:txBody>
                    <a:bodyPr/>
                    <a:lstStyle/>
                    <a:p>
                      <a:pPr algn="l" fontAlgn="b"/>
                      <a:r>
                        <a:rPr lang="en-US" sz="1500" u="none" strike="noStrike" baseline="0" dirty="0">
                          <a:effectLst/>
                        </a:rPr>
                        <a:t>TOP DOWN SWEATERS : KNIT TO FIT, TOP TO BOTTOM /</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MARQUART, DOREEN L.</a:t>
                      </a:r>
                      <a:endParaRPr lang="en-US" sz="1500" b="0" i="0" u="none" strike="noStrike" baseline="0" dirty="0">
                        <a:solidFill>
                          <a:srgbClr val="000000"/>
                        </a:solidFill>
                        <a:effectLst/>
                        <a:latin typeface="Calibri"/>
                      </a:endParaRPr>
                    </a:p>
                  </a:txBody>
                  <a:tcPr marL="7072" marR="7072" marT="7072" marB="0" anchor="b"/>
                </a:tc>
                <a:tc>
                  <a:txBody>
                    <a:bodyPr/>
                    <a:lstStyle/>
                    <a:p>
                      <a:pPr algn="l" fontAlgn="b"/>
                      <a:r>
                        <a:rPr lang="en-US" sz="1500" u="none" strike="noStrike" baseline="0" dirty="0">
                          <a:effectLst/>
                        </a:rPr>
                        <a:t>TT820 .M32 2007</a:t>
                      </a:r>
                      <a:endParaRPr lang="en-US" sz="1500" b="0" i="0" u="none" strike="noStrike" baseline="0" dirty="0">
                        <a:solidFill>
                          <a:srgbClr val="000000"/>
                        </a:solidFill>
                        <a:effectLst/>
                        <a:latin typeface="Calibri"/>
                      </a:endParaRPr>
                    </a:p>
                  </a:txBody>
                  <a:tcPr marL="7072" marR="7072" marT="7072" marB="0" anchor="b"/>
                </a:tc>
              </a:tr>
            </a:tbl>
          </a:graphicData>
        </a:graphic>
      </p:graphicFrame>
    </p:spTree>
    <p:extLst>
      <p:ext uri="{BB962C8B-B14F-4D97-AF65-F5344CB8AC3E}">
        <p14:creationId xmlns:p14="http://schemas.microsoft.com/office/powerpoint/2010/main" val="1823430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98244313"/>
              </p:ext>
            </p:extLst>
          </p:nvPr>
        </p:nvGraphicFramePr>
        <p:xfrm>
          <a:off x="762000" y="762000"/>
          <a:ext cx="7848600" cy="5344456"/>
        </p:xfrm>
        <a:graphic>
          <a:graphicData uri="http://schemas.openxmlformats.org/drawingml/2006/table">
            <a:tbl>
              <a:tblPr>
                <a:tableStyleId>{5C22544A-7EE6-4342-B048-85BDC9FD1C3A}</a:tableStyleId>
              </a:tblPr>
              <a:tblGrid>
                <a:gridCol w="4977036"/>
                <a:gridCol w="1712611"/>
                <a:gridCol w="1158953"/>
              </a:tblGrid>
              <a:tr h="575733">
                <a:tc>
                  <a:txBody>
                    <a:bodyPr/>
                    <a:lstStyle/>
                    <a:p>
                      <a:pPr algn="l" fontAlgn="b"/>
                      <a:r>
                        <a:rPr lang="en-US" sz="1600" u="none" strike="noStrike" baseline="0" dirty="0">
                          <a:effectLst/>
                        </a:rPr>
                        <a:t>KNITTING ART : 150 INNOVATIVE WORKS FROM 18 CONTEMPORARY ARTISTS /</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SEARLE, KAREN.</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TT820 .S44 2008</a:t>
                      </a:r>
                      <a:endParaRPr lang="en-US" sz="1600" b="0" i="0" u="none" strike="noStrike" baseline="0" dirty="0">
                        <a:solidFill>
                          <a:srgbClr val="000000"/>
                        </a:solidFill>
                        <a:effectLst/>
                        <a:latin typeface="Calibri"/>
                      </a:endParaRPr>
                    </a:p>
                  </a:txBody>
                  <a:tcPr marL="7072" marR="7072" marT="7072" marB="0" anchor="b"/>
                </a:tc>
              </a:tr>
              <a:tr h="575733">
                <a:tc>
                  <a:txBody>
                    <a:bodyPr/>
                    <a:lstStyle/>
                    <a:p>
                      <a:pPr algn="l" fontAlgn="b"/>
                      <a:r>
                        <a:rPr lang="en-US" sz="1600" u="none" strike="noStrike" baseline="0" dirty="0">
                          <a:effectLst/>
                        </a:rPr>
                        <a:t>CHEMO CAPS &amp; WRAPS /</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ELLISON, CONNIE.</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TT825 .C386 2010</a:t>
                      </a:r>
                      <a:endParaRPr lang="en-US" sz="1600" b="0" i="0" u="none" strike="noStrike" baseline="0" dirty="0">
                        <a:solidFill>
                          <a:srgbClr val="000000"/>
                        </a:solidFill>
                        <a:effectLst/>
                        <a:latin typeface="Calibri"/>
                      </a:endParaRPr>
                    </a:p>
                  </a:txBody>
                  <a:tcPr marL="7072" marR="7072" marT="7072" marB="0" anchor="b"/>
                </a:tc>
              </a:tr>
              <a:tr h="575733">
                <a:tc>
                  <a:txBody>
                    <a:bodyPr/>
                    <a:lstStyle/>
                    <a:p>
                      <a:pPr algn="l" fontAlgn="b"/>
                      <a:r>
                        <a:rPr lang="en-US" sz="1600" u="none" strike="noStrike" baseline="0" dirty="0">
                          <a:effectLst/>
                        </a:rPr>
                        <a:t>CABLE CONFIDENCE : A GUIDE TO TEXTURED KNITTING /</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HARPER, SARA LOUISE, 1963-</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TT825 .H25647 2007</a:t>
                      </a:r>
                      <a:endParaRPr lang="en-US" sz="1600" b="0" i="0" u="none" strike="noStrike" baseline="0" dirty="0">
                        <a:solidFill>
                          <a:srgbClr val="000000"/>
                        </a:solidFill>
                        <a:effectLst/>
                        <a:latin typeface="Calibri"/>
                      </a:endParaRPr>
                    </a:p>
                  </a:txBody>
                  <a:tcPr marL="7072" marR="7072" marT="7072" marB="0" anchor="b"/>
                </a:tc>
              </a:tr>
              <a:tr h="575733">
                <a:tc gridSpan="2">
                  <a:txBody>
                    <a:bodyPr/>
                    <a:lstStyle/>
                    <a:p>
                      <a:pPr algn="l" fontAlgn="b"/>
                      <a:r>
                        <a:rPr lang="en-US" sz="1600" u="none" strike="noStrike" baseline="0" dirty="0">
                          <a:effectLst/>
                        </a:rPr>
                        <a:t>KNIT ALONG WITH DEBBIE MACOMBER. 10 SHAWLS TO MAKE AND SHARE. FRIENDSHIP SHAWLS</a:t>
                      </a:r>
                      <a:endParaRPr lang="en-US" sz="1600" b="0" i="0" u="none" strike="noStrike" baseline="0" dirty="0">
                        <a:solidFill>
                          <a:srgbClr val="000000"/>
                        </a:solidFill>
                        <a:effectLst/>
                        <a:latin typeface="Calibri"/>
                      </a:endParaRPr>
                    </a:p>
                  </a:txBody>
                  <a:tcPr marL="7072" marR="7072" marT="7072" marB="0" anchor="b"/>
                </a:tc>
                <a:tc hMerge="1">
                  <a:txBody>
                    <a:bodyPr/>
                    <a:lstStyle/>
                    <a:p>
                      <a:endParaRPr lang="en-US"/>
                    </a:p>
                  </a:txBody>
                  <a:tcPr/>
                </a:tc>
                <a:tc>
                  <a:txBody>
                    <a:bodyPr/>
                    <a:lstStyle/>
                    <a:p>
                      <a:pPr algn="l" fontAlgn="b"/>
                      <a:r>
                        <a:rPr lang="en-US" sz="1600" u="none" strike="noStrike" baseline="0" dirty="0">
                          <a:effectLst/>
                        </a:rPr>
                        <a:t>TT825 .K55F75 2008</a:t>
                      </a:r>
                      <a:endParaRPr lang="en-US" sz="1600" b="0" i="0" u="none" strike="noStrike" baseline="0" dirty="0">
                        <a:solidFill>
                          <a:srgbClr val="000000"/>
                        </a:solidFill>
                        <a:effectLst/>
                        <a:latin typeface="Calibri"/>
                      </a:endParaRPr>
                    </a:p>
                  </a:txBody>
                  <a:tcPr marL="7072" marR="7072" marT="7072" marB="0" anchor="b"/>
                </a:tc>
              </a:tr>
              <a:tr h="575733">
                <a:tc>
                  <a:txBody>
                    <a:bodyPr/>
                    <a:lstStyle/>
                    <a:p>
                      <a:pPr algn="l" fontAlgn="b"/>
                      <a:r>
                        <a:rPr lang="en-US" sz="1600" u="none" strike="noStrike" baseline="0" dirty="0">
                          <a:effectLst/>
                        </a:rPr>
                        <a:t>AFGHANS FOR ALL REASONS &amp; ALL SEASONS : 29 CROCHETED AFGHANS /</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LEINHAUSER, JEAN.</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TT825 .L456 2007</a:t>
                      </a:r>
                      <a:endParaRPr lang="en-US" sz="1600" b="0" i="0" u="none" strike="noStrike" baseline="0" dirty="0">
                        <a:solidFill>
                          <a:srgbClr val="000000"/>
                        </a:solidFill>
                        <a:effectLst/>
                        <a:latin typeface="Calibri"/>
                      </a:endParaRPr>
                    </a:p>
                  </a:txBody>
                  <a:tcPr marL="7072" marR="7072" marT="7072" marB="0" anchor="b"/>
                </a:tc>
              </a:tr>
              <a:tr h="575733">
                <a:tc>
                  <a:txBody>
                    <a:bodyPr/>
                    <a:lstStyle/>
                    <a:p>
                      <a:pPr algn="l" fontAlgn="b"/>
                      <a:r>
                        <a:rPr lang="en-US" sz="1600" u="none" strike="noStrike" baseline="0" dirty="0">
                          <a:effectLst/>
                        </a:rPr>
                        <a:t>GRAMMY'S FAVORITE KNITS FOR BABY /</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MARQUART, DOREEN L.</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TT825 .M2678 2011</a:t>
                      </a:r>
                      <a:endParaRPr lang="en-US" sz="1600" b="0" i="0" u="none" strike="noStrike" baseline="0" dirty="0">
                        <a:solidFill>
                          <a:srgbClr val="000000"/>
                        </a:solidFill>
                        <a:effectLst/>
                        <a:latin typeface="Calibri"/>
                      </a:endParaRPr>
                    </a:p>
                  </a:txBody>
                  <a:tcPr marL="7072" marR="7072" marT="7072" marB="0" anchor="b"/>
                </a:tc>
              </a:tr>
              <a:tr h="575733">
                <a:tc>
                  <a:txBody>
                    <a:bodyPr/>
                    <a:lstStyle/>
                    <a:p>
                      <a:pPr algn="l" fontAlgn="b"/>
                      <a:r>
                        <a:rPr lang="en-US" sz="1600" u="none" strike="noStrike" baseline="0" dirty="0">
                          <a:effectLst/>
                        </a:rPr>
                        <a:t>VAMPIRE KNITS : PROJECTS TO KEEP YOU KNITTING FROM TWILIGHT TO DAWN /</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MILLER, GENEVIEVE, 1969-</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TT825 .M564 2010</a:t>
                      </a:r>
                      <a:endParaRPr lang="en-US" sz="1600" b="0" i="0" u="none" strike="noStrike" baseline="0" dirty="0">
                        <a:solidFill>
                          <a:srgbClr val="000000"/>
                        </a:solidFill>
                        <a:effectLst/>
                        <a:latin typeface="Calibri"/>
                      </a:endParaRPr>
                    </a:p>
                  </a:txBody>
                  <a:tcPr marL="7072" marR="7072" marT="7072" marB="0" anchor="b"/>
                </a:tc>
              </a:tr>
              <a:tr h="575733">
                <a:tc>
                  <a:txBody>
                    <a:bodyPr/>
                    <a:lstStyle/>
                    <a:p>
                      <a:pPr algn="l" fontAlgn="b"/>
                      <a:r>
                        <a:rPr lang="en-US" sz="1600" u="none" strike="noStrike" baseline="0" dirty="0">
                          <a:effectLst/>
                        </a:rPr>
                        <a:t>KNIT KIMONO : 18 DESIGNS WITH SIMPLE SHAPES /</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SQUARE, VICKI, 1954-</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TT825 .S71385 2007</a:t>
                      </a:r>
                      <a:endParaRPr lang="en-US" sz="1600" b="0" i="0" u="none" strike="noStrike" baseline="0" dirty="0">
                        <a:solidFill>
                          <a:srgbClr val="000000"/>
                        </a:solidFill>
                        <a:effectLst/>
                        <a:latin typeface="Calibri"/>
                      </a:endParaRPr>
                    </a:p>
                  </a:txBody>
                  <a:tcPr marL="7072" marR="7072" marT="7072" marB="0" anchor="b"/>
                </a:tc>
              </a:tr>
              <a:tr h="575733">
                <a:tc>
                  <a:txBody>
                    <a:bodyPr/>
                    <a:lstStyle/>
                    <a:p>
                      <a:pPr algn="l" fontAlgn="b"/>
                      <a:r>
                        <a:rPr lang="en-US" sz="1600" u="none" strike="noStrike" baseline="0" dirty="0">
                          <a:effectLst/>
                        </a:rPr>
                        <a:t>MAKING HISTORY : QUILTS &amp; FABRIC FROM 1890-1970 /</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BRACKMAN, BARBARA.</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TT835 .B64215 2008</a:t>
                      </a:r>
                      <a:endParaRPr lang="en-US" sz="1600" b="0" i="0" u="none" strike="noStrike" baseline="0" dirty="0">
                        <a:solidFill>
                          <a:srgbClr val="000000"/>
                        </a:solidFill>
                        <a:effectLst/>
                        <a:latin typeface="Calibri"/>
                      </a:endParaRPr>
                    </a:p>
                  </a:txBody>
                  <a:tcPr marL="7072" marR="7072" marT="7072" marB="0" anchor="b"/>
                </a:tc>
              </a:tr>
            </a:tbl>
          </a:graphicData>
        </a:graphic>
      </p:graphicFrame>
    </p:spTree>
    <p:extLst>
      <p:ext uri="{BB962C8B-B14F-4D97-AF65-F5344CB8AC3E}">
        <p14:creationId xmlns:p14="http://schemas.microsoft.com/office/powerpoint/2010/main" val="20078281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9558075"/>
              </p:ext>
            </p:extLst>
          </p:nvPr>
        </p:nvGraphicFramePr>
        <p:xfrm>
          <a:off x="685800" y="990600"/>
          <a:ext cx="7543800" cy="5105400"/>
        </p:xfrm>
        <a:graphic>
          <a:graphicData uri="http://schemas.openxmlformats.org/drawingml/2006/table">
            <a:tbl>
              <a:tblPr>
                <a:tableStyleId>{5C22544A-7EE6-4342-B048-85BDC9FD1C3A}</a:tableStyleId>
              </a:tblPr>
              <a:tblGrid>
                <a:gridCol w="4783753"/>
                <a:gridCol w="1646102"/>
                <a:gridCol w="1113945"/>
              </a:tblGrid>
              <a:tr h="850900">
                <a:tc>
                  <a:txBody>
                    <a:bodyPr/>
                    <a:lstStyle/>
                    <a:p>
                      <a:pPr algn="l" fontAlgn="b"/>
                      <a:r>
                        <a:rPr lang="en-US" sz="1600" u="none" strike="noStrike" baseline="0" dirty="0">
                          <a:effectLst/>
                        </a:rPr>
                        <a:t>QUILTING DESIGNS FROM THE PAST : 300+ DESIGNS FROM 1810-1940 /</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KINNEY, JENNY CARR, 1951-</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TT835 .C376 2008</a:t>
                      </a:r>
                      <a:endParaRPr lang="en-US" sz="1600" b="0" i="0" u="none" strike="noStrike" baseline="0" dirty="0">
                        <a:solidFill>
                          <a:srgbClr val="000000"/>
                        </a:solidFill>
                        <a:effectLst/>
                        <a:latin typeface="Calibri"/>
                      </a:endParaRPr>
                    </a:p>
                  </a:txBody>
                  <a:tcPr marL="7072" marR="7072" marT="7072" marB="0" anchor="b"/>
                </a:tc>
              </a:tr>
              <a:tr h="850900">
                <a:tc>
                  <a:txBody>
                    <a:bodyPr/>
                    <a:lstStyle/>
                    <a:p>
                      <a:pPr algn="l" fontAlgn="b"/>
                      <a:r>
                        <a:rPr lang="en-US" sz="1600" u="none" strike="noStrike" baseline="0" dirty="0">
                          <a:effectLst/>
                        </a:rPr>
                        <a:t>CATHEDRAL WINDOW QUILTS : THE CLASSIC FOLDED TECHNIQUE AND A WEALTH OF VARIATION</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EDWARDS, LYNNE, 1943-</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TT835 .E378 2008</a:t>
                      </a:r>
                      <a:endParaRPr lang="en-US" sz="1600" b="0" i="0" u="none" strike="noStrike" baseline="0" dirty="0">
                        <a:solidFill>
                          <a:srgbClr val="000000"/>
                        </a:solidFill>
                        <a:effectLst/>
                        <a:latin typeface="Calibri"/>
                      </a:endParaRPr>
                    </a:p>
                  </a:txBody>
                  <a:tcPr marL="7072" marR="7072" marT="7072" marB="0" anchor="b"/>
                </a:tc>
              </a:tr>
              <a:tr h="850900">
                <a:tc>
                  <a:txBody>
                    <a:bodyPr/>
                    <a:lstStyle/>
                    <a:p>
                      <a:pPr algn="l" fontAlgn="b"/>
                      <a:r>
                        <a:rPr lang="en-US" sz="1600" u="none" strike="noStrike" baseline="0" dirty="0">
                          <a:effectLst/>
                        </a:rPr>
                        <a:t>QUICK STAR QUILTS &amp; BEYOND : 20 DAZZLING PROJECTS, CLASSROOM-TESTED TECHNIQUES,</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KRENTZ, JAN P., 1955-</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TT835 .K7685 2009</a:t>
                      </a:r>
                      <a:endParaRPr lang="en-US" sz="1600" b="0" i="0" u="none" strike="noStrike" baseline="0" dirty="0">
                        <a:solidFill>
                          <a:srgbClr val="000000"/>
                        </a:solidFill>
                        <a:effectLst/>
                        <a:latin typeface="Calibri"/>
                      </a:endParaRPr>
                    </a:p>
                  </a:txBody>
                  <a:tcPr marL="7072" marR="7072" marT="7072" marB="0" anchor="b"/>
                </a:tc>
              </a:tr>
              <a:tr h="850900">
                <a:tc>
                  <a:txBody>
                    <a:bodyPr/>
                    <a:lstStyle/>
                    <a:p>
                      <a:pPr algn="l" fontAlgn="b"/>
                      <a:r>
                        <a:rPr lang="en-US" sz="1600" u="none" strike="noStrike" baseline="0" dirty="0">
                          <a:effectLst/>
                        </a:rPr>
                        <a:t>FOOLPROOF MACHINE QUILTING : LEARN TO USE YOUR WALKING FOOT : PAPER-CUT PATTERNS</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MASHUTA, MARY.</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TT835 .M38428 2008</a:t>
                      </a:r>
                      <a:endParaRPr lang="en-US" sz="1600" b="0" i="0" u="none" strike="noStrike" baseline="0" dirty="0">
                        <a:solidFill>
                          <a:srgbClr val="000000"/>
                        </a:solidFill>
                        <a:effectLst/>
                        <a:latin typeface="Calibri"/>
                      </a:endParaRPr>
                    </a:p>
                  </a:txBody>
                  <a:tcPr marL="7072" marR="7072" marT="7072" marB="0" anchor="b"/>
                </a:tc>
              </a:tr>
              <a:tr h="850900">
                <a:tc>
                  <a:txBody>
                    <a:bodyPr/>
                    <a:lstStyle/>
                    <a:p>
                      <a:pPr algn="l" fontAlgn="b"/>
                      <a:r>
                        <a:rPr lang="en-US" sz="1600" u="none" strike="noStrike" baseline="0" dirty="0">
                          <a:effectLst/>
                        </a:rPr>
                        <a:t>PAULA NADELSTERN'S KALEIDOSCOPE QUILTS : AN ARTIST'S JOURNEY CONTINUES.</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NADELSTERN, PAULA.</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TT835 .N3275 2008</a:t>
                      </a:r>
                      <a:endParaRPr lang="en-US" sz="1600" b="0" i="0" u="none" strike="noStrike" baseline="0" dirty="0">
                        <a:solidFill>
                          <a:srgbClr val="000000"/>
                        </a:solidFill>
                        <a:effectLst/>
                        <a:latin typeface="Calibri"/>
                      </a:endParaRPr>
                    </a:p>
                  </a:txBody>
                  <a:tcPr marL="7072" marR="7072" marT="7072" marB="0" anchor="b"/>
                </a:tc>
              </a:tr>
              <a:tr h="850900">
                <a:tc>
                  <a:txBody>
                    <a:bodyPr/>
                    <a:lstStyle/>
                    <a:p>
                      <a:pPr algn="l" fontAlgn="b"/>
                      <a:r>
                        <a:rPr lang="en-US" sz="1600" u="none" strike="noStrike" baseline="0" dirty="0">
                          <a:effectLst/>
                        </a:rPr>
                        <a:t>COMPLETE BOOK OF CHINESE KNOTTING : A COMPENDIUM OF TECHNIQUES AND VARIATION</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CHEN, LYDIA, 1940-</a:t>
                      </a:r>
                      <a:endParaRPr lang="en-US" sz="1600" b="0" i="0" u="none" strike="noStrike" baseline="0" dirty="0">
                        <a:solidFill>
                          <a:srgbClr val="000000"/>
                        </a:solidFill>
                        <a:effectLst/>
                        <a:latin typeface="Calibri"/>
                      </a:endParaRPr>
                    </a:p>
                  </a:txBody>
                  <a:tcPr marL="7072" marR="7072" marT="7072" marB="0" anchor="b"/>
                </a:tc>
                <a:tc>
                  <a:txBody>
                    <a:bodyPr/>
                    <a:lstStyle/>
                    <a:p>
                      <a:pPr algn="l" fontAlgn="b"/>
                      <a:r>
                        <a:rPr lang="en-US" sz="1600" u="none" strike="noStrike" baseline="0" dirty="0">
                          <a:effectLst/>
                        </a:rPr>
                        <a:t>TT840.M33 .C46 2007</a:t>
                      </a:r>
                      <a:endParaRPr lang="en-US" sz="1600" b="0" i="0" u="none" strike="noStrike" baseline="0" dirty="0">
                        <a:solidFill>
                          <a:srgbClr val="000000"/>
                        </a:solidFill>
                        <a:effectLst/>
                        <a:latin typeface="Calibri"/>
                      </a:endParaRPr>
                    </a:p>
                  </a:txBody>
                  <a:tcPr marL="7072" marR="7072" marT="7072" marB="0" anchor="b"/>
                </a:tc>
              </a:tr>
            </a:tbl>
          </a:graphicData>
        </a:graphic>
      </p:graphicFrame>
    </p:spTree>
    <p:extLst>
      <p:ext uri="{BB962C8B-B14F-4D97-AF65-F5344CB8AC3E}">
        <p14:creationId xmlns:p14="http://schemas.microsoft.com/office/powerpoint/2010/main" val="3912706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990600"/>
            <a:ext cx="71628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1696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1" name="Picture 1" descr="http://1.bp.blogspot.com/-9eKitYt4v2s/TqQBmNlQ0oI/AAAAAAAAGf4/baRrleZbmeE/s1600/sufjan+steven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143000"/>
            <a:ext cx="5486400" cy="495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1181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Caution in </a:t>
            </a:r>
            <a:r>
              <a:rPr lang="en-US" dirty="0" smtClean="0"/>
              <a:t>Using </a:t>
            </a:r>
            <a:r>
              <a:rPr lang="en-US" dirty="0" smtClean="0"/>
              <a:t>ILL Data</a:t>
            </a:r>
            <a:endParaRPr lang="en-US" dirty="0"/>
          </a:p>
        </p:txBody>
      </p:sp>
      <p:sp>
        <p:nvSpPr>
          <p:cNvPr id="3" name="Content Placeholder 2"/>
          <p:cNvSpPr>
            <a:spLocks noGrp="1"/>
          </p:cNvSpPr>
          <p:nvPr>
            <p:ph idx="1"/>
          </p:nvPr>
        </p:nvSpPr>
        <p:spPr>
          <a:xfrm>
            <a:off x="1143000" y="2209800"/>
            <a:ext cx="7696200" cy="4525963"/>
          </a:xfrm>
        </p:spPr>
        <p:txBody>
          <a:bodyPr>
            <a:normAutofit/>
          </a:bodyPr>
          <a:lstStyle/>
          <a:p>
            <a:r>
              <a:rPr lang="en-US" sz="2400" dirty="0" smtClean="0"/>
              <a:t>Purpose of ILL service</a:t>
            </a:r>
          </a:p>
          <a:p>
            <a:pPr lvl="1"/>
            <a:r>
              <a:rPr lang="en-US" sz="2400" dirty="0" smtClean="0"/>
              <a:t>To meet academic needs (e.g., multidisciplinary titles)</a:t>
            </a:r>
          </a:p>
          <a:p>
            <a:pPr lvl="1"/>
            <a:r>
              <a:rPr lang="en-US" sz="2400" dirty="0" smtClean="0"/>
              <a:t>To meet user needs of general interest outside curriculum scope</a:t>
            </a:r>
          </a:p>
          <a:p>
            <a:pPr lvl="1"/>
            <a:r>
              <a:rPr lang="en-US" sz="2400" dirty="0" smtClean="0"/>
              <a:t>For recreational purposes</a:t>
            </a:r>
          </a:p>
          <a:p>
            <a:r>
              <a:rPr lang="en-US" sz="2400" dirty="0" smtClean="0"/>
              <a:t>Take above factors into consideration when considering user-initiated acquisitions</a:t>
            </a:r>
            <a:endParaRPr lang="en-US" sz="2400" dirty="0"/>
          </a:p>
        </p:txBody>
      </p:sp>
    </p:spTree>
    <p:extLst>
      <p:ext uri="{BB962C8B-B14F-4D97-AF65-F5344CB8AC3E}">
        <p14:creationId xmlns:p14="http://schemas.microsoft.com/office/powerpoint/2010/main" val="2883939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r>
              <a:rPr lang="en-US" dirty="0" smtClean="0"/>
              <a:t>Early Conclusions</a:t>
            </a:r>
            <a:endParaRPr lang="en-US" dirty="0"/>
          </a:p>
        </p:txBody>
      </p:sp>
      <p:sp>
        <p:nvSpPr>
          <p:cNvPr id="3" name="Content Placeholder 2"/>
          <p:cNvSpPr>
            <a:spLocks noGrp="1"/>
          </p:cNvSpPr>
          <p:nvPr>
            <p:ph idx="1"/>
          </p:nvPr>
        </p:nvSpPr>
        <p:spPr>
          <a:xfrm>
            <a:off x="609600" y="2057400"/>
            <a:ext cx="8229600" cy="4602163"/>
          </a:xfrm>
        </p:spPr>
        <p:txBody>
          <a:bodyPr>
            <a:normAutofit/>
          </a:bodyPr>
          <a:lstStyle/>
          <a:p>
            <a:r>
              <a:rPr lang="en-US" sz="2400" dirty="0" smtClean="0"/>
              <a:t>We have made some inaccurate assumptions </a:t>
            </a:r>
          </a:p>
          <a:p>
            <a:pPr lvl="1"/>
            <a:r>
              <a:rPr lang="en-US" sz="2400" dirty="0"/>
              <a:t>A</a:t>
            </a:r>
            <a:r>
              <a:rPr lang="en-US" sz="2400" dirty="0" smtClean="0"/>
              <a:t>ll </a:t>
            </a:r>
            <a:r>
              <a:rPr lang="en-US" sz="2400" dirty="0" smtClean="0"/>
              <a:t>need is not </a:t>
            </a:r>
            <a:r>
              <a:rPr lang="en-US" sz="2400" dirty="0" smtClean="0"/>
              <a:t>equal</a:t>
            </a:r>
          </a:p>
          <a:p>
            <a:pPr lvl="1"/>
            <a:r>
              <a:rPr lang="en-US" sz="2400" dirty="0" smtClean="0"/>
              <a:t>The </a:t>
            </a:r>
            <a:r>
              <a:rPr lang="en-US" sz="2400" dirty="0"/>
              <a:t>question is not “</a:t>
            </a:r>
            <a:r>
              <a:rPr lang="en-US" sz="2400" i="1" dirty="0"/>
              <a:t>What</a:t>
            </a:r>
            <a:r>
              <a:rPr lang="en-US" sz="2400" dirty="0"/>
              <a:t> should we buy?” but “Should we buy?”</a:t>
            </a:r>
          </a:p>
          <a:p>
            <a:pPr marL="342900" lvl="1" indent="-342900">
              <a:buFont typeface="Arial" pitchFamily="34" charset="0"/>
              <a:buChar char="•"/>
            </a:pPr>
            <a:r>
              <a:rPr lang="en-US" sz="2400" dirty="0" smtClean="0"/>
              <a:t>We </a:t>
            </a:r>
            <a:r>
              <a:rPr lang="en-US" sz="2400" dirty="0"/>
              <a:t>cannot judge the </a:t>
            </a:r>
            <a:r>
              <a:rPr lang="en-US" sz="2400" dirty="0" smtClean="0"/>
              <a:t>appropriateness of the purchase of a </a:t>
            </a:r>
            <a:r>
              <a:rPr lang="en-US" sz="2400" dirty="0"/>
              <a:t>book without expert </a:t>
            </a:r>
            <a:r>
              <a:rPr lang="en-US" sz="2400" dirty="0" smtClean="0"/>
              <a:t>mediation</a:t>
            </a:r>
          </a:p>
          <a:p>
            <a:pPr marL="342900" lvl="1" indent="-342900">
              <a:buFont typeface="Arial" pitchFamily="34" charset="0"/>
              <a:buChar char="•"/>
            </a:pPr>
            <a:r>
              <a:rPr lang="en-US" sz="2400" dirty="0" smtClean="0"/>
              <a:t>Findings can shed light on effectiveness of collection development practices</a:t>
            </a:r>
          </a:p>
          <a:p>
            <a:pPr lvl="1"/>
            <a:endParaRPr lang="en-US" dirty="0" smtClean="0"/>
          </a:p>
          <a:p>
            <a:pPr lvl="1"/>
            <a:endParaRPr lang="en-US" dirty="0"/>
          </a:p>
          <a:p>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4155402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 Story Begins</a:t>
            </a:r>
            <a:endParaRPr lang="en-US" dirty="0"/>
          </a:p>
        </p:txBody>
      </p:sp>
      <p:sp>
        <p:nvSpPr>
          <p:cNvPr id="3" name="Content Placeholder 2"/>
          <p:cNvSpPr>
            <a:spLocks noGrp="1"/>
          </p:cNvSpPr>
          <p:nvPr>
            <p:ph idx="1"/>
          </p:nvPr>
        </p:nvSpPr>
        <p:spPr>
          <a:xfrm>
            <a:off x="457200" y="2362200"/>
            <a:ext cx="8229600" cy="3763963"/>
          </a:xfrm>
        </p:spPr>
        <p:txBody>
          <a:bodyPr>
            <a:normAutofit fontScale="92500" lnSpcReduction="20000"/>
          </a:bodyPr>
          <a:lstStyle/>
          <a:p>
            <a:r>
              <a:rPr lang="en-US" dirty="0" smtClean="0"/>
              <a:t>Charleston Conference 2011</a:t>
            </a:r>
          </a:p>
          <a:p>
            <a:pPr lvl="1"/>
            <a:r>
              <a:rPr lang="en-US" dirty="0" smtClean="0"/>
              <a:t>Richard</a:t>
            </a:r>
            <a:r>
              <a:rPr lang="en-US" dirty="0"/>
              <a:t> </a:t>
            </a:r>
            <a:r>
              <a:rPr lang="en-US" dirty="0" err="1"/>
              <a:t>Entlich</a:t>
            </a:r>
            <a:r>
              <a:rPr lang="en-US" dirty="0"/>
              <a:t> of Cornell presents on the capture and use of ILS </a:t>
            </a:r>
            <a:r>
              <a:rPr lang="en-US" dirty="0" smtClean="0"/>
              <a:t>data</a:t>
            </a:r>
          </a:p>
          <a:p>
            <a:r>
              <a:rPr lang="en-US" dirty="0" smtClean="0"/>
              <a:t>June 2012</a:t>
            </a:r>
          </a:p>
          <a:p>
            <a:pPr lvl="1"/>
            <a:r>
              <a:rPr lang="en-US" dirty="0"/>
              <a:t>TCNJ Library forms new committee to develop and implement collection development </a:t>
            </a:r>
            <a:r>
              <a:rPr lang="en-US" dirty="0" smtClean="0"/>
              <a:t>policy</a:t>
            </a:r>
          </a:p>
          <a:p>
            <a:r>
              <a:rPr lang="en-US" dirty="0" smtClean="0"/>
              <a:t>July 2012</a:t>
            </a:r>
          </a:p>
          <a:p>
            <a:pPr lvl="1"/>
            <a:r>
              <a:rPr lang="en-US" dirty="0" smtClean="0"/>
              <a:t>TCNJ Library </a:t>
            </a:r>
            <a:r>
              <a:rPr lang="en-US" dirty="0"/>
              <a:t>hires a new librarian for Access Services </a:t>
            </a:r>
            <a:r>
              <a:rPr lang="en-US" dirty="0" smtClean="0"/>
              <a:t>and ILL</a:t>
            </a:r>
            <a:endParaRPr lang="en-US" dirty="0"/>
          </a:p>
          <a:p>
            <a:pPr lvl="1"/>
            <a:endParaRPr lang="en-US" dirty="0"/>
          </a:p>
          <a:p>
            <a:pPr lvl="1"/>
            <a:endParaRPr lang="en-US" dirty="0" smtClean="0"/>
          </a:p>
          <a:p>
            <a:pPr lvl="1"/>
            <a:endParaRPr lang="en-US" dirty="0"/>
          </a:p>
          <a:p>
            <a:pPr lvl="1"/>
            <a:endParaRPr lang="en-US" dirty="0"/>
          </a:p>
        </p:txBody>
      </p:sp>
    </p:spTree>
    <p:extLst>
      <p:ext uri="{BB962C8B-B14F-4D97-AF65-F5344CB8AC3E}">
        <p14:creationId xmlns:p14="http://schemas.microsoft.com/office/powerpoint/2010/main" val="32283982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 Study Questions</a:t>
            </a:r>
            <a:endParaRPr lang="en-US" dirty="0"/>
          </a:p>
        </p:txBody>
      </p:sp>
      <p:sp>
        <p:nvSpPr>
          <p:cNvPr id="3" name="Content Placeholder 2"/>
          <p:cNvSpPr>
            <a:spLocks noGrp="1"/>
          </p:cNvSpPr>
          <p:nvPr>
            <p:ph idx="1"/>
          </p:nvPr>
        </p:nvSpPr>
        <p:spPr>
          <a:xfrm>
            <a:off x="685800" y="2286000"/>
            <a:ext cx="8229600" cy="4297363"/>
          </a:xfrm>
        </p:spPr>
        <p:txBody>
          <a:bodyPr>
            <a:normAutofit/>
          </a:bodyPr>
          <a:lstStyle/>
          <a:p>
            <a:r>
              <a:rPr lang="en-US" sz="2400" dirty="0" smtClean="0"/>
              <a:t>What constitutes a good academic collection?</a:t>
            </a:r>
          </a:p>
          <a:p>
            <a:r>
              <a:rPr lang="en-US" sz="2400" dirty="0" smtClean="0"/>
              <a:t>Should ILL requests be seen as part of the long tail?</a:t>
            </a:r>
          </a:p>
          <a:p>
            <a:r>
              <a:rPr lang="en-US" sz="2400" dirty="0" smtClean="0"/>
              <a:t>Or, if ILL needs represent more than just the long tail, should the library re-examine our collection development policy? </a:t>
            </a:r>
          </a:p>
          <a:p>
            <a:r>
              <a:rPr lang="en-US" sz="2400" dirty="0" smtClean="0"/>
              <a:t>Can we devise ways to tell where on that continuum a request lies?</a:t>
            </a:r>
          </a:p>
        </p:txBody>
      </p:sp>
    </p:spTree>
    <p:extLst>
      <p:ext uri="{BB962C8B-B14F-4D97-AF65-F5344CB8AC3E}">
        <p14:creationId xmlns:p14="http://schemas.microsoft.com/office/powerpoint/2010/main" val="88328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2038350" y="1102545"/>
            <a:ext cx="4495800" cy="923330"/>
          </a:xfrm>
          <a:prstGeom prst="rect">
            <a:avLst/>
          </a:prstGeom>
          <a:noFill/>
        </p:spPr>
        <p:txBody>
          <a:bodyPr wrap="square" rtlCol="0">
            <a:spAutoFit/>
          </a:bodyPr>
          <a:lstStyle/>
          <a:p>
            <a:pPr algn="ctr"/>
            <a:r>
              <a:rPr lang="en-US" sz="5400" b="1" dirty="0" smtClean="0">
                <a:solidFill>
                  <a:schemeClr val="accent2"/>
                </a:solidFill>
              </a:rPr>
              <a:t>Thank You!</a:t>
            </a:r>
            <a:endParaRPr lang="en-US" sz="5400" b="1" dirty="0">
              <a:solidFill>
                <a:schemeClr val="accent2"/>
              </a:solidFill>
            </a:endParaRPr>
          </a:p>
        </p:txBody>
      </p:sp>
      <p:sp>
        <p:nvSpPr>
          <p:cNvPr id="3" name="TextBox 2"/>
          <p:cNvSpPr txBox="1"/>
          <p:nvPr/>
        </p:nvSpPr>
        <p:spPr>
          <a:xfrm>
            <a:off x="4286250" y="3069937"/>
            <a:ext cx="2933700" cy="646331"/>
          </a:xfrm>
          <a:prstGeom prst="rect">
            <a:avLst/>
          </a:prstGeom>
          <a:noFill/>
        </p:spPr>
        <p:txBody>
          <a:bodyPr wrap="square" rtlCol="0">
            <a:spAutoFit/>
          </a:bodyPr>
          <a:lstStyle/>
          <a:p>
            <a:pPr algn="ctr"/>
            <a:r>
              <a:rPr lang="en-US" sz="3600" dirty="0" smtClean="0"/>
              <a:t>Questions?</a:t>
            </a:r>
            <a:endParaRPr lang="en-US" sz="3600" dirty="0"/>
          </a:p>
        </p:txBody>
      </p:sp>
      <p:sp>
        <p:nvSpPr>
          <p:cNvPr id="4" name="TextBox 3"/>
          <p:cNvSpPr txBox="1"/>
          <p:nvPr/>
        </p:nvSpPr>
        <p:spPr>
          <a:xfrm>
            <a:off x="5181600" y="5181600"/>
            <a:ext cx="3276600" cy="1477328"/>
          </a:xfrm>
          <a:prstGeom prst="rect">
            <a:avLst/>
          </a:prstGeom>
          <a:noFill/>
        </p:spPr>
        <p:txBody>
          <a:bodyPr wrap="square" rtlCol="0">
            <a:spAutoFit/>
          </a:bodyPr>
          <a:lstStyle/>
          <a:p>
            <a:pPr lvl="0">
              <a:spcBef>
                <a:spcPct val="20000"/>
              </a:spcBef>
            </a:pPr>
            <a:r>
              <a:rPr lang="en-US" dirty="0">
                <a:solidFill>
                  <a:schemeClr val="accent5">
                    <a:lumMod val="50000"/>
                  </a:schemeClr>
                </a:solidFill>
              </a:rPr>
              <a:t>Forrest Link, </a:t>
            </a:r>
            <a:r>
              <a:rPr lang="en-US" dirty="0" smtClean="0">
                <a:solidFill>
                  <a:schemeClr val="accent5">
                    <a:lumMod val="50000"/>
                  </a:schemeClr>
                </a:solidFill>
                <a:hlinkClick r:id="rId3"/>
              </a:rPr>
              <a:t>linkf@tcnj.edu</a:t>
            </a:r>
            <a:endParaRPr lang="en-US" dirty="0" smtClean="0">
              <a:solidFill>
                <a:schemeClr val="accent5">
                  <a:lumMod val="50000"/>
                </a:schemeClr>
              </a:solidFill>
            </a:endParaRPr>
          </a:p>
          <a:p>
            <a:pPr lvl="0">
              <a:spcBef>
                <a:spcPct val="20000"/>
              </a:spcBef>
            </a:pPr>
            <a:endParaRPr lang="en-US" dirty="0">
              <a:solidFill>
                <a:schemeClr val="accent5">
                  <a:lumMod val="50000"/>
                </a:schemeClr>
              </a:solidFill>
            </a:endParaRPr>
          </a:p>
          <a:p>
            <a:pPr lvl="0">
              <a:spcBef>
                <a:spcPct val="20000"/>
              </a:spcBef>
            </a:pPr>
            <a:r>
              <a:rPr lang="en-US" sz="1400" dirty="0" smtClean="0">
                <a:solidFill>
                  <a:schemeClr val="accent5">
                    <a:lumMod val="50000"/>
                  </a:schemeClr>
                </a:solidFill>
              </a:rPr>
              <a:t>With thanks to:</a:t>
            </a:r>
          </a:p>
          <a:p>
            <a:pPr lvl="0">
              <a:spcBef>
                <a:spcPct val="20000"/>
              </a:spcBef>
            </a:pPr>
            <a:r>
              <a:rPr lang="en-US" sz="1400" dirty="0" smtClean="0">
                <a:solidFill>
                  <a:schemeClr val="accent5">
                    <a:lumMod val="50000"/>
                  </a:schemeClr>
                </a:solidFill>
              </a:rPr>
              <a:t>Yuji </a:t>
            </a:r>
            <a:r>
              <a:rPr lang="en-US" sz="1400" dirty="0">
                <a:solidFill>
                  <a:schemeClr val="accent5">
                    <a:lumMod val="50000"/>
                  </a:schemeClr>
                </a:solidFill>
              </a:rPr>
              <a:t>Tosaka,  tosaka@tcnj.edu</a:t>
            </a:r>
          </a:p>
          <a:p>
            <a:pPr lvl="0">
              <a:spcBef>
                <a:spcPct val="20000"/>
              </a:spcBef>
            </a:pPr>
            <a:r>
              <a:rPr lang="en-US" sz="1400" dirty="0" smtClean="0">
                <a:solidFill>
                  <a:schemeClr val="accent5">
                    <a:lumMod val="50000"/>
                  </a:schemeClr>
                </a:solidFill>
              </a:rPr>
              <a:t>Cathy </a:t>
            </a:r>
            <a:r>
              <a:rPr lang="en-US" sz="1400" dirty="0">
                <a:solidFill>
                  <a:schemeClr val="accent5">
                    <a:lumMod val="50000"/>
                  </a:schemeClr>
                </a:solidFill>
              </a:rPr>
              <a:t>Weng,  </a:t>
            </a:r>
            <a:r>
              <a:rPr lang="en-US" sz="1400" dirty="0" smtClean="0">
                <a:solidFill>
                  <a:schemeClr val="accent5">
                    <a:lumMod val="50000"/>
                  </a:schemeClr>
                </a:solidFill>
              </a:rPr>
              <a:t>weng@tcnj.edu</a:t>
            </a:r>
            <a:endParaRPr lang="en-US" sz="1400" dirty="0">
              <a:solidFill>
                <a:schemeClr val="accent5">
                  <a:lumMod val="50000"/>
                </a:schemeClr>
              </a:solidFill>
            </a:endParaRPr>
          </a:p>
        </p:txBody>
      </p:sp>
      <p:pic>
        <p:nvPicPr>
          <p:cNvPr id="1027" name="Picture 3" descr="C:\Users\Cathy\AppData\Local\Microsoft\Windows\Temporary Internet Files\Content.IE5\30ESVX63\MC90001930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0476" y="3078096"/>
            <a:ext cx="2627482" cy="22933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174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a:t>Study Questions</a:t>
            </a:r>
          </a:p>
        </p:txBody>
      </p:sp>
      <p:sp>
        <p:nvSpPr>
          <p:cNvPr id="3" name="Content Placeholder 2"/>
          <p:cNvSpPr>
            <a:spLocks noGrp="1"/>
          </p:cNvSpPr>
          <p:nvPr>
            <p:ph idx="1"/>
          </p:nvPr>
        </p:nvSpPr>
        <p:spPr>
          <a:xfrm>
            <a:off x="457200" y="2438400"/>
            <a:ext cx="8229600" cy="4525963"/>
          </a:xfrm>
        </p:spPr>
        <p:txBody>
          <a:bodyPr>
            <a:normAutofit/>
          </a:bodyPr>
          <a:lstStyle/>
          <a:p>
            <a:r>
              <a:rPr lang="en-US" sz="3000" dirty="0"/>
              <a:t>What do ILL book requests and circulation data tell us about our collection </a:t>
            </a:r>
            <a:r>
              <a:rPr lang="en-US" sz="3000" dirty="0" smtClean="0"/>
              <a:t>use and  </a:t>
            </a:r>
            <a:r>
              <a:rPr lang="en-US" sz="3000" dirty="0"/>
              <a:t>patron needs? </a:t>
            </a:r>
            <a:endParaRPr lang="en-US" sz="3000" dirty="0" smtClean="0"/>
          </a:p>
          <a:p>
            <a:r>
              <a:rPr lang="en-US" sz="3000" dirty="0" smtClean="0"/>
              <a:t>How can data analysis inform our collection development practices to </a:t>
            </a:r>
            <a:r>
              <a:rPr lang="en-US" sz="3000" dirty="0"/>
              <a:t>better serve our patrons? </a:t>
            </a:r>
          </a:p>
        </p:txBody>
      </p:sp>
      <p:sp>
        <p:nvSpPr>
          <p:cNvPr id="4" name="Slide Number Placeholder 3"/>
          <p:cNvSpPr>
            <a:spLocks noGrp="1"/>
          </p:cNvSpPr>
          <p:nvPr>
            <p:ph type="sldNum" sz="quarter" idx="12"/>
          </p:nvPr>
        </p:nvSpPr>
        <p:spPr/>
        <p:txBody>
          <a:bodyPr>
            <a:normAutofit/>
          </a:bodyPr>
          <a:lstStyle/>
          <a:p>
            <a:fld id="{559CAEAA-3BC6-4A27-A9B3-4705BECE94FA}" type="slidenum">
              <a:rPr lang="en-US" smtClean="0"/>
              <a:t>5</a:t>
            </a:fld>
            <a:endParaRPr lang="en-US"/>
          </a:p>
        </p:txBody>
      </p:sp>
    </p:spTree>
    <p:extLst>
      <p:ext uri="{BB962C8B-B14F-4D97-AF65-F5344CB8AC3E}">
        <p14:creationId xmlns:p14="http://schemas.microsoft.com/office/powerpoint/2010/main" val="2067983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Beginning Assumptions</a:t>
            </a:r>
            <a:endParaRPr lang="en-US" dirty="0"/>
          </a:p>
        </p:txBody>
      </p:sp>
      <p:sp>
        <p:nvSpPr>
          <p:cNvPr id="3" name="Content Placeholder 2"/>
          <p:cNvSpPr>
            <a:spLocks noGrp="1"/>
          </p:cNvSpPr>
          <p:nvPr>
            <p:ph idx="1"/>
          </p:nvPr>
        </p:nvSpPr>
        <p:spPr>
          <a:xfrm>
            <a:off x="533400" y="2417762"/>
            <a:ext cx="8229600" cy="4449763"/>
          </a:xfrm>
        </p:spPr>
        <p:txBody>
          <a:bodyPr>
            <a:normAutofit/>
          </a:bodyPr>
          <a:lstStyle/>
          <a:p>
            <a:r>
              <a:rPr lang="en-US" sz="2800" dirty="0" smtClean="0"/>
              <a:t>Effective collection development can be measured by collection use</a:t>
            </a:r>
          </a:p>
          <a:p>
            <a:r>
              <a:rPr lang="en-US" sz="2800" dirty="0" smtClean="0"/>
              <a:t>Collection use = meeting user needs</a:t>
            </a:r>
          </a:p>
          <a:p>
            <a:r>
              <a:rPr lang="en-US" sz="2800" dirty="0" smtClean="0"/>
              <a:t>User needs represented by titles</a:t>
            </a:r>
          </a:p>
          <a:p>
            <a:pPr lvl="1"/>
            <a:r>
              <a:rPr lang="en-US" dirty="0" smtClean="0"/>
              <a:t>owned and circulated </a:t>
            </a:r>
          </a:p>
          <a:p>
            <a:pPr lvl="1"/>
            <a:r>
              <a:rPr lang="en-US" dirty="0" smtClean="0"/>
              <a:t>not owned but borrowed via ILL</a:t>
            </a:r>
          </a:p>
        </p:txBody>
      </p:sp>
      <p:sp>
        <p:nvSpPr>
          <p:cNvPr id="4" name="Slide Number Placeholder 3"/>
          <p:cNvSpPr>
            <a:spLocks noGrp="1"/>
          </p:cNvSpPr>
          <p:nvPr>
            <p:ph type="sldNum" sz="quarter" idx="12"/>
          </p:nvPr>
        </p:nvSpPr>
        <p:spPr/>
        <p:txBody>
          <a:bodyPr>
            <a:normAutofit/>
          </a:bodyPr>
          <a:lstStyle/>
          <a:p>
            <a:fld id="{559CAEAA-3BC6-4A27-A9B3-4705BECE94FA}" type="slidenum">
              <a:rPr lang="en-US" smtClean="0"/>
              <a:t>6</a:t>
            </a:fld>
            <a:endParaRPr lang="en-US"/>
          </a:p>
        </p:txBody>
      </p:sp>
    </p:spTree>
    <p:extLst>
      <p:ext uri="{BB962C8B-B14F-4D97-AF65-F5344CB8AC3E}">
        <p14:creationId xmlns:p14="http://schemas.microsoft.com/office/powerpoint/2010/main" val="3465067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1143000"/>
          </a:xfrm>
        </p:spPr>
        <p:txBody>
          <a:bodyPr>
            <a:normAutofit/>
          </a:bodyPr>
          <a:lstStyle/>
          <a:p>
            <a:r>
              <a:rPr lang="en-US" sz="4000" dirty="0" smtClean="0"/>
              <a:t>Measuring Collection Use</a:t>
            </a:r>
            <a:endParaRPr lang="en-US" sz="4000" dirty="0"/>
          </a:p>
        </p:txBody>
      </p:sp>
      <p:sp>
        <p:nvSpPr>
          <p:cNvPr id="3" name="Content Placeholder 2"/>
          <p:cNvSpPr>
            <a:spLocks noGrp="1"/>
          </p:cNvSpPr>
          <p:nvPr>
            <p:ph idx="1"/>
          </p:nvPr>
        </p:nvSpPr>
        <p:spPr/>
        <p:txBody>
          <a:bodyPr>
            <a:normAutofit/>
          </a:bodyPr>
          <a:lstStyle/>
          <a:p>
            <a:r>
              <a:rPr lang="en-US" dirty="0" smtClean="0"/>
              <a:t>Circulation statistics</a:t>
            </a:r>
          </a:p>
          <a:p>
            <a:pPr lvl="1"/>
            <a:r>
              <a:rPr lang="en-US" dirty="0" smtClean="0"/>
              <a:t>Titles that library acquired and used </a:t>
            </a:r>
          </a:p>
          <a:p>
            <a:pPr lvl="1"/>
            <a:r>
              <a:rPr lang="en-US" dirty="0" smtClean="0"/>
              <a:t>Can identify needs in various subject areas </a:t>
            </a:r>
          </a:p>
          <a:p>
            <a:pPr lvl="1"/>
            <a:r>
              <a:rPr lang="en-US" dirty="0" smtClean="0"/>
              <a:t>Can identify user groups (student or faculty)</a:t>
            </a:r>
          </a:p>
          <a:p>
            <a:r>
              <a:rPr lang="en-US" dirty="0" smtClean="0"/>
              <a:t>ILL </a:t>
            </a:r>
            <a:r>
              <a:rPr lang="en-US" dirty="0" smtClean="0"/>
              <a:t>book requests filled</a:t>
            </a:r>
            <a:endParaRPr lang="en-US" dirty="0" smtClean="0"/>
          </a:p>
          <a:p>
            <a:pPr lvl="1"/>
            <a:r>
              <a:rPr lang="en-US" dirty="0" smtClean="0"/>
              <a:t>Reflect user needs that the library doesn’t </a:t>
            </a:r>
            <a:r>
              <a:rPr lang="en-US" dirty="0" smtClean="0"/>
              <a:t>own</a:t>
            </a:r>
          </a:p>
          <a:p>
            <a:pPr lvl="1"/>
            <a:r>
              <a:rPr lang="en-US" dirty="0"/>
              <a:t>Can identify needs in various subject areas </a:t>
            </a:r>
            <a:endParaRPr lang="en-US" dirty="0" smtClean="0"/>
          </a:p>
          <a:p>
            <a:pPr lvl="1"/>
            <a:r>
              <a:rPr lang="en-US" dirty="0" smtClean="0"/>
              <a:t>Can identify user groups</a:t>
            </a:r>
            <a:endParaRPr lang="en-US" dirty="0"/>
          </a:p>
        </p:txBody>
      </p:sp>
      <p:sp>
        <p:nvSpPr>
          <p:cNvPr id="4" name="Slide Number Placeholder 3"/>
          <p:cNvSpPr>
            <a:spLocks noGrp="1"/>
          </p:cNvSpPr>
          <p:nvPr>
            <p:ph type="sldNum" sz="quarter" idx="12"/>
          </p:nvPr>
        </p:nvSpPr>
        <p:spPr/>
        <p:txBody>
          <a:bodyPr>
            <a:normAutofit/>
          </a:bodyPr>
          <a:lstStyle/>
          <a:p>
            <a:fld id="{559CAEAA-3BC6-4A27-A9B3-4705BECE94FA}" type="slidenum">
              <a:rPr lang="en-US" smtClean="0"/>
              <a:t>7</a:t>
            </a:fld>
            <a:endParaRPr lang="en-US"/>
          </a:p>
        </p:txBody>
      </p:sp>
    </p:spTree>
    <p:extLst>
      <p:ext uri="{BB962C8B-B14F-4D97-AF65-F5344CB8AC3E}">
        <p14:creationId xmlns:p14="http://schemas.microsoft.com/office/powerpoint/2010/main" val="165892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286000"/>
            <a:ext cx="9372600" cy="1314450"/>
          </a:xfrm>
        </p:spPr>
        <p:txBody>
          <a:bodyPr/>
          <a:lstStyle/>
          <a:p>
            <a:r>
              <a:rPr lang="en-US" dirty="0" smtClean="0"/>
              <a:t>Data and Methods</a:t>
            </a:r>
            <a:endParaRPr lang="en-US" dirty="0"/>
          </a:p>
        </p:txBody>
      </p:sp>
    </p:spTree>
    <p:extLst>
      <p:ext uri="{BB962C8B-B14F-4D97-AF65-F5344CB8AC3E}">
        <p14:creationId xmlns:p14="http://schemas.microsoft.com/office/powerpoint/2010/main" val="3207295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Data Collection</a:t>
            </a:r>
            <a:endParaRPr lang="en-US" dirty="0"/>
          </a:p>
        </p:txBody>
      </p:sp>
      <p:sp>
        <p:nvSpPr>
          <p:cNvPr id="4" name="Content Placeholder 3"/>
          <p:cNvSpPr>
            <a:spLocks noGrp="1"/>
          </p:cNvSpPr>
          <p:nvPr>
            <p:ph idx="1"/>
          </p:nvPr>
        </p:nvSpPr>
        <p:spPr>
          <a:xfrm>
            <a:off x="457200" y="2438400"/>
            <a:ext cx="8229600" cy="3687763"/>
          </a:xfrm>
        </p:spPr>
        <p:txBody>
          <a:bodyPr>
            <a:normAutofit/>
          </a:bodyPr>
          <a:lstStyle/>
          <a:p>
            <a:r>
              <a:rPr lang="en-US" dirty="0"/>
              <a:t>Data </a:t>
            </a:r>
            <a:r>
              <a:rPr lang="en-US" dirty="0" smtClean="0"/>
              <a:t>extracted for the study period (July 2008-June 2012) </a:t>
            </a:r>
          </a:p>
          <a:p>
            <a:pPr lvl="1"/>
            <a:r>
              <a:rPr lang="en-US" dirty="0" smtClean="0"/>
              <a:t>List of books purchased during the study period</a:t>
            </a:r>
          </a:p>
          <a:p>
            <a:pPr lvl="1"/>
            <a:r>
              <a:rPr lang="en-US" dirty="0" smtClean="0"/>
              <a:t>Circulation data for titles purchased for the General Collection</a:t>
            </a:r>
          </a:p>
          <a:p>
            <a:pPr lvl="1"/>
            <a:r>
              <a:rPr lang="en-US" dirty="0" smtClean="0"/>
              <a:t>ILL data for books borrowed</a:t>
            </a:r>
          </a:p>
        </p:txBody>
      </p:sp>
    </p:spTree>
    <p:extLst>
      <p:ext uri="{BB962C8B-B14F-4D97-AF65-F5344CB8AC3E}">
        <p14:creationId xmlns:p14="http://schemas.microsoft.com/office/powerpoint/2010/main" val="2811285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2278</TotalTime>
  <Words>3769</Words>
  <Application>Microsoft Office PowerPoint</Application>
  <PresentationFormat>On-screen Show (4:3)</PresentationFormat>
  <Paragraphs>369</Paragraphs>
  <Slides>41</Slides>
  <Notes>41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Using Acquisitions, Circulation, and  ILL Data to Study Collection Practices</vt:lpstr>
      <vt:lpstr>Presentation Summary</vt:lpstr>
      <vt:lpstr>The College of New Jersey</vt:lpstr>
      <vt:lpstr>How the Story Begins</vt:lpstr>
      <vt:lpstr>Study Questions</vt:lpstr>
      <vt:lpstr>Beginning Assumptions</vt:lpstr>
      <vt:lpstr>Measuring Collection Use</vt:lpstr>
      <vt:lpstr>Data and Methods</vt:lpstr>
      <vt:lpstr>Data Collection</vt:lpstr>
      <vt:lpstr>Data Sources</vt:lpstr>
      <vt:lpstr>Data Sources</vt:lpstr>
      <vt:lpstr>Data Sources</vt:lpstr>
      <vt:lpstr>Data Scope</vt:lpstr>
      <vt:lpstr>Measures</vt:lpstr>
      <vt:lpstr>Testing the Assumptions</vt:lpstr>
      <vt:lpstr>Initial Findings</vt:lpstr>
      <vt:lpstr>Data Set</vt:lpstr>
      <vt:lpstr>PowerPoint Presentation</vt:lpstr>
      <vt:lpstr>PowerPoint Presentation</vt:lpstr>
      <vt:lpstr>PowerPoint Presentation</vt:lpstr>
      <vt:lpstr>PowerPoint Presentation</vt:lpstr>
      <vt:lpstr>PowerPoint Presentation</vt:lpstr>
      <vt:lpstr>Another Way of Looking at the Data</vt:lpstr>
      <vt:lpstr>PowerPoint Presentation</vt:lpstr>
      <vt:lpstr>PowerPoint Presentation</vt:lpstr>
      <vt:lpstr>PowerPoint Presentation</vt:lpstr>
      <vt:lpstr>ILL Subject Distribution by Borrower Type</vt:lpstr>
      <vt:lpstr>PowerPoint Presentation</vt:lpstr>
      <vt:lpstr>PowerPoint Presentation</vt:lpstr>
      <vt:lpstr>Some Rethinking</vt:lpstr>
      <vt:lpstr>A Brief Digression</vt:lpstr>
      <vt:lpstr>The Light Bulb</vt:lpstr>
      <vt:lpstr>PowerPoint Presentation</vt:lpstr>
      <vt:lpstr>PowerPoint Presentation</vt:lpstr>
      <vt:lpstr>PowerPoint Presentation</vt:lpstr>
      <vt:lpstr>PowerPoint Presentation</vt:lpstr>
      <vt:lpstr>PowerPoint Presentation</vt:lpstr>
      <vt:lpstr>Caution in Using ILL Data</vt:lpstr>
      <vt:lpstr>Early Conclusions</vt:lpstr>
      <vt:lpstr>Post Study Questions</vt:lpstr>
      <vt:lpstr>PowerPoint Presentation</vt:lpstr>
    </vt:vector>
  </TitlesOfParts>
  <Company>TCNJ</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Considering the Value of Usage Data for Better Collection Strategies</dc:title>
  <dc:creator>Forrest Link</dc:creator>
  <cp:lastModifiedBy>Forrest Link</cp:lastModifiedBy>
  <cp:revision>97</cp:revision>
  <cp:lastPrinted>2013-06-27T18:57:59Z</cp:lastPrinted>
  <dcterms:created xsi:type="dcterms:W3CDTF">2013-01-02T15:31:56Z</dcterms:created>
  <dcterms:modified xsi:type="dcterms:W3CDTF">2013-06-27T19:13:05Z</dcterms:modified>
</cp:coreProperties>
</file>