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690" y="-2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23132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Sunday, June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June 26,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uglia@usc.ed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758509" y="802501"/>
            <a:ext cx="7708566" cy="255122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>
              <a:spcBef>
                <a:spcPts val="0"/>
              </a:spcBef>
              <a:buNone/>
            </a:pPr>
            <a:endParaRPr sz="3500" dirty="0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31428"/>
              <a:buFont typeface="Arial"/>
              <a:buNone/>
            </a:pPr>
            <a:r>
              <a:rPr lang="en" sz="3000" dirty="0"/>
              <a:t>Curating </a:t>
            </a:r>
            <a:r>
              <a:rPr lang="en" sz="3000" b="1" dirty="0"/>
              <a:t>Usable </a:t>
            </a:r>
            <a:r>
              <a:rPr lang="en" sz="3000" dirty="0"/>
              <a:t>ILS </a:t>
            </a:r>
            <a:r>
              <a:rPr lang="en" sz="3000" dirty="0" smtClean="0"/>
              <a:t>Data</a:t>
            </a:r>
            <a:endParaRPr lang="en" sz="3000" dirty="0"/>
          </a:p>
          <a:p>
            <a:pPr lvl="0" algn="l">
              <a:spcBef>
                <a:spcPts val="0"/>
              </a:spcBef>
              <a:buNone/>
            </a:pPr>
            <a:endParaRPr sz="4500" dirty="0"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829068" y="2751431"/>
            <a:ext cx="7095281" cy="108646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Caroline Muglia  | USC Libraries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Collection Assessment Librarian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ALCTS Lightning Talk  |  June 26, 2016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64" name="Shape 64" descr="USCic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349" y="3911874"/>
            <a:ext cx="976375" cy="10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curated differently</a:t>
            </a:r>
            <a:endParaRPr lang="en-US" dirty="0"/>
          </a:p>
        </p:txBody>
      </p:sp>
      <p:pic>
        <p:nvPicPr>
          <p:cNvPr id="5" name="Picture 4" descr="Streetsig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44" y="1191052"/>
            <a:ext cx="3649056" cy="3569344"/>
          </a:xfrm>
          <a:prstGeom prst="rect">
            <a:avLst/>
          </a:prstGeom>
        </p:spPr>
      </p:pic>
      <p:pic>
        <p:nvPicPr>
          <p:cNvPr id="6" name="Picture 5" descr="Screen Shot 2016-06-24 at 8.15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013" y="790796"/>
            <a:ext cx="3309297" cy="405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4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Content Gains &amp; Losses Report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0" indent="-330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2000" b="1" dirty="0">
                <a:solidFill>
                  <a:schemeClr val="accent5">
                    <a:lumMod val="75000"/>
                  </a:schemeClr>
                </a:solidFill>
              </a:rPr>
              <a:t>New content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 for previous month &amp; </a:t>
            </a:r>
            <a:r>
              <a:rPr lang="en" sz="2000" b="1" dirty="0" smtClean="0">
                <a:solidFill>
                  <a:schemeClr val="accent5">
                    <a:lumMod val="75000"/>
                  </a:schemeClr>
                </a:solidFill>
              </a:rPr>
              <a:t>withdrawals</a:t>
            </a:r>
            <a:endParaRPr lang="en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Print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and electronic 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books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Serials</a:t>
            </a:r>
            <a:endParaRPr lang="en" sz="1600" dirty="0">
              <a:solidFill>
                <a:schemeClr val="accent5">
                  <a:lumMod val="75000"/>
                </a:schemeClr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Sound recordings			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DVDs</a:t>
            </a:r>
            <a:endParaRPr lang="en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Databases (and trials!)	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ILL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activity (lending, borrowing, document delivery)	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Special Collections acquisitions 	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DDA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activity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Vendor gains &amp; withdrawals </a:t>
            </a:r>
          </a:p>
          <a:p>
            <a:pPr marL="914400" lvl="0" indent="-3302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2000" b="1" dirty="0">
                <a:solidFill>
                  <a:schemeClr val="accent5">
                    <a:lumMod val="75000"/>
                  </a:schemeClr>
                </a:solidFill>
              </a:rPr>
              <a:t>Collaboration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 with 5 departments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600" dirty="0"/>
          </a:p>
        </p:txBody>
      </p:sp>
      <p:pic>
        <p:nvPicPr>
          <p:cNvPr id="78" name="Shape 78" descr="USCic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349" y="3911874"/>
            <a:ext cx="976375" cy="10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Engaging with report</a:t>
            </a:r>
            <a:endParaRPr lang="en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1046625" y="1147225"/>
            <a:ext cx="7785600" cy="34317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Knowledge of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new titles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&amp;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withdrawals</a:t>
            </a:r>
          </a:p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Communication tool with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teaching faculty</a:t>
            </a:r>
          </a:p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Learn about </a:t>
            </a:r>
            <a:r>
              <a:rPr lang="en" sz="1600" b="1" dirty="0" smtClean="0">
                <a:solidFill>
                  <a:schemeClr val="accent5">
                    <a:lumMod val="75000"/>
                  </a:schemeClr>
                </a:solidFill>
              </a:rPr>
              <a:t>gaps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&amp;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usage</a:t>
            </a: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in subject areas</a:t>
            </a:r>
          </a:p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 smtClean="0">
                <a:solidFill>
                  <a:schemeClr val="accent5">
                    <a:lumMod val="75000"/>
                  </a:schemeClr>
                </a:solidFill>
              </a:rPr>
              <a:t>Transparency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of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ILL and DDA activities 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and how they impact the collection</a:t>
            </a:r>
          </a:p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Confirming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discoverability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 of materials</a:t>
            </a:r>
          </a:p>
          <a:p>
            <a:pPr marL="457200" lvl="0" indent="-317500" rtl="0">
              <a:lnSpc>
                <a:spcPct val="200000"/>
              </a:lnSpc>
              <a:spcBef>
                <a:spcPts val="0"/>
              </a:spcBef>
              <a:buSzPct val="100000"/>
            </a:pP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Quick facts for </a:t>
            </a:r>
            <a:r>
              <a:rPr lang="en" sz="1600" b="1" dirty="0">
                <a:solidFill>
                  <a:schemeClr val="accent5">
                    <a:lumMod val="75000"/>
                  </a:schemeClr>
                </a:solidFill>
              </a:rPr>
              <a:t>grants</a:t>
            </a:r>
            <a:r>
              <a:rPr lang="en" sz="1600" dirty="0">
                <a:solidFill>
                  <a:schemeClr val="accent5">
                    <a:lumMod val="75000"/>
                  </a:schemeClr>
                </a:solidFill>
              </a:rPr>
              <a:t>, Provost reports, &amp; personal reporting</a:t>
            </a:r>
          </a:p>
          <a:p>
            <a:pPr marL="457200" lvl="0" indent="0" rtl="0">
              <a:lnSpc>
                <a:spcPct val="200000"/>
              </a:lnSpc>
              <a:spcBef>
                <a:spcPts val="0"/>
              </a:spcBef>
              <a:buNone/>
            </a:pPr>
            <a:endParaRPr sz="1200" dirty="0"/>
          </a:p>
          <a:p>
            <a:pPr lvl="0" rtl="0">
              <a:lnSpc>
                <a:spcPct val="200000"/>
              </a:lnSpc>
              <a:spcBef>
                <a:spcPts val="0"/>
              </a:spcBef>
              <a:buNone/>
            </a:pPr>
            <a:endParaRPr sz="1600" dirty="0"/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buNone/>
            </a:pPr>
            <a:endParaRPr sz="1200" dirty="0"/>
          </a:p>
          <a:p>
            <a:pPr lvl="0" rtl="0">
              <a:lnSpc>
                <a:spcPct val="200000"/>
              </a:lnSpc>
              <a:spcBef>
                <a:spcPts val="0"/>
              </a:spcBef>
              <a:buNone/>
            </a:pPr>
            <a:endParaRPr sz="1200" dirty="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85" name="Shape 85" descr="USCic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349" y="3911874"/>
            <a:ext cx="976375" cy="10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Provide a new perspective on data</a:t>
            </a:r>
          </a:p>
        </p:txBody>
      </p:sp>
      <p:pic>
        <p:nvPicPr>
          <p:cNvPr id="91" name="Shape 91" descr="Alamo-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50" y="1225225"/>
            <a:ext cx="3452433" cy="335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 descr="Alamo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2524" y="1225224"/>
            <a:ext cx="3452424" cy="3360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If you want to replicate...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873100" y="1486675"/>
            <a:ext cx="7959300" cy="312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200000"/>
              </a:lnSpc>
              <a:spcBef>
                <a:spcPts val="0"/>
              </a:spcBef>
            </a:pPr>
            <a:r>
              <a:rPr lang="en" sz="2000" dirty="0">
                <a:solidFill>
                  <a:srgbClr val="5C697C"/>
                </a:solidFill>
              </a:rPr>
              <a:t>Ask about what’s missing!</a:t>
            </a:r>
          </a:p>
          <a:p>
            <a:pPr marL="457200" lvl="0" indent="-228600" rtl="0">
              <a:lnSpc>
                <a:spcPct val="200000"/>
              </a:lnSpc>
              <a:spcBef>
                <a:spcPts val="0"/>
              </a:spcBef>
            </a:pPr>
            <a:r>
              <a:rPr lang="en" sz="2000" dirty="0">
                <a:solidFill>
                  <a:srgbClr val="5C697C"/>
                </a:solidFill>
              </a:rPr>
              <a:t>Reuse existing data </a:t>
            </a:r>
          </a:p>
          <a:p>
            <a:pPr marL="457200" lvl="0" indent="-228600" rtl="0">
              <a:lnSpc>
                <a:spcPct val="200000"/>
              </a:lnSpc>
              <a:spcBef>
                <a:spcPts val="0"/>
              </a:spcBef>
            </a:pPr>
            <a:r>
              <a:rPr lang="en" sz="2000" dirty="0">
                <a:solidFill>
                  <a:srgbClr val="5C697C"/>
                </a:solidFill>
              </a:rPr>
              <a:t>Embrace iteration</a:t>
            </a:r>
          </a:p>
          <a:p>
            <a:pPr marL="457200" lvl="0" indent="-228600" rtl="0">
              <a:lnSpc>
                <a:spcPct val="200000"/>
              </a:lnSpc>
              <a:spcBef>
                <a:spcPts val="0"/>
              </a:spcBef>
            </a:pPr>
            <a:r>
              <a:rPr lang="en" sz="2000" dirty="0">
                <a:solidFill>
                  <a:srgbClr val="5C697C"/>
                </a:solidFill>
              </a:rPr>
              <a:t>Provide entry points to data</a:t>
            </a:r>
          </a:p>
          <a:p>
            <a:pPr marL="457200" lvl="0" indent="-228600" rtl="0">
              <a:lnSpc>
                <a:spcPct val="200000"/>
              </a:lnSpc>
              <a:spcBef>
                <a:spcPts val="0"/>
              </a:spcBef>
            </a:pPr>
            <a:r>
              <a:rPr lang="en" sz="2000" dirty="0">
                <a:solidFill>
                  <a:srgbClr val="5C697C"/>
                </a:solidFill>
              </a:rPr>
              <a:t>Collaborate!</a:t>
            </a:r>
          </a:p>
        </p:txBody>
      </p:sp>
      <p:pic>
        <p:nvPicPr>
          <p:cNvPr id="99" name="Shape 99" descr="USCic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349" y="3911874"/>
            <a:ext cx="976375" cy="10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5C697C"/>
                </a:solidFill>
              </a:rPr>
              <a:t>Thank you!</a:t>
            </a:r>
          </a:p>
          <a:p>
            <a:pPr lvl="0">
              <a:spcBef>
                <a:spcPts val="0"/>
              </a:spcBef>
              <a:buNone/>
            </a:pPr>
            <a:r>
              <a:rPr lang="en" sz="3000" dirty="0">
                <a:solidFill>
                  <a:schemeClr val="accent5">
                    <a:lumMod val="75000"/>
                  </a:schemeClr>
                </a:solidFill>
              </a:rPr>
              <a:t>Caroline Muglia | </a:t>
            </a:r>
            <a:r>
              <a:rPr lang="en" sz="3000" u="sng" dirty="0">
                <a:solidFill>
                  <a:schemeClr val="hlink"/>
                </a:solidFill>
                <a:hlinkClick r:id="rId3"/>
              </a:rPr>
              <a:t>muglia@usc.edu</a:t>
            </a:r>
            <a:r>
              <a:rPr lang="en" sz="3000" dirty="0"/>
              <a:t> </a:t>
            </a:r>
          </a:p>
        </p:txBody>
      </p:sp>
      <p:pic>
        <p:nvPicPr>
          <p:cNvPr id="105" name="Shape 105" descr="USCico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4349" y="3911874"/>
            <a:ext cx="976375" cy="10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124</Words>
  <Application>Microsoft Office PowerPoint</Application>
  <PresentationFormat>On-screen Show (16:9)</PresentationFormat>
  <Paragraphs>39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Economica</vt:lpstr>
      <vt:lpstr>Clarity</vt:lpstr>
      <vt:lpstr>      Curating Usable ILS Data </vt:lpstr>
      <vt:lpstr>Data curated differently</vt:lpstr>
      <vt:lpstr>Content Gains &amp; Losses Report</vt:lpstr>
      <vt:lpstr>Engaging with report</vt:lpstr>
      <vt:lpstr>Provide a new perspective on data</vt:lpstr>
      <vt:lpstr>If you want to replicate...</vt:lpstr>
      <vt:lpstr>Thank you! Caroline Muglia | muglia@usc.edu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Curating Usable ILS Data</dc:title>
  <dc:creator>Administrator</dc:creator>
  <cp:lastModifiedBy>datasis</cp:lastModifiedBy>
  <cp:revision>1</cp:revision>
  <dcterms:modified xsi:type="dcterms:W3CDTF">2016-06-26T16:57:23Z</dcterms:modified>
</cp:coreProperties>
</file>