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68" r:id="rId4"/>
    <p:sldId id="276" r:id="rId5"/>
    <p:sldId id="277" r:id="rId6"/>
    <p:sldId id="270" r:id="rId7"/>
    <p:sldId id="267" r:id="rId8"/>
    <p:sldId id="26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9643" autoAdjust="0"/>
  </p:normalViewPr>
  <p:slideViewPr>
    <p:cSldViewPr snapToGrid="0" showGuides="1">
      <p:cViewPr varScale="1">
        <p:scale>
          <a:sx n="103" d="100"/>
          <a:sy n="103" d="100"/>
        </p:scale>
        <p:origin x="138" y="132"/>
      </p:cViewPr>
      <p:guideLst>
        <p:guide orient="horz" pos="2136"/>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8334E6-5733-4369-85E1-F119D5F71205}" type="datetimeFigureOut">
              <a:rPr lang="en-US" smtClean="0"/>
              <a:t>6/24/2016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AD8E68-4A7A-46A1-A750-06216370B61A}" type="slidenum">
              <a:rPr lang="en-US" smtClean="0"/>
              <a:t>‹#›</a:t>
            </a:fld>
            <a:endParaRPr lang="en-US"/>
          </a:p>
        </p:txBody>
      </p:sp>
    </p:spTree>
    <p:extLst>
      <p:ext uri="{BB962C8B-B14F-4D97-AF65-F5344CB8AC3E}">
        <p14:creationId xmlns:p14="http://schemas.microsoft.com/office/powerpoint/2010/main" val="41317487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SpringShare’s</a:t>
            </a:r>
            <a:r>
              <a:rPr lang="en-US" dirty="0" smtClean="0"/>
              <a:t> </a:t>
            </a:r>
            <a:r>
              <a:rPr lang="en-US" dirty="0" err="1" smtClean="0"/>
              <a:t>LibAnalytics</a:t>
            </a:r>
            <a:r>
              <a:rPr lang="en-US" dirty="0" smtClean="0"/>
              <a:t> Insight</a:t>
            </a:r>
            <a:r>
              <a:rPr lang="en-US" baseline="0" dirty="0" smtClean="0"/>
              <a:t> is a cloud based web service that allows libraries to upload and analyze various types of library statistics. Today, I’ll be discussing my experience with the product for the purposes of assessing e-journal package usage and acquisitions data.</a:t>
            </a:r>
            <a:endParaRPr lang="en-US" dirty="0"/>
          </a:p>
        </p:txBody>
      </p:sp>
      <p:sp>
        <p:nvSpPr>
          <p:cNvPr id="4" name="Slide Number Placeholder 3"/>
          <p:cNvSpPr>
            <a:spLocks noGrp="1"/>
          </p:cNvSpPr>
          <p:nvPr>
            <p:ph type="sldNum" sz="quarter" idx="10"/>
          </p:nvPr>
        </p:nvSpPr>
        <p:spPr/>
        <p:txBody>
          <a:bodyPr/>
          <a:lstStyle/>
          <a:p>
            <a:fld id="{84AD8E68-4A7A-46A1-A750-06216370B61A}" type="slidenum">
              <a:rPr lang="en-US" smtClean="0"/>
              <a:t>2</a:t>
            </a:fld>
            <a:endParaRPr lang="en-US"/>
          </a:p>
        </p:txBody>
      </p:sp>
    </p:spTree>
    <p:extLst>
      <p:ext uri="{BB962C8B-B14F-4D97-AF65-F5344CB8AC3E}">
        <p14:creationId xmlns:p14="http://schemas.microsoft.com/office/powerpoint/2010/main" val="2189396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Journal Package and Database dataset accepts</a:t>
            </a:r>
            <a:r>
              <a:rPr lang="en-US" baseline="0" dirty="0" smtClean="0"/>
              <a:t> select COUNTER report types through manual upload or SUSHI feed. Custom usage reports can also be used. To demonstrate I’ve uploaded COUNTER JR1 reports for some of our most expensive journal packages. This involved creating a dataset, uploading usage reports for each platform, and entering annual cost at the package/dataset level. The dataset analysis calculates cost-per-use figures and allows for comparisons between platforms. Additional tabs provide detailed, customizable title level usage and unique/duplicate title reports. </a:t>
            </a:r>
          </a:p>
        </p:txBody>
      </p:sp>
      <p:sp>
        <p:nvSpPr>
          <p:cNvPr id="4" name="Slide Number Placeholder 3"/>
          <p:cNvSpPr>
            <a:spLocks noGrp="1"/>
          </p:cNvSpPr>
          <p:nvPr>
            <p:ph type="sldNum" sz="quarter" idx="10"/>
          </p:nvPr>
        </p:nvSpPr>
        <p:spPr/>
        <p:txBody>
          <a:bodyPr/>
          <a:lstStyle/>
          <a:p>
            <a:fld id="{84AD8E68-4A7A-46A1-A750-06216370B61A}" type="slidenum">
              <a:rPr lang="en-US" smtClean="0"/>
              <a:t>3</a:t>
            </a:fld>
            <a:endParaRPr lang="en-US"/>
          </a:p>
        </p:txBody>
      </p:sp>
    </p:spTree>
    <p:extLst>
      <p:ext uri="{BB962C8B-B14F-4D97-AF65-F5344CB8AC3E}">
        <p14:creationId xmlns:p14="http://schemas.microsoft.com/office/powerpoint/2010/main" val="1055461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AD8E68-4A7A-46A1-A750-06216370B61A}" type="slidenum">
              <a:rPr lang="en-US" smtClean="0"/>
              <a:t>4</a:t>
            </a:fld>
            <a:endParaRPr lang="en-US"/>
          </a:p>
        </p:txBody>
      </p:sp>
    </p:spTree>
    <p:extLst>
      <p:ext uri="{BB962C8B-B14F-4D97-AF65-F5344CB8AC3E}">
        <p14:creationId xmlns:p14="http://schemas.microsoft.com/office/powerpoint/2010/main" val="2540993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Acquisitions dataset</a:t>
            </a:r>
            <a:r>
              <a:rPr lang="en-US" baseline="0" dirty="0" smtClean="0"/>
              <a:t> ingests reports from ILSs, Vendor databases, or customized reports. Here I’ve uploaded a customized report of purchases from our ILL Purchase-on-Demand program (Books on Demand) over the past three years. This required establishing the fields for the dataset (the column headers) and indicating what type of data each field contained. The dataset analysis compares purchases across time and offers useful analysis by classification, location, format, </a:t>
            </a:r>
            <a:r>
              <a:rPr lang="en-US" baseline="0" dirty="0" err="1" smtClean="0"/>
              <a:t>etc</a:t>
            </a:r>
            <a:r>
              <a:rPr lang="en-US" baseline="0" dirty="0" smtClean="0"/>
              <a:t>… Additionally, the bottom screenshot is of a separate dashboard feature (which can be used with any dataset type) that makes sharing charts/graphs with colleagues and/or the public very simple. </a:t>
            </a:r>
            <a:endParaRPr lang="en-US" dirty="0"/>
          </a:p>
        </p:txBody>
      </p:sp>
      <p:sp>
        <p:nvSpPr>
          <p:cNvPr id="4" name="Slide Number Placeholder 3"/>
          <p:cNvSpPr>
            <a:spLocks noGrp="1"/>
          </p:cNvSpPr>
          <p:nvPr>
            <p:ph type="sldNum" sz="quarter" idx="10"/>
          </p:nvPr>
        </p:nvSpPr>
        <p:spPr/>
        <p:txBody>
          <a:bodyPr/>
          <a:lstStyle/>
          <a:p>
            <a:fld id="{84AD8E68-4A7A-46A1-A750-06216370B61A}" type="slidenum">
              <a:rPr lang="en-US" smtClean="0"/>
              <a:t>5</a:t>
            </a:fld>
            <a:endParaRPr lang="en-US"/>
          </a:p>
        </p:txBody>
      </p:sp>
    </p:spTree>
    <p:extLst>
      <p:ext uri="{BB962C8B-B14F-4D97-AF65-F5344CB8AC3E}">
        <p14:creationId xmlns:p14="http://schemas.microsoft.com/office/powerpoint/2010/main" val="30028670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AD8E68-4A7A-46A1-A750-06216370B61A}" type="slidenum">
              <a:rPr lang="en-US" smtClean="0"/>
              <a:t>6</a:t>
            </a:fld>
            <a:endParaRPr lang="en-US"/>
          </a:p>
        </p:txBody>
      </p:sp>
    </p:spTree>
    <p:extLst>
      <p:ext uri="{BB962C8B-B14F-4D97-AF65-F5344CB8AC3E}">
        <p14:creationId xmlns:p14="http://schemas.microsoft.com/office/powerpoint/2010/main" val="19807680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AD8E68-4A7A-46A1-A750-06216370B61A}" type="slidenum">
              <a:rPr lang="en-US" smtClean="0"/>
              <a:t>7</a:t>
            </a:fld>
            <a:endParaRPr lang="en-US"/>
          </a:p>
        </p:txBody>
      </p:sp>
    </p:spTree>
    <p:extLst>
      <p:ext uri="{BB962C8B-B14F-4D97-AF65-F5344CB8AC3E}">
        <p14:creationId xmlns:p14="http://schemas.microsoft.com/office/powerpoint/2010/main" val="13288867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293B6FC-2195-4825-AFFB-172EDAE5CACF}" type="datetimeFigureOut">
              <a:rPr lang="en-US" smtClean="0"/>
              <a:t>6/24/2016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51222-14F5-4E79-BF32-4E0668E89C37}" type="slidenum">
              <a:rPr lang="en-US" smtClean="0"/>
              <a:t>‹#›</a:t>
            </a:fld>
            <a:endParaRPr lang="en-US"/>
          </a:p>
        </p:txBody>
      </p:sp>
    </p:spTree>
    <p:extLst>
      <p:ext uri="{BB962C8B-B14F-4D97-AF65-F5344CB8AC3E}">
        <p14:creationId xmlns:p14="http://schemas.microsoft.com/office/powerpoint/2010/main" val="21684715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93B6FC-2195-4825-AFFB-172EDAE5CACF}" type="datetimeFigureOut">
              <a:rPr lang="en-US" smtClean="0"/>
              <a:t>6/24/2016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51222-14F5-4E79-BF32-4E0668E89C37}" type="slidenum">
              <a:rPr lang="en-US" smtClean="0"/>
              <a:t>‹#›</a:t>
            </a:fld>
            <a:endParaRPr lang="en-US"/>
          </a:p>
        </p:txBody>
      </p:sp>
    </p:spTree>
    <p:extLst>
      <p:ext uri="{BB962C8B-B14F-4D97-AF65-F5344CB8AC3E}">
        <p14:creationId xmlns:p14="http://schemas.microsoft.com/office/powerpoint/2010/main" val="2501640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93B6FC-2195-4825-AFFB-172EDAE5CACF}" type="datetimeFigureOut">
              <a:rPr lang="en-US" smtClean="0"/>
              <a:t>6/24/2016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51222-14F5-4E79-BF32-4E0668E89C37}" type="slidenum">
              <a:rPr lang="en-US" smtClean="0"/>
              <a:t>‹#›</a:t>
            </a:fld>
            <a:endParaRPr lang="en-US"/>
          </a:p>
        </p:txBody>
      </p:sp>
    </p:spTree>
    <p:extLst>
      <p:ext uri="{BB962C8B-B14F-4D97-AF65-F5344CB8AC3E}">
        <p14:creationId xmlns:p14="http://schemas.microsoft.com/office/powerpoint/2010/main" val="353414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93B6FC-2195-4825-AFFB-172EDAE5CACF}" type="datetimeFigureOut">
              <a:rPr lang="en-US" smtClean="0"/>
              <a:t>6/24/2016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51222-14F5-4E79-BF32-4E0668E89C37}" type="slidenum">
              <a:rPr lang="en-US" smtClean="0"/>
              <a:t>‹#›</a:t>
            </a:fld>
            <a:endParaRPr lang="en-US"/>
          </a:p>
        </p:txBody>
      </p:sp>
    </p:spTree>
    <p:extLst>
      <p:ext uri="{BB962C8B-B14F-4D97-AF65-F5344CB8AC3E}">
        <p14:creationId xmlns:p14="http://schemas.microsoft.com/office/powerpoint/2010/main" val="1159165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93B6FC-2195-4825-AFFB-172EDAE5CACF}" type="datetimeFigureOut">
              <a:rPr lang="en-US" smtClean="0"/>
              <a:t>6/24/2016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51222-14F5-4E79-BF32-4E0668E89C37}" type="slidenum">
              <a:rPr lang="en-US" smtClean="0"/>
              <a:t>‹#›</a:t>
            </a:fld>
            <a:endParaRPr lang="en-US"/>
          </a:p>
        </p:txBody>
      </p:sp>
    </p:spTree>
    <p:extLst>
      <p:ext uri="{BB962C8B-B14F-4D97-AF65-F5344CB8AC3E}">
        <p14:creationId xmlns:p14="http://schemas.microsoft.com/office/powerpoint/2010/main" val="1149957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293B6FC-2195-4825-AFFB-172EDAE5CACF}" type="datetimeFigureOut">
              <a:rPr lang="en-US" smtClean="0"/>
              <a:t>6/24/2016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451222-14F5-4E79-BF32-4E0668E89C37}" type="slidenum">
              <a:rPr lang="en-US" smtClean="0"/>
              <a:t>‹#›</a:t>
            </a:fld>
            <a:endParaRPr lang="en-US"/>
          </a:p>
        </p:txBody>
      </p:sp>
    </p:spTree>
    <p:extLst>
      <p:ext uri="{BB962C8B-B14F-4D97-AF65-F5344CB8AC3E}">
        <p14:creationId xmlns:p14="http://schemas.microsoft.com/office/powerpoint/2010/main" val="2844746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293B6FC-2195-4825-AFFB-172EDAE5CACF}" type="datetimeFigureOut">
              <a:rPr lang="en-US" smtClean="0"/>
              <a:t>6/24/2016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451222-14F5-4E79-BF32-4E0668E89C37}" type="slidenum">
              <a:rPr lang="en-US" smtClean="0"/>
              <a:t>‹#›</a:t>
            </a:fld>
            <a:endParaRPr lang="en-US"/>
          </a:p>
        </p:txBody>
      </p:sp>
    </p:spTree>
    <p:extLst>
      <p:ext uri="{BB962C8B-B14F-4D97-AF65-F5344CB8AC3E}">
        <p14:creationId xmlns:p14="http://schemas.microsoft.com/office/powerpoint/2010/main" val="3682173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93B6FC-2195-4825-AFFB-172EDAE5CACF}" type="datetimeFigureOut">
              <a:rPr lang="en-US" smtClean="0"/>
              <a:t>6/24/2016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451222-14F5-4E79-BF32-4E0668E89C37}" type="slidenum">
              <a:rPr lang="en-US" smtClean="0"/>
              <a:t>‹#›</a:t>
            </a:fld>
            <a:endParaRPr lang="en-US"/>
          </a:p>
        </p:txBody>
      </p:sp>
    </p:spTree>
    <p:extLst>
      <p:ext uri="{BB962C8B-B14F-4D97-AF65-F5344CB8AC3E}">
        <p14:creationId xmlns:p14="http://schemas.microsoft.com/office/powerpoint/2010/main" val="475237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93B6FC-2195-4825-AFFB-172EDAE5CACF}" type="datetimeFigureOut">
              <a:rPr lang="en-US" smtClean="0"/>
              <a:t>6/24/2016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451222-14F5-4E79-BF32-4E0668E89C37}" type="slidenum">
              <a:rPr lang="en-US" smtClean="0"/>
              <a:t>‹#›</a:t>
            </a:fld>
            <a:endParaRPr lang="en-US"/>
          </a:p>
        </p:txBody>
      </p:sp>
    </p:spTree>
    <p:extLst>
      <p:ext uri="{BB962C8B-B14F-4D97-AF65-F5344CB8AC3E}">
        <p14:creationId xmlns:p14="http://schemas.microsoft.com/office/powerpoint/2010/main" val="1566845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93B6FC-2195-4825-AFFB-172EDAE5CACF}" type="datetimeFigureOut">
              <a:rPr lang="en-US" smtClean="0"/>
              <a:t>6/24/2016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451222-14F5-4E79-BF32-4E0668E89C37}" type="slidenum">
              <a:rPr lang="en-US" smtClean="0"/>
              <a:t>‹#›</a:t>
            </a:fld>
            <a:endParaRPr lang="en-US"/>
          </a:p>
        </p:txBody>
      </p:sp>
    </p:spTree>
    <p:extLst>
      <p:ext uri="{BB962C8B-B14F-4D97-AF65-F5344CB8AC3E}">
        <p14:creationId xmlns:p14="http://schemas.microsoft.com/office/powerpoint/2010/main" val="167735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93B6FC-2195-4825-AFFB-172EDAE5CACF}" type="datetimeFigureOut">
              <a:rPr lang="en-US" smtClean="0"/>
              <a:t>6/24/2016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451222-14F5-4E79-BF32-4E0668E89C37}" type="slidenum">
              <a:rPr lang="en-US" smtClean="0"/>
              <a:t>‹#›</a:t>
            </a:fld>
            <a:endParaRPr lang="en-US"/>
          </a:p>
        </p:txBody>
      </p:sp>
    </p:spTree>
    <p:extLst>
      <p:ext uri="{BB962C8B-B14F-4D97-AF65-F5344CB8AC3E}">
        <p14:creationId xmlns:p14="http://schemas.microsoft.com/office/powerpoint/2010/main" val="328729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93B6FC-2195-4825-AFFB-172EDAE5CACF}" type="datetimeFigureOut">
              <a:rPr lang="en-US" smtClean="0"/>
              <a:t>6/24/2016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451222-14F5-4E79-BF32-4E0668E89C37}" type="slidenum">
              <a:rPr lang="en-US" smtClean="0"/>
              <a:t>‹#›</a:t>
            </a:fld>
            <a:endParaRPr lang="en-US"/>
          </a:p>
        </p:txBody>
      </p:sp>
    </p:spTree>
    <p:extLst>
      <p:ext uri="{BB962C8B-B14F-4D97-AF65-F5344CB8AC3E}">
        <p14:creationId xmlns:p14="http://schemas.microsoft.com/office/powerpoint/2010/main" val="27178228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stecarr@uflib.uf.edu" TargetMode="External"/><Relationship Id="rId2" Type="http://schemas.openxmlformats.org/officeDocument/2006/relationships/hyperlink" Target="mailto:tshelton@uflib.ufl.edu"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609601"/>
            <a:ext cx="10515600" cy="3429000"/>
          </a:xfrm>
        </p:spPr>
        <p:txBody>
          <a:bodyPr>
            <a:normAutofit/>
          </a:bodyPr>
          <a:lstStyle/>
          <a:p>
            <a:pPr algn="ctr"/>
            <a:r>
              <a:rPr lang="en-US" b="1" dirty="0"/>
              <a:t>Using </a:t>
            </a:r>
            <a:r>
              <a:rPr lang="en-US" b="1" dirty="0" smtClean="0"/>
              <a:t/>
            </a:r>
            <a:br>
              <a:rPr lang="en-US" b="1" dirty="0" smtClean="0"/>
            </a:br>
            <a:r>
              <a:rPr lang="en-US" b="1" dirty="0" err="1" smtClean="0"/>
              <a:t>SpringShare’s</a:t>
            </a:r>
            <a:r>
              <a:rPr lang="en-US" b="1" dirty="0" smtClean="0"/>
              <a:t> </a:t>
            </a:r>
            <a:r>
              <a:rPr lang="en-US" b="1" dirty="0" err="1"/>
              <a:t>LibAnalytics</a:t>
            </a:r>
            <a:r>
              <a:rPr lang="en-US" b="1" dirty="0"/>
              <a:t> </a:t>
            </a:r>
            <a:r>
              <a:rPr lang="en-US" b="1" dirty="0" smtClean="0"/>
              <a:t/>
            </a:r>
            <a:br>
              <a:rPr lang="en-US" b="1" dirty="0" smtClean="0"/>
            </a:br>
            <a:r>
              <a:rPr lang="en-US" b="1" dirty="0" smtClean="0"/>
              <a:t>for </a:t>
            </a:r>
            <a:br>
              <a:rPr lang="en-US" b="1" dirty="0" smtClean="0"/>
            </a:br>
            <a:r>
              <a:rPr lang="en-US" b="1" dirty="0" smtClean="0"/>
              <a:t>Collection </a:t>
            </a:r>
            <a:r>
              <a:rPr lang="en-US" b="1" dirty="0"/>
              <a:t>Assessment</a:t>
            </a:r>
          </a:p>
        </p:txBody>
      </p:sp>
      <p:sp>
        <p:nvSpPr>
          <p:cNvPr id="3" name="Subtitle 2"/>
          <p:cNvSpPr>
            <a:spLocks noGrp="1"/>
          </p:cNvSpPr>
          <p:nvPr>
            <p:ph type="body" idx="1"/>
          </p:nvPr>
        </p:nvSpPr>
        <p:spPr>
          <a:xfrm>
            <a:off x="838200" y="5507765"/>
            <a:ext cx="4572000" cy="1188720"/>
          </a:xfrm>
        </p:spPr>
        <p:txBody>
          <a:bodyPr>
            <a:normAutofit fontScale="92500" lnSpcReduction="10000"/>
          </a:bodyPr>
          <a:lstStyle/>
          <a:p>
            <a:pPr algn="ctr"/>
            <a:r>
              <a:rPr lang="en-US" dirty="0" smtClean="0">
                <a:solidFill>
                  <a:schemeClr val="tx1"/>
                </a:solidFill>
              </a:rPr>
              <a:t>Trey Shelton – E-Resources Librarian</a:t>
            </a:r>
          </a:p>
          <a:p>
            <a:pPr algn="ctr"/>
            <a:r>
              <a:rPr lang="en-US" dirty="0" smtClean="0">
                <a:solidFill>
                  <a:schemeClr val="tx1"/>
                </a:solidFill>
              </a:rPr>
              <a:t>&amp; </a:t>
            </a:r>
          </a:p>
          <a:p>
            <a:pPr algn="ctr"/>
            <a:r>
              <a:rPr lang="en-US" dirty="0" smtClean="0">
                <a:solidFill>
                  <a:schemeClr val="tx1"/>
                </a:solidFill>
              </a:rPr>
              <a:t>Steve </a:t>
            </a:r>
            <a:r>
              <a:rPr lang="en-US" dirty="0" err="1" smtClean="0">
                <a:solidFill>
                  <a:schemeClr val="tx1"/>
                </a:solidFill>
              </a:rPr>
              <a:t>Carrico</a:t>
            </a:r>
            <a:r>
              <a:rPr lang="en-US" dirty="0" smtClean="0">
                <a:solidFill>
                  <a:schemeClr val="tx1"/>
                </a:solidFill>
              </a:rPr>
              <a:t> – Acquisitions Librarian</a:t>
            </a:r>
          </a:p>
          <a:p>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1800" y="5675684"/>
            <a:ext cx="4572000" cy="852882"/>
          </a:xfrm>
          <a:prstGeom prst="rect">
            <a:avLst/>
          </a:prstGeom>
        </p:spPr>
      </p:pic>
    </p:spTree>
    <p:extLst>
      <p:ext uri="{BB962C8B-B14F-4D97-AF65-F5344CB8AC3E}">
        <p14:creationId xmlns:p14="http://schemas.microsoft.com/office/powerpoint/2010/main" val="23345530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605481" y="46977"/>
            <a:ext cx="11073375" cy="1600200"/>
          </a:xfrm>
        </p:spPr>
        <p:txBody>
          <a:bodyPr anchor="ctr">
            <a:noAutofit/>
          </a:bodyPr>
          <a:lstStyle/>
          <a:p>
            <a:pPr algn="ctr"/>
            <a:r>
              <a:rPr lang="en-US" sz="5400" b="1" dirty="0" smtClean="0"/>
              <a:t>What is </a:t>
            </a:r>
            <a:r>
              <a:rPr lang="en-US" sz="5400" b="1" dirty="0" err="1" smtClean="0"/>
              <a:t>LibAnalytics</a:t>
            </a:r>
            <a:r>
              <a:rPr lang="en-US" sz="5400" b="1" dirty="0" smtClean="0"/>
              <a:t> Insight?</a:t>
            </a:r>
            <a:endParaRPr lang="en-US" sz="5400" b="1" dirty="0"/>
          </a:p>
        </p:txBody>
      </p:sp>
      <p:pic>
        <p:nvPicPr>
          <p:cNvPr id="1026" name="Picture 2"/>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tretch>
            <a:fillRect/>
          </a:stretch>
        </p:blipFill>
        <p:spPr bwMode="auto">
          <a:xfrm>
            <a:off x="6019800" y="2166102"/>
            <a:ext cx="6172200" cy="4460817"/>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half" idx="2"/>
          </p:nvPr>
        </p:nvSpPr>
        <p:spPr>
          <a:xfrm>
            <a:off x="605481" y="2296406"/>
            <a:ext cx="5853191" cy="3811588"/>
          </a:xfrm>
        </p:spPr>
        <p:txBody>
          <a:bodyPr anchor="ctr">
            <a:normAutofit/>
          </a:bodyPr>
          <a:lstStyle/>
          <a:p>
            <a:pPr marL="285750" indent="-285750">
              <a:buFont typeface="Arial" panose="020B0604020202020204" pitchFamily="34" charset="0"/>
              <a:buChar char="•"/>
            </a:pPr>
            <a:r>
              <a:rPr lang="en-US" sz="3200" b="1" dirty="0"/>
              <a:t>E-Journals &amp; Database Usage</a:t>
            </a:r>
          </a:p>
          <a:p>
            <a:pPr marL="285750" indent="-285750">
              <a:buFont typeface="Arial" panose="020B0604020202020204" pitchFamily="34" charset="0"/>
              <a:buChar char="•"/>
            </a:pPr>
            <a:r>
              <a:rPr lang="en-US" sz="2000" dirty="0"/>
              <a:t>Gate Counts</a:t>
            </a:r>
          </a:p>
          <a:p>
            <a:pPr marL="285750" indent="-285750">
              <a:buFont typeface="Arial" panose="020B0604020202020204" pitchFamily="34" charset="0"/>
              <a:buChar char="•"/>
            </a:pPr>
            <a:r>
              <a:rPr lang="en-US" sz="2000" dirty="0"/>
              <a:t>Circulation &amp; </a:t>
            </a:r>
            <a:r>
              <a:rPr lang="en-US" sz="3200" b="1" dirty="0"/>
              <a:t>Acquisition Statistics</a:t>
            </a:r>
            <a:endParaRPr lang="en-US" sz="2400" b="1" dirty="0"/>
          </a:p>
          <a:p>
            <a:pPr marL="285750" indent="-285750">
              <a:buFont typeface="Arial" panose="020B0604020202020204" pitchFamily="34" charset="0"/>
              <a:buChar char="•"/>
            </a:pPr>
            <a:r>
              <a:rPr lang="en-US" sz="2000" dirty="0"/>
              <a:t>Interlibrary Loan Activity</a:t>
            </a:r>
          </a:p>
          <a:p>
            <a:pPr marL="285750" indent="-285750">
              <a:buFont typeface="Arial" panose="020B0604020202020204" pitchFamily="34" charset="0"/>
              <a:buChar char="•"/>
            </a:pPr>
            <a:r>
              <a:rPr lang="en-US" sz="2000" dirty="0"/>
              <a:t>Library Expenditures &amp; Revenues</a:t>
            </a:r>
          </a:p>
          <a:p>
            <a:pPr marL="285750" indent="-285750">
              <a:buFont typeface="Arial" panose="020B0604020202020204" pitchFamily="34" charset="0"/>
              <a:buChar char="•"/>
            </a:pPr>
            <a:r>
              <a:rPr lang="en-US" sz="2000" dirty="0"/>
              <a:t>NCES Statistics</a:t>
            </a:r>
          </a:p>
          <a:p>
            <a:pPr marL="285750" indent="-285750">
              <a:buFont typeface="Arial" panose="020B0604020202020204" pitchFamily="34" charset="0"/>
              <a:buChar char="•"/>
            </a:pPr>
            <a:r>
              <a:rPr lang="en-US" sz="2000" dirty="0"/>
              <a:t>Reference Statistics</a:t>
            </a:r>
          </a:p>
          <a:p>
            <a:pPr marL="285750" indent="-285750">
              <a:buFont typeface="Arial" panose="020B0604020202020204" pitchFamily="34" charset="0"/>
              <a:buChar char="•"/>
            </a:pPr>
            <a:r>
              <a:rPr lang="en-US" sz="2000" dirty="0"/>
              <a:t>Custom-defined Datasets</a:t>
            </a:r>
          </a:p>
        </p:txBody>
      </p:sp>
      <p:sp>
        <p:nvSpPr>
          <p:cNvPr id="8" name="Rectangle 7"/>
          <p:cNvSpPr/>
          <p:nvPr/>
        </p:nvSpPr>
        <p:spPr>
          <a:xfrm>
            <a:off x="7091748" y="5985738"/>
            <a:ext cx="4028303" cy="276999"/>
          </a:xfrm>
          <a:prstGeom prst="rect">
            <a:avLst/>
          </a:prstGeom>
        </p:spPr>
        <p:txBody>
          <a:bodyPr wrap="square">
            <a:spAutoFit/>
          </a:bodyPr>
          <a:lstStyle/>
          <a:p>
            <a:r>
              <a:rPr lang="en-US" sz="1200" dirty="0" err="1" smtClean="0"/>
              <a:t>LibAnalytics</a:t>
            </a:r>
            <a:r>
              <a:rPr lang="en-US" sz="1200" dirty="0" smtClean="0"/>
              <a:t> Logo. http</a:t>
            </a:r>
            <a:r>
              <a:rPr lang="en-US" sz="1200" dirty="0"/>
              <a:t>://www.springshare.com/libanalytics/</a:t>
            </a:r>
          </a:p>
        </p:txBody>
      </p:sp>
    </p:spTree>
    <p:extLst>
      <p:ext uri="{BB962C8B-B14F-4D97-AF65-F5344CB8AC3E}">
        <p14:creationId xmlns:p14="http://schemas.microsoft.com/office/powerpoint/2010/main" val="33143104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16" name="Title 15"/>
          <p:cNvSpPr>
            <a:spLocks noGrp="1"/>
          </p:cNvSpPr>
          <p:nvPr>
            <p:ph type="title"/>
          </p:nvPr>
        </p:nvSpPr>
        <p:spPr>
          <a:xfrm>
            <a:off x="604157" y="407092"/>
            <a:ext cx="10983686" cy="769322"/>
          </a:xfrm>
        </p:spPr>
        <p:txBody>
          <a:bodyPr>
            <a:noAutofit/>
          </a:bodyPr>
          <a:lstStyle/>
          <a:p>
            <a:pPr algn="ctr"/>
            <a:r>
              <a:rPr lang="en-US" sz="5400" b="1" dirty="0" smtClean="0"/>
              <a:t>Journal Package/Database Analysis</a:t>
            </a:r>
            <a:endParaRPr lang="en-US" sz="5400" b="1" dirty="0"/>
          </a:p>
        </p:txBody>
      </p:sp>
      <p:pic>
        <p:nvPicPr>
          <p:cNvPr id="14" name="Picture 13"/>
          <p:cNvPicPr>
            <a:picLocks noChangeAspect="1"/>
          </p:cNvPicPr>
          <p:nvPr/>
        </p:nvPicPr>
        <p:blipFill>
          <a:blip r:embed="rId3"/>
          <a:stretch>
            <a:fillRect/>
          </a:stretch>
        </p:blipFill>
        <p:spPr>
          <a:xfrm>
            <a:off x="7532914" y="1616051"/>
            <a:ext cx="3820886" cy="2405141"/>
          </a:xfrm>
          <a:prstGeom prst="rect">
            <a:avLst/>
          </a:prstGeom>
          <a:ln>
            <a:solidFill>
              <a:schemeClr val="tx1"/>
            </a:solidFill>
          </a:ln>
        </p:spPr>
      </p:pic>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l="11269" t="13075" r="10606" b="4097"/>
          <a:stretch/>
        </p:blipFill>
        <p:spPr>
          <a:xfrm>
            <a:off x="7184924" y="4570390"/>
            <a:ext cx="4516866" cy="1851610"/>
          </a:xfrm>
          <a:prstGeom prst="rect">
            <a:avLst/>
          </a:prstGeom>
          <a:ln>
            <a:solidFill>
              <a:schemeClr val="tx1"/>
            </a:solidFill>
          </a:ln>
        </p:spPr>
      </p:pic>
      <p:sp>
        <p:nvSpPr>
          <p:cNvPr id="13" name="TextBox 12"/>
          <p:cNvSpPr txBox="1"/>
          <p:nvPr/>
        </p:nvSpPr>
        <p:spPr>
          <a:xfrm>
            <a:off x="942109" y="2179780"/>
            <a:ext cx="1828800" cy="914400"/>
          </a:xfrm>
          <a:prstGeom prst="rect">
            <a:avLst/>
          </a:prstGeom>
          <a:noFill/>
          <a:ln w="28575">
            <a:solidFill>
              <a:schemeClr val="tx1"/>
            </a:solidFill>
          </a:ln>
        </p:spPr>
        <p:txBody>
          <a:bodyPr wrap="square" rtlCol="0" anchor="ctr">
            <a:noAutofit/>
          </a:bodyPr>
          <a:lstStyle/>
          <a:p>
            <a:pPr algn="ctr"/>
            <a:r>
              <a:rPr lang="en-US" sz="3200" b="1" dirty="0" smtClean="0"/>
              <a:t>Cost Data</a:t>
            </a:r>
            <a:endParaRPr lang="en-US" b="1" dirty="0"/>
          </a:p>
        </p:txBody>
      </p:sp>
      <p:cxnSp>
        <p:nvCxnSpPr>
          <p:cNvPr id="8" name="Straight Arrow Connector 7"/>
          <p:cNvCxnSpPr/>
          <p:nvPr/>
        </p:nvCxnSpPr>
        <p:spPr>
          <a:xfrm>
            <a:off x="2761122" y="3092516"/>
            <a:ext cx="1093089" cy="746996"/>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2837065" y="4030359"/>
            <a:ext cx="1017146" cy="400614"/>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5481952" y="3178629"/>
            <a:ext cx="2050962" cy="705477"/>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525131" y="3874825"/>
            <a:ext cx="1659793" cy="1381849"/>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666986" y="2979358"/>
            <a:ext cx="2195008" cy="1586391"/>
          </a:xfrm>
          <a:prstGeom prst="rect">
            <a:avLst/>
          </a:prstGeom>
          <a:noFill/>
          <a:extLst>
            <a:ext uri="{909E8E84-426E-40DD-AFC4-6F175D3DCCD1}">
              <a14:hiddenFill xmlns:a14="http://schemas.microsoft.com/office/drawing/2010/main">
                <a:solidFill>
                  <a:srgbClr val="FFFFFF"/>
                </a:solidFill>
              </a14:hiddenFill>
            </a:ext>
          </a:extLst>
        </p:spPr>
      </p:pic>
      <p:sp>
        <p:nvSpPr>
          <p:cNvPr id="62" name="TextBox 61"/>
          <p:cNvSpPr txBox="1"/>
          <p:nvPr/>
        </p:nvSpPr>
        <p:spPr>
          <a:xfrm>
            <a:off x="1008265" y="4430973"/>
            <a:ext cx="1828800" cy="914400"/>
          </a:xfrm>
          <a:prstGeom prst="rect">
            <a:avLst/>
          </a:prstGeom>
          <a:noFill/>
          <a:ln w="28575">
            <a:solidFill>
              <a:schemeClr val="tx1"/>
            </a:solidFill>
          </a:ln>
        </p:spPr>
        <p:txBody>
          <a:bodyPr wrap="square" rtlCol="0">
            <a:noAutofit/>
          </a:bodyPr>
          <a:lstStyle/>
          <a:p>
            <a:pPr algn="ctr"/>
            <a:r>
              <a:rPr lang="en-US" sz="2800" b="1" dirty="0" smtClean="0"/>
              <a:t>Usage Report</a:t>
            </a:r>
            <a:endParaRPr lang="en-US" sz="2800" b="1" dirty="0"/>
          </a:p>
        </p:txBody>
      </p:sp>
    </p:spTree>
    <p:extLst>
      <p:ext uri="{BB962C8B-B14F-4D97-AF65-F5344CB8AC3E}">
        <p14:creationId xmlns:p14="http://schemas.microsoft.com/office/powerpoint/2010/main" val="33872045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7" name="Text Placeholder 1"/>
          <p:cNvSpPr txBox="1">
            <a:spLocks/>
          </p:cNvSpPr>
          <p:nvPr/>
        </p:nvSpPr>
        <p:spPr>
          <a:xfrm>
            <a:off x="839788" y="1681163"/>
            <a:ext cx="5157787" cy="823912"/>
          </a:xfrm>
          <a:prstGeom prst="rect">
            <a:avLst/>
          </a:prstGeom>
          <a:solidFill>
            <a:schemeClr val="accent6">
              <a:lumMod val="20000"/>
              <a:lumOff val="80000"/>
            </a:scheme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5400" dirty="0" smtClean="0"/>
              <a:t>Pros</a:t>
            </a:r>
            <a:r>
              <a:rPr lang="en-US" dirty="0" smtClean="0"/>
              <a:t>	</a:t>
            </a:r>
            <a:endParaRPr lang="en-US" dirty="0"/>
          </a:p>
        </p:txBody>
      </p:sp>
      <p:sp>
        <p:nvSpPr>
          <p:cNvPr id="8" name="Content Placeholder 2"/>
          <p:cNvSpPr txBox="1">
            <a:spLocks/>
          </p:cNvSpPr>
          <p:nvPr/>
        </p:nvSpPr>
        <p:spPr>
          <a:xfrm>
            <a:off x="839788" y="2505075"/>
            <a:ext cx="5157787" cy="3684588"/>
          </a:xfrm>
          <a:prstGeom prst="rect">
            <a:avLst/>
          </a:prstGeom>
          <a:solidFill>
            <a:schemeClr val="accent6">
              <a:lumMod val="20000"/>
              <a:lumOff val="80000"/>
            </a:scheme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Quick Overview &amp; Comparison of Cost and Usage </a:t>
            </a:r>
          </a:p>
          <a:p>
            <a:endParaRPr lang="en-US" dirty="0" smtClean="0"/>
          </a:p>
          <a:p>
            <a:r>
              <a:rPr lang="en-US" dirty="0" smtClean="0"/>
              <a:t>Meaningful title level usage</a:t>
            </a:r>
          </a:p>
          <a:p>
            <a:endParaRPr lang="en-US" dirty="0" smtClean="0"/>
          </a:p>
          <a:p>
            <a:r>
              <a:rPr lang="en-US" dirty="0" smtClean="0"/>
              <a:t>Exposes usage patterns and anomalies </a:t>
            </a:r>
          </a:p>
        </p:txBody>
      </p:sp>
      <p:sp>
        <p:nvSpPr>
          <p:cNvPr id="9" name="Text Placeholder 5"/>
          <p:cNvSpPr txBox="1">
            <a:spLocks/>
          </p:cNvSpPr>
          <p:nvPr/>
        </p:nvSpPr>
        <p:spPr>
          <a:xfrm>
            <a:off x="6172200" y="1681163"/>
            <a:ext cx="5183188" cy="823912"/>
          </a:xfrm>
          <a:prstGeom prst="rect">
            <a:avLst/>
          </a:prstGeom>
          <a:solidFill>
            <a:schemeClr val="accent2">
              <a:lumMod val="20000"/>
              <a:lumOff val="80000"/>
            </a:scheme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5400" dirty="0" smtClean="0"/>
              <a:t>Cons</a:t>
            </a:r>
            <a:endParaRPr lang="en-US" sz="5400" dirty="0"/>
          </a:p>
        </p:txBody>
      </p:sp>
      <p:sp>
        <p:nvSpPr>
          <p:cNvPr id="10" name="Content Placeholder 6"/>
          <p:cNvSpPr txBox="1">
            <a:spLocks/>
          </p:cNvSpPr>
          <p:nvPr/>
        </p:nvSpPr>
        <p:spPr>
          <a:xfrm>
            <a:off x="6172200" y="2505075"/>
            <a:ext cx="5183188" cy="3684588"/>
          </a:xfrm>
          <a:prstGeom prst="rect">
            <a:avLst/>
          </a:prstGeom>
          <a:solidFill>
            <a:schemeClr val="accent2">
              <a:lumMod val="20000"/>
              <a:lumOff val="80000"/>
            </a:scheme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Gathering and managing data is still challenging</a:t>
            </a:r>
          </a:p>
          <a:p>
            <a:endParaRPr lang="en-US" dirty="0" smtClean="0"/>
          </a:p>
          <a:p>
            <a:r>
              <a:rPr lang="en-US" dirty="0" smtClean="0"/>
              <a:t>Title level cost not a feature for journal package/database dataset type</a:t>
            </a:r>
            <a:endParaRPr lang="en-US" dirty="0"/>
          </a:p>
        </p:txBody>
      </p:sp>
      <p:sp>
        <p:nvSpPr>
          <p:cNvPr id="11" name="Title 15"/>
          <p:cNvSpPr txBox="1">
            <a:spLocks/>
          </p:cNvSpPr>
          <p:nvPr/>
        </p:nvSpPr>
        <p:spPr>
          <a:xfrm>
            <a:off x="604157" y="407092"/>
            <a:ext cx="10983686" cy="76932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5400" b="1" smtClean="0"/>
              <a:t>Journal Package/Database Analysis</a:t>
            </a:r>
            <a:endParaRPr lang="en-US" sz="5400" b="1" dirty="0"/>
          </a:p>
        </p:txBody>
      </p:sp>
    </p:spTree>
    <p:extLst>
      <p:ext uri="{BB962C8B-B14F-4D97-AF65-F5344CB8AC3E}">
        <p14:creationId xmlns:p14="http://schemas.microsoft.com/office/powerpoint/2010/main" val="31042608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16" name="Title 15"/>
          <p:cNvSpPr>
            <a:spLocks noGrp="1"/>
          </p:cNvSpPr>
          <p:nvPr>
            <p:ph type="title"/>
          </p:nvPr>
        </p:nvSpPr>
        <p:spPr>
          <a:xfrm>
            <a:off x="604157" y="407092"/>
            <a:ext cx="10983686" cy="769322"/>
          </a:xfrm>
        </p:spPr>
        <p:txBody>
          <a:bodyPr>
            <a:noAutofit/>
          </a:bodyPr>
          <a:lstStyle/>
          <a:p>
            <a:pPr algn="ctr"/>
            <a:r>
              <a:rPr lang="en-US" sz="5400" b="1" dirty="0" smtClean="0"/>
              <a:t>Acquisitions Analysis</a:t>
            </a:r>
            <a:endParaRPr lang="en-US" sz="5400" b="1" dirty="0"/>
          </a:p>
        </p:txBody>
      </p:sp>
      <p:cxnSp>
        <p:nvCxnSpPr>
          <p:cNvPr id="21" name="Straight Arrow Connector 20"/>
          <p:cNvCxnSpPr>
            <a:stCxn id="62" idx="3"/>
          </p:cNvCxnSpPr>
          <p:nvPr/>
        </p:nvCxnSpPr>
        <p:spPr>
          <a:xfrm flipV="1">
            <a:off x="2655697" y="3874825"/>
            <a:ext cx="1188515" cy="9282"/>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5481952" y="3242847"/>
            <a:ext cx="1702972" cy="64126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endCxn id="15" idx="1"/>
          </p:cNvCxnSpPr>
          <p:nvPr/>
        </p:nvCxnSpPr>
        <p:spPr>
          <a:xfrm>
            <a:off x="5525131" y="3874825"/>
            <a:ext cx="1702972" cy="1008399"/>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666986" y="2979358"/>
            <a:ext cx="2195008" cy="1586391"/>
          </a:xfrm>
          <a:prstGeom prst="rect">
            <a:avLst/>
          </a:prstGeom>
          <a:noFill/>
          <a:extLst>
            <a:ext uri="{909E8E84-426E-40DD-AFC4-6F175D3DCCD1}">
              <a14:hiddenFill xmlns:a14="http://schemas.microsoft.com/office/drawing/2010/main">
                <a:solidFill>
                  <a:srgbClr val="FFFFFF"/>
                </a:solidFill>
              </a14:hiddenFill>
            </a:ext>
          </a:extLst>
        </p:spPr>
      </p:pic>
      <p:sp>
        <p:nvSpPr>
          <p:cNvPr id="62" name="TextBox 61"/>
          <p:cNvSpPr txBox="1"/>
          <p:nvPr/>
        </p:nvSpPr>
        <p:spPr>
          <a:xfrm>
            <a:off x="604157" y="3135334"/>
            <a:ext cx="2051540" cy="1497545"/>
          </a:xfrm>
          <a:prstGeom prst="rect">
            <a:avLst/>
          </a:prstGeom>
          <a:noFill/>
          <a:ln w="28575">
            <a:solidFill>
              <a:schemeClr val="tx1"/>
            </a:solidFill>
          </a:ln>
        </p:spPr>
        <p:txBody>
          <a:bodyPr wrap="square" rtlCol="0">
            <a:noAutofit/>
          </a:bodyPr>
          <a:lstStyle/>
          <a:p>
            <a:pPr algn="ctr"/>
            <a:r>
              <a:rPr lang="en-US" sz="2400" b="1" dirty="0" smtClean="0"/>
              <a:t>Acquisitions </a:t>
            </a:r>
            <a:r>
              <a:rPr lang="en-US" sz="2400" b="1" dirty="0" smtClean="0"/>
              <a:t>Report </a:t>
            </a:r>
            <a:endParaRPr lang="en-US" sz="2400" b="1" dirty="0" smtClean="0"/>
          </a:p>
          <a:p>
            <a:pPr algn="ctr"/>
            <a:r>
              <a:rPr lang="en-US" sz="2400" b="1" dirty="0" smtClean="0"/>
              <a:t>with </a:t>
            </a:r>
            <a:endParaRPr lang="en-US" sz="2400" b="1" dirty="0" smtClean="0"/>
          </a:p>
          <a:p>
            <a:pPr algn="ctr"/>
            <a:r>
              <a:rPr lang="en-US" sz="2400" b="1" dirty="0" smtClean="0"/>
              <a:t>call numbers</a:t>
            </a:r>
            <a:endParaRPr lang="en-US" sz="1400" b="1" dirty="0"/>
          </a:p>
        </p:txBody>
      </p:sp>
      <p:pic>
        <p:nvPicPr>
          <p:cNvPr id="12" name="Picture 11"/>
          <p:cNvPicPr>
            <a:picLocks noChangeAspect="1"/>
          </p:cNvPicPr>
          <p:nvPr/>
        </p:nvPicPr>
        <p:blipFill rotWithShape="1">
          <a:blip r:embed="rId4"/>
          <a:srcRect t="40492"/>
          <a:stretch/>
        </p:blipFill>
        <p:spPr>
          <a:xfrm>
            <a:off x="7184924" y="1364239"/>
            <a:ext cx="4195276" cy="2137434"/>
          </a:xfrm>
          <a:prstGeom prst="rect">
            <a:avLst/>
          </a:prstGeom>
          <a:ln>
            <a:solidFill>
              <a:schemeClr val="tx1"/>
            </a:solidFill>
          </a:ln>
        </p:spPr>
      </p:pic>
      <p:pic>
        <p:nvPicPr>
          <p:cNvPr id="15" name="Picture 14"/>
          <p:cNvPicPr>
            <a:picLocks noChangeAspect="1"/>
          </p:cNvPicPr>
          <p:nvPr/>
        </p:nvPicPr>
        <p:blipFill rotWithShape="1">
          <a:blip r:embed="rId5" cstate="print">
            <a:extLst>
              <a:ext uri="{28A0092B-C50C-407E-A947-70E740481C1C}">
                <a14:useLocalDpi xmlns:a14="http://schemas.microsoft.com/office/drawing/2010/main" val="0"/>
              </a:ext>
            </a:extLst>
          </a:blip>
          <a:srcRect b="38528"/>
          <a:stretch/>
        </p:blipFill>
        <p:spPr>
          <a:xfrm>
            <a:off x="7228103" y="3727598"/>
            <a:ext cx="4152097" cy="2311252"/>
          </a:xfrm>
          <a:prstGeom prst="rect">
            <a:avLst/>
          </a:prstGeom>
          <a:ln>
            <a:solidFill>
              <a:schemeClr val="tx1"/>
            </a:solidFill>
          </a:ln>
        </p:spPr>
      </p:pic>
    </p:spTree>
    <p:extLst>
      <p:ext uri="{BB962C8B-B14F-4D97-AF65-F5344CB8AC3E}">
        <p14:creationId xmlns:p14="http://schemas.microsoft.com/office/powerpoint/2010/main" val="34789922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solidFill>
            <a:schemeClr val="accent6">
              <a:lumMod val="20000"/>
              <a:lumOff val="80000"/>
            </a:schemeClr>
          </a:solidFill>
        </p:spPr>
        <p:txBody>
          <a:bodyPr>
            <a:normAutofit lnSpcReduction="10000"/>
          </a:bodyPr>
          <a:lstStyle/>
          <a:p>
            <a:pPr algn="ctr"/>
            <a:r>
              <a:rPr lang="en-US" sz="5400" b="0" dirty="0" smtClean="0"/>
              <a:t>Pros</a:t>
            </a:r>
            <a:r>
              <a:rPr lang="en-US" dirty="0" smtClean="0"/>
              <a:t>	</a:t>
            </a:r>
            <a:endParaRPr lang="en-US" dirty="0"/>
          </a:p>
        </p:txBody>
      </p:sp>
      <p:sp>
        <p:nvSpPr>
          <p:cNvPr id="3" name="Content Placeholder 2"/>
          <p:cNvSpPr>
            <a:spLocks noGrp="1"/>
          </p:cNvSpPr>
          <p:nvPr>
            <p:ph sz="half" idx="2"/>
          </p:nvPr>
        </p:nvSpPr>
        <p:spPr>
          <a:solidFill>
            <a:schemeClr val="accent6">
              <a:lumMod val="20000"/>
              <a:lumOff val="80000"/>
            </a:schemeClr>
          </a:solidFill>
        </p:spPr>
        <p:txBody>
          <a:bodyPr>
            <a:normAutofit/>
          </a:bodyPr>
          <a:lstStyle/>
          <a:p>
            <a:r>
              <a:rPr lang="en-US" dirty="0" smtClean="0"/>
              <a:t>Quickly analyze of:</a:t>
            </a:r>
          </a:p>
          <a:p>
            <a:pPr lvl="1"/>
            <a:r>
              <a:rPr lang="en-US" dirty="0" smtClean="0"/>
              <a:t>number of items, location, budget, call number, format, etc.… </a:t>
            </a:r>
          </a:p>
          <a:p>
            <a:endParaRPr lang="en-US" dirty="0" smtClean="0"/>
          </a:p>
          <a:p>
            <a:r>
              <a:rPr lang="en-US" dirty="0" smtClean="0"/>
              <a:t>Useful filtering and cross tab features </a:t>
            </a:r>
          </a:p>
          <a:p>
            <a:endParaRPr lang="en-US" dirty="0" smtClean="0"/>
          </a:p>
          <a:p>
            <a:endParaRPr lang="en-US" dirty="0"/>
          </a:p>
        </p:txBody>
      </p:sp>
      <p:sp>
        <p:nvSpPr>
          <p:cNvPr id="6" name="Text Placeholder 5"/>
          <p:cNvSpPr>
            <a:spLocks noGrp="1"/>
          </p:cNvSpPr>
          <p:nvPr>
            <p:ph type="body" sz="quarter" idx="3"/>
          </p:nvPr>
        </p:nvSpPr>
        <p:spPr>
          <a:solidFill>
            <a:schemeClr val="accent2">
              <a:lumMod val="20000"/>
              <a:lumOff val="80000"/>
            </a:schemeClr>
          </a:solidFill>
        </p:spPr>
        <p:txBody>
          <a:bodyPr>
            <a:noAutofit/>
          </a:bodyPr>
          <a:lstStyle/>
          <a:p>
            <a:pPr algn="ctr"/>
            <a:r>
              <a:rPr lang="en-US" sz="5400" b="0" dirty="0" smtClean="0"/>
              <a:t>Cons</a:t>
            </a:r>
            <a:endParaRPr lang="en-US" sz="5400" b="0" dirty="0"/>
          </a:p>
        </p:txBody>
      </p:sp>
      <p:sp>
        <p:nvSpPr>
          <p:cNvPr id="7" name="Content Placeholder 6"/>
          <p:cNvSpPr>
            <a:spLocks noGrp="1"/>
          </p:cNvSpPr>
          <p:nvPr>
            <p:ph sz="quarter" idx="4"/>
          </p:nvPr>
        </p:nvSpPr>
        <p:spPr>
          <a:solidFill>
            <a:schemeClr val="accent2">
              <a:lumMod val="20000"/>
              <a:lumOff val="80000"/>
            </a:schemeClr>
          </a:solidFill>
        </p:spPr>
        <p:txBody>
          <a:bodyPr>
            <a:normAutofit/>
          </a:bodyPr>
          <a:lstStyle/>
          <a:p>
            <a:pPr lvl="1"/>
            <a:r>
              <a:rPr lang="en-US" sz="2800" dirty="0" smtClean="0"/>
              <a:t>May require combining/massaging multiple reports before upload</a:t>
            </a:r>
          </a:p>
          <a:p>
            <a:pPr lvl="1"/>
            <a:endParaRPr lang="en-US" sz="2800" dirty="0" smtClean="0"/>
          </a:p>
          <a:p>
            <a:pPr lvl="1"/>
            <a:r>
              <a:rPr lang="en-US" sz="2800" dirty="0" smtClean="0"/>
              <a:t>Lacks cost calculation abilities in acquisitions dataset</a:t>
            </a:r>
          </a:p>
        </p:txBody>
      </p:sp>
      <p:sp>
        <p:nvSpPr>
          <p:cNvPr id="8" name="Title 15"/>
          <p:cNvSpPr>
            <a:spLocks noGrp="1"/>
          </p:cNvSpPr>
          <p:nvPr>
            <p:ph type="title"/>
          </p:nvPr>
        </p:nvSpPr>
        <p:spPr>
          <a:xfrm>
            <a:off x="604157" y="407092"/>
            <a:ext cx="10983686" cy="769322"/>
          </a:xfrm>
        </p:spPr>
        <p:txBody>
          <a:bodyPr>
            <a:noAutofit/>
          </a:bodyPr>
          <a:lstStyle/>
          <a:p>
            <a:pPr algn="ctr"/>
            <a:r>
              <a:rPr lang="en-US" sz="5400" b="1" dirty="0" smtClean="0"/>
              <a:t>Acquisitions Analysis</a:t>
            </a:r>
            <a:endParaRPr lang="en-US" sz="5400" b="1" dirty="0"/>
          </a:p>
        </p:txBody>
      </p:sp>
    </p:spTree>
    <p:extLst>
      <p:ext uri="{BB962C8B-B14F-4D97-AF65-F5344CB8AC3E}">
        <p14:creationId xmlns:p14="http://schemas.microsoft.com/office/powerpoint/2010/main" val="29629913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fontScale="85000" lnSpcReduction="20000"/>
          </a:bodyPr>
          <a:lstStyle/>
          <a:p>
            <a:r>
              <a:rPr lang="en-US" sz="3300" dirty="0" smtClean="0"/>
              <a:t>Sharing information more easily</a:t>
            </a:r>
          </a:p>
          <a:p>
            <a:endParaRPr lang="en-US" sz="3300" dirty="0"/>
          </a:p>
          <a:p>
            <a:r>
              <a:rPr lang="en-US" sz="3300" dirty="0" smtClean="0"/>
              <a:t>More engaging than a spreadsheet</a:t>
            </a:r>
          </a:p>
          <a:p>
            <a:endParaRPr lang="en-US" sz="3300" dirty="0"/>
          </a:p>
          <a:p>
            <a:r>
              <a:rPr lang="en-US" sz="3300" dirty="0" smtClean="0"/>
              <a:t>Takes planning and a little practice</a:t>
            </a:r>
          </a:p>
          <a:p>
            <a:endParaRPr lang="en-US" sz="3300" dirty="0" smtClean="0"/>
          </a:p>
          <a:p>
            <a:r>
              <a:rPr lang="en-US" sz="3300" dirty="0" smtClean="0"/>
              <a:t>Uploading data and building reports is simple </a:t>
            </a:r>
          </a:p>
          <a:p>
            <a:endParaRPr lang="en-US" sz="3300" dirty="0"/>
          </a:p>
          <a:p>
            <a:r>
              <a:rPr lang="en-US" sz="3300" dirty="0"/>
              <a:t>Gathering </a:t>
            </a:r>
            <a:r>
              <a:rPr lang="en-US" sz="3300" dirty="0" smtClean="0"/>
              <a:t>and massaging data </a:t>
            </a:r>
            <a:r>
              <a:rPr lang="en-US" sz="3300" dirty="0"/>
              <a:t>prior to upload can still pose challenges</a:t>
            </a:r>
          </a:p>
          <a:p>
            <a:pPr marL="0" indent="0">
              <a:buNone/>
            </a:pPr>
            <a:endParaRPr lang="en-US" dirty="0" smtClean="0"/>
          </a:p>
          <a:p>
            <a:endParaRPr lang="en-US" dirty="0"/>
          </a:p>
          <a:p>
            <a:endParaRPr lang="en-US" dirty="0" smtClean="0"/>
          </a:p>
          <a:p>
            <a:endParaRPr lang="en-US" dirty="0" smtClean="0"/>
          </a:p>
          <a:p>
            <a:endParaRPr lang="en-US" dirty="0"/>
          </a:p>
          <a:p>
            <a:endParaRPr lang="en-US" dirty="0"/>
          </a:p>
          <a:p>
            <a:endParaRPr lang="en-US" dirty="0"/>
          </a:p>
          <a:p>
            <a:endParaRPr lang="en-US" dirty="0" smtClean="0"/>
          </a:p>
          <a:p>
            <a:endParaRPr lang="en-US" dirty="0" smtClean="0"/>
          </a:p>
          <a:p>
            <a:endParaRPr lang="en-US" dirty="0" smtClean="0"/>
          </a:p>
          <a:p>
            <a:endParaRPr lang="en-US" dirty="0" smtClean="0"/>
          </a:p>
          <a:p>
            <a:endParaRPr lang="en-US" dirty="0" smtClean="0"/>
          </a:p>
          <a:p>
            <a:endParaRPr lang="en-US" dirty="0" smtClean="0"/>
          </a:p>
          <a:p>
            <a:pPr marL="0" indent="0">
              <a:buNone/>
            </a:pPr>
            <a:endParaRPr lang="en-US" dirty="0" smtClean="0"/>
          </a:p>
          <a:p>
            <a:endParaRPr lang="en-US" dirty="0" smtClean="0"/>
          </a:p>
        </p:txBody>
      </p:sp>
      <p:sp>
        <p:nvSpPr>
          <p:cNvPr id="5" name="Title 15"/>
          <p:cNvSpPr>
            <a:spLocks noGrp="1"/>
          </p:cNvSpPr>
          <p:nvPr>
            <p:ph type="title"/>
          </p:nvPr>
        </p:nvSpPr>
        <p:spPr>
          <a:xfrm>
            <a:off x="604157" y="407092"/>
            <a:ext cx="10983686" cy="769322"/>
          </a:xfrm>
        </p:spPr>
        <p:txBody>
          <a:bodyPr>
            <a:noAutofit/>
          </a:bodyPr>
          <a:lstStyle/>
          <a:p>
            <a:pPr algn="ctr"/>
            <a:r>
              <a:rPr lang="en-US" sz="5400" b="1" dirty="0" smtClean="0"/>
              <a:t>Takeaways</a:t>
            </a:r>
            <a:endParaRPr lang="en-US" sz="5400" b="1" dirty="0"/>
          </a:p>
        </p:txBody>
      </p:sp>
    </p:spTree>
    <p:extLst>
      <p:ext uri="{BB962C8B-B14F-4D97-AF65-F5344CB8AC3E}">
        <p14:creationId xmlns:p14="http://schemas.microsoft.com/office/powerpoint/2010/main" val="11401404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9835" y="538163"/>
            <a:ext cx="10515600" cy="2852737"/>
          </a:xfrm>
        </p:spPr>
        <p:txBody>
          <a:bodyPr/>
          <a:lstStyle/>
          <a:p>
            <a:r>
              <a:rPr lang="en-US" dirty="0" smtClean="0"/>
              <a:t>Thank you!</a:t>
            </a:r>
            <a:endParaRPr lang="en-US" dirty="0"/>
          </a:p>
        </p:txBody>
      </p:sp>
      <p:sp>
        <p:nvSpPr>
          <p:cNvPr id="3" name="Text Placeholder 2"/>
          <p:cNvSpPr>
            <a:spLocks noGrp="1"/>
          </p:cNvSpPr>
          <p:nvPr>
            <p:ph type="body" idx="1"/>
          </p:nvPr>
        </p:nvSpPr>
        <p:spPr/>
        <p:txBody>
          <a:bodyPr/>
          <a:lstStyle/>
          <a:p>
            <a:r>
              <a:rPr lang="en-US" dirty="0" smtClean="0">
                <a:solidFill>
                  <a:schemeClr val="tx1"/>
                </a:solidFill>
              </a:rPr>
              <a:t>Trey Shelton  - </a:t>
            </a:r>
            <a:r>
              <a:rPr lang="en-US" dirty="0" smtClean="0">
                <a:hlinkClick r:id="rId2"/>
              </a:rPr>
              <a:t>tshelton@uflib.ufl.edu</a:t>
            </a:r>
            <a:endParaRPr lang="en-US" dirty="0" smtClean="0"/>
          </a:p>
          <a:p>
            <a:r>
              <a:rPr lang="en-US" dirty="0" smtClean="0">
                <a:solidFill>
                  <a:schemeClr val="tx1"/>
                </a:solidFill>
              </a:rPr>
              <a:t>Steve </a:t>
            </a:r>
            <a:r>
              <a:rPr lang="en-US" dirty="0" err="1" smtClean="0">
                <a:solidFill>
                  <a:schemeClr val="tx1"/>
                </a:solidFill>
              </a:rPr>
              <a:t>Carrico</a:t>
            </a:r>
            <a:r>
              <a:rPr lang="en-US" dirty="0" smtClean="0">
                <a:solidFill>
                  <a:schemeClr val="tx1"/>
                </a:solidFill>
              </a:rPr>
              <a:t> - </a:t>
            </a:r>
            <a:r>
              <a:rPr lang="en-US" dirty="0" smtClean="0">
                <a:hlinkClick r:id="rId3"/>
              </a:rPr>
              <a:t>stecarr@uflib.uf.edu</a:t>
            </a:r>
            <a:endParaRPr lang="en-US" dirty="0" smtClean="0"/>
          </a:p>
          <a:p>
            <a:endParaRPr lang="en-US" dirty="0"/>
          </a:p>
        </p:txBody>
      </p:sp>
    </p:spTree>
    <p:extLst>
      <p:ext uri="{BB962C8B-B14F-4D97-AF65-F5344CB8AC3E}">
        <p14:creationId xmlns:p14="http://schemas.microsoft.com/office/powerpoint/2010/main" val="5587518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725</TotalTime>
  <Words>445</Words>
  <Application>Microsoft Office PowerPoint</Application>
  <PresentationFormat>Widescreen</PresentationFormat>
  <Paragraphs>77</Paragraphs>
  <Slides>8</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Using  SpringShare’s LibAnalytics  for  Collection Assessment</vt:lpstr>
      <vt:lpstr>What is LibAnalytics Insight?</vt:lpstr>
      <vt:lpstr>Journal Package/Database Analysis</vt:lpstr>
      <vt:lpstr>PowerPoint Presentation</vt:lpstr>
      <vt:lpstr>Acquisitions Analysis</vt:lpstr>
      <vt:lpstr>Acquisitions Analysis</vt:lpstr>
      <vt:lpstr>Takeaways</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trey</dc:creator>
  <cp:lastModifiedBy>trey</cp:lastModifiedBy>
  <cp:revision>52</cp:revision>
  <dcterms:created xsi:type="dcterms:W3CDTF">2016-06-21T01:29:48Z</dcterms:created>
  <dcterms:modified xsi:type="dcterms:W3CDTF">2016-06-24T14:41:34Z</dcterms:modified>
</cp:coreProperties>
</file>