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62" r:id="rId4"/>
    <p:sldId id="263" r:id="rId5"/>
    <p:sldId id="271" r:id="rId6"/>
    <p:sldId id="274" r:id="rId7"/>
    <p:sldId id="266" r:id="rId8"/>
    <p:sldId id="269" r:id="rId9"/>
    <p:sldId id="264" r:id="rId10"/>
    <p:sldId id="268" r:id="rId11"/>
    <p:sldId id="275" r:id="rId12"/>
    <p:sldId id="276"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56403" autoAdjust="0"/>
  </p:normalViewPr>
  <p:slideViewPr>
    <p:cSldViewPr>
      <p:cViewPr varScale="1">
        <p:scale>
          <a:sx n="46" d="100"/>
          <a:sy n="46" d="100"/>
        </p:scale>
        <p:origin x="-2178" y="-102"/>
      </p:cViewPr>
      <p:guideLst>
        <p:guide orient="horz" pos="288"/>
        <p:guide pos="528"/>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6D645AA-55E4-4C35-A204-66742CC587D1}" type="datetimeFigureOut">
              <a:rPr lang="en-US" smtClean="0"/>
              <a:t>6/28/2016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808A62E7-3EE6-4206-A47B-A81EC733BDC8}" type="slidenum">
              <a:rPr lang="en-US" smtClean="0"/>
              <a:t>‹#›</a:t>
            </a:fld>
            <a:endParaRPr lang="en-US"/>
          </a:p>
        </p:txBody>
      </p:sp>
    </p:spTree>
    <p:extLst>
      <p:ext uri="{BB962C8B-B14F-4D97-AF65-F5344CB8AC3E}">
        <p14:creationId xmlns:p14="http://schemas.microsoft.com/office/powerpoint/2010/main" val="1845588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DCCA047-3D53-4C34-832C-6653C97A2953}" type="datetimeFigureOut">
              <a:rPr lang="en-US" smtClean="0"/>
              <a:t>6/28/2016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F40DA8B-3DE4-49E6-A8E2-971828EBC87D}" type="slidenum">
              <a:rPr lang="en-US" smtClean="0"/>
              <a:t>‹#›</a:t>
            </a:fld>
            <a:endParaRPr lang="en-US"/>
          </a:p>
        </p:txBody>
      </p:sp>
    </p:spTree>
    <p:extLst>
      <p:ext uri="{BB962C8B-B14F-4D97-AF65-F5344CB8AC3E}">
        <p14:creationId xmlns:p14="http://schemas.microsoft.com/office/powerpoint/2010/main" val="3712863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As a collection development librarian, I'm interested in knowing how my patrons are using my library's collections, particularly by subject. One way use is broken down by subject is through LC basic class. So A, B, N, P.</a:t>
            </a:r>
          </a:p>
          <a:p>
            <a:pPr lvl="1"/>
            <a:r>
              <a:rPr lang="en-US" sz="1200" kern="1200" dirty="0" smtClean="0">
                <a:solidFill>
                  <a:schemeClr val="tx1"/>
                </a:solidFill>
                <a:effectLst/>
                <a:latin typeface="+mn-lt"/>
                <a:ea typeface="+mn-ea"/>
                <a:cs typeface="+mn-cs"/>
              </a:rPr>
              <a:t>I think it is of dubious value to know, e.g. how often books classed in the Ns were used in a given period, but it is particularly so in my case.</a:t>
            </a:r>
          </a:p>
          <a:p>
            <a:endParaRPr lang="en-US" dirty="0"/>
          </a:p>
        </p:txBody>
      </p:sp>
      <p:sp>
        <p:nvSpPr>
          <p:cNvPr id="4" name="Slide Number Placeholder 3"/>
          <p:cNvSpPr>
            <a:spLocks noGrp="1"/>
          </p:cNvSpPr>
          <p:nvPr>
            <p:ph type="sldNum" sz="quarter" idx="10"/>
          </p:nvPr>
        </p:nvSpPr>
        <p:spPr/>
        <p:txBody>
          <a:bodyPr/>
          <a:lstStyle/>
          <a:p>
            <a:fld id="{BF40DA8B-3DE4-49E6-A8E2-971828EBC87D}" type="slidenum">
              <a:rPr lang="en-US" smtClean="0"/>
              <a:t>1</a:t>
            </a:fld>
            <a:endParaRPr lang="en-US"/>
          </a:p>
        </p:txBody>
      </p:sp>
    </p:spTree>
    <p:extLst>
      <p:ext uri="{BB962C8B-B14F-4D97-AF65-F5344CB8AC3E}">
        <p14:creationId xmlns:p14="http://schemas.microsoft.com/office/powerpoint/2010/main" val="344357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This slide shows the monthly use of five geographical areas in painting over the same 7 academic year period. </a:t>
            </a:r>
          </a:p>
          <a:p>
            <a:pPr lvl="1"/>
            <a:r>
              <a:rPr lang="en-US" sz="1200" kern="1200" dirty="0" smtClean="0">
                <a:solidFill>
                  <a:schemeClr val="tx1"/>
                </a:solidFill>
                <a:effectLst/>
                <a:latin typeface="+mn-lt"/>
                <a:ea typeface="+mn-ea"/>
                <a:cs typeface="+mn-cs"/>
              </a:rPr>
              <a:t>On top are the actual numbers, and the bottom shows smoothed lines which allows us to see patterns in use.  And here we find what we were looking for, as Chinese painting has seen a marked an sustained increase in use in recent semesters.</a:t>
            </a:r>
          </a:p>
          <a:p>
            <a:endParaRPr lang="en-US" dirty="0"/>
          </a:p>
        </p:txBody>
      </p:sp>
      <p:sp>
        <p:nvSpPr>
          <p:cNvPr id="4" name="Slide Number Placeholder 3"/>
          <p:cNvSpPr>
            <a:spLocks noGrp="1"/>
          </p:cNvSpPr>
          <p:nvPr>
            <p:ph type="sldNum" sz="quarter" idx="10"/>
          </p:nvPr>
        </p:nvSpPr>
        <p:spPr/>
        <p:txBody>
          <a:bodyPr/>
          <a:lstStyle/>
          <a:p>
            <a:fld id="{BF40DA8B-3DE4-49E6-A8E2-971828EBC87D}" type="slidenum">
              <a:rPr lang="en-US" smtClean="0"/>
              <a:t>10</a:t>
            </a:fld>
            <a:endParaRPr lang="en-US"/>
          </a:p>
        </p:txBody>
      </p:sp>
    </p:spTree>
    <p:extLst>
      <p:ext uri="{BB962C8B-B14F-4D97-AF65-F5344CB8AC3E}">
        <p14:creationId xmlns:p14="http://schemas.microsoft.com/office/powerpoint/2010/main" val="274782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work at the Stephen Chan Library of the Institute of Fine Arts at New York University.  SCL is a non-circulating fine arts library serving the graduate department in art, architecture, and archaeology with a print collection of about 130,000 monographs.  </a:t>
            </a:r>
          </a:p>
          <a:p>
            <a:endParaRPr lang="en-US" dirty="0"/>
          </a:p>
        </p:txBody>
      </p:sp>
      <p:sp>
        <p:nvSpPr>
          <p:cNvPr id="4" name="Slide Number Placeholder 3"/>
          <p:cNvSpPr>
            <a:spLocks noGrp="1"/>
          </p:cNvSpPr>
          <p:nvPr>
            <p:ph type="sldNum" sz="quarter" idx="10"/>
          </p:nvPr>
        </p:nvSpPr>
        <p:spPr/>
        <p:txBody>
          <a:bodyPr/>
          <a:lstStyle/>
          <a:p>
            <a:fld id="{BF40DA8B-3DE4-49E6-A8E2-971828EBC87D}" type="slidenum">
              <a:rPr lang="en-US" smtClean="0"/>
              <a:t>2</a:t>
            </a:fld>
            <a:endParaRPr lang="en-US"/>
          </a:p>
        </p:txBody>
      </p:sp>
    </p:spTree>
    <p:extLst>
      <p:ext uri="{BB962C8B-B14F-4D97-AF65-F5344CB8AC3E}">
        <p14:creationId xmlns:p14="http://schemas.microsoft.com/office/powerpoint/2010/main" val="517981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If we look at our use over a 7-academic year period, grouped by LC basic class we see this. 79% of the books used are in N. At a fine arts library, this is not meaningful information.</a:t>
            </a:r>
          </a:p>
          <a:p>
            <a:pPr lvl="1"/>
            <a:r>
              <a:rPr lang="en-US" sz="1200" kern="1200" dirty="0" smtClean="0">
                <a:solidFill>
                  <a:schemeClr val="tx1"/>
                </a:solidFill>
                <a:effectLst/>
                <a:latin typeface="+mn-lt"/>
                <a:ea typeface="+mn-ea"/>
                <a:cs typeface="+mn-cs"/>
              </a:rPr>
              <a:t>So what if we look by LC subclass instead?</a:t>
            </a:r>
          </a:p>
          <a:p>
            <a:endParaRPr lang="en-US" dirty="0"/>
          </a:p>
        </p:txBody>
      </p:sp>
      <p:sp>
        <p:nvSpPr>
          <p:cNvPr id="4" name="Slide Number Placeholder 3"/>
          <p:cNvSpPr>
            <a:spLocks noGrp="1"/>
          </p:cNvSpPr>
          <p:nvPr>
            <p:ph type="sldNum" sz="quarter" idx="10"/>
          </p:nvPr>
        </p:nvSpPr>
        <p:spPr/>
        <p:txBody>
          <a:bodyPr/>
          <a:lstStyle/>
          <a:p>
            <a:fld id="{BF40DA8B-3DE4-49E6-A8E2-971828EBC87D}" type="slidenum">
              <a:rPr lang="en-US" smtClean="0"/>
              <a:t>3</a:t>
            </a:fld>
            <a:endParaRPr lang="en-US"/>
          </a:p>
        </p:txBody>
      </p:sp>
    </p:spTree>
    <p:extLst>
      <p:ext uri="{BB962C8B-B14F-4D97-AF65-F5344CB8AC3E}">
        <p14:creationId xmlns:p14="http://schemas.microsoft.com/office/powerpoint/2010/main" val="2209475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Well, in that case see this.</a:t>
            </a:r>
          </a:p>
          <a:p>
            <a:pPr lvl="1"/>
            <a:r>
              <a:rPr lang="en-US" sz="1200" kern="1200" dirty="0" smtClean="0">
                <a:solidFill>
                  <a:schemeClr val="tx1"/>
                </a:solidFill>
                <a:effectLst/>
                <a:latin typeface="+mn-lt"/>
                <a:ea typeface="+mn-ea"/>
                <a:cs typeface="+mn-cs"/>
              </a:rPr>
              <a:t>We know that subclass N (visual arts) made up 37% of all uses in N, and that ND (painting) made up 28%, but this still tells me very little. </a:t>
            </a:r>
          </a:p>
          <a:p>
            <a:pPr lvl="1"/>
            <a:r>
              <a:rPr lang="en-US" sz="1200" kern="1200" dirty="0" smtClean="0">
                <a:solidFill>
                  <a:schemeClr val="tx1"/>
                </a:solidFill>
                <a:effectLst/>
                <a:latin typeface="+mn-lt"/>
                <a:ea typeface="+mn-ea"/>
                <a:cs typeface="+mn-cs"/>
              </a:rPr>
              <a:t>What I really want to know is not what percentage of uses were books in painting as a whole, but what percentage of those books were in, say, Chinese painting.  And I wanted to be able to get this information routinely without a lot of effort each time.</a:t>
            </a:r>
          </a:p>
          <a:p>
            <a:pPr lvl="1"/>
            <a:r>
              <a:rPr lang="en-US" sz="1200" kern="1200" dirty="0" smtClean="0">
                <a:solidFill>
                  <a:schemeClr val="tx1"/>
                </a:solidFill>
                <a:effectLst/>
                <a:latin typeface="+mn-lt"/>
                <a:ea typeface="+mn-ea"/>
                <a:cs typeface="+mn-cs"/>
              </a:rPr>
              <a:t>This is what I did.</a:t>
            </a:r>
          </a:p>
          <a:p>
            <a:endParaRPr lang="en-US" dirty="0"/>
          </a:p>
        </p:txBody>
      </p:sp>
      <p:sp>
        <p:nvSpPr>
          <p:cNvPr id="4" name="Slide Number Placeholder 3"/>
          <p:cNvSpPr>
            <a:spLocks noGrp="1"/>
          </p:cNvSpPr>
          <p:nvPr>
            <p:ph type="sldNum" sz="quarter" idx="10"/>
          </p:nvPr>
        </p:nvSpPr>
        <p:spPr/>
        <p:txBody>
          <a:bodyPr/>
          <a:lstStyle/>
          <a:p>
            <a:fld id="{BF40DA8B-3DE4-49E6-A8E2-971828EBC87D}" type="slidenum">
              <a:rPr lang="en-US" smtClean="0"/>
              <a:t>4</a:t>
            </a:fld>
            <a:endParaRPr lang="en-US"/>
          </a:p>
        </p:txBody>
      </p:sp>
    </p:spTree>
    <p:extLst>
      <p:ext uri="{BB962C8B-B14F-4D97-AF65-F5344CB8AC3E}">
        <p14:creationId xmlns:p14="http://schemas.microsoft.com/office/powerpoint/2010/main" val="1057803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I started with a use report from Aleph.</a:t>
            </a:r>
          </a:p>
          <a:p>
            <a:r>
              <a:rPr lang="en-US" sz="1200" kern="1200" dirty="0" smtClean="0">
                <a:solidFill>
                  <a:schemeClr val="tx1"/>
                </a:solidFill>
                <a:effectLst/>
                <a:latin typeface="+mn-lt"/>
                <a:ea typeface="+mn-ea"/>
                <a:cs typeface="+mn-cs"/>
              </a:rPr>
              <a:t>This is what the report I get from Aleph looks like, but I'm really only interested in two fields (NEXT SLIDE)</a:t>
            </a:r>
            <a:endParaRPr lang="en-US" dirty="0"/>
          </a:p>
        </p:txBody>
      </p:sp>
      <p:sp>
        <p:nvSpPr>
          <p:cNvPr id="4" name="Slide Number Placeholder 3"/>
          <p:cNvSpPr>
            <a:spLocks noGrp="1"/>
          </p:cNvSpPr>
          <p:nvPr>
            <p:ph type="sldNum" sz="quarter" idx="10"/>
          </p:nvPr>
        </p:nvSpPr>
        <p:spPr/>
        <p:txBody>
          <a:bodyPr/>
          <a:lstStyle/>
          <a:p>
            <a:fld id="{BF40DA8B-3DE4-49E6-A8E2-971828EBC87D}" type="slidenum">
              <a:rPr lang="en-US" smtClean="0"/>
              <a:t>5</a:t>
            </a:fld>
            <a:endParaRPr lang="en-US"/>
          </a:p>
        </p:txBody>
      </p:sp>
    </p:spTree>
    <p:extLst>
      <p:ext uri="{BB962C8B-B14F-4D97-AF65-F5344CB8AC3E}">
        <p14:creationId xmlns:p14="http://schemas.microsoft.com/office/powerpoint/2010/main" val="2517855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This is what the report I get from Aleph looks like, but I'm really only interested in two fields: call # and the number if uses (could be circulations, holdings, </a:t>
            </a:r>
            <a:r>
              <a:rPr lang="en-US" sz="1200" kern="1200" dirty="0" err="1" smtClean="0">
                <a:solidFill>
                  <a:schemeClr val="tx1"/>
                </a:solidFill>
                <a:effectLst/>
                <a:latin typeface="+mn-lt"/>
                <a:ea typeface="+mn-ea"/>
                <a:cs typeface="+mn-cs"/>
              </a:rPr>
              <a:t>etc</a:t>
            </a:r>
            <a:r>
              <a:rPr lang="en-US" sz="1200" kern="1200" dirty="0" smtClean="0">
                <a:solidFill>
                  <a:schemeClr val="tx1"/>
                </a:solidFill>
                <a:effectLst/>
                <a:latin typeface="+mn-lt"/>
                <a:ea typeface="+mn-ea"/>
                <a:cs typeface="+mn-cs"/>
              </a:rPr>
              <a:t>).</a:t>
            </a:r>
          </a:p>
          <a:p>
            <a:pPr lvl="1"/>
            <a:r>
              <a:rPr lang="en-US" sz="1200" kern="1200" dirty="0" smtClean="0">
                <a:solidFill>
                  <a:schemeClr val="tx1"/>
                </a:solidFill>
                <a:effectLst/>
                <a:latin typeface="+mn-lt"/>
                <a:ea typeface="+mn-ea"/>
                <a:cs typeface="+mn-cs"/>
              </a:rPr>
              <a:t>I wrote a program to read the contents of these two fields.  At this point it would be easy to generate a report on use by LC subclass because you can just tell the program to look for the capital letters at the beginning and the group like ones together. That can be done automatically: you don’t have to tell the program which classes to use because you can just get all of them. But I wanted to see the totals for call number ranges, which cannot be generated automatically at least as far as I can tell.</a:t>
            </a:r>
          </a:p>
          <a:p>
            <a:endParaRPr lang="en-US" dirty="0"/>
          </a:p>
        </p:txBody>
      </p:sp>
      <p:sp>
        <p:nvSpPr>
          <p:cNvPr id="4" name="Slide Number Placeholder 3"/>
          <p:cNvSpPr>
            <a:spLocks noGrp="1"/>
          </p:cNvSpPr>
          <p:nvPr>
            <p:ph type="sldNum" sz="quarter" idx="10"/>
          </p:nvPr>
        </p:nvSpPr>
        <p:spPr/>
        <p:txBody>
          <a:bodyPr/>
          <a:lstStyle/>
          <a:p>
            <a:fld id="{BF40DA8B-3DE4-49E6-A8E2-971828EBC87D}" type="slidenum">
              <a:rPr lang="en-US" smtClean="0"/>
              <a:t>6</a:t>
            </a:fld>
            <a:endParaRPr lang="en-US"/>
          </a:p>
        </p:txBody>
      </p:sp>
    </p:spTree>
    <p:extLst>
      <p:ext uri="{BB962C8B-B14F-4D97-AF65-F5344CB8AC3E}">
        <p14:creationId xmlns:p14="http://schemas.microsoft.com/office/powerpoint/2010/main" val="3390467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So I wrote another file with the call number ranges I wanted analyzed and wrote some code to integrate this into the program. This slide shows an excerpt from this file (breakdown). what you see here closely follows the classification schedule, but this method allows for arbitrary ranges based on everything before the Cutter, including the decimal expansion.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F40DA8B-3DE4-49E6-A8E2-971828EBC87D}" type="slidenum">
              <a:rPr lang="en-US" smtClean="0"/>
              <a:t>7</a:t>
            </a:fld>
            <a:endParaRPr lang="en-US"/>
          </a:p>
        </p:txBody>
      </p:sp>
    </p:spTree>
    <p:extLst>
      <p:ext uri="{BB962C8B-B14F-4D97-AF65-F5344CB8AC3E}">
        <p14:creationId xmlns:p14="http://schemas.microsoft.com/office/powerpoint/2010/main" val="537494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Using this new set of defined ranges, I'm able to go from the raw Aleph report to one with totals by range as shown here.</a:t>
            </a:r>
          </a:p>
          <a:p>
            <a:pPr lvl="1"/>
            <a:r>
              <a:rPr lang="en-US" sz="1200" kern="1200" dirty="0" smtClean="0">
                <a:solidFill>
                  <a:schemeClr val="tx1"/>
                </a:solidFill>
                <a:effectLst/>
                <a:latin typeface="+mn-lt"/>
                <a:ea typeface="+mn-ea"/>
                <a:cs typeface="+mn-cs"/>
              </a:rPr>
              <a:t>This then allows me to look at relative use in the collection.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F40DA8B-3DE4-49E6-A8E2-971828EBC87D}" type="slidenum">
              <a:rPr lang="en-US" smtClean="0"/>
              <a:t>8</a:t>
            </a:fld>
            <a:endParaRPr lang="en-US"/>
          </a:p>
        </p:txBody>
      </p:sp>
    </p:spTree>
    <p:extLst>
      <p:ext uri="{BB962C8B-B14F-4D97-AF65-F5344CB8AC3E}">
        <p14:creationId xmlns:p14="http://schemas.microsoft.com/office/powerpoint/2010/main" val="3451420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We see on the left, from top to bottom, Italian, Dutch, and French painting with the highest use.  Chinese painting, over the whole 7 year period, accounted for 5.7% of the uses.</a:t>
            </a:r>
          </a:p>
          <a:p>
            <a:pPr lvl="1"/>
            <a:r>
              <a:rPr lang="en-US" sz="1200" kern="1200" dirty="0" smtClean="0">
                <a:solidFill>
                  <a:schemeClr val="tx1"/>
                </a:solidFill>
                <a:effectLst/>
                <a:latin typeface="+mn-lt"/>
                <a:ea typeface="+mn-ea"/>
                <a:cs typeface="+mn-cs"/>
              </a:rPr>
              <a:t>Since this is now routine, I can also look at use over time.</a:t>
            </a:r>
          </a:p>
          <a:p>
            <a:endParaRPr lang="en-US" dirty="0"/>
          </a:p>
        </p:txBody>
      </p:sp>
      <p:sp>
        <p:nvSpPr>
          <p:cNvPr id="4" name="Slide Number Placeholder 3"/>
          <p:cNvSpPr>
            <a:spLocks noGrp="1"/>
          </p:cNvSpPr>
          <p:nvPr>
            <p:ph type="sldNum" sz="quarter" idx="10"/>
          </p:nvPr>
        </p:nvSpPr>
        <p:spPr/>
        <p:txBody>
          <a:bodyPr/>
          <a:lstStyle/>
          <a:p>
            <a:fld id="{BF40DA8B-3DE4-49E6-A8E2-971828EBC87D}" type="slidenum">
              <a:rPr lang="en-US" smtClean="0"/>
              <a:t>9</a:t>
            </a:fld>
            <a:endParaRPr lang="en-US"/>
          </a:p>
        </p:txBody>
      </p:sp>
    </p:spTree>
    <p:extLst>
      <p:ext uri="{BB962C8B-B14F-4D97-AF65-F5344CB8AC3E}">
        <p14:creationId xmlns:p14="http://schemas.microsoft.com/office/powerpoint/2010/main" val="2928812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E0F6810-CA8E-4C26-AD93-78D607ACF0DE}" type="datetimeFigureOut">
              <a:rPr lang="en-US" smtClean="0"/>
              <a:t>6/28/2016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C0846-EF00-44C4-AF81-CACC25689439}" type="slidenum">
              <a:rPr lang="en-US" smtClean="0"/>
              <a:t>‹#›</a:t>
            </a:fld>
            <a:endParaRPr lang="en-US"/>
          </a:p>
        </p:txBody>
      </p:sp>
    </p:spTree>
    <p:extLst>
      <p:ext uri="{BB962C8B-B14F-4D97-AF65-F5344CB8AC3E}">
        <p14:creationId xmlns:p14="http://schemas.microsoft.com/office/powerpoint/2010/main" val="1062670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0F6810-CA8E-4C26-AD93-78D607ACF0DE}" type="datetimeFigureOut">
              <a:rPr lang="en-US" smtClean="0"/>
              <a:t>6/28/2016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C0846-EF00-44C4-AF81-CACC25689439}" type="slidenum">
              <a:rPr lang="en-US" smtClean="0"/>
              <a:t>‹#›</a:t>
            </a:fld>
            <a:endParaRPr lang="en-US"/>
          </a:p>
        </p:txBody>
      </p:sp>
    </p:spTree>
    <p:extLst>
      <p:ext uri="{BB962C8B-B14F-4D97-AF65-F5344CB8AC3E}">
        <p14:creationId xmlns:p14="http://schemas.microsoft.com/office/powerpoint/2010/main" val="150082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0F6810-CA8E-4C26-AD93-78D607ACF0DE}" type="datetimeFigureOut">
              <a:rPr lang="en-US" smtClean="0"/>
              <a:t>6/28/2016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C0846-EF00-44C4-AF81-CACC25689439}" type="slidenum">
              <a:rPr lang="en-US" smtClean="0"/>
              <a:t>‹#›</a:t>
            </a:fld>
            <a:endParaRPr lang="en-US"/>
          </a:p>
        </p:txBody>
      </p:sp>
    </p:spTree>
    <p:extLst>
      <p:ext uri="{BB962C8B-B14F-4D97-AF65-F5344CB8AC3E}">
        <p14:creationId xmlns:p14="http://schemas.microsoft.com/office/powerpoint/2010/main" val="2132735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0F6810-CA8E-4C26-AD93-78D607ACF0DE}" type="datetimeFigureOut">
              <a:rPr lang="en-US" smtClean="0"/>
              <a:t>6/28/2016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C0846-EF00-44C4-AF81-CACC25689439}" type="slidenum">
              <a:rPr lang="en-US" smtClean="0"/>
              <a:t>‹#›</a:t>
            </a:fld>
            <a:endParaRPr lang="en-US"/>
          </a:p>
        </p:txBody>
      </p:sp>
    </p:spTree>
    <p:extLst>
      <p:ext uri="{BB962C8B-B14F-4D97-AF65-F5344CB8AC3E}">
        <p14:creationId xmlns:p14="http://schemas.microsoft.com/office/powerpoint/2010/main" val="393602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0F6810-CA8E-4C26-AD93-78D607ACF0DE}" type="datetimeFigureOut">
              <a:rPr lang="en-US" smtClean="0"/>
              <a:t>6/28/2016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C0846-EF00-44C4-AF81-CACC25689439}" type="slidenum">
              <a:rPr lang="en-US" smtClean="0"/>
              <a:t>‹#›</a:t>
            </a:fld>
            <a:endParaRPr lang="en-US"/>
          </a:p>
        </p:txBody>
      </p:sp>
    </p:spTree>
    <p:extLst>
      <p:ext uri="{BB962C8B-B14F-4D97-AF65-F5344CB8AC3E}">
        <p14:creationId xmlns:p14="http://schemas.microsoft.com/office/powerpoint/2010/main" val="3313840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0F6810-CA8E-4C26-AD93-78D607ACF0DE}" type="datetimeFigureOut">
              <a:rPr lang="en-US" smtClean="0"/>
              <a:t>6/28/2016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2C0846-EF00-44C4-AF81-CACC25689439}" type="slidenum">
              <a:rPr lang="en-US" smtClean="0"/>
              <a:t>‹#›</a:t>
            </a:fld>
            <a:endParaRPr lang="en-US"/>
          </a:p>
        </p:txBody>
      </p:sp>
    </p:spTree>
    <p:extLst>
      <p:ext uri="{BB962C8B-B14F-4D97-AF65-F5344CB8AC3E}">
        <p14:creationId xmlns:p14="http://schemas.microsoft.com/office/powerpoint/2010/main" val="3382546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0F6810-CA8E-4C26-AD93-78D607ACF0DE}" type="datetimeFigureOut">
              <a:rPr lang="en-US" smtClean="0"/>
              <a:t>6/28/2016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2C0846-EF00-44C4-AF81-CACC25689439}" type="slidenum">
              <a:rPr lang="en-US" smtClean="0"/>
              <a:t>‹#›</a:t>
            </a:fld>
            <a:endParaRPr lang="en-US"/>
          </a:p>
        </p:txBody>
      </p:sp>
    </p:spTree>
    <p:extLst>
      <p:ext uri="{BB962C8B-B14F-4D97-AF65-F5344CB8AC3E}">
        <p14:creationId xmlns:p14="http://schemas.microsoft.com/office/powerpoint/2010/main" val="1929666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0F6810-CA8E-4C26-AD93-78D607ACF0DE}" type="datetimeFigureOut">
              <a:rPr lang="en-US" smtClean="0"/>
              <a:t>6/28/2016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2C0846-EF00-44C4-AF81-CACC25689439}" type="slidenum">
              <a:rPr lang="en-US" smtClean="0"/>
              <a:t>‹#›</a:t>
            </a:fld>
            <a:endParaRPr lang="en-US"/>
          </a:p>
        </p:txBody>
      </p:sp>
    </p:spTree>
    <p:extLst>
      <p:ext uri="{BB962C8B-B14F-4D97-AF65-F5344CB8AC3E}">
        <p14:creationId xmlns:p14="http://schemas.microsoft.com/office/powerpoint/2010/main" val="1199507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0F6810-CA8E-4C26-AD93-78D607ACF0DE}" type="datetimeFigureOut">
              <a:rPr lang="en-US" smtClean="0"/>
              <a:t>6/28/2016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2C0846-EF00-44C4-AF81-CACC25689439}" type="slidenum">
              <a:rPr lang="en-US" smtClean="0"/>
              <a:t>‹#›</a:t>
            </a:fld>
            <a:endParaRPr lang="en-US"/>
          </a:p>
        </p:txBody>
      </p:sp>
    </p:spTree>
    <p:extLst>
      <p:ext uri="{BB962C8B-B14F-4D97-AF65-F5344CB8AC3E}">
        <p14:creationId xmlns:p14="http://schemas.microsoft.com/office/powerpoint/2010/main" val="1456204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0F6810-CA8E-4C26-AD93-78D607ACF0DE}" type="datetimeFigureOut">
              <a:rPr lang="en-US" smtClean="0"/>
              <a:t>6/28/2016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2C0846-EF00-44C4-AF81-CACC25689439}" type="slidenum">
              <a:rPr lang="en-US" smtClean="0"/>
              <a:t>‹#›</a:t>
            </a:fld>
            <a:endParaRPr lang="en-US"/>
          </a:p>
        </p:txBody>
      </p:sp>
    </p:spTree>
    <p:extLst>
      <p:ext uri="{BB962C8B-B14F-4D97-AF65-F5344CB8AC3E}">
        <p14:creationId xmlns:p14="http://schemas.microsoft.com/office/powerpoint/2010/main" val="26091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0F6810-CA8E-4C26-AD93-78D607ACF0DE}" type="datetimeFigureOut">
              <a:rPr lang="en-US" smtClean="0"/>
              <a:t>6/28/2016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2C0846-EF00-44C4-AF81-CACC25689439}" type="slidenum">
              <a:rPr lang="en-US" smtClean="0"/>
              <a:t>‹#›</a:t>
            </a:fld>
            <a:endParaRPr lang="en-US"/>
          </a:p>
        </p:txBody>
      </p:sp>
    </p:spTree>
    <p:extLst>
      <p:ext uri="{BB962C8B-B14F-4D97-AF65-F5344CB8AC3E}">
        <p14:creationId xmlns:p14="http://schemas.microsoft.com/office/powerpoint/2010/main" val="408865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0F6810-CA8E-4C26-AD93-78D607ACF0DE}" type="datetimeFigureOut">
              <a:rPr lang="en-US" smtClean="0"/>
              <a:t>6/28/2016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2C0846-EF00-44C4-AF81-CACC25689439}" type="slidenum">
              <a:rPr lang="en-US" smtClean="0"/>
              <a:t>‹#›</a:t>
            </a:fld>
            <a:endParaRPr lang="en-US"/>
          </a:p>
        </p:txBody>
      </p:sp>
    </p:spTree>
    <p:extLst>
      <p:ext uri="{BB962C8B-B14F-4D97-AF65-F5344CB8AC3E}">
        <p14:creationId xmlns:p14="http://schemas.microsoft.com/office/powerpoint/2010/main" val="162444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 method for detailed subject-level collection analysis by LC call number</a:t>
            </a:r>
            <a:endParaRPr lang="en-US" dirty="0"/>
          </a:p>
        </p:txBody>
      </p:sp>
      <p:sp>
        <p:nvSpPr>
          <p:cNvPr id="3" name="Subtitle 2"/>
          <p:cNvSpPr>
            <a:spLocks noGrp="1"/>
          </p:cNvSpPr>
          <p:nvPr>
            <p:ph type="subTitle" idx="1"/>
          </p:nvPr>
        </p:nvSpPr>
        <p:spPr/>
        <p:txBody>
          <a:bodyPr/>
          <a:lstStyle/>
          <a:p>
            <a:r>
              <a:rPr lang="en-US" dirty="0" smtClean="0"/>
              <a:t>Michael </a:t>
            </a:r>
            <a:r>
              <a:rPr lang="en-US" dirty="0" smtClean="0"/>
              <a:t>Hughes</a:t>
            </a:r>
          </a:p>
          <a:p>
            <a:r>
              <a:rPr lang="en-US" dirty="0" smtClean="0"/>
              <a:t>michael.hughes@nyu.edu</a:t>
            </a:r>
            <a:endParaRPr lang="en-US" dirty="0" smtClean="0"/>
          </a:p>
          <a:p>
            <a:r>
              <a:rPr lang="en-US" dirty="0" smtClean="0"/>
              <a:t>New York University</a:t>
            </a:r>
            <a:endParaRPr lang="en-US" dirty="0"/>
          </a:p>
        </p:txBody>
      </p:sp>
    </p:spTree>
    <p:extLst>
      <p:ext uri="{BB962C8B-B14F-4D97-AF65-F5344CB8AC3E}">
        <p14:creationId xmlns:p14="http://schemas.microsoft.com/office/powerpoint/2010/main" val="19768086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212" y="1347787"/>
            <a:ext cx="8791575" cy="4162425"/>
          </a:xfrm>
          <a:prstGeom prst="rect">
            <a:avLst/>
          </a:prstGeom>
        </p:spPr>
      </p:pic>
    </p:spTree>
    <p:extLst>
      <p:ext uri="{BB962C8B-B14F-4D97-AF65-F5344CB8AC3E}">
        <p14:creationId xmlns:p14="http://schemas.microsoft.com/office/powerpoint/2010/main" val="24677778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Topic-level analysis helps with:</a:t>
            </a:r>
            <a:endParaRPr lang="en-US" dirty="0"/>
          </a:p>
        </p:txBody>
      </p:sp>
      <p:sp>
        <p:nvSpPr>
          <p:cNvPr id="8" name="Content Placeholder 7"/>
          <p:cNvSpPr>
            <a:spLocks noGrp="1"/>
          </p:cNvSpPr>
          <p:nvPr>
            <p:ph idx="1"/>
          </p:nvPr>
        </p:nvSpPr>
        <p:spPr/>
        <p:txBody>
          <a:bodyPr/>
          <a:lstStyle/>
          <a:p>
            <a:r>
              <a:rPr lang="en-US" dirty="0" smtClean="0"/>
              <a:t>Collection development</a:t>
            </a:r>
          </a:p>
          <a:p>
            <a:r>
              <a:rPr lang="en-US" dirty="0" smtClean="0"/>
              <a:t>Outreach  &amp; Instruction</a:t>
            </a:r>
          </a:p>
          <a:p>
            <a:r>
              <a:rPr lang="en-US" dirty="0" smtClean="0"/>
              <a:t>Stacks management</a:t>
            </a:r>
          </a:p>
          <a:p>
            <a:r>
              <a:rPr lang="en-US" dirty="0" smtClean="0"/>
              <a:t>Offsite selection</a:t>
            </a:r>
          </a:p>
          <a:p>
            <a:r>
              <a:rPr lang="en-US" dirty="0" smtClean="0"/>
              <a:t>Proactive selection of books for preservation</a:t>
            </a:r>
          </a:p>
          <a:p>
            <a:endParaRPr lang="en-US" dirty="0" smtClean="0"/>
          </a:p>
          <a:p>
            <a:endParaRPr lang="en-US" dirty="0"/>
          </a:p>
        </p:txBody>
      </p:sp>
    </p:spTree>
    <p:extLst>
      <p:ext uri="{BB962C8B-B14F-4D97-AF65-F5344CB8AC3E}">
        <p14:creationId xmlns:p14="http://schemas.microsoft.com/office/powerpoint/2010/main" val="19945137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4495800"/>
            <a:ext cx="4876800" cy="1815882"/>
          </a:xfrm>
          <a:prstGeom prst="rect">
            <a:avLst/>
          </a:prstGeom>
          <a:noFill/>
        </p:spPr>
        <p:txBody>
          <a:bodyPr wrap="square" rtlCol="0">
            <a:spAutoFit/>
          </a:bodyPr>
          <a:lstStyle/>
          <a:p>
            <a:r>
              <a:rPr lang="en-US" sz="2800" dirty="0"/>
              <a:t>Michael Hughes</a:t>
            </a:r>
            <a:br>
              <a:rPr lang="en-US" sz="2800" dirty="0"/>
            </a:br>
            <a:r>
              <a:rPr lang="en-US" sz="2800" dirty="0" smtClean="0"/>
              <a:t>michael.hughes@nyu.edu</a:t>
            </a:r>
            <a:r>
              <a:rPr lang="en-US" sz="2800" dirty="0"/>
              <a:t/>
            </a:r>
            <a:br>
              <a:rPr lang="en-US" sz="2800" dirty="0"/>
            </a:br>
            <a:r>
              <a:rPr lang="en-US" sz="2800" dirty="0"/>
              <a:t>Acting Head of the IFA Libraries</a:t>
            </a:r>
            <a:br>
              <a:rPr lang="en-US" sz="2800" dirty="0"/>
            </a:br>
            <a:r>
              <a:rPr lang="en-US" sz="2800" dirty="0"/>
              <a:t>The Institute of Fine Arts</a:t>
            </a:r>
            <a:endParaRPr lang="en-US" sz="2800" dirty="0"/>
          </a:p>
        </p:txBody>
      </p:sp>
      <p:sp>
        <p:nvSpPr>
          <p:cNvPr id="5" name="TextBox 4"/>
          <p:cNvSpPr txBox="1"/>
          <p:nvPr/>
        </p:nvSpPr>
        <p:spPr>
          <a:xfrm>
            <a:off x="990600" y="1447800"/>
            <a:ext cx="6705600" cy="2062103"/>
          </a:xfrm>
          <a:prstGeom prst="rect">
            <a:avLst/>
          </a:prstGeom>
          <a:noFill/>
        </p:spPr>
        <p:txBody>
          <a:bodyPr wrap="square" rtlCol="0">
            <a:spAutoFit/>
          </a:bodyPr>
          <a:lstStyle/>
          <a:p>
            <a:r>
              <a:rPr lang="en-US" sz="3200" dirty="0" smtClean="0"/>
              <a:t>Thank you!</a:t>
            </a:r>
          </a:p>
          <a:p>
            <a:r>
              <a:rPr lang="en-US" sz="3200" dirty="0" smtClean="0"/>
              <a:t>If you are interested in knowing more, </a:t>
            </a:r>
            <a:r>
              <a:rPr lang="en-US" sz="3200" smtClean="0"/>
              <a:t>or doing </a:t>
            </a:r>
            <a:r>
              <a:rPr lang="en-US" sz="3200" dirty="0" smtClean="0"/>
              <a:t>this for your collection, please feel free to contact me.</a:t>
            </a:r>
            <a:endParaRPr lang="en-US" sz="3200" dirty="0"/>
          </a:p>
        </p:txBody>
      </p:sp>
    </p:spTree>
    <p:extLst>
      <p:ext uri="{BB962C8B-B14F-4D97-AF65-F5344CB8AC3E}">
        <p14:creationId xmlns:p14="http://schemas.microsoft.com/office/powerpoint/2010/main" val="665704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Stephen Chan Library</a:t>
            </a:r>
            <a:endParaRPr lang="en-US" dirty="0"/>
          </a:p>
        </p:txBody>
      </p:sp>
      <p:pic>
        <p:nvPicPr>
          <p:cNvPr id="5" name="Picture Placeholder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a:stretch>
            <a:fillRect/>
          </a:stretch>
        </p:blipFill>
        <p:spPr>
          <a:prstGeom prst="rect">
            <a:avLst/>
          </a:prstGeom>
          <a:ln>
            <a:noFill/>
          </a:ln>
          <a:effectLst>
            <a:outerShdw blurRad="292100" dist="139700" dir="2700000" algn="tl" rotWithShape="0">
              <a:srgbClr val="333333">
                <a:alpha val="65000"/>
              </a:srgbClr>
            </a:outerShdw>
          </a:effectLst>
        </p:spPr>
      </p:pic>
      <p:sp>
        <p:nvSpPr>
          <p:cNvPr id="3" name="Content Placeholder 2"/>
          <p:cNvSpPr>
            <a:spLocks noGrp="1"/>
          </p:cNvSpPr>
          <p:nvPr>
            <p:ph type="body" sz="half" idx="2"/>
          </p:nvPr>
        </p:nvSpPr>
        <p:spPr/>
        <p:txBody>
          <a:bodyPr/>
          <a:lstStyle/>
          <a:p>
            <a:r>
              <a:rPr lang="en-US" dirty="0" smtClean="0"/>
              <a:t>A non-circulating collection supporting the Institute of Fine Arts at New York University.</a:t>
            </a:r>
            <a:endParaRPr lang="en-US" dirty="0"/>
          </a:p>
        </p:txBody>
      </p:sp>
    </p:spTree>
    <p:extLst>
      <p:ext uri="{BB962C8B-B14F-4D97-AF65-F5344CB8AC3E}">
        <p14:creationId xmlns:p14="http://schemas.microsoft.com/office/powerpoint/2010/main" val="1354072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 y="434338"/>
            <a:ext cx="8318241" cy="5836665"/>
          </a:xfrm>
          <a:prstGeom prst="rect">
            <a:avLst/>
          </a:prstGeom>
        </p:spPr>
      </p:pic>
      <p:sp>
        <p:nvSpPr>
          <p:cNvPr id="6" name="TextBox 5"/>
          <p:cNvSpPr txBox="1"/>
          <p:nvPr/>
        </p:nvSpPr>
        <p:spPr>
          <a:xfrm>
            <a:off x="2727005" y="6179012"/>
            <a:ext cx="3689985" cy="646331"/>
          </a:xfrm>
          <a:prstGeom prst="rect">
            <a:avLst/>
          </a:prstGeom>
          <a:noFill/>
        </p:spPr>
        <p:txBody>
          <a:bodyPr wrap="none" rtlCol="0">
            <a:spAutoFit/>
          </a:bodyPr>
          <a:lstStyle/>
          <a:p>
            <a:pPr algn="ctr"/>
            <a:r>
              <a:rPr lang="en-US" b="1" dirty="0"/>
              <a:t>Stephen Chan Library Use </a:t>
            </a:r>
            <a:r>
              <a:rPr lang="en-US" b="1" dirty="0" smtClean="0"/>
              <a:t>2008-2015</a:t>
            </a:r>
          </a:p>
          <a:p>
            <a:pPr algn="ctr"/>
            <a:r>
              <a:rPr lang="en-US" b="1" dirty="0" smtClean="0"/>
              <a:t>Grouped by Basic Class</a:t>
            </a:r>
            <a:endParaRPr lang="en-US" b="1" dirty="0"/>
          </a:p>
        </p:txBody>
      </p:sp>
    </p:spTree>
    <p:extLst>
      <p:ext uri="{BB962C8B-B14F-4D97-AF65-F5344CB8AC3E}">
        <p14:creationId xmlns:p14="http://schemas.microsoft.com/office/powerpoint/2010/main" val="504095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 y="373816"/>
            <a:ext cx="8710612" cy="5873899"/>
          </a:xfrm>
          <a:prstGeom prst="rect">
            <a:avLst/>
          </a:prstGeom>
        </p:spPr>
      </p:pic>
      <p:sp>
        <p:nvSpPr>
          <p:cNvPr id="3" name="TextBox 2"/>
          <p:cNvSpPr txBox="1"/>
          <p:nvPr/>
        </p:nvSpPr>
        <p:spPr>
          <a:xfrm>
            <a:off x="2286000" y="6096000"/>
            <a:ext cx="4739952" cy="646331"/>
          </a:xfrm>
          <a:prstGeom prst="rect">
            <a:avLst/>
          </a:prstGeom>
          <a:noFill/>
        </p:spPr>
        <p:txBody>
          <a:bodyPr wrap="none" rtlCol="0">
            <a:spAutoFit/>
          </a:bodyPr>
          <a:lstStyle/>
          <a:p>
            <a:pPr algn="ctr"/>
            <a:r>
              <a:rPr lang="en-US" b="1" dirty="0"/>
              <a:t>Stephen Chan Library Use </a:t>
            </a:r>
            <a:r>
              <a:rPr lang="en-US" b="1" dirty="0" smtClean="0"/>
              <a:t>in the Arts 2008-2015</a:t>
            </a:r>
            <a:endParaRPr lang="en-US" b="1" dirty="0"/>
          </a:p>
          <a:p>
            <a:pPr algn="ctr"/>
            <a:r>
              <a:rPr lang="en-US" b="1" dirty="0" smtClean="0"/>
              <a:t>Grouped by LC Subclasses </a:t>
            </a:r>
            <a:endParaRPr lang="en-US" b="1" dirty="0"/>
          </a:p>
        </p:txBody>
      </p:sp>
    </p:spTree>
    <p:extLst>
      <p:ext uri="{BB962C8B-B14F-4D97-AF65-F5344CB8AC3E}">
        <p14:creationId xmlns:p14="http://schemas.microsoft.com/office/powerpoint/2010/main" val="35143214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32268916"/>
              </p:ext>
            </p:extLst>
          </p:nvPr>
        </p:nvGraphicFramePr>
        <p:xfrm>
          <a:off x="838200" y="457200"/>
          <a:ext cx="7656421" cy="4525968"/>
        </p:xfrm>
        <a:graphic>
          <a:graphicData uri="http://schemas.openxmlformats.org/drawingml/2006/table">
            <a:tbl>
              <a:tblPr>
                <a:tableStyleId>{5C22544A-7EE6-4342-B048-85BDC9FD1C3A}</a:tableStyleId>
              </a:tblPr>
              <a:tblGrid>
                <a:gridCol w="917388"/>
                <a:gridCol w="980223"/>
                <a:gridCol w="1080759"/>
                <a:gridCol w="2931243"/>
                <a:gridCol w="1746808"/>
              </a:tblGrid>
              <a:tr h="188582">
                <a:tc>
                  <a:txBody>
                    <a:bodyPr/>
                    <a:lstStyle/>
                    <a:p>
                      <a:pPr algn="l" fontAlgn="b"/>
                      <a:r>
                        <a:rPr lang="en-US" sz="1000" u="none" strike="noStrike">
                          <a:effectLst/>
                        </a:rPr>
                        <a:t>SUB_LIBRARY</a:t>
                      </a:r>
                      <a:endParaRPr lang="en-US" sz="1000" b="0" i="0" u="none" strike="noStrike">
                        <a:solidFill>
                          <a:srgbClr val="000000"/>
                        </a:solidFill>
                        <a:effectLst/>
                        <a:latin typeface="Arial"/>
                      </a:endParaRPr>
                    </a:p>
                  </a:txBody>
                  <a:tcPr marL="9429" marR="9429" marT="9429" marB="0" anchor="b"/>
                </a:tc>
                <a:tc>
                  <a:txBody>
                    <a:bodyPr/>
                    <a:lstStyle/>
                    <a:p>
                      <a:pPr algn="l" fontAlgn="b"/>
                      <a:r>
                        <a:rPr lang="en-US" sz="1000" u="none" strike="noStrike">
                          <a:effectLst/>
                        </a:rPr>
                        <a:t>REPORT_YEAR</a:t>
                      </a:r>
                      <a:endParaRPr lang="en-US" sz="1000" b="0" i="0" u="none" strike="noStrike">
                        <a:solidFill>
                          <a:srgbClr val="000000"/>
                        </a:solidFill>
                        <a:effectLst/>
                        <a:latin typeface="Arial"/>
                      </a:endParaRPr>
                    </a:p>
                  </a:txBody>
                  <a:tcPr marL="9429" marR="9429" marT="9429" marB="0" anchor="b"/>
                </a:tc>
                <a:tc>
                  <a:txBody>
                    <a:bodyPr/>
                    <a:lstStyle/>
                    <a:p>
                      <a:pPr algn="l" fontAlgn="b"/>
                      <a:r>
                        <a:rPr lang="en-US" sz="1000" u="none" strike="noStrike">
                          <a:effectLst/>
                        </a:rPr>
                        <a:t>REPORT_MONTH</a:t>
                      </a:r>
                      <a:endParaRPr lang="en-US" sz="1000" b="0" i="0" u="none" strike="noStrike">
                        <a:solidFill>
                          <a:srgbClr val="000000"/>
                        </a:solidFill>
                        <a:effectLst/>
                        <a:latin typeface="Arial"/>
                      </a:endParaRPr>
                    </a:p>
                  </a:txBody>
                  <a:tcPr marL="9429" marR="9429" marT="9429" marB="0" anchor="b"/>
                </a:tc>
                <a:tc>
                  <a:txBody>
                    <a:bodyPr/>
                    <a:lstStyle/>
                    <a:p>
                      <a:pPr algn="l" fontAlgn="b"/>
                      <a:r>
                        <a:rPr lang="en-US" sz="1000" u="none" strike="noStrike">
                          <a:effectLst/>
                        </a:rPr>
                        <a:t>CALL_NUMBER</a:t>
                      </a:r>
                      <a:endParaRPr lang="en-US" sz="1000" b="0" i="0" u="none" strike="noStrike">
                        <a:solidFill>
                          <a:srgbClr val="000000"/>
                        </a:solidFill>
                        <a:effectLst/>
                        <a:latin typeface="Arial"/>
                      </a:endParaRPr>
                    </a:p>
                  </a:txBody>
                  <a:tcPr marL="9429" marR="9429" marT="9429" marB="0" anchor="b"/>
                </a:tc>
                <a:tc>
                  <a:txBody>
                    <a:bodyPr/>
                    <a:lstStyle/>
                    <a:p>
                      <a:pPr algn="l" fontAlgn="b"/>
                      <a:r>
                        <a:rPr lang="en-US" sz="1000" u="none" strike="noStrike">
                          <a:effectLst/>
                        </a:rPr>
                        <a:t>NUMBER_IN_HOUSE_ITEMS</a:t>
                      </a:r>
                      <a:endParaRPr lang="en-US" sz="1000" b="0" i="0" u="none" strike="noStrike">
                        <a:solidFill>
                          <a:srgbClr val="000000"/>
                        </a:solidFill>
                        <a:effectLst/>
                        <a:latin typeface="Arial"/>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AM342 .O75 1985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AM7 .H8 1975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BD621 .L4813 1991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BL540 .S23 2006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BQ684 .G68 2008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BR1380 .P55 1998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BR50.M84 N83 1987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BV153.E85 C35 1989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BV4208.I8 B65 2004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BX133.2 .J68 2007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BX4700.C8 B3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BX841 .N44 2002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CB367 .C57 1991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CC135 .F45 2011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CC135 .S7 2004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CD5348 .A5 1980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CJ5655 .T69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CJ849 .B78 1993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CR4513 .K44 1984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DA485 .P674 2010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DC113 .K58 1994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DC128.5 .B87 1992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DC33 .A87 1996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1</a:t>
                      </a:r>
                      <a:endParaRPr lang="en-US" sz="1100" b="0" i="0" u="none" strike="noStrike" dirty="0">
                        <a:solidFill>
                          <a:srgbClr val="000000"/>
                        </a:solidFill>
                        <a:effectLst/>
                        <a:latin typeface="Calibri"/>
                      </a:endParaRPr>
                    </a:p>
                  </a:txBody>
                  <a:tcPr marL="9429" marR="9429" marT="9429" marB="0" anchor="b"/>
                </a:tc>
              </a:tr>
            </a:tbl>
          </a:graphicData>
        </a:graphic>
      </p:graphicFrame>
      <p:sp>
        <p:nvSpPr>
          <p:cNvPr id="3" name="Rectangle 2"/>
          <p:cNvSpPr/>
          <p:nvPr/>
        </p:nvSpPr>
        <p:spPr>
          <a:xfrm>
            <a:off x="2057400" y="5562600"/>
            <a:ext cx="4572000" cy="369332"/>
          </a:xfrm>
          <a:prstGeom prst="rect">
            <a:avLst/>
          </a:prstGeom>
        </p:spPr>
        <p:txBody>
          <a:bodyPr>
            <a:spAutoFit/>
          </a:bodyPr>
          <a:lstStyle/>
          <a:p>
            <a:pPr algn="ctr"/>
            <a:r>
              <a:rPr lang="en-US" b="1" dirty="0" smtClean="0"/>
              <a:t>Sample of an in-house use report</a:t>
            </a:r>
            <a:endParaRPr lang="en-US" b="1" dirty="0"/>
          </a:p>
        </p:txBody>
      </p:sp>
    </p:spTree>
    <p:extLst>
      <p:ext uri="{BB962C8B-B14F-4D97-AF65-F5344CB8AC3E}">
        <p14:creationId xmlns:p14="http://schemas.microsoft.com/office/powerpoint/2010/main" val="569913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22833144"/>
              </p:ext>
            </p:extLst>
          </p:nvPr>
        </p:nvGraphicFramePr>
        <p:xfrm>
          <a:off x="838200" y="457200"/>
          <a:ext cx="7656421" cy="4525968"/>
        </p:xfrm>
        <a:graphic>
          <a:graphicData uri="http://schemas.openxmlformats.org/drawingml/2006/table">
            <a:tbl>
              <a:tblPr>
                <a:tableStyleId>{5C22544A-7EE6-4342-B048-85BDC9FD1C3A}</a:tableStyleId>
              </a:tblPr>
              <a:tblGrid>
                <a:gridCol w="917388"/>
                <a:gridCol w="980223"/>
                <a:gridCol w="1080759"/>
                <a:gridCol w="2931243"/>
                <a:gridCol w="1746808"/>
              </a:tblGrid>
              <a:tr h="188582">
                <a:tc>
                  <a:txBody>
                    <a:bodyPr/>
                    <a:lstStyle/>
                    <a:p>
                      <a:pPr algn="l" fontAlgn="b"/>
                      <a:r>
                        <a:rPr lang="en-US" sz="1000" u="none" strike="noStrike" dirty="0">
                          <a:effectLst/>
                        </a:rPr>
                        <a:t>SUB_LIBRARY</a:t>
                      </a:r>
                      <a:endParaRPr lang="en-US" sz="1000" b="0" i="0" u="none" strike="noStrike" dirty="0">
                        <a:solidFill>
                          <a:srgbClr val="000000"/>
                        </a:solidFill>
                        <a:effectLst/>
                        <a:latin typeface="Arial"/>
                      </a:endParaRPr>
                    </a:p>
                  </a:txBody>
                  <a:tcPr marL="9429" marR="9429" marT="9429" marB="0" anchor="b"/>
                </a:tc>
                <a:tc>
                  <a:txBody>
                    <a:bodyPr/>
                    <a:lstStyle/>
                    <a:p>
                      <a:pPr algn="l" fontAlgn="b"/>
                      <a:r>
                        <a:rPr lang="en-US" sz="1000" u="none" strike="noStrike">
                          <a:effectLst/>
                        </a:rPr>
                        <a:t>REPORT_YEAR</a:t>
                      </a:r>
                      <a:endParaRPr lang="en-US" sz="1000" b="0" i="0" u="none" strike="noStrike">
                        <a:solidFill>
                          <a:srgbClr val="000000"/>
                        </a:solidFill>
                        <a:effectLst/>
                        <a:latin typeface="Arial"/>
                      </a:endParaRPr>
                    </a:p>
                  </a:txBody>
                  <a:tcPr marL="9429" marR="9429" marT="9429" marB="0" anchor="b"/>
                </a:tc>
                <a:tc>
                  <a:txBody>
                    <a:bodyPr/>
                    <a:lstStyle/>
                    <a:p>
                      <a:pPr algn="l" fontAlgn="b"/>
                      <a:r>
                        <a:rPr lang="en-US" sz="1000" u="none" strike="noStrike">
                          <a:effectLst/>
                        </a:rPr>
                        <a:t>REPORT_MONTH</a:t>
                      </a:r>
                      <a:endParaRPr lang="en-US" sz="1000" b="0" i="0" u="none" strike="noStrike">
                        <a:solidFill>
                          <a:srgbClr val="000000"/>
                        </a:solidFill>
                        <a:effectLst/>
                        <a:latin typeface="Arial"/>
                      </a:endParaRPr>
                    </a:p>
                  </a:txBody>
                  <a:tcPr marL="9429" marR="9429" marT="9429" marB="0" anchor="b"/>
                </a:tc>
                <a:tc>
                  <a:txBody>
                    <a:bodyPr/>
                    <a:lstStyle/>
                    <a:p>
                      <a:pPr algn="l" fontAlgn="b"/>
                      <a:r>
                        <a:rPr lang="en-US" sz="1000" u="none" strike="noStrike" dirty="0">
                          <a:effectLst/>
                        </a:rPr>
                        <a:t>CALL_NUMBER</a:t>
                      </a:r>
                      <a:endParaRPr lang="en-US" sz="1000" b="0" i="0" u="none" strike="noStrike" dirty="0">
                        <a:solidFill>
                          <a:srgbClr val="000000"/>
                        </a:solidFill>
                        <a:effectLst/>
                        <a:latin typeface="Arial"/>
                      </a:endParaRPr>
                    </a:p>
                  </a:txBody>
                  <a:tcPr marL="9429" marR="9429" marT="9429" marB="0" anchor="b"/>
                </a:tc>
                <a:tc>
                  <a:txBody>
                    <a:bodyPr/>
                    <a:lstStyle/>
                    <a:p>
                      <a:pPr algn="l" fontAlgn="b"/>
                      <a:r>
                        <a:rPr lang="en-US" sz="1000" u="none" strike="noStrike">
                          <a:effectLst/>
                        </a:rPr>
                        <a:t>NUMBER_IN_HOUSE_ITEMS</a:t>
                      </a:r>
                      <a:endParaRPr lang="en-US" sz="1000" b="0" i="0" u="none" strike="noStrike">
                        <a:solidFill>
                          <a:srgbClr val="000000"/>
                        </a:solidFill>
                        <a:effectLst/>
                        <a:latin typeface="Arial"/>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2015</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AM342 .O75 1985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AM7 .H8 1975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BD621 .L4813 1991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BL540 .S23 2006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BQ684 .G68 2008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BR1380 .P55 1998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BR50.M84 N83 1987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BV153.E85 C35 1989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2015</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BV4208.I8 B65 2004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2</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BX133.2 .J68 2007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BX4700.C8 B3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BX841 .N44 2002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CB367 .C57 1991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CC135 .F45 2011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CC135 .S7 2004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CD5348 .A5 1980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CJ5655 .T69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CJ849 .B78 1993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CR4513 .K44 1984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DA485 .P674 2010 Non-circulating</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DC113 .K58 1994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DC128.5 .B87 1992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a:effectLst/>
                        </a:rPr>
                        <a:t>2</a:t>
                      </a:r>
                      <a:endParaRPr lang="en-US" sz="1100" b="0" i="0" u="none" strike="noStrike">
                        <a:solidFill>
                          <a:srgbClr val="000000"/>
                        </a:solidFill>
                        <a:effectLst/>
                        <a:latin typeface="Calibri"/>
                      </a:endParaRPr>
                    </a:p>
                  </a:txBody>
                  <a:tcPr marL="9429" marR="9429" marT="9429" marB="0" anchor="b"/>
                </a:tc>
              </a:tr>
              <a:tr h="188582">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429" marR="9429" marT="9429" marB="0" anchor="b"/>
                </a:tc>
                <a:tc>
                  <a:txBody>
                    <a:bodyPr/>
                    <a:lstStyle/>
                    <a:p>
                      <a:pPr algn="l" fontAlgn="b"/>
                      <a:r>
                        <a:rPr lang="en-US" sz="1100" u="none" strike="noStrike" dirty="0">
                          <a:effectLst/>
                        </a:rPr>
                        <a:t>DC33 .A87 1996 Non-circulating</a:t>
                      </a:r>
                      <a:endParaRPr lang="en-US" sz="1100" b="0" i="0" u="none" strike="noStrike" dirty="0">
                        <a:solidFill>
                          <a:srgbClr val="000000"/>
                        </a:solidFill>
                        <a:effectLst/>
                        <a:latin typeface="Calibri"/>
                      </a:endParaRPr>
                    </a:p>
                  </a:txBody>
                  <a:tcPr marL="9429" marR="9429" marT="9429" marB="0" anchor="b"/>
                </a:tc>
                <a:tc>
                  <a:txBody>
                    <a:bodyPr/>
                    <a:lstStyle/>
                    <a:p>
                      <a:pPr algn="l" fontAlgn="b"/>
                      <a:r>
                        <a:rPr lang="en-US" sz="1100" u="none" strike="noStrike" dirty="0">
                          <a:effectLst/>
                        </a:rPr>
                        <a:t>1</a:t>
                      </a:r>
                      <a:endParaRPr lang="en-US" sz="1100" b="0" i="0" u="none" strike="noStrike" dirty="0">
                        <a:solidFill>
                          <a:srgbClr val="000000"/>
                        </a:solidFill>
                        <a:effectLst/>
                        <a:latin typeface="Calibri"/>
                      </a:endParaRPr>
                    </a:p>
                  </a:txBody>
                  <a:tcPr marL="9429" marR="9429" marT="9429" marB="0" anchor="b"/>
                </a:tc>
              </a:tr>
            </a:tbl>
          </a:graphicData>
        </a:graphic>
      </p:graphicFrame>
      <p:sp>
        <p:nvSpPr>
          <p:cNvPr id="4" name="Rectangle 3"/>
          <p:cNvSpPr/>
          <p:nvPr/>
        </p:nvSpPr>
        <p:spPr>
          <a:xfrm>
            <a:off x="3810000" y="457200"/>
            <a:ext cx="4648200" cy="457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4399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54430" y="457200"/>
            <a:ext cx="6553200" cy="5078313"/>
          </a:xfrm>
          <a:prstGeom prst="rect">
            <a:avLst/>
          </a:prstGeom>
        </p:spPr>
        <p:txBody>
          <a:bodyPr wrap="square">
            <a:spAutoFit/>
          </a:bodyPr>
          <a:lstStyle/>
          <a:p>
            <a:r>
              <a:rPr lang="en-US" dirty="0"/>
              <a:t>nd203;		Painting. North America</a:t>
            </a:r>
          </a:p>
          <a:p>
            <a:r>
              <a:rPr lang="en-US" dirty="0"/>
              <a:t>nd205_238;	Painting. United States</a:t>
            </a:r>
          </a:p>
          <a:p>
            <a:r>
              <a:rPr lang="en-US" dirty="0"/>
              <a:t>nd240_249.5;	Painting. Canada</a:t>
            </a:r>
          </a:p>
          <a:p>
            <a:r>
              <a:rPr lang="en-US" dirty="0"/>
              <a:t>nd249.92_439;	Painting. Latin America</a:t>
            </a:r>
          </a:p>
          <a:p>
            <a:r>
              <a:rPr lang="en-US" dirty="0"/>
              <a:t>nd450_453;	Painting. Europe, general, </a:t>
            </a:r>
            <a:r>
              <a:rPr lang="en-US" dirty="0" err="1"/>
              <a:t>etc</a:t>
            </a:r>
            <a:endParaRPr lang="en-US" dirty="0"/>
          </a:p>
          <a:p>
            <a:r>
              <a:rPr lang="en-US" dirty="0"/>
              <a:t>nd454;		Painting. Europe. Modern, general</a:t>
            </a:r>
          </a:p>
          <a:p>
            <a:r>
              <a:rPr lang="en-US" dirty="0"/>
              <a:t>nd455;		Painting. Europe. Renaissance (deprecated)</a:t>
            </a:r>
          </a:p>
          <a:p>
            <a:r>
              <a:rPr lang="en-US" dirty="0"/>
              <a:t>nd456_456.5;	Painting. Europe. 17th-18th centuries</a:t>
            </a:r>
          </a:p>
          <a:p>
            <a:r>
              <a:rPr lang="en-US" dirty="0"/>
              <a:t>nd457_457.5;	Painting. Europe. 19th century</a:t>
            </a:r>
          </a:p>
          <a:p>
            <a:r>
              <a:rPr lang="en-US" dirty="0"/>
              <a:t>nd458_458.5;	Painting. Europe. 20th century</a:t>
            </a:r>
          </a:p>
          <a:p>
            <a:r>
              <a:rPr lang="en-US" dirty="0"/>
              <a:t>nd458.6_458.65;	Painting. Europe. 21st century</a:t>
            </a:r>
          </a:p>
          <a:p>
            <a:r>
              <a:rPr lang="en-US" dirty="0"/>
              <a:t>nd461_497;	Painting. Europe. Great Britain</a:t>
            </a:r>
          </a:p>
          <a:p>
            <a:r>
              <a:rPr lang="en-US" dirty="0"/>
              <a:t>nd501_538;	Painting. Europe. Austria, Hungary, etc.</a:t>
            </a:r>
          </a:p>
          <a:p>
            <a:r>
              <a:rPr lang="en-US" dirty="0"/>
              <a:t>nd541_553.3;	Painting. Europe. France</a:t>
            </a:r>
          </a:p>
          <a:p>
            <a:r>
              <a:rPr lang="en-US" dirty="0"/>
              <a:t>nd559_589;	Painting. Europe. Germany</a:t>
            </a:r>
          </a:p>
          <a:p>
            <a:r>
              <a:rPr lang="en-US" dirty="0"/>
              <a:t>nd591_603.3;	Painting. Europe. Greece</a:t>
            </a:r>
          </a:p>
          <a:p>
            <a:r>
              <a:rPr lang="en-US" dirty="0"/>
              <a:t>nd611_624;	Painting. Europe. Italy, Vatican City</a:t>
            </a:r>
          </a:p>
          <a:p>
            <a:r>
              <a:rPr lang="en-US" dirty="0"/>
              <a:t>nd625_674.3;	Painting. Europe. Low countries</a:t>
            </a:r>
          </a:p>
        </p:txBody>
      </p:sp>
      <p:sp>
        <p:nvSpPr>
          <p:cNvPr id="4" name="TextBox 3"/>
          <p:cNvSpPr txBox="1"/>
          <p:nvPr/>
        </p:nvSpPr>
        <p:spPr>
          <a:xfrm>
            <a:off x="2057400" y="5715000"/>
            <a:ext cx="4021486" cy="369332"/>
          </a:xfrm>
          <a:prstGeom prst="rect">
            <a:avLst/>
          </a:prstGeom>
          <a:noFill/>
        </p:spPr>
        <p:txBody>
          <a:bodyPr wrap="none" rtlCol="0">
            <a:spAutoFit/>
          </a:bodyPr>
          <a:lstStyle/>
          <a:p>
            <a:r>
              <a:rPr lang="en-US" b="1" dirty="0" smtClean="0"/>
              <a:t>Excerpt of a breakdown file for painting</a:t>
            </a:r>
            <a:endParaRPr lang="en-US" b="1" dirty="0"/>
          </a:p>
        </p:txBody>
      </p:sp>
    </p:spTree>
    <p:extLst>
      <p:ext uri="{BB962C8B-B14F-4D97-AF65-F5344CB8AC3E}">
        <p14:creationId xmlns:p14="http://schemas.microsoft.com/office/powerpoint/2010/main" val="1850321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16687977"/>
              </p:ext>
            </p:extLst>
          </p:nvPr>
        </p:nvGraphicFramePr>
        <p:xfrm>
          <a:off x="609600" y="609600"/>
          <a:ext cx="7734301" cy="2095500"/>
        </p:xfrm>
        <a:graphic>
          <a:graphicData uri="http://schemas.openxmlformats.org/drawingml/2006/table">
            <a:tbl>
              <a:tblPr>
                <a:tableStyleId>{5C22544A-7EE6-4342-B048-85BDC9FD1C3A}</a:tableStyleId>
              </a:tblPr>
              <a:tblGrid>
                <a:gridCol w="926720"/>
                <a:gridCol w="990194"/>
                <a:gridCol w="1091752"/>
                <a:gridCol w="2961059"/>
                <a:gridCol w="1764576"/>
              </a:tblGrid>
              <a:tr h="190500">
                <a:tc>
                  <a:txBody>
                    <a:bodyPr/>
                    <a:lstStyle/>
                    <a:p>
                      <a:pPr algn="l" fontAlgn="b"/>
                      <a:r>
                        <a:rPr lang="en-US" sz="1000" u="none" strike="noStrike">
                          <a:effectLst/>
                        </a:rPr>
                        <a:t>SUB_LIBRARY</a:t>
                      </a:r>
                      <a:endParaRPr lang="en-US" sz="1000" b="0" i="0" u="none" strike="noStrike">
                        <a:solidFill>
                          <a:srgbClr val="000000"/>
                        </a:solidFill>
                        <a:effectLst/>
                        <a:latin typeface="Arial"/>
                      </a:endParaRPr>
                    </a:p>
                  </a:txBody>
                  <a:tcPr marL="9525" marR="9525" marT="9525" marB="0" anchor="b"/>
                </a:tc>
                <a:tc>
                  <a:txBody>
                    <a:bodyPr/>
                    <a:lstStyle/>
                    <a:p>
                      <a:pPr algn="l" fontAlgn="b"/>
                      <a:r>
                        <a:rPr lang="en-US" sz="1000" u="none" strike="noStrike">
                          <a:effectLst/>
                        </a:rPr>
                        <a:t>REPORT_YEAR</a:t>
                      </a:r>
                      <a:endParaRPr lang="en-US" sz="1000" b="0" i="0" u="none" strike="noStrike">
                        <a:solidFill>
                          <a:srgbClr val="000000"/>
                        </a:solidFill>
                        <a:effectLst/>
                        <a:latin typeface="Arial"/>
                      </a:endParaRPr>
                    </a:p>
                  </a:txBody>
                  <a:tcPr marL="9525" marR="9525" marT="9525" marB="0" anchor="b"/>
                </a:tc>
                <a:tc>
                  <a:txBody>
                    <a:bodyPr/>
                    <a:lstStyle/>
                    <a:p>
                      <a:pPr algn="l" fontAlgn="b"/>
                      <a:r>
                        <a:rPr lang="en-US" sz="1000" u="none" strike="noStrike">
                          <a:effectLst/>
                        </a:rPr>
                        <a:t>REPORT_MONTH</a:t>
                      </a:r>
                      <a:endParaRPr lang="en-US" sz="1000" b="0" i="0" u="none" strike="noStrike">
                        <a:solidFill>
                          <a:srgbClr val="000000"/>
                        </a:solidFill>
                        <a:effectLst/>
                        <a:latin typeface="Arial"/>
                      </a:endParaRPr>
                    </a:p>
                  </a:txBody>
                  <a:tcPr marL="9525" marR="9525" marT="9525" marB="0" anchor="b"/>
                </a:tc>
                <a:tc>
                  <a:txBody>
                    <a:bodyPr/>
                    <a:lstStyle/>
                    <a:p>
                      <a:pPr algn="l" fontAlgn="b"/>
                      <a:r>
                        <a:rPr lang="en-US" sz="1000" u="none" strike="noStrike">
                          <a:effectLst/>
                        </a:rPr>
                        <a:t>CALL_NUMBER</a:t>
                      </a:r>
                      <a:endParaRPr lang="en-US" sz="1000" b="0" i="0" u="none" strike="noStrike">
                        <a:solidFill>
                          <a:srgbClr val="000000"/>
                        </a:solidFill>
                        <a:effectLst/>
                        <a:latin typeface="Arial"/>
                      </a:endParaRPr>
                    </a:p>
                  </a:txBody>
                  <a:tcPr marL="9525" marR="9525" marT="9525" marB="0" anchor="b"/>
                </a:tc>
                <a:tc>
                  <a:txBody>
                    <a:bodyPr/>
                    <a:lstStyle/>
                    <a:p>
                      <a:pPr algn="l" fontAlgn="b"/>
                      <a:r>
                        <a:rPr lang="en-US" sz="1000" u="none" strike="noStrike">
                          <a:effectLst/>
                        </a:rPr>
                        <a:t>NUMBER_IN_HOUSE_ITEMS</a:t>
                      </a:r>
                      <a:endParaRPr lang="en-US" sz="1000" b="0" i="0" u="none" strike="noStrike">
                        <a:solidFill>
                          <a:srgbClr val="000000"/>
                        </a:solidFill>
                        <a:effectLst/>
                        <a:latin typeface="Arial"/>
                      </a:endParaRPr>
                    </a:p>
                  </a:txBody>
                  <a:tcPr marL="9525" marR="9525" marT="9525" marB="0" anchor="b"/>
                </a:tc>
              </a:tr>
              <a:tr h="190500">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AM342 .O75 1985 Non-circulating</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AM7 .H8 1975 Non-circulating</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BD621 .L4813 1991 Non-circulating</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BL540 .S23 2006 Non-circulating</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BQ684 .G68 2008 Non-circulating</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BR1380 .P55 1998 Non-circulating</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BR50.M84 N83 1987 Non-circulating</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BV153.E85 C35 1989 Non-circulating</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BV4208.I8 B65 2004 Non-circulating</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NIFA</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2015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BX133.2 .J68 2007 Non-circulating</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1</a:t>
                      </a:r>
                      <a:endParaRPr lang="en-US" sz="1100" b="0" i="0" u="none" strike="noStrike" dirty="0">
                        <a:solidFill>
                          <a:srgbClr val="000000"/>
                        </a:solidFill>
                        <a:effectLst/>
                        <a:latin typeface="Calibri"/>
                      </a:endParaRPr>
                    </a:p>
                  </a:txBody>
                  <a:tcPr marL="9525" marR="9525" marT="9525" marB="0" anchor="b"/>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31265357"/>
              </p:ext>
            </p:extLst>
          </p:nvPr>
        </p:nvGraphicFramePr>
        <p:xfrm>
          <a:off x="740750" y="3429000"/>
          <a:ext cx="7302500" cy="3048000"/>
        </p:xfrm>
        <a:graphic>
          <a:graphicData uri="http://schemas.openxmlformats.org/drawingml/2006/table">
            <a:tbl>
              <a:tblPr>
                <a:tableStyleId>{5C22544A-7EE6-4342-B048-85BDC9FD1C3A}</a:tableStyleId>
              </a:tblPr>
              <a:tblGrid>
                <a:gridCol w="4711700"/>
                <a:gridCol w="546100"/>
                <a:gridCol w="2044700"/>
              </a:tblGrid>
              <a:tr h="190500">
                <a:tc>
                  <a:txBody>
                    <a:bodyPr/>
                    <a:lstStyle/>
                    <a:p>
                      <a:pPr algn="l" fontAlgn="b"/>
                      <a:r>
                        <a:rPr lang="en-US" sz="1100" u="none" strike="noStrike" dirty="0">
                          <a:effectLst/>
                        </a:rPr>
                        <a:t>Subclass</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a:effectLst/>
                        </a:rPr>
                        <a:t>Number</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Percentage of Total (415)</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ND49-55</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0.24</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ND110-115</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0.24</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ND140-141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0.24</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ND170-196.4</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0.24</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ND205-238</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2.41</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ND249.92-439</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17</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4.1</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ND450-453</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0.24</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ND454</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0.24</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ND541-553.3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12.77</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ND559-589</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12</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2.89</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ND611-624</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60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14.46</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ND625-674.3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83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20</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ND676-699</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0.24</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ND801-833.3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34</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8.19</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ND841-853.3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dirty="0">
                          <a:effectLst/>
                        </a:rPr>
                        <a:t>0.24</a:t>
                      </a:r>
                      <a:endParaRPr lang="en-US" sz="1100" b="0" i="0" u="none" strike="noStrike" dirty="0">
                        <a:solidFill>
                          <a:srgbClr val="000000"/>
                        </a:solidFill>
                        <a:effectLst/>
                        <a:latin typeface="Calibri"/>
                      </a:endParaRPr>
                    </a:p>
                  </a:txBody>
                  <a:tcPr marL="9525" marR="9525" marT="9525" marB="0" anchor="b"/>
                </a:tc>
              </a:tr>
            </a:tbl>
          </a:graphicData>
        </a:graphic>
      </p:graphicFrame>
      <p:pic>
        <p:nvPicPr>
          <p:cNvPr id="1025" name="Picture 1" descr="C:\Users\michael\AppData\Local\Microsoft\Windows\Temporary Internet Files\Content.IE5\LLB2IH8E\large-arrow-orange-down-0-6039[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2000" y="2903220"/>
            <a:ext cx="360000" cy="38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03475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370436"/>
            <a:ext cx="8632128" cy="5832246"/>
          </a:xfrm>
          <a:prstGeom prst="rect">
            <a:avLst/>
          </a:prstGeom>
        </p:spPr>
      </p:pic>
      <p:sp>
        <p:nvSpPr>
          <p:cNvPr id="4" name="Rectangle 3"/>
          <p:cNvSpPr/>
          <p:nvPr/>
        </p:nvSpPr>
        <p:spPr>
          <a:xfrm>
            <a:off x="2133600" y="6202682"/>
            <a:ext cx="5334000" cy="646331"/>
          </a:xfrm>
          <a:prstGeom prst="rect">
            <a:avLst/>
          </a:prstGeom>
        </p:spPr>
        <p:txBody>
          <a:bodyPr wrap="square">
            <a:spAutoFit/>
          </a:bodyPr>
          <a:lstStyle/>
          <a:p>
            <a:pPr algn="ctr"/>
            <a:r>
              <a:rPr lang="en-US" b="1" dirty="0"/>
              <a:t>Stephen Chan Library Use in </a:t>
            </a:r>
            <a:r>
              <a:rPr lang="en-US" b="1" dirty="0" smtClean="0"/>
              <a:t>Painting 2008-2015</a:t>
            </a:r>
          </a:p>
          <a:p>
            <a:pPr algn="ctr"/>
            <a:r>
              <a:rPr lang="en-US" b="1" dirty="0" smtClean="0"/>
              <a:t>Grouped by Topic</a:t>
            </a:r>
            <a:endParaRPr lang="en-US" b="1" dirty="0"/>
          </a:p>
        </p:txBody>
      </p:sp>
    </p:spTree>
    <p:extLst>
      <p:ext uri="{BB962C8B-B14F-4D97-AF65-F5344CB8AC3E}">
        <p14:creationId xmlns:p14="http://schemas.microsoft.com/office/powerpoint/2010/main" val="4927040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41218</TotalTime>
  <Words>1379</Words>
  <Application>Microsoft Office PowerPoint</Application>
  <PresentationFormat>On-screen Show (4:3)</PresentationFormat>
  <Paragraphs>414</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A method for detailed subject-level collection analysis by LC call number</vt:lpstr>
      <vt:lpstr>Stephen Chan Library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Topic-level analysis helps with:</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method for detailed subject-level collection analysis by LC call number</dc:title>
  <dc:creator>michael</dc:creator>
  <cp:lastModifiedBy>michael</cp:lastModifiedBy>
  <cp:revision>39</cp:revision>
  <cp:lastPrinted>2016-06-22T15:56:25Z</cp:lastPrinted>
  <dcterms:created xsi:type="dcterms:W3CDTF">2016-05-10T15:51:07Z</dcterms:created>
  <dcterms:modified xsi:type="dcterms:W3CDTF">2016-06-28T14:10:20Z</dcterms:modified>
</cp:coreProperties>
</file>