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67" r:id="rId2"/>
    <p:sldId id="269" r:id="rId3"/>
    <p:sldId id="258" r:id="rId4"/>
    <p:sldId id="259" r:id="rId5"/>
    <p:sldId id="257" r:id="rId6"/>
    <p:sldId id="261" r:id="rId7"/>
    <p:sldId id="266" r:id="rId8"/>
    <p:sldId id="262" r:id="rId9"/>
    <p:sldId id="263" r:id="rId10"/>
    <p:sldId id="264" r:id="rId11"/>
    <p:sldId id="268" r:id="rId12"/>
  </p:sldIdLst>
  <p:sldSz cx="9144000" cy="5143500" type="screen16x9"/>
  <p:notesSz cx="6858000" cy="9144000"/>
  <p:embeddedFontLst>
    <p:embeddedFont>
      <p:font typeface="Montserrat" panose="020B0604020202020204" charset="0"/>
      <p:regular r:id="rId14"/>
      <p:bold r:id="rId15"/>
    </p:embeddedFont>
    <p:embeddedFont>
      <p:font typeface="Oswald" panose="020B0604020202020204" charset="0"/>
      <p:regular r:id="rId16"/>
      <p:bold r:id="rId17"/>
    </p:embeddedFont>
    <p:embeddedFont>
      <p:font typeface="Average" panose="020B0604020202020204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8" d="100"/>
          <a:sy n="148" d="100"/>
        </p:scale>
        <p:origin x="-55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720339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mtClean="0"/>
              <a:t>Institutional</a:t>
            </a:r>
            <a:r>
              <a:rPr lang="en-US" baseline="0" smtClean="0"/>
              <a:t> access?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X0OoHrPvgXE" TargetMode="External"/><Relationship Id="rId3" Type="http://schemas.openxmlformats.org/officeDocument/2006/relationships/hyperlink" Target="http://muse.jhu.edu/article/14787" TargetMode="External"/><Relationship Id="rId7" Type="http://schemas.openxmlformats.org/officeDocument/2006/relationships/hyperlink" Target="https://unsplash.com/photos/DMcI0cmYJY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splash.com/photos/Oaqk7qqNh_c" TargetMode="External"/><Relationship Id="rId11" Type="http://schemas.openxmlformats.org/officeDocument/2006/relationships/hyperlink" Target="https://unsplash.com/photos/NbUokuw0BQI" TargetMode="External"/><Relationship Id="rId5" Type="http://schemas.openxmlformats.org/officeDocument/2006/relationships/hyperlink" Target="https://unsplash.com/photos/rMmibFe4czY" TargetMode="External"/><Relationship Id="rId10" Type="http://schemas.openxmlformats.org/officeDocument/2006/relationships/hyperlink" Target="https://unsplash.com/photos/44t1AZNIMIE" TargetMode="External"/><Relationship Id="rId4" Type="http://schemas.openxmlformats.org/officeDocument/2006/relationships/hyperlink" Target="http://www.acrl.ala.org/value" TargetMode="External"/><Relationship Id="rId9" Type="http://schemas.openxmlformats.org/officeDocument/2006/relationships/hyperlink" Target="https://unsplash.com/photos/b6g5G7XLSl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9"/>
          <p:cNvSpPr txBox="1">
            <a:spLocks/>
          </p:cNvSpPr>
          <p:nvPr/>
        </p:nvSpPr>
        <p:spPr>
          <a:xfrm>
            <a:off x="134155" y="590550"/>
            <a:ext cx="9116400" cy="266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36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en" sz="4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Finding Value in </a:t>
            </a:r>
          </a:p>
          <a:p>
            <a:r>
              <a:rPr lang="en" sz="4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Course Syllabi:</a:t>
            </a:r>
            <a:br>
              <a:rPr lang="en" sz="4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endParaRPr lang="en" sz="15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r>
              <a:rPr lang="en" sz="4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Using NVivo to Assess </a:t>
            </a:r>
          </a:p>
          <a:p>
            <a:r>
              <a:rPr lang="en" sz="4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Use of Library Collections</a:t>
            </a:r>
            <a:endParaRPr lang="en" sz="4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" name="Shape 60"/>
          <p:cNvSpPr txBox="1">
            <a:spLocks/>
          </p:cNvSpPr>
          <p:nvPr/>
        </p:nvSpPr>
        <p:spPr>
          <a:xfrm>
            <a:off x="914400" y="3486150"/>
            <a:ext cx="7801500" cy="152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Jeremy Whitt</a:t>
            </a:r>
          </a:p>
          <a:p>
            <a:r>
              <a:rPr lang="en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Pepperdine University</a:t>
            </a:r>
          </a:p>
          <a:p>
            <a:r>
              <a:rPr lang="en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June 26, 2016</a:t>
            </a:r>
          </a:p>
          <a:p>
            <a:endParaRPr lang="en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91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1274550" y="0"/>
            <a:ext cx="6594900" cy="168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Thanks!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74437" y="1657350"/>
            <a:ext cx="9104100" cy="138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5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jeremy.whitt@pepperdine.edu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48615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smtClean="0">
                <a:solidFill>
                  <a:schemeClr val="tx1"/>
                </a:solidFill>
                <a:latin typeface="Montserrat" panose="020B0604020202020204" charset="0"/>
              </a:rPr>
              <a:t>Project Members</a:t>
            </a:r>
            <a:r>
              <a:rPr lang="en-US" sz="2500" b="1" u="sng" dirty="0" smtClean="0">
                <a:solidFill>
                  <a:schemeClr val="tx1"/>
                </a:solidFill>
                <a:latin typeface="Montserrat" panose="020B0604020202020204" charset="0"/>
              </a:rPr>
              <a:t>: </a:t>
            </a:r>
          </a:p>
          <a:p>
            <a:r>
              <a:rPr lang="en-US" sz="2500" b="1" dirty="0" smtClean="0">
                <a:solidFill>
                  <a:schemeClr val="tx1"/>
                </a:solidFill>
                <a:latin typeface="Montserrat" panose="020B0604020202020204" charset="0"/>
              </a:rPr>
              <a:t>Colleen Mullally, Paul Stenis (Pepperdine)</a:t>
            </a:r>
          </a:p>
          <a:p>
            <a:r>
              <a:rPr lang="en-US" sz="2500" b="1" dirty="0" smtClean="0">
                <a:solidFill>
                  <a:schemeClr val="tx1"/>
                </a:solidFill>
                <a:latin typeface="Montserrat" panose="020B0604020202020204" charset="0"/>
              </a:rPr>
              <a:t>Casey Ann </a:t>
            </a:r>
            <a:r>
              <a:rPr lang="en-US" sz="2500" b="1" dirty="0">
                <a:solidFill>
                  <a:schemeClr val="tx1"/>
                </a:solidFill>
                <a:latin typeface="Montserrat" panose="020B0604020202020204" charset="0"/>
              </a:rPr>
              <a:t>Mitchell (</a:t>
            </a:r>
            <a:r>
              <a:rPr lang="en-US" sz="2500" b="1" dirty="0" smtClean="0">
                <a:solidFill>
                  <a:schemeClr val="tx1"/>
                </a:solidFill>
                <a:latin typeface="Montserrat" panose="020B0604020202020204" charset="0"/>
              </a:rPr>
              <a:t>Margaret </a:t>
            </a:r>
            <a:r>
              <a:rPr lang="en-US" sz="2500" b="1" dirty="0">
                <a:solidFill>
                  <a:schemeClr val="tx1"/>
                </a:solidFill>
                <a:latin typeface="Montserrat" panose="020B0604020202020204" charset="0"/>
              </a:rPr>
              <a:t>Herrick </a:t>
            </a:r>
            <a:r>
              <a:rPr lang="en-US" sz="2500" b="1" dirty="0" smtClean="0">
                <a:solidFill>
                  <a:schemeClr val="tx1"/>
                </a:solidFill>
                <a:latin typeface="Montserrat" panose="020B0604020202020204" charset="0"/>
              </a:rPr>
              <a:t>Library)</a:t>
            </a:r>
          </a:p>
          <a:p>
            <a:r>
              <a:rPr lang="en-US" sz="2500" b="1" dirty="0" smtClean="0">
                <a:solidFill>
                  <a:schemeClr val="tx1"/>
                </a:solidFill>
                <a:latin typeface="Montserrat" panose="020B0604020202020204" charset="0"/>
              </a:rPr>
              <a:t>Kevin Miller (UC Davis)</a:t>
            </a:r>
            <a:endParaRPr lang="en-US" sz="2500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520600" cy="91492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5500" u="sng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Works Cited</a:t>
            </a:r>
            <a:endParaRPr sz="5500" u="sng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438" y="819150"/>
            <a:ext cx="9137561" cy="213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1600" b="1" dirty="0" err="1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Eberly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Mary B., Sarah 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E. Newton, and Robert A.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Wiggins. 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“The Syllabus as a Tool for Student-Centered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Learning.” </a:t>
            </a:r>
            <a:r>
              <a:rPr lang="en-US" sz="1600" b="1" i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Journal of General Education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50, no.1 (2001): 56-74. Accessed June 6, 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2016. 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http://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muse.jhu.edu/article/14787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 </a:t>
            </a:r>
            <a:endParaRPr lang="en-US" sz="1600" b="1" dirty="0" smtClean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Association of College and Research Libraries. </a:t>
            </a:r>
            <a:r>
              <a:rPr lang="en-US" sz="1600" b="1" i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Value of Academic Libraries: </a:t>
            </a:r>
            <a:r>
              <a:rPr lang="en-US" sz="1600" b="1" i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 Comprehensive </a:t>
            </a:r>
            <a:r>
              <a:rPr lang="en-US" sz="1600" b="1" i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Research Review and Report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Researched by Megan </a:t>
            </a:r>
            <a:r>
              <a:rPr lang="en-US" sz="1600" b="1" dirty="0" err="1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Oakleaf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Chicago</a:t>
            </a:r>
            <a:r>
              <a:rPr lang="en-US" sz="16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: Association of College and Research Libraries,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2010. 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www.acrl.ala.org/value</a:t>
            </a:r>
            <a:r>
              <a:rPr lang="en-US" sz="1600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  <a:p>
            <a:pPr lvl="0"/>
            <a:endParaRPr lang="en-US" sz="1600" b="1" dirty="0" smtClean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9" y="3112175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u="sng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Image credits</a:t>
            </a:r>
            <a:r>
              <a:rPr lang="en-US" b="1" u="sng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:</a:t>
            </a:r>
          </a:p>
          <a:p>
            <a:pPr lvl="0"/>
            <a:r>
              <a:rPr lang="en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1: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Jeremy Thomas,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https://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unsplash.com/photos/rMmibFe4czY</a:t>
            </a:r>
            <a:endParaRPr lang="en-US" b="1" dirty="0" smtClean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2: </a:t>
            </a:r>
            <a:r>
              <a:rPr lang="en-US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Patric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Tomasso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https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unsplash.com/photos/Oaqk7qqNh_c</a:t>
            </a:r>
            <a:endParaRPr lang="en-US" b="1" dirty="0" smtClean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3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Samuel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Scrimshaw,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https://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unsplash.com/photos/DMcI0cmYJYk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4: Luca </a:t>
            </a:r>
            <a:r>
              <a:rPr lang="en-US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Z</a:t>
            </a:r>
            <a:r>
              <a:rPr lang="en-US" b="1" dirty="0" err="1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anon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https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unsplash.com/photos/X0OoHrPvgXE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5: </a:t>
            </a:r>
            <a:r>
              <a:rPr lang="en-US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Patric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Tomasso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https://unsplash.com/photos/Oaqk7qqNh_c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lang="en-US" b="1" dirty="0" smtClean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6: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John </a:t>
            </a:r>
            <a:r>
              <a:rPr lang="en-US" b="1" dirty="0" err="1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Hult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9"/>
              </a:rPr>
              <a:t>https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9"/>
              </a:rPr>
              <a:t>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9"/>
              </a:rPr>
              <a:t>unsplash.com/photos/b6g5G7XLSlw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lvl="0"/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8: Tobias van Schneider,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10"/>
              </a:rPr>
              <a:t>https://unsplash.com/photos/44t1AZNIMIE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Slide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: Joe 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eck, 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11"/>
              </a:rPr>
              <a:t>https</a:t>
            </a:r>
            <a:r>
              <a:rPr lang="en-US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11"/>
              </a:rPr>
              <a:t>://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  <a:hlinkClick r:id="rId11"/>
              </a:rPr>
              <a:t>unsplash.com/photos/NbUokuw0BQI</a:t>
            </a:r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  <a:p>
            <a:pPr lvl="0"/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b="1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lang="en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0" y="285750"/>
            <a:ext cx="8520600" cy="19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Text Mining &amp;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Qualitative Analysis</a:t>
            </a:r>
          </a:p>
        </p:txBody>
      </p:sp>
    </p:spTree>
    <p:extLst>
      <p:ext uri="{BB962C8B-B14F-4D97-AF65-F5344CB8AC3E}">
        <p14:creationId xmlns:p14="http://schemas.microsoft.com/office/powerpoint/2010/main" val="11268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590550"/>
            <a:ext cx="8520600" cy="110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Why Syllabi?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300975" y="2160400"/>
            <a:ext cx="8895900" cy="209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“[</a:t>
            </a:r>
            <a:r>
              <a:rPr lang="en" sz="2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Syllabus content establishes] the </a:t>
            </a:r>
            <a:r>
              <a:rPr lang="en" sz="2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foundation for the yet to be negotiated, unwritten rules for the ways in which the class will function” </a:t>
            </a:r>
            <a:endParaRPr lang="en" sz="25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2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			(</a:t>
            </a:r>
            <a:r>
              <a:rPr lang="en" sz="2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Eberly, Newton</a:t>
            </a:r>
            <a:r>
              <a:rPr lang="en" sz="2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" sz="2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and </a:t>
            </a:r>
            <a:r>
              <a:rPr lang="en" sz="2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Wiggins </a:t>
            </a:r>
            <a:r>
              <a:rPr lang="en" sz="2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2001).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1013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 b="1" u="sng" dirty="0" smtClean="0">
                <a:latin typeface="Montserrat"/>
                <a:ea typeface="Montserrat"/>
                <a:cs typeface="Montserrat"/>
                <a:sym typeface="Montserrat"/>
              </a:rPr>
              <a:t>Project </a:t>
            </a:r>
            <a:r>
              <a:rPr lang="en" sz="6000" b="1" u="sng" dirty="0">
                <a:latin typeface="Montserrat"/>
                <a:ea typeface="Montserrat"/>
                <a:cs typeface="Montserrat"/>
                <a:sym typeface="Montserrat"/>
              </a:rPr>
              <a:t>Scope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1192600"/>
            <a:ext cx="8520600" cy="12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685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Char char="●"/>
            </a:pPr>
            <a:r>
              <a:rPr lang="en" sz="7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109 Syllabi</a:t>
            </a:r>
          </a:p>
          <a:p>
            <a:pPr lvl="0">
              <a:spcBef>
                <a:spcPts val="0"/>
              </a:spcBef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3025225"/>
            <a:ext cx="8520600" cy="12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685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Char char="●"/>
            </a:pPr>
            <a:r>
              <a:rPr lang="en" sz="7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Top Five Majors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1003275" y="2247350"/>
            <a:ext cx="4775700" cy="72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5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Fall 2014 - Spring 2015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1003274" y="4204000"/>
            <a:ext cx="7988326" cy="882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</a:pPr>
            <a:r>
              <a:rPr lang="en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Business (48), Psychology (27), </a:t>
            </a:r>
          </a:p>
          <a:p>
            <a:pPr lvl="0">
              <a:spcBef>
                <a:spcPts val="600"/>
              </a:spcBef>
            </a:pPr>
            <a:r>
              <a:rPr lang="en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English (</a:t>
            </a:r>
            <a:r>
              <a:rPr lang="en" sz="25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19), Sports Medicine (9), </a:t>
            </a:r>
            <a:r>
              <a:rPr lang="en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Advertising </a:t>
            </a:r>
            <a:r>
              <a:rPr lang="en" sz="25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(6</a:t>
            </a:r>
            <a:r>
              <a:rPr lang="en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lang="en" sz="25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7278" y="209550"/>
            <a:ext cx="9448800" cy="297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43% of syllabi: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Valid library reference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-180575"/>
            <a:ext cx="8520600" cy="99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Results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666750"/>
            <a:ext cx="8520600" cy="5991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Specific terms </a:t>
            </a: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appearing in </a:t>
            </a:r>
            <a:r>
              <a:rPr lang="en" sz="3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syllabi</a:t>
            </a: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0" y="1504950"/>
            <a:ext cx="6553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“SPSS”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“Business </a:t>
            </a:r>
            <a:r>
              <a:rPr lang="en" sz="2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Source </a:t>
            </a: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Premier”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“EBSCO”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“Mintel”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“ProQuest”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“SRDS”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19100">
              <a:buSzPct val="100000"/>
              <a:buChar char="●"/>
            </a:pPr>
            <a:r>
              <a:rPr lang="en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“PsycINFO”</a:t>
            </a:r>
            <a:endParaRPr lang="en" sz="2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-180575"/>
            <a:ext cx="8520600" cy="99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Results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590550"/>
            <a:ext cx="8520600" cy="5991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General terms appearing in </a:t>
            </a:r>
            <a:r>
              <a:rPr lang="en" sz="3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syllabi</a:t>
            </a: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0" y="1581150"/>
            <a:ext cx="65532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0" indent="-450850">
              <a:spcAft>
                <a:spcPts val="1200"/>
              </a:spcAft>
              <a:buClr>
                <a:srgbClr val="FFFFFF"/>
              </a:buClr>
              <a:buSzPct val="100000"/>
              <a:buFont typeface="Montserrat"/>
              <a:buChar char="●"/>
            </a:pP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“Database”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50850">
              <a:spcAft>
                <a:spcPts val="1200"/>
              </a:spcAft>
              <a:buClr>
                <a:srgbClr val="FFFFFF"/>
              </a:buClr>
              <a:buSzPct val="100000"/>
              <a:buFont typeface="Montserrat"/>
              <a:buChar char="●"/>
            </a:pP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“E-book”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50850">
              <a:spcAft>
                <a:spcPts val="1200"/>
              </a:spcAft>
              <a:buClr>
                <a:srgbClr val="FFFFFF"/>
              </a:buClr>
              <a:buSzPct val="100000"/>
              <a:buFont typeface="Montserrat"/>
              <a:buChar char="●"/>
            </a:pP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“Scholarly </a:t>
            </a:r>
            <a:r>
              <a:rPr lang="en" sz="3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journal </a:t>
            </a: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articles”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-450850">
              <a:spcAft>
                <a:spcPts val="1200"/>
              </a:spcAft>
              <a:buClr>
                <a:srgbClr val="FFFFFF"/>
              </a:buClr>
              <a:buSzPct val="100000"/>
              <a:buFont typeface="Montserrat"/>
              <a:buChar char="●"/>
            </a:pPr>
            <a:r>
              <a:rPr lang="en" sz="3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“Electronic resources”</a:t>
            </a:r>
            <a:endParaRPr lang="en" sz="35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986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-180575"/>
            <a:ext cx="8520600" cy="99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 b="1" u="sng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General or Specific?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0" y="819150"/>
            <a:ext cx="9144000" cy="424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95300" lvl="0" indent="-457200" rtl="0">
              <a:spcBef>
                <a:spcPts val="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Sports Medicine &amp; English:</a:t>
            </a:r>
            <a:b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	95% - 100% general terms </a:t>
            </a:r>
          </a:p>
          <a:p>
            <a:pPr marL="495300" indent="-45720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Advertising</a:t>
            </a:r>
            <a: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: </a:t>
            </a:r>
            <a:b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	95</a:t>
            </a:r>
            <a: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% specific </a:t>
            </a: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terms</a:t>
            </a:r>
          </a:p>
          <a:p>
            <a:pPr marL="495300" lvl="0" indent="-457200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\</a:t>
            </a:r>
            <a: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Business &amp; Psychology: </a:t>
            </a:r>
            <a:b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	Mix of general &amp; specific </a:t>
            </a:r>
            <a:r>
              <a:rPr lang="en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terms</a:t>
            </a:r>
            <a:endParaRPr lang="en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38100" lvl="0" rtl="0">
              <a:spcBef>
                <a:spcPts val="0"/>
              </a:spcBef>
              <a:buClr>
                <a:srgbClr val="FFFFFF"/>
              </a:buClr>
              <a:buSzPct val="100000"/>
            </a:pPr>
            <a:endParaRPr lang="en" sz="32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152400" y="-19050"/>
            <a:ext cx="8520600" cy="99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500" b="1" u="sng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Conclusion &amp; Future Steps</a:t>
            </a:r>
          </a:p>
          <a:p>
            <a:pPr lvl="0" rtl="0">
              <a:spcBef>
                <a:spcPts val="0"/>
              </a:spcBef>
              <a:buNone/>
            </a:pPr>
            <a:endParaRPr sz="6000" b="1" u="sng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81000" y="971550"/>
            <a:ext cx="8520600" cy="28261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635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5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Value of library resources in </a:t>
            </a:r>
            <a:r>
              <a:rPr lang="en" sz="3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syllabi</a:t>
            </a:r>
            <a:r>
              <a:rPr lang="en" sz="1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en" sz="1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endParaRPr lang="en" sz="20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4635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Limitations of method</a:t>
            </a:r>
            <a:br>
              <a:rPr lang="en" sz="3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</a:br>
            <a:endParaRPr lang="en" sz="20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  <a:p>
            <a:pPr marL="4635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Future opportunities</a:t>
            </a:r>
            <a:endParaRPr lang="en" sz="35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357</Words>
  <Application>Microsoft Office PowerPoint</Application>
  <PresentationFormat>On-screen Show (16:9)</PresentationFormat>
  <Paragraphs>64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Montserrat</vt:lpstr>
      <vt:lpstr>Oswald</vt:lpstr>
      <vt:lpstr>Average</vt:lpstr>
      <vt:lpstr>slate</vt:lpstr>
      <vt:lpstr>PowerPoint Presentation</vt:lpstr>
      <vt:lpstr>PowerPoint Presentation</vt:lpstr>
      <vt:lpstr>PowerPoint Presentation</vt:lpstr>
      <vt:lpstr>Project Scope</vt:lpstr>
      <vt:lpstr>PowerPoint Presentation</vt:lpstr>
      <vt:lpstr>Results</vt:lpstr>
      <vt:lpstr>Results</vt:lpstr>
      <vt:lpstr>General or Specific?</vt:lpstr>
      <vt:lpstr>Conclusion &amp; Future Steps </vt:lpstr>
      <vt:lpstr>PowerPoint Presentation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Value in  Course Syllabi: Using NVivo to Assess  Use of Library Collections</dc:title>
  <cp:lastModifiedBy>Whitt, Jeremy</cp:lastModifiedBy>
  <cp:revision>31</cp:revision>
  <dcterms:modified xsi:type="dcterms:W3CDTF">2016-06-23T23:23:28Z</dcterms:modified>
</cp:coreProperties>
</file>