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7" r:id="rId3"/>
    <p:sldId id="261" r:id="rId4"/>
    <p:sldId id="263" r:id="rId5"/>
    <p:sldId id="266" r:id="rId6"/>
    <p:sldId id="269" r:id="rId7"/>
    <p:sldId id="265" r:id="rId8"/>
    <p:sldId id="270" r:id="rId9"/>
    <p:sldId id="268" r:id="rId10"/>
    <p:sldId id="258" r:id="rId11"/>
    <p:sldId id="262" r:id="rId12"/>
    <p:sldId id="259" r:id="rId13"/>
    <p:sldId id="264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41AB10F-310A-CE4C-8C0E-94BAA04D46F4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0AEA09-202E-B84E-99FC-8C7D99EEE1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Diane Hillmann</a:t>
            </a:r>
          </a:p>
          <a:p>
            <a:r>
              <a:rPr lang="en-US" dirty="0" smtClean="0"/>
              <a:t>Cataloging Norms IG</a:t>
            </a:r>
          </a:p>
          <a:p>
            <a:r>
              <a:rPr lang="en-US" dirty="0" smtClean="0"/>
              <a:t>ALA Annual 2015 San Francisco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Can We Do About Our Legacy?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2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as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maintain the value of our legacy data if our new data doesn’t integrate well with it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will we avoid losing data in the process of transforming it?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857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Multi-Media?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/>
              <a:t>much should requirements for new media, </a:t>
            </a:r>
            <a:r>
              <a:rPr lang="en-US" dirty="0" err="1" smtClean="0"/>
              <a:t>ebooks</a:t>
            </a:r>
            <a:r>
              <a:rPr lang="en-US" dirty="0" smtClean="0"/>
              <a:t>, etc., drive our requirements?</a:t>
            </a:r>
          </a:p>
          <a:p>
            <a:r>
              <a:rPr lang="en-US" dirty="0" smtClean="0"/>
              <a:t>What about other languages and scripts?</a:t>
            </a:r>
          </a:p>
          <a:p>
            <a:r>
              <a:rPr lang="en-US" dirty="0" smtClean="0"/>
              <a:t>Can simple solutions work for </a:t>
            </a:r>
            <a:r>
              <a:rPr lang="en-US" dirty="0" smtClean="0"/>
              <a:t>the entire array of more </a:t>
            </a:r>
            <a:r>
              <a:rPr lang="en-US" dirty="0" smtClean="0"/>
              <a:t>complex materials and versions?</a:t>
            </a:r>
          </a:p>
          <a:p>
            <a:r>
              <a:rPr lang="en-US" dirty="0" smtClean="0"/>
              <a:t>Do we all need to be using the same schema and doing the same thing? </a:t>
            </a:r>
            <a:r>
              <a:rPr lang="en-US" dirty="0" smtClean="0"/>
              <a:t>Can we still share data </a:t>
            </a:r>
            <a:r>
              <a:rPr lang="en-US" dirty="0" err="1" smtClean="0"/>
              <a:t>ig</a:t>
            </a:r>
            <a:r>
              <a:rPr lang="en-US" dirty="0" smtClean="0"/>
              <a:t> we don’t?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8094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Bring </a:t>
            </a:r>
            <a:r>
              <a:rPr lang="en-US" dirty="0" smtClean="0"/>
              <a:t>the legacy records with us into new systems</a:t>
            </a:r>
          </a:p>
          <a:p>
            <a:pPr lvl="1"/>
            <a:r>
              <a:rPr lang="en-US" dirty="0" smtClean="0"/>
              <a:t>Keep them as MARC or map them to new schema and toss the </a:t>
            </a:r>
            <a:r>
              <a:rPr lang="en-US" dirty="0" smtClean="0"/>
              <a:t>MARC?</a:t>
            </a:r>
            <a:endParaRPr lang="en-US" dirty="0"/>
          </a:p>
          <a:p>
            <a:pPr lvl="1"/>
            <a:r>
              <a:rPr lang="en-US" dirty="0" smtClean="0"/>
              <a:t>Park the MARC, retain it as cache, just in case we need to re-do the </a:t>
            </a:r>
            <a:r>
              <a:rPr lang="en-US" dirty="0" smtClean="0"/>
              <a:t>mapping?</a:t>
            </a:r>
            <a:endParaRPr lang="en-US" dirty="0" smtClean="0"/>
          </a:p>
          <a:p>
            <a:r>
              <a:rPr lang="en-US" dirty="0" smtClean="0"/>
              <a:t>Does the solution depend on whether we can map MARC </a:t>
            </a:r>
            <a:r>
              <a:rPr lang="en-US" dirty="0" smtClean="0"/>
              <a:t>easily into something and back without significant loss?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4050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</a:t>
            </a:r>
            <a:r>
              <a:rPr lang="en-US" dirty="0" smtClean="0"/>
              <a:t>Do Mapping &amp; Profiles </a:t>
            </a:r>
            <a:r>
              <a:rPr lang="en-US" dirty="0" smtClean="0"/>
              <a:t>Fit?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will do the mapping? Will one map work for all of us and our various needs? </a:t>
            </a:r>
            <a:endParaRPr lang="en-US" dirty="0" smtClean="0"/>
          </a:p>
          <a:p>
            <a:r>
              <a:rPr lang="en-US" dirty="0" smtClean="0"/>
              <a:t>Why are application profiles useful, and how do we manage and share them</a:t>
            </a:r>
            <a:endParaRPr lang="en-US" dirty="0"/>
          </a:p>
          <a:p>
            <a:r>
              <a:rPr lang="en-US" dirty="0" smtClean="0"/>
              <a:t>Can we </a:t>
            </a:r>
            <a:r>
              <a:rPr lang="en-US" dirty="0" smtClean="0"/>
              <a:t>manage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smtClean="0"/>
              <a:t>share maps as we do other resources (like vocabularies, for instance?)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9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... Not very comfortable</a:t>
            </a:r>
          </a:p>
          <a:p>
            <a:r>
              <a:rPr lang="en-US" dirty="0" smtClean="0"/>
              <a:t>... Not without </a:t>
            </a:r>
            <a:r>
              <a:rPr lang="en-US" smtClean="0"/>
              <a:t>significant challenges</a:t>
            </a:r>
          </a:p>
          <a:p>
            <a:endParaRPr lang="en-US" dirty="0" smtClean="0"/>
          </a:p>
          <a:p>
            <a:r>
              <a:rPr lang="en-US" dirty="0" smtClean="0"/>
              <a:t>We will prevail!</a:t>
            </a:r>
          </a:p>
          <a:p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Contact: Diane I. Hillmann</a:t>
            </a:r>
          </a:p>
          <a:p>
            <a:pPr marL="114300" indent="0">
              <a:buNone/>
            </a:pPr>
            <a:r>
              <a:rPr lang="en-US" dirty="0"/>
              <a:t>E</a:t>
            </a:r>
            <a:r>
              <a:rPr lang="en-US" dirty="0" smtClean="0"/>
              <a:t>mail: </a:t>
            </a:r>
            <a:r>
              <a:rPr lang="en-US" dirty="0" err="1" smtClean="0"/>
              <a:t>metadata.maven@gmail.com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5364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Questions Than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we think we’ll use the legacy MARC data?</a:t>
            </a:r>
          </a:p>
          <a:p>
            <a:r>
              <a:rPr lang="en-US" dirty="0" smtClean="0"/>
              <a:t>Will we map once and discard the old data?</a:t>
            </a:r>
          </a:p>
          <a:p>
            <a:pPr lvl="1"/>
            <a:r>
              <a:rPr lang="en-US" dirty="0" smtClean="0"/>
              <a:t>This was the usual data migration path for ILS data</a:t>
            </a:r>
          </a:p>
          <a:p>
            <a:r>
              <a:rPr lang="en-US" dirty="0" smtClean="0"/>
              <a:t>Will we continue to maintain older data ‘just in case’?</a:t>
            </a:r>
          </a:p>
          <a:p>
            <a:r>
              <a:rPr lang="en-US" dirty="0" smtClean="0"/>
              <a:t>How will the changes in sharing paradigms affect how some important functions are managed?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75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We Use Legacy Data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we agreed yet on what functions we want to support?</a:t>
            </a:r>
          </a:p>
          <a:p>
            <a:pPr lvl="1"/>
            <a:r>
              <a:rPr lang="en-US" dirty="0" smtClean="0"/>
              <a:t>Local discovery services?</a:t>
            </a:r>
          </a:p>
          <a:p>
            <a:pPr lvl="1"/>
            <a:r>
              <a:rPr lang="en-US" dirty="0" smtClean="0"/>
              <a:t>Circulation?</a:t>
            </a:r>
          </a:p>
          <a:p>
            <a:pPr lvl="1"/>
            <a:r>
              <a:rPr lang="en-US" dirty="0" smtClean="0"/>
              <a:t>ILL?</a:t>
            </a:r>
          </a:p>
          <a:p>
            <a:pPr lvl="1"/>
            <a:r>
              <a:rPr lang="en-US" dirty="0" smtClean="0"/>
              <a:t>What else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does expansion of sharing into the larger data world buy us?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5963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Exposing Linked Data the Same as Sharing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o we know what sharing partners will want?</a:t>
            </a:r>
          </a:p>
          <a:p>
            <a:pPr lvl="1"/>
            <a:r>
              <a:rPr lang="en-US" dirty="0" smtClean="0"/>
              <a:t>What if they’re not using the same schema we are using?</a:t>
            </a:r>
          </a:p>
          <a:p>
            <a:pPr lvl="1"/>
            <a:r>
              <a:rPr lang="en-US" dirty="0" smtClean="0"/>
              <a:t>Is consensus necessary? Can’t we expose everything and let others pick and choose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Do contractual agreements and licenses still hold sway when we stop exchanging ‘records’?</a:t>
            </a:r>
            <a:endParaRPr lang="en-US" dirty="0" smtClean="0"/>
          </a:p>
          <a:p>
            <a:r>
              <a:rPr lang="en-US" dirty="0" smtClean="0"/>
              <a:t>What about those still tied to MARC? Can we still include them</a:t>
            </a:r>
            <a:r>
              <a:rPr lang="en-US" dirty="0" smtClean="0"/>
              <a:t>? How can we accomplish that?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162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5095242" y="4257723"/>
            <a:ext cx="914400" cy="1216152"/>
          </a:xfrm>
          <a:prstGeom prst="can">
            <a:avLst/>
          </a:prstGeom>
          <a:solidFill>
            <a:srgbClr val="9C5B1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1343902" y="1171593"/>
            <a:ext cx="914400" cy="121615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 rot="8017990">
            <a:off x="3389831" y="1708600"/>
            <a:ext cx="484632" cy="3869539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85332" y="5012210"/>
            <a:ext cx="2152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Common Cache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09145" y="1633388"/>
            <a:ext cx="2586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Local Cache (</a:t>
            </a:r>
            <a:r>
              <a:rPr lang="en-US" sz="2400" dirty="0" smtClean="0"/>
              <a:t>a.k.a. Catalog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7" name="Can 6"/>
          <p:cNvSpPr/>
          <p:nvPr/>
        </p:nvSpPr>
        <p:spPr>
          <a:xfrm>
            <a:off x="6481800" y="905944"/>
            <a:ext cx="914400" cy="121615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-Down Arrow 7"/>
          <p:cNvSpPr/>
          <p:nvPr/>
        </p:nvSpPr>
        <p:spPr>
          <a:xfrm rot="12119088">
            <a:off x="6472957" y="2029889"/>
            <a:ext cx="484632" cy="3017511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28615" y="905944"/>
            <a:ext cx="25434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Other </a:t>
            </a:r>
            <a:r>
              <a:rPr lang="en-US" sz="2400" dirty="0" smtClean="0"/>
              <a:t>Local Cache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609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Old Sharing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passes through a central cache, where identity management and quality control occur</a:t>
            </a:r>
          </a:p>
          <a:p>
            <a:r>
              <a:rPr lang="en-US" dirty="0" smtClean="0"/>
              <a:t>Caches at either end follow agreed upon standards to participate</a:t>
            </a:r>
          </a:p>
          <a:p>
            <a:r>
              <a:rPr lang="en-US" dirty="0" smtClean="0"/>
              <a:t>System of transaction charges supports the central functions</a:t>
            </a:r>
          </a:p>
        </p:txBody>
      </p:sp>
    </p:spTree>
    <p:extLst>
      <p:ext uri="{BB962C8B-B14F-4D97-AF65-F5344CB8AC3E}">
        <p14:creationId xmlns:p14="http://schemas.microsoft.com/office/powerpoint/2010/main" val="2515374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5095242" y="4101255"/>
            <a:ext cx="914400" cy="1216152"/>
          </a:xfrm>
          <a:prstGeom prst="can">
            <a:avLst/>
          </a:prstGeom>
          <a:solidFill>
            <a:srgbClr val="9C5B1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1343902" y="1171593"/>
            <a:ext cx="914400" cy="121615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 rot="7666423">
            <a:off x="3146334" y="1682999"/>
            <a:ext cx="484632" cy="4104187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09642" y="4672613"/>
            <a:ext cx="2152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Common Cache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58302" y="1144631"/>
            <a:ext cx="1958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Local Cache</a:t>
            </a:r>
            <a:endParaRPr lang="en-US" sz="2400" dirty="0"/>
          </a:p>
        </p:txBody>
      </p:sp>
      <p:sp>
        <p:nvSpPr>
          <p:cNvPr id="15" name="Up-Down Arrow 14"/>
          <p:cNvSpPr/>
          <p:nvPr/>
        </p:nvSpPr>
        <p:spPr>
          <a:xfrm rot="5400000">
            <a:off x="4126116" y="263592"/>
            <a:ext cx="484632" cy="4045933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n 15"/>
          <p:cNvSpPr/>
          <p:nvPr/>
        </p:nvSpPr>
        <p:spPr>
          <a:xfrm>
            <a:off x="6710042" y="1579947"/>
            <a:ext cx="1238536" cy="1162796"/>
          </a:xfrm>
          <a:prstGeom prst="sun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91399" y="940760"/>
            <a:ext cx="1958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Exposed Data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5767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Sharing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exchange of data between local cache and central cache may happen much as before, but the local cache is likely to have more choices for data acquisition</a:t>
            </a:r>
          </a:p>
          <a:p>
            <a:r>
              <a:rPr lang="en-US" dirty="0" smtClean="0"/>
              <a:t>Local caches expose data for use by other downstream users, bypassing the central cache’s identity management, quality control and fees</a:t>
            </a:r>
          </a:p>
          <a:p>
            <a:r>
              <a:rPr lang="en-US" dirty="0" smtClean="0"/>
              <a:t>‘New’ business models replace the old transaction based charges</a:t>
            </a:r>
          </a:p>
          <a:p>
            <a:pPr lvl="1"/>
            <a:r>
              <a:rPr lang="en-US" dirty="0" smtClean="0"/>
              <a:t>Smaller services may spring up to support some of these functions for local caches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We Know Where We’re Going?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Will we expect to </a:t>
            </a:r>
            <a:r>
              <a:rPr lang="en-US" dirty="0" smtClean="0"/>
              <a:t>‘choose’ a schema and bring everything with us into that schema?</a:t>
            </a:r>
          </a:p>
          <a:p>
            <a:pPr lvl="1"/>
            <a:r>
              <a:rPr lang="en-US" dirty="0" smtClean="0"/>
              <a:t>Will new ILSs emerge to assist with that?</a:t>
            </a:r>
            <a:endParaRPr lang="en-US" dirty="0" smtClean="0"/>
          </a:p>
          <a:p>
            <a:r>
              <a:rPr lang="en-US" dirty="0" smtClean="0"/>
              <a:t>What if </a:t>
            </a:r>
            <a:r>
              <a:rPr lang="en-US" dirty="0" smtClean="0"/>
              <a:t>we choose badly? Can we have a makeover?</a:t>
            </a:r>
          </a:p>
          <a:p>
            <a:r>
              <a:rPr lang="en-US" dirty="0" smtClean="0"/>
              <a:t>Does </a:t>
            </a:r>
            <a:r>
              <a:rPr lang="en-US" dirty="0" smtClean="0"/>
              <a:t>it make sense to retain the </a:t>
            </a:r>
            <a:r>
              <a:rPr lang="en-US" dirty="0" smtClean="0"/>
              <a:t>legacy MARC </a:t>
            </a:r>
            <a:r>
              <a:rPr lang="en-US" dirty="0" smtClean="0"/>
              <a:t>data in a common </a:t>
            </a:r>
            <a:r>
              <a:rPr lang="en-US" dirty="0" smtClean="0"/>
              <a:t>cache? Or perhaps many local caches</a:t>
            </a:r>
            <a:endParaRPr lang="en-US" dirty="0" smtClean="0"/>
          </a:p>
          <a:p>
            <a:pPr lvl="1"/>
            <a:r>
              <a:rPr lang="en-US" dirty="0" smtClean="0"/>
              <a:t>Can this </a:t>
            </a:r>
            <a:r>
              <a:rPr lang="en-US" dirty="0" smtClean="0"/>
              <a:t>strategy future </a:t>
            </a:r>
            <a:r>
              <a:rPr lang="en-US" dirty="0" smtClean="0"/>
              <a:t>proof our decision-making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154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7978</TotalTime>
  <Words>681</Words>
  <Application>Microsoft Macintosh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What Can We Do About Our Legacy?</vt:lpstr>
      <vt:lpstr>More Questions Than Answers</vt:lpstr>
      <vt:lpstr>What Will We Use Legacy Data For?</vt:lpstr>
      <vt:lpstr>Is Exposing Linked Data the Same as Sharing Data?</vt:lpstr>
      <vt:lpstr>PowerPoint Presentation</vt:lpstr>
      <vt:lpstr>The Old Sharing Model</vt:lpstr>
      <vt:lpstr>PowerPoint Presentation</vt:lpstr>
      <vt:lpstr>The New Sharing Model</vt:lpstr>
      <vt:lpstr>Do We Know Where We’re Going?</vt:lpstr>
      <vt:lpstr>Legacy as Value</vt:lpstr>
      <vt:lpstr>What About Multi-Media?</vt:lpstr>
      <vt:lpstr>Options to Consider</vt:lpstr>
      <vt:lpstr>Where Do Mapping &amp; Profiles Fit?</vt:lpstr>
      <vt:lpstr>Transition ...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We Do About Our Legacy?</dc:title>
  <dc:creator>Diane Hillmann</dc:creator>
  <cp:lastModifiedBy>Diane Hillmann</cp:lastModifiedBy>
  <cp:revision>25</cp:revision>
  <dcterms:created xsi:type="dcterms:W3CDTF">2015-06-18T20:49:09Z</dcterms:created>
  <dcterms:modified xsi:type="dcterms:W3CDTF">2015-06-27T14:06:07Z</dcterms:modified>
</cp:coreProperties>
</file>