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71" r:id="rId3"/>
    <p:sldId id="257" r:id="rId4"/>
    <p:sldId id="262" r:id="rId5"/>
    <p:sldId id="258" r:id="rId6"/>
    <p:sldId id="259" r:id="rId7"/>
    <p:sldId id="260" r:id="rId8"/>
    <p:sldId id="261" r:id="rId9"/>
    <p:sldId id="263" r:id="rId10"/>
    <p:sldId id="264" r:id="rId11"/>
    <p:sldId id="265" r:id="rId12"/>
    <p:sldId id="266" r:id="rId13"/>
    <p:sldId id="267" r:id="rId14"/>
    <p:sldId id="268" r:id="rId15"/>
    <p:sldId id="269" r:id="rId16"/>
    <p:sldId id="270" r:id="rId17"/>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6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CF5BB12A-C6F8-4A8A-B87E-3AB8FE3FC9BB}" type="datetimeFigureOut">
              <a:rPr lang="en-US" smtClean="0"/>
              <a:t>2/7/2018</a:t>
            </a:fld>
            <a:endParaRPr lang="en-US"/>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BF6C8384-28AC-4AFB-A04E-004E95756BD1}" type="slidenum">
              <a:rPr lang="en-US" smtClean="0"/>
              <a:t>‹#›</a:t>
            </a:fld>
            <a:endParaRPr lang="en-US"/>
          </a:p>
        </p:txBody>
      </p:sp>
    </p:spTree>
    <p:extLst>
      <p:ext uri="{BB962C8B-B14F-4D97-AF65-F5344CB8AC3E}">
        <p14:creationId xmlns:p14="http://schemas.microsoft.com/office/powerpoint/2010/main" val="2788732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0D15658E-F584-4AC7-B788-4895FD4600F4}" type="datetimeFigureOut">
              <a:rPr lang="en-US" smtClean="0"/>
              <a:t>2/7/2018</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2B86F122-A446-4517-9C54-0962201563AB}" type="slidenum">
              <a:rPr lang="en-US" smtClean="0"/>
              <a:t>‹#›</a:t>
            </a:fld>
            <a:endParaRPr lang="en-US"/>
          </a:p>
        </p:txBody>
      </p:sp>
    </p:spTree>
    <p:extLst>
      <p:ext uri="{BB962C8B-B14F-4D97-AF65-F5344CB8AC3E}">
        <p14:creationId xmlns:p14="http://schemas.microsoft.com/office/powerpoint/2010/main" val="2323830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86F122-A446-4517-9C54-0962201563AB}" type="slidenum">
              <a:rPr lang="en-US" smtClean="0"/>
              <a:t>1</a:t>
            </a:fld>
            <a:endParaRPr lang="en-US"/>
          </a:p>
        </p:txBody>
      </p:sp>
    </p:spTree>
    <p:extLst>
      <p:ext uri="{BB962C8B-B14F-4D97-AF65-F5344CB8AC3E}">
        <p14:creationId xmlns:p14="http://schemas.microsoft.com/office/powerpoint/2010/main" val="1159774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Academic library</a:t>
            </a:r>
            <a:r>
              <a:rPr lang="en-US" baseline="0" dirty="0" smtClean="0"/>
              <a:t> collections in particular are not organized by genres (“Where is your fiction section?” “Try the P’s!”)</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11</a:t>
            </a:fld>
            <a:endParaRPr lang="en-US"/>
          </a:p>
        </p:txBody>
      </p:sp>
    </p:spTree>
    <p:extLst>
      <p:ext uri="{BB962C8B-B14F-4D97-AF65-F5344CB8AC3E}">
        <p14:creationId xmlns:p14="http://schemas.microsoft.com/office/powerpoint/2010/main" val="154306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86F122-A446-4517-9C54-0962201563AB}" type="slidenum">
              <a:rPr lang="en-US" smtClean="0"/>
              <a:t>12</a:t>
            </a:fld>
            <a:endParaRPr lang="en-US"/>
          </a:p>
        </p:txBody>
      </p:sp>
    </p:spTree>
    <p:extLst>
      <p:ext uri="{BB962C8B-B14F-4D97-AF65-F5344CB8AC3E}">
        <p14:creationId xmlns:p14="http://schemas.microsoft.com/office/powerpoint/2010/main" val="2320091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a:t>
            </a:r>
            <a:r>
              <a:rPr lang="en-US" baseline="0" dirty="0" smtClean="0"/>
              <a:t> note:  This is reference to the ongoing project of adding award notes and subject headings for the prize-winning plays (as requested by the Theatre department).</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13</a:t>
            </a:fld>
            <a:endParaRPr lang="en-US"/>
          </a:p>
        </p:txBody>
      </p:sp>
    </p:spTree>
    <p:extLst>
      <p:ext uri="{BB962C8B-B14F-4D97-AF65-F5344CB8AC3E}">
        <p14:creationId xmlns:p14="http://schemas.microsoft.com/office/powerpoint/2010/main" val="4180661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Communicate with patrons (faculty,</a:t>
            </a:r>
            <a:r>
              <a:rPr lang="en-US" baseline="0" dirty="0" smtClean="0"/>
              <a:t> staff, students, the general public) to find out their needs.  Our collection development librarian discovered that the theatre department wanted an easy way to locate Pulitzer and Tony-award winning plays, which we could accomplish with award notes and subject headings.  If you do not work at the Reference Desk yourself, talk to those who do to find out what kinds of things patrons are looking for that they may not be able to find easily.</a:t>
            </a:r>
          </a:p>
          <a:p>
            <a:pPr marL="233744" indent="-233744">
              <a:buAutoNum type="arabicParenR" startAt="2"/>
            </a:pPr>
            <a:r>
              <a:rPr lang="en-US" baseline="0" dirty="0" smtClean="0"/>
              <a:t>One of our evening circulation staff helped us research award-winning plays we did not own and passed these lists to acquisitions for ordering.</a:t>
            </a:r>
          </a:p>
          <a:p>
            <a:pPr marL="233744" indent="-233744">
              <a:buAutoNum type="arabicParenR" startAt="2"/>
            </a:pPr>
            <a:r>
              <a:rPr lang="en-US" baseline="0" dirty="0" smtClean="0"/>
              <a:t>Google Docs help us keep track of which plays need to be ordered, which records need to be updated, etc. </a:t>
            </a:r>
            <a:endParaRPr lang="en-US" dirty="0" smtClean="0"/>
          </a:p>
          <a:p>
            <a:r>
              <a:rPr lang="en-US" dirty="0" smtClean="0"/>
              <a:t>4) Consistency</a:t>
            </a:r>
            <a:r>
              <a:rPr lang="en-US" baseline="0" dirty="0" smtClean="0"/>
              <a:t>: </a:t>
            </a:r>
            <a:r>
              <a:rPr lang="en-US" dirty="0" smtClean="0"/>
              <a:t>Keep checking new books of plays for title</a:t>
            </a:r>
            <a:r>
              <a:rPr lang="en-US" baseline="0" dirty="0" smtClean="0"/>
              <a:t>s to add to list as they come in.</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14</a:t>
            </a:fld>
            <a:endParaRPr lang="en-US"/>
          </a:p>
        </p:txBody>
      </p:sp>
    </p:spTree>
    <p:extLst>
      <p:ext uri="{BB962C8B-B14F-4D97-AF65-F5344CB8AC3E}">
        <p14:creationId xmlns:p14="http://schemas.microsoft.com/office/powerpoint/2010/main" val="44493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15</a:t>
            </a:fld>
            <a:endParaRPr lang="en-US"/>
          </a:p>
        </p:txBody>
      </p:sp>
    </p:spTree>
    <p:extLst>
      <p:ext uri="{BB962C8B-B14F-4D97-AF65-F5344CB8AC3E}">
        <p14:creationId xmlns:p14="http://schemas.microsoft.com/office/powerpoint/2010/main" val="2545180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B86F122-A446-4517-9C54-0962201563AB}" type="slidenum">
              <a:rPr lang="en-US" smtClean="0"/>
              <a:t>16</a:t>
            </a:fld>
            <a:endParaRPr lang="en-US"/>
          </a:p>
        </p:txBody>
      </p:sp>
    </p:spTree>
    <p:extLst>
      <p:ext uri="{BB962C8B-B14F-4D97-AF65-F5344CB8AC3E}">
        <p14:creationId xmlns:p14="http://schemas.microsoft.com/office/powerpoint/2010/main" val="2457013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(or many)</a:t>
            </a:r>
            <a:r>
              <a:rPr lang="en-US" baseline="0" dirty="0" smtClean="0"/>
              <a:t> LCSH’s don’t make sense.  Call #’s can be long and confusing for patrons.  Copy cataloging records may be incomplete. </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3</a:t>
            </a:fld>
            <a:endParaRPr lang="en-US"/>
          </a:p>
        </p:txBody>
      </p:sp>
    </p:spTree>
    <p:extLst>
      <p:ext uri="{BB962C8B-B14F-4D97-AF65-F5344CB8AC3E}">
        <p14:creationId xmlns:p14="http://schemas.microsoft.com/office/powerpoint/2010/main" val="3289279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ideas may not be quite as good as an “easy” button, but hopefully they are a few simple tips that you can use or adapt for your library.</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4</a:t>
            </a:fld>
            <a:endParaRPr lang="en-US"/>
          </a:p>
        </p:txBody>
      </p:sp>
    </p:spTree>
    <p:extLst>
      <p:ext uri="{BB962C8B-B14F-4D97-AF65-F5344CB8AC3E}">
        <p14:creationId xmlns:p14="http://schemas.microsoft.com/office/powerpoint/2010/main" val="1807195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found that students in children’s literature courses were often looking for award winning or nominated children’s books.  Unfortunately, records for these books don’t often contain an “awards note” field, especially those who were just nominees or winners of state book awards.   </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5</a:t>
            </a:fld>
            <a:endParaRPr lang="en-US"/>
          </a:p>
        </p:txBody>
      </p:sp>
    </p:spTree>
    <p:extLst>
      <p:ext uri="{BB962C8B-B14F-4D97-AF65-F5344CB8AC3E}">
        <p14:creationId xmlns:p14="http://schemas.microsoft.com/office/powerpoint/2010/main" val="4028481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my first big projects when I started</a:t>
            </a:r>
            <a:r>
              <a:rPr lang="en-US" baseline="0" dirty="0" smtClean="0"/>
              <a:t> at UCA was to compile lists of winners and nominees of several major children’s book awards, compare these lists with our current holdings, and update our catalog records with subject or local subject headings and award notes to make it easier to find these items. </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6</a:t>
            </a:fld>
            <a:endParaRPr lang="en-US"/>
          </a:p>
        </p:txBody>
      </p:sp>
    </p:spTree>
    <p:extLst>
      <p:ext uri="{BB962C8B-B14F-4D97-AF65-F5344CB8AC3E}">
        <p14:creationId xmlns:p14="http://schemas.microsoft.com/office/powerpoint/2010/main" val="4123523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a:t>
            </a:r>
            <a:r>
              <a:rPr lang="en-US" baseline="0" dirty="0" smtClean="0"/>
              <a:t> both award-specific and generic award stickers</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7</a:t>
            </a:fld>
            <a:endParaRPr lang="en-US"/>
          </a:p>
        </p:txBody>
      </p:sp>
    </p:spTree>
    <p:extLst>
      <p:ext uri="{BB962C8B-B14F-4D97-AF65-F5344CB8AC3E}">
        <p14:creationId xmlns:p14="http://schemas.microsoft.com/office/powerpoint/2010/main" val="1320336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frequently</a:t>
            </a:r>
            <a:r>
              <a:rPr lang="en-US" baseline="0" dirty="0" smtClean="0"/>
              <a:t> come to the Reference Desk looking for information about a specific person, place, or event, or a particular work (short story, play).  They may miss out on some useful resources if their catalog records are incomplete, or they may discover that a good-sounding resource may not be what it seems….</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8</a:t>
            </a:fld>
            <a:endParaRPr lang="en-US"/>
          </a:p>
        </p:txBody>
      </p:sp>
    </p:spTree>
    <p:extLst>
      <p:ext uri="{BB962C8B-B14F-4D97-AF65-F5344CB8AC3E}">
        <p14:creationId xmlns:p14="http://schemas.microsoft.com/office/powerpoint/2010/main" val="184039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Without</a:t>
            </a:r>
            <a:r>
              <a:rPr lang="en-US" baseline="0" dirty="0" smtClean="0"/>
              <a:t> more information, a patron can’t tell what “great composers” can be found in this book, and they may leave the library disappointed.</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9</a:t>
            </a:fld>
            <a:endParaRPr lang="en-US"/>
          </a:p>
        </p:txBody>
      </p:sp>
    </p:spTree>
    <p:extLst>
      <p:ext uri="{BB962C8B-B14F-4D97-AF65-F5344CB8AC3E}">
        <p14:creationId xmlns:p14="http://schemas.microsoft.com/office/powerpoint/2010/main" val="1660408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Adding a contents note (either</a:t>
            </a:r>
            <a:r>
              <a:rPr lang="en-US" baseline="0" dirty="0" smtClean="0"/>
              <a:t> by updating/overlaying the OCLC record or manual input) makes it much easier to see what is included, leading hopefully to much happier patrons!  </a:t>
            </a:r>
            <a:endParaRPr lang="en-US" dirty="0"/>
          </a:p>
        </p:txBody>
      </p:sp>
      <p:sp>
        <p:nvSpPr>
          <p:cNvPr id="4" name="Slide Number Placeholder 3"/>
          <p:cNvSpPr>
            <a:spLocks noGrp="1"/>
          </p:cNvSpPr>
          <p:nvPr>
            <p:ph type="sldNum" sz="quarter" idx="10"/>
          </p:nvPr>
        </p:nvSpPr>
        <p:spPr/>
        <p:txBody>
          <a:bodyPr/>
          <a:lstStyle/>
          <a:p>
            <a:fld id="{2B86F122-A446-4517-9C54-0962201563AB}" type="slidenum">
              <a:rPr lang="en-US" smtClean="0"/>
              <a:t>10</a:t>
            </a:fld>
            <a:endParaRPr lang="en-US"/>
          </a:p>
        </p:txBody>
      </p:sp>
    </p:spTree>
    <p:extLst>
      <p:ext uri="{BB962C8B-B14F-4D97-AF65-F5344CB8AC3E}">
        <p14:creationId xmlns:p14="http://schemas.microsoft.com/office/powerpoint/2010/main" val="1602101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9EE915CB-D822-468A-A8E3-DE89CA18AF76}" type="datetimeFigureOut">
              <a:rPr lang="en-US" smtClean="0"/>
              <a:t>2/7/2018</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2D06449-2131-4CEB-A824-99E8F942B04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E915CB-D822-468A-A8E3-DE89CA18AF76}" type="datetimeFigureOut">
              <a:rPr lang="en-US" smtClean="0"/>
              <a:t>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E915CB-D822-468A-A8E3-DE89CA18AF76}" type="datetimeFigureOut">
              <a:rPr lang="en-US" smtClean="0"/>
              <a:t>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E915CB-D822-468A-A8E3-DE89CA18AF76}" type="datetimeFigureOut">
              <a:rPr lang="en-US" smtClean="0"/>
              <a:t>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EE915CB-D822-468A-A8E3-DE89CA18AF76}" type="datetimeFigureOut">
              <a:rPr lang="en-US" smtClean="0"/>
              <a:t>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E915CB-D822-468A-A8E3-DE89CA18AF76}" type="datetimeFigureOut">
              <a:rPr lang="en-US" smtClean="0"/>
              <a:t>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9EE915CB-D822-468A-A8E3-DE89CA18AF76}" type="datetimeFigureOut">
              <a:rPr lang="en-US" smtClean="0"/>
              <a:t>2/7/2018</a:t>
            </a:fld>
            <a:endParaRPr lang="en-US"/>
          </a:p>
        </p:txBody>
      </p:sp>
      <p:sp>
        <p:nvSpPr>
          <p:cNvPr id="27" name="Slide Number Placeholder 26"/>
          <p:cNvSpPr>
            <a:spLocks noGrp="1"/>
          </p:cNvSpPr>
          <p:nvPr>
            <p:ph type="sldNum" sz="quarter" idx="11"/>
          </p:nvPr>
        </p:nvSpPr>
        <p:spPr/>
        <p:txBody>
          <a:bodyPr rtlCol="0"/>
          <a:lstStyle/>
          <a:p>
            <a:fld id="{C2D06449-2131-4CEB-A824-99E8F942B040}"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9EE915CB-D822-468A-A8E3-DE89CA18AF76}" type="datetimeFigureOut">
              <a:rPr lang="en-US" smtClean="0"/>
              <a:t>2/7/2018</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C2D06449-2131-4CEB-A824-99E8F942B0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E915CB-D822-468A-A8E3-DE89CA18AF76}" type="datetimeFigureOut">
              <a:rPr lang="en-US" smtClean="0"/>
              <a:t>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EE915CB-D822-468A-A8E3-DE89CA18AF76}" type="datetimeFigureOut">
              <a:rPr lang="en-US" smtClean="0"/>
              <a:t>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EE915CB-D822-468A-A8E3-DE89CA18AF76}" type="datetimeFigureOut">
              <a:rPr lang="en-US" smtClean="0"/>
              <a:t>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6449-2131-4CEB-A824-99E8F942B0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EE915CB-D822-468A-A8E3-DE89CA18AF76}" type="datetimeFigureOut">
              <a:rPr lang="en-US" smtClean="0"/>
              <a:t>2/7/2018</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2D06449-2131-4CEB-A824-99E8F942B0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jewing@uca.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470025"/>
          </a:xfrm>
        </p:spPr>
        <p:txBody>
          <a:bodyPr>
            <a:normAutofit fontScale="90000"/>
          </a:bodyPr>
          <a:lstStyle/>
          <a:p>
            <a:r>
              <a:rPr lang="en-US" dirty="0" smtClean="0"/>
              <a:t>Meeting patrons in the middle: adapting cataloging practices to better meet user needs</a:t>
            </a:r>
            <a:endParaRPr lang="en-US" dirty="0"/>
          </a:p>
        </p:txBody>
      </p:sp>
      <p:sp>
        <p:nvSpPr>
          <p:cNvPr id="3" name="Subtitle 2"/>
          <p:cNvSpPr>
            <a:spLocks noGrp="1"/>
          </p:cNvSpPr>
          <p:nvPr>
            <p:ph type="subTitle" idx="1"/>
          </p:nvPr>
        </p:nvSpPr>
        <p:spPr>
          <a:xfrm>
            <a:off x="457200" y="4038600"/>
            <a:ext cx="5486400" cy="1752600"/>
          </a:xfrm>
        </p:spPr>
        <p:txBody>
          <a:bodyPr>
            <a:normAutofit/>
          </a:bodyPr>
          <a:lstStyle/>
          <a:p>
            <a:r>
              <a:rPr lang="en-US" sz="2400" dirty="0" smtClean="0"/>
              <a:t>Joanna Ewing</a:t>
            </a:r>
          </a:p>
          <a:p>
            <a:r>
              <a:rPr lang="en-US" sz="2400" dirty="0" smtClean="0"/>
              <a:t>Faculty Librarian, Head of Cataloging</a:t>
            </a:r>
          </a:p>
          <a:p>
            <a:r>
              <a:rPr lang="en-US" sz="2400" dirty="0" smtClean="0"/>
              <a:t>University of Central Arkansas</a:t>
            </a:r>
            <a:endParaRPr lang="en-US" sz="2400" dirty="0"/>
          </a:p>
        </p:txBody>
      </p:sp>
    </p:spTree>
    <p:extLst>
      <p:ext uri="{BB962C8B-B14F-4D97-AF65-F5344CB8AC3E}">
        <p14:creationId xmlns:p14="http://schemas.microsoft.com/office/powerpoint/2010/main" val="1204954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685800"/>
          </a:xfrm>
        </p:spPr>
        <p:txBody>
          <a:bodyPr>
            <a:normAutofit fontScale="90000"/>
          </a:bodyPr>
          <a:lstStyle/>
          <a:p>
            <a:r>
              <a:rPr lang="en-US" dirty="0" smtClean="0">
                <a:solidFill>
                  <a:schemeClr val="accent3">
                    <a:lumMod val="75000"/>
                  </a:schemeClr>
                </a:solidFill>
              </a:rPr>
              <a:t>After</a:t>
            </a:r>
            <a:r>
              <a:rPr lang="en-US" sz="5400" dirty="0" smtClean="0">
                <a:solidFill>
                  <a:schemeClr val="accent3">
                    <a:lumMod val="75000"/>
                  </a:schemeClr>
                </a:solidFill>
              </a:rPr>
              <a:t>:</a:t>
            </a:r>
            <a:endParaRPr lang="en-US" sz="5400" dirty="0">
              <a:solidFill>
                <a:schemeClr val="accent3">
                  <a:lumMod val="75000"/>
                </a:schemeClr>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33600" y="1600200"/>
            <a:ext cx="6415504" cy="4324350"/>
          </a:xfrm>
          <a:ln>
            <a:solidFill>
              <a:schemeClr val="tx1"/>
            </a:solidFill>
          </a:ln>
        </p:spPr>
      </p:pic>
      <p:sp>
        <p:nvSpPr>
          <p:cNvPr id="5" name="Down Arrow 4"/>
          <p:cNvSpPr/>
          <p:nvPr/>
        </p:nvSpPr>
        <p:spPr>
          <a:xfrm rot="16200000">
            <a:off x="1476537" y="3110138"/>
            <a:ext cx="953146" cy="17726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ers\UCA\AppData\Local\Microsoft\Windows\Temporary Internet Files\Content.IE5\LFP37AEY\original_smiley_face[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3" y="1524000"/>
            <a:ext cx="1676397" cy="1676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809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985" y="533400"/>
            <a:ext cx="8229600" cy="1066800"/>
          </a:xfrm>
        </p:spPr>
        <p:txBody>
          <a:bodyPr/>
          <a:lstStyle/>
          <a:p>
            <a:r>
              <a:rPr lang="en-US" dirty="0" smtClean="0"/>
              <a:t>Situation #3</a:t>
            </a:r>
            <a:endParaRPr lang="en-US" dirty="0"/>
          </a:p>
        </p:txBody>
      </p:sp>
      <p:sp>
        <p:nvSpPr>
          <p:cNvPr id="3" name="Content Placeholder 2"/>
          <p:cNvSpPr>
            <a:spLocks noGrp="1"/>
          </p:cNvSpPr>
          <p:nvPr>
            <p:ph idx="1"/>
          </p:nvPr>
        </p:nvSpPr>
        <p:spPr>
          <a:xfrm>
            <a:off x="457200" y="1600200"/>
            <a:ext cx="8229600" cy="4974336"/>
          </a:xfrm>
        </p:spPr>
        <p:txBody>
          <a:bodyPr/>
          <a:lstStyle/>
          <a:p>
            <a:r>
              <a:rPr lang="en-US" dirty="0"/>
              <a:t>A</a:t>
            </a:r>
            <a:r>
              <a:rPr lang="en-US" dirty="0" smtClean="0"/>
              <a:t> library is not a book (or video) store.</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2575560"/>
            <a:ext cx="6203894" cy="3505200"/>
          </a:xfrm>
          <a:prstGeom prst="rect">
            <a:avLst/>
          </a:prstGeom>
        </p:spPr>
      </p:pic>
      <p:sp>
        <p:nvSpPr>
          <p:cNvPr id="7" name="TextBox 6"/>
          <p:cNvSpPr txBox="1"/>
          <p:nvPr/>
        </p:nvSpPr>
        <p:spPr>
          <a:xfrm>
            <a:off x="1752600" y="6096000"/>
            <a:ext cx="5257800" cy="200055"/>
          </a:xfrm>
          <a:prstGeom prst="rect">
            <a:avLst/>
          </a:prstGeom>
          <a:noFill/>
        </p:spPr>
        <p:txBody>
          <a:bodyPr wrap="square" rtlCol="0">
            <a:spAutoFit/>
          </a:bodyPr>
          <a:lstStyle/>
          <a:p>
            <a:pPr algn="ctr"/>
            <a:r>
              <a:rPr lang="en-US" sz="700" dirty="0"/>
              <a:t>http://www.captainvideotanning.com/video-rentals/</a:t>
            </a:r>
          </a:p>
        </p:txBody>
      </p:sp>
    </p:spTree>
    <p:extLst>
      <p:ext uri="{BB962C8B-B14F-4D97-AF65-F5344CB8AC3E}">
        <p14:creationId xmlns:p14="http://schemas.microsoft.com/office/powerpoint/2010/main" val="2104150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3810000" cy="4495800"/>
          </a:xfrm>
        </p:spPr>
        <p:txBody>
          <a:bodyPr>
            <a:normAutofit/>
          </a:bodyPr>
          <a:lstStyle/>
          <a:p>
            <a:r>
              <a:rPr lang="en-US" sz="3600" dirty="0" smtClean="0"/>
              <a:t>Solution: Add a Genre/Form Index Term (655) to bring together foreign language films.</a:t>
            </a:r>
            <a:endParaRPr lang="en-US" sz="3600" dirty="0"/>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267200" y="1143000"/>
            <a:ext cx="4529351" cy="5100278"/>
          </a:xfrm>
          <a:ln>
            <a:solidFill>
              <a:schemeClr val="accent1"/>
            </a:solidFill>
          </a:ln>
        </p:spPr>
      </p:pic>
    </p:spTree>
    <p:extLst>
      <p:ext uri="{BB962C8B-B14F-4D97-AF65-F5344CB8AC3E}">
        <p14:creationId xmlns:p14="http://schemas.microsoft.com/office/powerpoint/2010/main" val="1500604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Situation #4</a:t>
            </a:r>
            <a:endParaRPr lang="en-US" dirty="0"/>
          </a:p>
        </p:txBody>
      </p:sp>
      <p:sp>
        <p:nvSpPr>
          <p:cNvPr id="3" name="Content Placeholder 2"/>
          <p:cNvSpPr>
            <a:spLocks noGrp="1"/>
          </p:cNvSpPr>
          <p:nvPr>
            <p:ph idx="1"/>
          </p:nvPr>
        </p:nvSpPr>
        <p:spPr>
          <a:xfrm>
            <a:off x="457200" y="1600200"/>
            <a:ext cx="8229600" cy="4974336"/>
          </a:xfrm>
        </p:spPr>
        <p:txBody>
          <a:bodyPr/>
          <a:lstStyle/>
          <a:p>
            <a:r>
              <a:rPr lang="en-US" dirty="0" smtClean="0"/>
              <a:t>Some projects are too time-consuming (or time-restricted) to complete on your own.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2743200"/>
            <a:ext cx="3276600" cy="3276600"/>
          </a:xfrm>
          <a:prstGeom prst="rect">
            <a:avLst/>
          </a:prstGeom>
        </p:spPr>
      </p:pic>
      <p:sp>
        <p:nvSpPr>
          <p:cNvPr id="5" name="TextBox 4"/>
          <p:cNvSpPr txBox="1"/>
          <p:nvPr/>
        </p:nvSpPr>
        <p:spPr>
          <a:xfrm>
            <a:off x="2514600" y="6014977"/>
            <a:ext cx="3581400" cy="215444"/>
          </a:xfrm>
          <a:prstGeom prst="rect">
            <a:avLst/>
          </a:prstGeom>
          <a:noFill/>
        </p:spPr>
        <p:txBody>
          <a:bodyPr wrap="square" rtlCol="0">
            <a:spAutoFit/>
          </a:bodyPr>
          <a:lstStyle/>
          <a:p>
            <a:pPr algn="ctr"/>
            <a:r>
              <a:rPr lang="en-US" sz="800" dirty="0"/>
              <a:t>https://</a:t>
            </a:r>
            <a:r>
              <a:rPr lang="en-US" sz="600" dirty="0"/>
              <a:t>giphy.com/gifs/cat-hacker-webs-o0vwzuFwCGAFO</a:t>
            </a:r>
          </a:p>
        </p:txBody>
      </p:sp>
    </p:spTree>
    <p:extLst>
      <p:ext uri="{BB962C8B-B14F-4D97-AF65-F5344CB8AC3E}">
        <p14:creationId xmlns:p14="http://schemas.microsoft.com/office/powerpoint/2010/main" val="3196438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Solution: </a:t>
            </a:r>
            <a:endParaRPr lang="en-US" dirty="0"/>
          </a:p>
        </p:txBody>
      </p:sp>
      <p:sp>
        <p:nvSpPr>
          <p:cNvPr id="3" name="Content Placeholder 2"/>
          <p:cNvSpPr>
            <a:spLocks noGrp="1"/>
          </p:cNvSpPr>
          <p:nvPr>
            <p:ph idx="1"/>
          </p:nvPr>
        </p:nvSpPr>
        <p:spPr>
          <a:xfrm>
            <a:off x="457200" y="1628057"/>
            <a:ext cx="8229600" cy="4821936"/>
          </a:xfrm>
        </p:spPr>
        <p:txBody>
          <a:bodyPr/>
          <a:lstStyle/>
          <a:p>
            <a:r>
              <a:rPr lang="en-US" dirty="0" smtClean="0"/>
              <a:t>COMMUNICATE!</a:t>
            </a:r>
          </a:p>
          <a:p>
            <a:r>
              <a:rPr lang="en-US" dirty="0" smtClean="0"/>
              <a:t>Get coworkers from other departments to help.</a:t>
            </a:r>
          </a:p>
          <a:p>
            <a:r>
              <a:rPr lang="en-US" dirty="0" smtClean="0"/>
              <a:t>Use Google Docs as a collaboration tool.</a:t>
            </a:r>
          </a:p>
          <a:p>
            <a:r>
              <a:rPr lang="en-US" dirty="0" smtClean="0"/>
              <a:t>Be consistent.</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3749207"/>
            <a:ext cx="3581400" cy="2707538"/>
          </a:xfrm>
          <a:prstGeom prst="rect">
            <a:avLst/>
          </a:prstGeom>
        </p:spPr>
      </p:pic>
      <p:sp>
        <p:nvSpPr>
          <p:cNvPr id="6" name="TextBox 5"/>
          <p:cNvSpPr txBox="1"/>
          <p:nvPr/>
        </p:nvSpPr>
        <p:spPr>
          <a:xfrm>
            <a:off x="3838020" y="6456745"/>
            <a:ext cx="3830159" cy="215444"/>
          </a:xfrm>
          <a:prstGeom prst="rect">
            <a:avLst/>
          </a:prstGeom>
          <a:noFill/>
        </p:spPr>
        <p:txBody>
          <a:bodyPr wrap="square" rtlCol="0">
            <a:spAutoFit/>
          </a:bodyPr>
          <a:lstStyle/>
          <a:p>
            <a:pPr algn="ctr"/>
            <a:r>
              <a:rPr lang="en-US" sz="800" dirty="0"/>
              <a:t>https://</a:t>
            </a:r>
            <a:r>
              <a:rPr lang="en-US" sz="600" dirty="0"/>
              <a:t>memegenerator.net/instance/56167415/yoda-work-together-we-must</a:t>
            </a:r>
          </a:p>
        </p:txBody>
      </p:sp>
    </p:spTree>
    <p:extLst>
      <p:ext uri="{BB962C8B-B14F-4D97-AF65-F5344CB8AC3E}">
        <p14:creationId xmlns:p14="http://schemas.microsoft.com/office/powerpoint/2010/main" val="422345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62000"/>
            <a:ext cx="8229600" cy="1905000"/>
          </a:xfrm>
        </p:spPr>
        <p:txBody>
          <a:bodyPr>
            <a:normAutofit/>
          </a:bodyPr>
          <a:lstStyle/>
          <a:p>
            <a:r>
              <a:rPr lang="en-US" dirty="0" smtClean="0"/>
              <a:t>We’re here for the patrons, so shouldn’t our catalogs reflect that?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3002" y="2895600"/>
            <a:ext cx="3464510" cy="3035025"/>
          </a:xfrm>
          <a:prstGeom prst="rect">
            <a:avLst/>
          </a:prstGeom>
        </p:spPr>
      </p:pic>
      <p:sp>
        <p:nvSpPr>
          <p:cNvPr id="6" name="TextBox 5"/>
          <p:cNvSpPr txBox="1"/>
          <p:nvPr/>
        </p:nvSpPr>
        <p:spPr>
          <a:xfrm>
            <a:off x="2777152" y="5930625"/>
            <a:ext cx="3336210" cy="184666"/>
          </a:xfrm>
          <a:prstGeom prst="rect">
            <a:avLst/>
          </a:prstGeom>
          <a:noFill/>
        </p:spPr>
        <p:txBody>
          <a:bodyPr wrap="square" rtlCol="0">
            <a:spAutoFit/>
          </a:bodyPr>
          <a:lstStyle/>
          <a:p>
            <a:pPr algn="ctr"/>
            <a:r>
              <a:rPr lang="en-US" sz="600" dirty="0"/>
              <a:t>http://laughshop.com/make-it-so/</a:t>
            </a:r>
          </a:p>
        </p:txBody>
      </p:sp>
    </p:spTree>
    <p:extLst>
      <p:ext uri="{BB962C8B-B14F-4D97-AF65-F5344CB8AC3E}">
        <p14:creationId xmlns:p14="http://schemas.microsoft.com/office/powerpoint/2010/main" val="493327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Presenter Information:</a:t>
            </a:r>
            <a:endParaRPr lang="en-US" dirty="0"/>
          </a:p>
        </p:txBody>
      </p:sp>
      <p:sp>
        <p:nvSpPr>
          <p:cNvPr id="3" name="Content Placeholder 2"/>
          <p:cNvSpPr>
            <a:spLocks noGrp="1"/>
          </p:cNvSpPr>
          <p:nvPr>
            <p:ph idx="1"/>
          </p:nvPr>
        </p:nvSpPr>
        <p:spPr/>
        <p:txBody>
          <a:bodyPr/>
          <a:lstStyle/>
          <a:p>
            <a:pPr marL="109728" indent="0">
              <a:buNone/>
            </a:pPr>
            <a:r>
              <a:rPr lang="en-US" dirty="0" smtClean="0"/>
              <a:t>Joanna Ewing</a:t>
            </a:r>
          </a:p>
          <a:p>
            <a:pPr marL="109728" indent="0">
              <a:buNone/>
            </a:pPr>
            <a:r>
              <a:rPr lang="en-US" dirty="0" smtClean="0"/>
              <a:t>Faculty Librarian/Head of Cataloging</a:t>
            </a:r>
          </a:p>
          <a:p>
            <a:pPr marL="109728" indent="0">
              <a:buNone/>
            </a:pPr>
            <a:r>
              <a:rPr lang="en-US" dirty="0" smtClean="0"/>
              <a:t>University of Central Arkansas</a:t>
            </a:r>
          </a:p>
          <a:p>
            <a:pPr marL="109728" indent="0">
              <a:buNone/>
            </a:pPr>
            <a:r>
              <a:rPr lang="en-US" dirty="0" smtClean="0">
                <a:hlinkClick r:id="rId3"/>
              </a:rPr>
              <a:t>jewing@uca.edu</a:t>
            </a:r>
            <a:endParaRPr lang="en-US" dirty="0" smtClean="0"/>
          </a:p>
          <a:p>
            <a:pPr marL="109728" indent="0">
              <a:buNone/>
            </a:pPr>
            <a:endParaRPr lang="en-US" dirty="0" smtClean="0"/>
          </a:p>
          <a:p>
            <a:pPr marL="109728" indent="0">
              <a:buNone/>
            </a:pPr>
            <a:endParaRPr lang="en-US"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8400" y="3581400"/>
            <a:ext cx="2133600" cy="2844977"/>
          </a:xfrm>
          <a:prstGeom prst="rect">
            <a:avLst/>
          </a:prstGeom>
        </p:spPr>
      </p:pic>
    </p:spTree>
    <p:extLst>
      <p:ext uri="{BB962C8B-B14F-4D97-AF65-F5344CB8AC3E}">
        <p14:creationId xmlns:p14="http://schemas.microsoft.com/office/powerpoint/2010/main" val="3350262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a:bodyPr>
          <a:lstStyle/>
          <a:p>
            <a:r>
              <a:rPr lang="en-US" dirty="0" smtClean="0"/>
              <a:t>About UCA &amp; </a:t>
            </a:r>
            <a:r>
              <a:rPr lang="en-US" dirty="0" err="1" smtClean="0"/>
              <a:t>Torreyson</a:t>
            </a:r>
            <a:r>
              <a:rPr lang="en-US" dirty="0" smtClean="0"/>
              <a:t> Library</a:t>
            </a:r>
            <a:endParaRPr lang="en-US" dirty="0"/>
          </a:p>
        </p:txBody>
      </p:sp>
      <p:sp>
        <p:nvSpPr>
          <p:cNvPr id="3" name="Content Placeholder 2"/>
          <p:cNvSpPr>
            <a:spLocks noGrp="1"/>
          </p:cNvSpPr>
          <p:nvPr>
            <p:ph idx="1"/>
          </p:nvPr>
        </p:nvSpPr>
        <p:spPr>
          <a:xfrm>
            <a:off x="457200" y="1828800"/>
            <a:ext cx="8229600" cy="4745736"/>
          </a:xfrm>
        </p:spPr>
        <p:txBody>
          <a:bodyPr/>
          <a:lstStyle/>
          <a:p>
            <a:r>
              <a:rPr lang="en-US" dirty="0" smtClean="0"/>
              <a:t>Total </a:t>
            </a:r>
            <a:r>
              <a:rPr lang="en-US" dirty="0" smtClean="0"/>
              <a:t>enrollment (Fall 2017):  11, 350</a:t>
            </a:r>
          </a:p>
          <a:p>
            <a:r>
              <a:rPr lang="en-US" dirty="0" smtClean="0"/>
              <a:t>Cataloging Department:  1 librarian, 3 full-time staff</a:t>
            </a:r>
          </a:p>
          <a:p>
            <a:r>
              <a:rPr lang="en-US" dirty="0" smtClean="0"/>
              <a:t>All librarians have regular Reference Desk shifts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0" y="3905370"/>
            <a:ext cx="3887111" cy="259485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3905370"/>
            <a:ext cx="4163493" cy="2594853"/>
          </a:xfrm>
          <a:prstGeom prst="rect">
            <a:avLst/>
          </a:prstGeom>
        </p:spPr>
      </p:pic>
    </p:spTree>
    <p:extLst>
      <p:ext uri="{BB962C8B-B14F-4D97-AF65-F5344CB8AC3E}">
        <p14:creationId xmlns:p14="http://schemas.microsoft.com/office/powerpoint/2010/main" val="1451222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Cataloging standards aren’t perfect…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600" y="1981200"/>
            <a:ext cx="6441366" cy="3581400"/>
          </a:xfrm>
        </p:spPr>
      </p:pic>
      <p:sp>
        <p:nvSpPr>
          <p:cNvPr id="5" name="TextBox 4"/>
          <p:cNvSpPr txBox="1"/>
          <p:nvPr/>
        </p:nvSpPr>
        <p:spPr>
          <a:xfrm>
            <a:off x="1676400" y="5634122"/>
            <a:ext cx="5867400" cy="184666"/>
          </a:xfrm>
          <a:prstGeom prst="rect">
            <a:avLst/>
          </a:prstGeom>
          <a:noFill/>
        </p:spPr>
        <p:txBody>
          <a:bodyPr wrap="square" rtlCol="0">
            <a:spAutoFit/>
          </a:bodyPr>
          <a:lstStyle/>
          <a:p>
            <a:pPr algn="ctr"/>
            <a:r>
              <a:rPr lang="en-US" sz="600" dirty="0" smtClean="0"/>
              <a:t>Source: https://memegenerator.net/instance/53573514/coy-mary-poppins-practically-perfect-in-every-way-yeah-you-wish</a:t>
            </a:r>
            <a:endParaRPr lang="en-US" sz="600" dirty="0"/>
          </a:p>
        </p:txBody>
      </p:sp>
    </p:spTree>
    <p:extLst>
      <p:ext uri="{BB962C8B-B14F-4D97-AF65-F5344CB8AC3E}">
        <p14:creationId xmlns:p14="http://schemas.microsoft.com/office/powerpoint/2010/main" val="2280247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r>
              <a:rPr lang="en-US" dirty="0" smtClean="0"/>
              <a:t>However, there are many things we can do to make our catalogs more user-friendly.</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71800" y="2743200"/>
            <a:ext cx="3048000" cy="3048000"/>
          </a:xfrm>
        </p:spPr>
      </p:pic>
      <p:sp>
        <p:nvSpPr>
          <p:cNvPr id="5" name="TextBox 4"/>
          <p:cNvSpPr txBox="1"/>
          <p:nvPr/>
        </p:nvSpPr>
        <p:spPr>
          <a:xfrm>
            <a:off x="2362200" y="5867400"/>
            <a:ext cx="4267200" cy="184666"/>
          </a:xfrm>
          <a:prstGeom prst="rect">
            <a:avLst/>
          </a:prstGeom>
          <a:noFill/>
        </p:spPr>
        <p:txBody>
          <a:bodyPr wrap="square" rtlCol="0">
            <a:spAutoFit/>
          </a:bodyPr>
          <a:lstStyle/>
          <a:p>
            <a:pPr algn="ctr"/>
            <a:r>
              <a:rPr lang="en-US" sz="600" dirty="0" smtClean="0"/>
              <a:t>Source: https://www.staples.com/Staples-Easy-Button/product_606396</a:t>
            </a:r>
            <a:endParaRPr lang="en-US" sz="600" dirty="0"/>
          </a:p>
        </p:txBody>
      </p:sp>
    </p:spTree>
    <p:extLst>
      <p:ext uri="{BB962C8B-B14F-4D97-AF65-F5344CB8AC3E}">
        <p14:creationId xmlns:p14="http://schemas.microsoft.com/office/powerpoint/2010/main" val="274368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rmAutofit/>
          </a:bodyPr>
          <a:lstStyle/>
          <a:p>
            <a:r>
              <a:rPr lang="en-US" dirty="0" smtClean="0"/>
              <a:t>Situation #1: </a:t>
            </a:r>
            <a:endParaRPr lang="en-US" dirty="0"/>
          </a:p>
        </p:txBody>
      </p:sp>
      <p:sp>
        <p:nvSpPr>
          <p:cNvPr id="8" name="Content Placeholder 7"/>
          <p:cNvSpPr>
            <a:spLocks noGrp="1"/>
          </p:cNvSpPr>
          <p:nvPr>
            <p:ph idx="1"/>
          </p:nvPr>
        </p:nvSpPr>
        <p:spPr>
          <a:xfrm>
            <a:off x="457200" y="1600200"/>
            <a:ext cx="8229600" cy="4974336"/>
          </a:xfrm>
        </p:spPr>
        <p:txBody>
          <a:bodyPr/>
          <a:lstStyle/>
          <a:p>
            <a:r>
              <a:rPr lang="en-US" dirty="0" smtClean="0"/>
              <a:t>Did a book win an award if nobody knows about it?</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9713" y="2819400"/>
            <a:ext cx="5449670" cy="3156267"/>
          </a:xfrm>
          <a:prstGeom prst="rect">
            <a:avLst/>
          </a:prstGeom>
        </p:spPr>
      </p:pic>
      <p:sp>
        <p:nvSpPr>
          <p:cNvPr id="7" name="TextBox 6"/>
          <p:cNvSpPr txBox="1"/>
          <p:nvPr/>
        </p:nvSpPr>
        <p:spPr>
          <a:xfrm>
            <a:off x="1819713" y="6101050"/>
            <a:ext cx="5452564" cy="215444"/>
          </a:xfrm>
          <a:prstGeom prst="rect">
            <a:avLst/>
          </a:prstGeom>
          <a:noFill/>
        </p:spPr>
        <p:txBody>
          <a:bodyPr wrap="square" rtlCol="0">
            <a:spAutoFit/>
          </a:bodyPr>
          <a:lstStyle/>
          <a:p>
            <a:pPr algn="ctr"/>
            <a:r>
              <a:rPr lang="en-US" sz="800" dirty="0" smtClean="0"/>
              <a:t>Source: http://</a:t>
            </a:r>
            <a:r>
              <a:rPr lang="en-US" sz="600" dirty="0" smtClean="0"/>
              <a:t>www.brostrick.com/celebrity-news/movies-reviews/best-christmas-story-quotes-and-gifs</a:t>
            </a:r>
            <a:r>
              <a:rPr lang="en-US" sz="800" dirty="0" smtClean="0"/>
              <a:t>/</a:t>
            </a:r>
            <a:endParaRPr lang="en-US" sz="800" dirty="0"/>
          </a:p>
        </p:txBody>
      </p:sp>
    </p:spTree>
    <p:extLst>
      <p:ext uri="{BB962C8B-B14F-4D97-AF65-F5344CB8AC3E}">
        <p14:creationId xmlns:p14="http://schemas.microsoft.com/office/powerpoint/2010/main" val="106036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020762"/>
          </a:xfrm>
        </p:spPr>
        <p:txBody>
          <a:bodyPr>
            <a:normAutofit/>
          </a:bodyPr>
          <a:lstStyle/>
          <a:p>
            <a:r>
              <a:rPr lang="en-US" dirty="0" smtClean="0"/>
              <a:t>Solution:</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smtClean="0"/>
              <a:t>Add award notes and subject headings to bring these items together.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2362200"/>
            <a:ext cx="4841631" cy="4267200"/>
          </a:xfrm>
          <a:prstGeom prst="rect">
            <a:avLst/>
          </a:prstGeom>
          <a:ln>
            <a:solidFill>
              <a:schemeClr val="accent1"/>
            </a:solidFill>
          </a:ln>
        </p:spPr>
      </p:pic>
    </p:spTree>
    <p:extLst>
      <p:ext uri="{BB962C8B-B14F-4D97-AF65-F5344CB8AC3E}">
        <p14:creationId xmlns:p14="http://schemas.microsoft.com/office/powerpoint/2010/main" val="1919837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smtClean="0"/>
              <a:t>Solution:</a:t>
            </a:r>
            <a:endParaRPr lang="en-US" dirty="0"/>
          </a:p>
        </p:txBody>
      </p:sp>
      <p:sp>
        <p:nvSpPr>
          <p:cNvPr id="3" name="Content Placeholder 2"/>
          <p:cNvSpPr>
            <a:spLocks noGrp="1"/>
          </p:cNvSpPr>
          <p:nvPr>
            <p:ph idx="1"/>
          </p:nvPr>
        </p:nvSpPr>
        <p:spPr>
          <a:xfrm>
            <a:off x="457200" y="1752600"/>
            <a:ext cx="8229600" cy="4821936"/>
          </a:xfrm>
        </p:spPr>
        <p:txBody>
          <a:bodyPr/>
          <a:lstStyle/>
          <a:p>
            <a:r>
              <a:rPr lang="en-US" dirty="0" smtClean="0"/>
              <a:t>Add stickers to make them easier to spot on the shelf.</a:t>
            </a:r>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2971800"/>
            <a:ext cx="4038600" cy="3028950"/>
          </a:xfrm>
          <a:prstGeom prst="rect">
            <a:avLst/>
          </a:prstGeom>
        </p:spPr>
      </p:pic>
      <p:sp>
        <p:nvSpPr>
          <p:cNvPr id="5" name="TextBox 4"/>
          <p:cNvSpPr txBox="1"/>
          <p:nvPr/>
        </p:nvSpPr>
        <p:spPr>
          <a:xfrm>
            <a:off x="2704289" y="6022783"/>
            <a:ext cx="3962400" cy="307777"/>
          </a:xfrm>
          <a:prstGeom prst="rect">
            <a:avLst/>
          </a:prstGeom>
          <a:noFill/>
        </p:spPr>
        <p:txBody>
          <a:bodyPr wrap="square" rtlCol="0">
            <a:spAutoFit/>
          </a:bodyPr>
          <a:lstStyle/>
          <a:p>
            <a:r>
              <a:rPr lang="en-US" sz="800" dirty="0" smtClean="0"/>
              <a:t>Source: https://</a:t>
            </a:r>
            <a:r>
              <a:rPr lang="en-US" sz="600" dirty="0" smtClean="0"/>
              <a:t>memegenerator.net/instance/66779959/oprah-winfrey-meme-you-get-a-sticker-and-you-get-a-sticker-everybody-gets-a-sticker</a:t>
            </a:r>
            <a:endParaRPr lang="en-US" sz="600" dirty="0"/>
          </a:p>
        </p:txBody>
      </p:sp>
    </p:spTree>
    <p:extLst>
      <p:ext uri="{BB962C8B-B14F-4D97-AF65-F5344CB8AC3E}">
        <p14:creationId xmlns:p14="http://schemas.microsoft.com/office/powerpoint/2010/main" val="1928432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rmAutofit fontScale="90000"/>
          </a:bodyPr>
          <a:lstStyle/>
          <a:p>
            <a:r>
              <a:rPr lang="en-US" dirty="0" smtClean="0"/>
              <a:t/>
            </a:r>
            <a:br>
              <a:rPr lang="en-US" dirty="0" smtClean="0"/>
            </a:br>
            <a:r>
              <a:rPr lang="en-US" sz="4400" dirty="0" smtClean="0"/>
              <a:t>Situation #2:</a:t>
            </a:r>
            <a:endParaRPr lang="en-US" sz="4400" dirty="0"/>
          </a:p>
        </p:txBody>
      </p:sp>
      <p:sp>
        <p:nvSpPr>
          <p:cNvPr id="3" name="Content Placeholder 2"/>
          <p:cNvSpPr>
            <a:spLocks noGrp="1"/>
          </p:cNvSpPr>
          <p:nvPr>
            <p:ph idx="1"/>
          </p:nvPr>
        </p:nvSpPr>
        <p:spPr>
          <a:xfrm>
            <a:off x="457200" y="1828800"/>
            <a:ext cx="8229600" cy="4297363"/>
          </a:xfrm>
        </p:spPr>
        <p:txBody>
          <a:bodyPr/>
          <a:lstStyle/>
          <a:p>
            <a:r>
              <a:rPr lang="en-US" dirty="0" smtClean="0"/>
              <a:t>It’s hard to find something that isn’t there.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819400"/>
            <a:ext cx="6715446" cy="2846070"/>
          </a:xfrm>
          <a:prstGeom prst="rect">
            <a:avLst/>
          </a:prstGeom>
        </p:spPr>
      </p:pic>
      <p:sp>
        <p:nvSpPr>
          <p:cNvPr id="5" name="TextBox 4"/>
          <p:cNvSpPr txBox="1"/>
          <p:nvPr/>
        </p:nvSpPr>
        <p:spPr>
          <a:xfrm>
            <a:off x="1447800" y="5643850"/>
            <a:ext cx="6019800" cy="184666"/>
          </a:xfrm>
          <a:prstGeom prst="rect">
            <a:avLst/>
          </a:prstGeom>
          <a:noFill/>
        </p:spPr>
        <p:txBody>
          <a:bodyPr wrap="square" rtlCol="0">
            <a:spAutoFit/>
          </a:bodyPr>
          <a:lstStyle/>
          <a:p>
            <a:pPr algn="ctr"/>
            <a:r>
              <a:rPr lang="en-US" sz="600" dirty="0" smtClean="0"/>
              <a:t>Source: http://themindunleashed.com/2015/12/how-jedi-like-abilities-are-actually-attainable.html</a:t>
            </a:r>
            <a:endParaRPr lang="en-US" sz="600" dirty="0"/>
          </a:p>
        </p:txBody>
      </p:sp>
    </p:spTree>
    <p:extLst>
      <p:ext uri="{BB962C8B-B14F-4D97-AF65-F5344CB8AC3E}">
        <p14:creationId xmlns:p14="http://schemas.microsoft.com/office/powerpoint/2010/main" val="117333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362" y="609600"/>
            <a:ext cx="8534400" cy="914400"/>
          </a:xfrm>
        </p:spPr>
        <p:txBody>
          <a:bodyPr>
            <a:normAutofit fontScale="90000"/>
          </a:bodyPr>
          <a:lstStyle/>
          <a:p>
            <a:r>
              <a:rPr lang="en-US" dirty="0" smtClean="0"/>
              <a:t>Solution: Add </a:t>
            </a:r>
            <a:r>
              <a:rPr lang="en-US" dirty="0"/>
              <a:t>c</a:t>
            </a:r>
            <a:r>
              <a:rPr lang="en-US" dirty="0" smtClean="0"/>
              <a:t>ontents </a:t>
            </a:r>
            <a:r>
              <a:rPr lang="en-US" dirty="0"/>
              <a:t>n</a:t>
            </a:r>
            <a:r>
              <a:rPr lang="en-US" dirty="0" smtClean="0"/>
              <a:t>otes to improve discoverability.</a:t>
            </a:r>
            <a:endParaRPr lang="en-US" dirty="0"/>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39588" y="2249488"/>
            <a:ext cx="7064823" cy="4324350"/>
          </a:xfrm>
          <a:ln>
            <a:solidFill>
              <a:schemeClr val="tx1"/>
            </a:solidFill>
          </a:ln>
        </p:spPr>
      </p:pic>
      <p:sp>
        <p:nvSpPr>
          <p:cNvPr id="13" name="TextBox 12"/>
          <p:cNvSpPr txBox="1"/>
          <p:nvPr/>
        </p:nvSpPr>
        <p:spPr>
          <a:xfrm>
            <a:off x="1018162" y="1803975"/>
            <a:ext cx="7162800" cy="523220"/>
          </a:xfrm>
          <a:prstGeom prst="rect">
            <a:avLst/>
          </a:prstGeom>
          <a:noFill/>
        </p:spPr>
        <p:txBody>
          <a:bodyPr wrap="square" rtlCol="0">
            <a:spAutoFit/>
          </a:bodyPr>
          <a:lstStyle/>
          <a:p>
            <a:r>
              <a:rPr lang="en-US" sz="2800" dirty="0" smtClean="0">
                <a:solidFill>
                  <a:schemeClr val="accent3">
                    <a:lumMod val="75000"/>
                  </a:schemeClr>
                </a:solidFill>
                <a:latin typeface="+mj-lt"/>
              </a:rPr>
              <a:t>Before:</a:t>
            </a:r>
            <a:endParaRPr lang="en-US" sz="2800" dirty="0">
              <a:solidFill>
                <a:schemeClr val="accent3">
                  <a:lumMod val="75000"/>
                </a:schemeClr>
              </a:solidFill>
              <a:latin typeface="+mj-lt"/>
            </a:endParaRPr>
          </a:p>
        </p:txBody>
      </p:sp>
      <p:pic>
        <p:nvPicPr>
          <p:cNvPr id="1026" name="Picture 2" descr="C:\Users\UCA\AppData\Local\Microsoft\Windows\Temporary Internet Files\Content.IE5\LFP37AEY\sad-face[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3220107"/>
            <a:ext cx="175260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941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1116</TotalTime>
  <Words>802</Words>
  <Application>Microsoft Office PowerPoint</Application>
  <PresentationFormat>On-screen Show (4:3)</PresentationFormat>
  <Paragraphs>75</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Urban</vt:lpstr>
      <vt:lpstr>Meeting patrons in the middle: adapting cataloging practices to better meet user needs</vt:lpstr>
      <vt:lpstr>About UCA &amp; Torreyson Library</vt:lpstr>
      <vt:lpstr>Cataloging standards aren’t perfect…</vt:lpstr>
      <vt:lpstr>However, there are many things we can do to make our catalogs more user-friendly.</vt:lpstr>
      <vt:lpstr>Situation #1: </vt:lpstr>
      <vt:lpstr>Solution:</vt:lpstr>
      <vt:lpstr>Solution:</vt:lpstr>
      <vt:lpstr> Situation #2:</vt:lpstr>
      <vt:lpstr>Solution: Add contents notes to improve discoverability.</vt:lpstr>
      <vt:lpstr>After:</vt:lpstr>
      <vt:lpstr>Situation #3</vt:lpstr>
      <vt:lpstr>Solution: Add a Genre/Form Index Term (655) to bring together foreign language films.</vt:lpstr>
      <vt:lpstr>Situation #4</vt:lpstr>
      <vt:lpstr>Solution: </vt:lpstr>
      <vt:lpstr>We’re here for the patrons, so shouldn’t our catalogs reflect that?</vt:lpstr>
      <vt:lpstr>Presenter Information:</vt:lpstr>
    </vt:vector>
  </TitlesOfParts>
  <Company>University of Central Arkansas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 patrons in the middle: adapting cataloging practices to better meet user needs</dc:title>
  <dc:creator>UCA</dc:creator>
  <cp:lastModifiedBy>UCA</cp:lastModifiedBy>
  <cp:revision>60</cp:revision>
  <cp:lastPrinted>2018-02-07T21:47:50Z</cp:lastPrinted>
  <dcterms:created xsi:type="dcterms:W3CDTF">2018-01-08T17:02:38Z</dcterms:created>
  <dcterms:modified xsi:type="dcterms:W3CDTF">2018-02-07T21:52:14Z</dcterms:modified>
</cp:coreProperties>
</file>