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3"/>
  </p:notesMasterIdLst>
  <p:sldIdLst>
    <p:sldId id="256" r:id="rId2"/>
    <p:sldId id="285" r:id="rId3"/>
    <p:sldId id="287" r:id="rId4"/>
    <p:sldId id="284" r:id="rId5"/>
    <p:sldId id="268" r:id="rId6"/>
    <p:sldId id="275" r:id="rId7"/>
    <p:sldId id="257" r:id="rId8"/>
    <p:sldId id="283" r:id="rId9"/>
    <p:sldId id="258" r:id="rId10"/>
    <p:sldId id="259" r:id="rId11"/>
    <p:sldId id="260" r:id="rId12"/>
    <p:sldId id="261" r:id="rId13"/>
    <p:sldId id="263" r:id="rId14"/>
    <p:sldId id="264" r:id="rId15"/>
    <p:sldId id="265" r:id="rId16"/>
    <p:sldId id="267" r:id="rId17"/>
    <p:sldId id="269" r:id="rId18"/>
    <p:sldId id="272" r:id="rId19"/>
    <p:sldId id="276" r:id="rId20"/>
    <p:sldId id="278" r:id="rId21"/>
    <p:sldId id="286"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961" autoAdjust="0"/>
    <p:restoredTop sz="62256"/>
  </p:normalViewPr>
  <p:slideViewPr>
    <p:cSldViewPr snapToGrid="0">
      <p:cViewPr varScale="1">
        <p:scale>
          <a:sx n="57" d="100"/>
          <a:sy n="57" d="100"/>
        </p:scale>
        <p:origin x="128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786C03-8921-4C45-B024-CA3BA3265ED3}" type="datetimeFigureOut">
              <a:rPr lang="en-US" smtClean="0"/>
              <a:t>2/10/18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AD45EA-1545-4F80-93F2-108B09CF7B4F}" type="slidenum">
              <a:rPr lang="en-US" smtClean="0"/>
              <a:t>‹#›</a:t>
            </a:fld>
            <a:endParaRPr lang="en-US"/>
          </a:p>
        </p:txBody>
      </p:sp>
    </p:spTree>
    <p:extLst>
      <p:ext uri="{BB962C8B-B14F-4D97-AF65-F5344CB8AC3E}">
        <p14:creationId xmlns:p14="http://schemas.microsoft.com/office/powerpoint/2010/main" val="3495126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a:t>
            </a:r>
            <a:r>
              <a:rPr lang="en-US" baseline="0" dirty="0" smtClean="0"/>
              <a:t> I’m going to talk about a survey I sent out a few months ago investigating the use of social media information to use in an authority record.</a:t>
            </a:r>
            <a:endParaRPr lang="en-US" dirty="0" smtClean="0"/>
          </a:p>
          <a:p>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2</a:t>
            </a:fld>
            <a:endParaRPr lang="en-US"/>
          </a:p>
        </p:txBody>
      </p:sp>
    </p:spTree>
    <p:extLst>
      <p:ext uri="{BB962C8B-B14F-4D97-AF65-F5344CB8AC3E}">
        <p14:creationId xmlns:p14="http://schemas.microsoft.com/office/powerpoint/2010/main" val="13741574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Out of 194 responses.</a:t>
            </a:r>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14</a:t>
            </a:fld>
            <a:endParaRPr lang="en-US"/>
          </a:p>
        </p:txBody>
      </p:sp>
    </p:spTree>
    <p:extLst>
      <p:ext uri="{BB962C8B-B14F-4D97-AF65-F5344CB8AC3E}">
        <p14:creationId xmlns:p14="http://schemas.microsoft.com/office/powerpoint/2010/main" val="2270544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190 RESPONSES TOTAL, 125 (66%)</a:t>
            </a:r>
            <a:r>
              <a:rPr lang="en-US" baseline="0" dirty="0" smtClean="0"/>
              <a:t> SAID YES THEY USE SOCIAL MEDIA TO CREATE AN AUTHORITY RECORD. 65 PARTICIPANTS SAID NO. I WOULD HAVE USED DATA FROM ONE OF THE QUESTIONS WHERE I ASKED HOW LONG PARTICPANTS HAVE BEEN USING SOCIAL MEDIA TO CREATE AUTHORITY RECORDS BUT I MESSED UP THE QUESTION BY MISSING AN ENTIRE RANGE OF YEARS (6-9 YEARS).</a:t>
            </a:r>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15</a:t>
            </a:fld>
            <a:endParaRPr lang="en-US"/>
          </a:p>
        </p:txBody>
      </p:sp>
    </p:spTree>
    <p:extLst>
      <p:ext uri="{BB962C8B-B14F-4D97-AF65-F5344CB8AC3E}">
        <p14:creationId xmlns:p14="http://schemas.microsoft.com/office/powerpoint/2010/main" val="2617665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Academia.edu (3 responses)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ResearchGate</a:t>
            </a:r>
            <a:r>
              <a:rPr lang="en-US" dirty="0" smtClean="0"/>
              <a:t> (1 response)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16</a:t>
            </a:fld>
            <a:endParaRPr lang="en-US"/>
          </a:p>
        </p:txBody>
      </p:sp>
    </p:spTree>
    <p:extLst>
      <p:ext uri="{BB962C8B-B14F-4D97-AF65-F5344CB8AC3E}">
        <p14:creationId xmlns:p14="http://schemas.microsoft.com/office/powerpoint/2010/main" val="25579644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DOESN’T ONLY PERTAIN TO PERSONAL NAMES, SOME PARTICIPANTS MENTIONED THAT THEY USE IT FOR CORPORATE BODIES. ONE PARTICIPANT SAID THAT THEY DON’T CREATE AUTHORITY RECORDS BUT THEY DO USE SOCIAL MEDIA TO VERIFY THE IDENTITY OF THE AUTHOR.</a:t>
            </a:r>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17</a:t>
            </a:fld>
            <a:endParaRPr lang="en-US"/>
          </a:p>
        </p:txBody>
      </p:sp>
    </p:spTree>
    <p:extLst>
      <p:ext uri="{BB962C8B-B14F-4D97-AF65-F5344CB8AC3E}">
        <p14:creationId xmlns:p14="http://schemas.microsoft.com/office/powerpoint/2010/main" val="33181852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Yes</a:t>
            </a:r>
            <a:r>
              <a:rPr lang="en-US" dirty="0" smtClean="0"/>
              <a:t> </a:t>
            </a:r>
            <a:r>
              <a:rPr lang="en-US" sz="1200" b="0" i="0" u="none" strike="noStrike" kern="1200" dirty="0" smtClean="0">
                <a:solidFill>
                  <a:schemeClr val="tx1"/>
                </a:solidFill>
                <a:effectLst/>
                <a:latin typeface="+mn-lt"/>
                <a:ea typeface="+mn-ea"/>
                <a:cs typeface="+mn-cs"/>
              </a:rPr>
              <a:t>49</a:t>
            </a:r>
            <a:r>
              <a:rPr lang="en-US" dirty="0" smtClean="0"/>
              <a:t> </a:t>
            </a:r>
            <a:r>
              <a:rPr lang="en-US" sz="1200" b="0" i="0" u="none" strike="noStrike" kern="1200" dirty="0" smtClean="0">
                <a:solidFill>
                  <a:schemeClr val="tx1"/>
                </a:solidFill>
                <a:effectLst/>
                <a:latin typeface="+mn-lt"/>
                <a:ea typeface="+mn-ea"/>
                <a:cs typeface="+mn-cs"/>
              </a:rPr>
              <a:t>No</a:t>
            </a:r>
            <a:r>
              <a:rPr lang="en-US" dirty="0" smtClean="0"/>
              <a:t> </a:t>
            </a:r>
            <a:r>
              <a:rPr lang="en-US" sz="1200" b="0" i="0" u="none" strike="noStrike" kern="1200" dirty="0" smtClean="0">
                <a:solidFill>
                  <a:schemeClr val="tx1"/>
                </a:solidFill>
                <a:effectLst/>
                <a:latin typeface="+mn-lt"/>
                <a:ea typeface="+mn-ea"/>
                <a:cs typeface="+mn-cs"/>
              </a:rPr>
              <a:t>19</a:t>
            </a:r>
            <a:r>
              <a:rPr lang="en-US" dirty="0" smtClean="0"/>
              <a:t> </a:t>
            </a:r>
            <a:r>
              <a:rPr lang="en-US" sz="1200" b="0" i="0" u="none" strike="noStrike" kern="1200" dirty="0" smtClean="0">
                <a:solidFill>
                  <a:schemeClr val="tx1"/>
                </a:solidFill>
                <a:effectLst/>
                <a:latin typeface="+mn-lt"/>
                <a:ea typeface="+mn-ea"/>
                <a:cs typeface="+mn-cs"/>
              </a:rPr>
              <a:t>Depends</a:t>
            </a:r>
            <a:r>
              <a:rPr lang="en-US" dirty="0" smtClean="0"/>
              <a:t> </a:t>
            </a:r>
            <a:r>
              <a:rPr lang="en-US" sz="1200" b="0" i="0" u="none" strike="noStrike" kern="1200" dirty="0" smtClean="0">
                <a:solidFill>
                  <a:schemeClr val="tx1"/>
                </a:solidFill>
                <a:effectLst/>
                <a:latin typeface="+mn-lt"/>
                <a:ea typeface="+mn-ea"/>
                <a:cs typeface="+mn-cs"/>
              </a:rPr>
              <a:t>78;</a:t>
            </a:r>
            <a:r>
              <a:rPr lang="en-US" sz="1200" b="0" i="0" u="none" strike="noStrike" kern="1200" baseline="0" dirty="0" smtClean="0">
                <a:solidFill>
                  <a:schemeClr val="tx1"/>
                </a:solidFill>
                <a:effectLst/>
                <a:latin typeface="+mn-lt"/>
                <a:ea typeface="+mn-ea"/>
                <a:cs typeface="+mn-cs"/>
              </a:rPr>
              <a:t> YOU WOULD THINK THAT THE REASON PARTICIPANTS ARE GOING TO SOCIAL MEDIA TO CREATE AND AUTHORITY RECORD IS TO SPEED UP THE PROCESS BUT THAT’S NOT THE CASE. A lot of the times, you’re going to social media to get better information about the author/group/what have you so that you can create an authority record. </a:t>
            </a:r>
            <a:r>
              <a:rPr lang="en-US" dirty="0" smtClean="0"/>
              <a:t>IT</a:t>
            </a:r>
            <a:r>
              <a:rPr lang="en-US" baseline="0" dirty="0" smtClean="0"/>
              <a:t> CREATES MORE WORK FOR CATALOGERS. IF THERE’S INFORMATION ABOUT AN AUTHOR, IT CAN DEFINITELY MAKE AN AUTHORITY RECORD MORE ROBUST, WHICH IS WHAT WE ARE ALL AIMING FOR, RIGHT?</a:t>
            </a:r>
            <a:endParaRPr lang="en-US" dirty="0" smtClean="0"/>
          </a:p>
          <a:p>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18</a:t>
            </a:fld>
            <a:endParaRPr lang="en-US"/>
          </a:p>
        </p:txBody>
      </p:sp>
    </p:spTree>
    <p:extLst>
      <p:ext uri="{BB962C8B-B14F-4D97-AF65-F5344CB8AC3E}">
        <p14:creationId xmlns:p14="http://schemas.microsoft.com/office/powerpoint/2010/main" val="34464556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WAS A FREE RESPONSE BUT 114 PARTICIPANTS CHIMED IN. THESE WERE THE POSITIVE COMMENTS I RECEIVED.</a:t>
            </a:r>
          </a:p>
          <a:p>
            <a:r>
              <a:rPr lang="en-US" baseline="0" dirty="0" smtClean="0"/>
              <a:t>I also got 11 responses for “other” which I’m not sure I know what this means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19</a:t>
            </a:fld>
            <a:endParaRPr lang="en-US"/>
          </a:p>
        </p:txBody>
      </p:sp>
    </p:spTree>
    <p:extLst>
      <p:ext uri="{BB962C8B-B14F-4D97-AF65-F5344CB8AC3E}">
        <p14:creationId xmlns:p14="http://schemas.microsoft.com/office/powerpoint/2010/main" val="42769174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 also got 11 responses for “other” which I’m not sure I know what this means</a:t>
            </a:r>
            <a:r>
              <a:rPr lang="en-US" baseline="0" dirty="0" smtClean="0"/>
              <a:t>. My next plan of action is to determine exactly how many of these responses were in favor or not of using social media. </a:t>
            </a:r>
            <a:endParaRPr lang="en-US" dirty="0" smtClean="0"/>
          </a:p>
          <a:p>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20</a:t>
            </a:fld>
            <a:endParaRPr lang="en-US"/>
          </a:p>
        </p:txBody>
      </p:sp>
    </p:spTree>
    <p:extLst>
      <p:ext uri="{BB962C8B-B14F-4D97-AF65-F5344CB8AC3E}">
        <p14:creationId xmlns:p14="http://schemas.microsoft.com/office/powerpoint/2010/main" val="16836254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participant asked</a:t>
            </a:r>
            <a:r>
              <a:rPr lang="en-US" baseline="0" dirty="0" smtClean="0"/>
              <a:t> me if I was going to publish my results, and to answer that question is yes. I do plan on publishing my results. I also plan to study how catalogers are using search engines to find author information.</a:t>
            </a:r>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21</a:t>
            </a:fld>
            <a:endParaRPr lang="en-US"/>
          </a:p>
        </p:txBody>
      </p:sp>
    </p:spTree>
    <p:extLst>
      <p:ext uri="{BB962C8B-B14F-4D97-AF65-F5344CB8AC3E}">
        <p14:creationId xmlns:p14="http://schemas.microsoft.com/office/powerpoint/2010/main" val="674626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a:t>
            </a:r>
            <a:r>
              <a:rPr lang="en-US" baseline="0" dirty="0" smtClean="0"/>
              <a:t> I’m going to talk about a survey I sent out a few months ago investigating the use of social media information to use in an authority record.</a:t>
            </a:r>
            <a:endParaRPr lang="en-US" dirty="0" smtClean="0"/>
          </a:p>
          <a:p>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3</a:t>
            </a:fld>
            <a:endParaRPr lang="en-US"/>
          </a:p>
        </p:txBody>
      </p:sp>
    </p:spTree>
    <p:extLst>
      <p:ext uri="{BB962C8B-B14F-4D97-AF65-F5344CB8AC3E}">
        <p14:creationId xmlns:p14="http://schemas.microsoft.com/office/powerpoint/2010/main" val="2781966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REAL</a:t>
            </a:r>
            <a:r>
              <a:rPr lang="en-US" baseline="0" dirty="0" smtClean="0"/>
              <a:t> LIFE EXAMPLE! What I wasn’t expecting was people creating authority records for Music artists, groups.</a:t>
            </a:r>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6</a:t>
            </a:fld>
            <a:endParaRPr lang="en-US"/>
          </a:p>
        </p:txBody>
      </p:sp>
    </p:spTree>
    <p:extLst>
      <p:ext uri="{BB962C8B-B14F-4D97-AF65-F5344CB8AC3E}">
        <p14:creationId xmlns:p14="http://schemas.microsoft.com/office/powerpoint/2010/main" val="1999083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193 total responses, I also asked</a:t>
            </a:r>
            <a:r>
              <a:rPr lang="en-US" baseline="0" dirty="0" smtClean="0"/>
              <a:t> what responsibilities as a cataloger participants have but that response is very messy</a:t>
            </a:r>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8</a:t>
            </a:fld>
            <a:endParaRPr lang="en-US"/>
          </a:p>
        </p:txBody>
      </p:sp>
    </p:spTree>
    <p:extLst>
      <p:ext uri="{BB962C8B-B14F-4D97-AF65-F5344CB8AC3E}">
        <p14:creationId xmlns:p14="http://schemas.microsoft.com/office/powerpoint/2010/main" val="19374770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193 TOTAL RESPONSES; one of the comments I received at the end of my survey was , “Not sure why you need our age.”</a:t>
            </a:r>
            <a:r>
              <a:rPr lang="en-US" baseline="0" dirty="0" smtClean="0"/>
              <a:t> but what I hope to find when I dive into the results is find any correlations between age groups and their readiness to use social media to create an authority record. </a:t>
            </a:r>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9</a:t>
            </a:fld>
            <a:endParaRPr lang="en-US"/>
          </a:p>
        </p:txBody>
      </p:sp>
    </p:spTree>
    <p:extLst>
      <p:ext uri="{BB962C8B-B14F-4D97-AF65-F5344CB8AC3E}">
        <p14:creationId xmlns:p14="http://schemas.microsoft.com/office/powerpoint/2010/main" val="3069942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186 responses, 67 said no, 119 said yes</a:t>
            </a:r>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10</a:t>
            </a:fld>
            <a:endParaRPr lang="en-US"/>
          </a:p>
        </p:txBody>
      </p:sp>
    </p:spTree>
    <p:extLst>
      <p:ext uri="{BB962C8B-B14F-4D97-AF65-F5344CB8AC3E}">
        <p14:creationId xmlns:p14="http://schemas.microsoft.com/office/powerpoint/2010/main" val="3175888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119 RESPONSES, PCC members contribute high quality records and subject proposals conforming to approved standards.</a:t>
            </a:r>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11</a:t>
            </a:fld>
            <a:endParaRPr lang="en-US"/>
          </a:p>
        </p:txBody>
      </p:sp>
    </p:spTree>
    <p:extLst>
      <p:ext uri="{BB962C8B-B14F-4D97-AF65-F5344CB8AC3E}">
        <p14:creationId xmlns:p14="http://schemas.microsoft.com/office/powerpoint/2010/main" val="2790877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Like</a:t>
            </a:r>
            <a:r>
              <a:rPr lang="en-US" baseline="0" dirty="0" smtClean="0"/>
              <a:t> family names, uniform titles, name/titles, jurisdictions, local headings of all types.</a:t>
            </a:r>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12</a:t>
            </a:fld>
            <a:endParaRPr lang="en-US"/>
          </a:p>
        </p:txBody>
      </p:sp>
    </p:spTree>
    <p:extLst>
      <p:ext uri="{BB962C8B-B14F-4D97-AF65-F5344CB8AC3E}">
        <p14:creationId xmlns:p14="http://schemas.microsoft.com/office/powerpoint/2010/main" val="23753140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194 responses, Self reported</a:t>
            </a:r>
            <a:r>
              <a:rPr lang="en-US" baseline="0" dirty="0" smtClean="0"/>
              <a:t> familiarity </a:t>
            </a:r>
            <a:r>
              <a:rPr lang="en-US" dirty="0" smtClean="0"/>
              <a:t>On a scale of one to 5, 5 being the highest,</a:t>
            </a:r>
            <a:r>
              <a:rPr lang="en-US" baseline="0" dirty="0" smtClean="0"/>
              <a:t> 74 believe they are very familiar with social media.</a:t>
            </a:r>
            <a:endParaRPr lang="en-US" dirty="0"/>
          </a:p>
        </p:txBody>
      </p:sp>
      <p:sp>
        <p:nvSpPr>
          <p:cNvPr id="4" name="Slide Number Placeholder 3"/>
          <p:cNvSpPr>
            <a:spLocks noGrp="1"/>
          </p:cNvSpPr>
          <p:nvPr>
            <p:ph type="sldNum" sz="quarter" idx="10"/>
          </p:nvPr>
        </p:nvSpPr>
        <p:spPr/>
        <p:txBody>
          <a:bodyPr/>
          <a:lstStyle/>
          <a:p>
            <a:fld id="{72AD45EA-1545-4F80-93F2-108B09CF7B4F}" type="slidenum">
              <a:rPr lang="en-US" smtClean="0"/>
              <a:t>13</a:t>
            </a:fld>
            <a:endParaRPr lang="en-US"/>
          </a:p>
        </p:txBody>
      </p:sp>
    </p:spTree>
    <p:extLst>
      <p:ext uri="{BB962C8B-B14F-4D97-AF65-F5344CB8AC3E}">
        <p14:creationId xmlns:p14="http://schemas.microsoft.com/office/powerpoint/2010/main" val="3835088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2/10/18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698874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2/10/18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68064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2/10/18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03036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2/10/18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97309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2/10/18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84779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A87A34-81AB-432B-8DAE-1953F412C126}" type="datetimeFigureOut">
              <a:rPr lang="en-US" smtClean="0"/>
              <a:t>2/10/18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08548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A87A34-81AB-432B-8DAE-1953F412C126}" type="datetimeFigureOut">
              <a:rPr lang="en-US" smtClean="0"/>
              <a:t>2/10/18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41476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A87A34-81AB-432B-8DAE-1953F412C126}" type="datetimeFigureOut">
              <a:rPr lang="en-US" smtClean="0"/>
              <a:t>2/10/18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93237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2/10/18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96004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2/10/18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66710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2/10/18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6441652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87A34-81AB-432B-8DAE-1953F412C126}" type="datetimeFigureOut">
              <a:rPr lang="en-US" smtClean="0"/>
              <a:pPr/>
              <a:t>2/10/18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2761534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877036"/>
            <a:ext cx="9144000" cy="2387600"/>
          </a:xfrm>
        </p:spPr>
        <p:txBody>
          <a:bodyPr>
            <a:normAutofit/>
          </a:bodyPr>
          <a:lstStyle/>
          <a:p>
            <a:r>
              <a:rPr lang="en-US" sz="6600" b="1" dirty="0" smtClean="0"/>
              <a:t>CATALOGERS WHO CYBERSTALK</a:t>
            </a:r>
            <a:endParaRPr lang="en-US" sz="6600" b="1" dirty="0"/>
          </a:p>
        </p:txBody>
      </p:sp>
      <p:sp>
        <p:nvSpPr>
          <p:cNvPr id="3" name="Subtitle 2"/>
          <p:cNvSpPr>
            <a:spLocks noGrp="1"/>
          </p:cNvSpPr>
          <p:nvPr>
            <p:ph type="subTitle" idx="1"/>
          </p:nvPr>
        </p:nvSpPr>
        <p:spPr>
          <a:xfrm>
            <a:off x="1524000" y="3264636"/>
            <a:ext cx="9144000" cy="1655762"/>
          </a:xfrm>
        </p:spPr>
        <p:txBody>
          <a:bodyPr>
            <a:noAutofit/>
          </a:bodyPr>
          <a:lstStyle/>
          <a:p>
            <a:r>
              <a:rPr lang="en-US" sz="3200" dirty="0" smtClean="0"/>
              <a:t>authority control and social media use</a:t>
            </a:r>
            <a:endParaRPr lang="en-US" sz="3200" dirty="0"/>
          </a:p>
        </p:txBody>
      </p:sp>
      <p:sp>
        <p:nvSpPr>
          <p:cNvPr id="4" name="Subtitle 2"/>
          <p:cNvSpPr txBox="1">
            <a:spLocks/>
          </p:cNvSpPr>
          <p:nvPr/>
        </p:nvSpPr>
        <p:spPr>
          <a:xfrm>
            <a:off x="1524000" y="4389458"/>
            <a:ext cx="9144000" cy="165576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dirty="0" smtClean="0"/>
              <a:t>Ilda Cardenas</a:t>
            </a:r>
          </a:p>
          <a:p>
            <a:r>
              <a:rPr lang="en-US" sz="2000" dirty="0" smtClean="0"/>
              <a:t>Monographic Cataloger/Assistant Professor</a:t>
            </a:r>
          </a:p>
          <a:p>
            <a:r>
              <a:rPr lang="en-US" sz="2000" dirty="0" smtClean="0"/>
              <a:t>Mississippi State University Library</a:t>
            </a:r>
          </a:p>
          <a:p>
            <a:r>
              <a:rPr lang="en-US" sz="2000" dirty="0" smtClean="0"/>
              <a:t>icardenas@library.msstate.edu</a:t>
            </a:r>
            <a:endParaRPr lang="en-US" sz="2000" dirty="0"/>
          </a:p>
        </p:txBody>
      </p:sp>
    </p:spTree>
    <p:extLst>
      <p:ext uri="{BB962C8B-B14F-4D97-AF65-F5344CB8AC3E}">
        <p14:creationId xmlns:p14="http://schemas.microsoft.com/office/powerpoint/2010/main" val="29663201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DID YOU RECEIVE FORMAL TRAINING IN AUTHORITY WORK THROUGH THE PCC?</a:t>
            </a:r>
            <a:endParaRPr lang="en-US" dirty="0"/>
          </a:p>
        </p:txBody>
      </p:sp>
      <p:pic>
        <p:nvPicPr>
          <p:cNvPr id="6" name="Content Placeholder 5"/>
          <p:cNvPicPr>
            <a:picLocks noGrp="1" noChangeAspect="1"/>
          </p:cNvPicPr>
          <p:nvPr>
            <p:ph idx="1"/>
          </p:nvPr>
        </p:nvPicPr>
        <p:blipFill>
          <a:blip r:embed="rId3"/>
          <a:stretch>
            <a:fillRect/>
          </a:stretch>
        </p:blipFill>
        <p:spPr>
          <a:xfrm>
            <a:off x="2695716" y="1973766"/>
            <a:ext cx="7061601" cy="4244474"/>
          </a:xfrm>
          <a:prstGeom prst="rect">
            <a:avLst/>
          </a:prstGeom>
        </p:spPr>
      </p:pic>
    </p:spTree>
    <p:extLst>
      <p:ext uri="{BB962C8B-B14F-4D97-AF65-F5344CB8AC3E}">
        <p14:creationId xmlns:p14="http://schemas.microsoft.com/office/powerpoint/2010/main" val="28758353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PCC MEMBERSHIP</a:t>
            </a:r>
            <a:endParaRPr lang="en-US" dirty="0"/>
          </a:p>
        </p:txBody>
      </p:sp>
      <p:pic>
        <p:nvPicPr>
          <p:cNvPr id="4" name="Content Placeholder 3"/>
          <p:cNvPicPr>
            <a:picLocks noGrp="1" noChangeAspect="1"/>
          </p:cNvPicPr>
          <p:nvPr>
            <p:ph idx="1"/>
          </p:nvPr>
        </p:nvPicPr>
        <p:blipFill>
          <a:blip r:embed="rId3"/>
          <a:stretch>
            <a:fillRect/>
          </a:stretch>
        </p:blipFill>
        <p:spPr>
          <a:xfrm>
            <a:off x="2467460" y="1583474"/>
            <a:ext cx="7257080" cy="4361968"/>
          </a:xfrm>
          <a:prstGeom prst="rect">
            <a:avLst/>
          </a:prstGeom>
        </p:spPr>
      </p:pic>
    </p:spTree>
    <p:extLst>
      <p:ext uri="{BB962C8B-B14F-4D97-AF65-F5344CB8AC3E}">
        <p14:creationId xmlns:p14="http://schemas.microsoft.com/office/powerpoint/2010/main" val="12227114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AUTHORITY RECORDS</a:t>
            </a:r>
            <a:endParaRPr lang="en-US" dirty="0"/>
          </a:p>
        </p:txBody>
      </p:sp>
      <p:sp>
        <p:nvSpPr>
          <p:cNvPr id="3" name="Content Placeholder 2"/>
          <p:cNvSpPr>
            <a:spLocks noGrp="1"/>
          </p:cNvSpPr>
          <p:nvPr>
            <p:ph idx="1"/>
          </p:nvPr>
        </p:nvSpPr>
        <p:spPr/>
        <p:txBody>
          <a:bodyPr/>
          <a:lstStyle/>
          <a:p>
            <a:r>
              <a:rPr lang="en-US" dirty="0" smtClean="0"/>
              <a:t>169 responses for personal name authority records</a:t>
            </a:r>
          </a:p>
          <a:p>
            <a:r>
              <a:rPr lang="en-US" dirty="0" smtClean="0"/>
              <a:t>145 responses for corporate name authority records</a:t>
            </a:r>
          </a:p>
          <a:p>
            <a:r>
              <a:rPr lang="en-US" dirty="0" smtClean="0"/>
              <a:t>101 responses for conference names</a:t>
            </a:r>
          </a:p>
          <a:p>
            <a:r>
              <a:rPr lang="en-US" dirty="0" smtClean="0"/>
              <a:t>61 responses for geographic names</a:t>
            </a:r>
          </a:p>
          <a:p>
            <a:r>
              <a:rPr lang="en-US" dirty="0" smtClean="0"/>
              <a:t>60 responses for series</a:t>
            </a:r>
          </a:p>
          <a:p>
            <a:r>
              <a:rPr lang="en-US" dirty="0" smtClean="0"/>
              <a:t>Plus a few more…</a:t>
            </a:r>
          </a:p>
          <a:p>
            <a:endParaRPr lang="en-US" dirty="0"/>
          </a:p>
        </p:txBody>
      </p:sp>
    </p:spTree>
    <p:extLst>
      <p:ext uri="{BB962C8B-B14F-4D97-AF65-F5344CB8AC3E}">
        <p14:creationId xmlns:p14="http://schemas.microsoft.com/office/powerpoint/2010/main" val="2844621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FAMILIARITY WITH SOCIAL MEDIA</a:t>
            </a:r>
            <a:endParaRPr lang="en-US" b="1" dirty="0"/>
          </a:p>
        </p:txBody>
      </p:sp>
      <p:pic>
        <p:nvPicPr>
          <p:cNvPr id="5" name="Content Placeholder 4"/>
          <p:cNvPicPr>
            <a:picLocks noGrp="1" noChangeAspect="1"/>
          </p:cNvPicPr>
          <p:nvPr>
            <p:ph idx="1"/>
          </p:nvPr>
        </p:nvPicPr>
        <p:blipFill>
          <a:blip r:embed="rId3"/>
          <a:stretch>
            <a:fillRect/>
          </a:stretch>
        </p:blipFill>
        <p:spPr>
          <a:xfrm>
            <a:off x="1728440" y="1802201"/>
            <a:ext cx="7750096" cy="4658303"/>
          </a:xfrm>
          <a:prstGeom prst="rect">
            <a:avLst/>
          </a:prstGeom>
        </p:spPr>
      </p:pic>
    </p:spTree>
    <p:extLst>
      <p:ext uri="{BB962C8B-B14F-4D97-AF65-F5344CB8AC3E}">
        <p14:creationId xmlns:p14="http://schemas.microsoft.com/office/powerpoint/2010/main" val="35344515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OFTEN ARE THEY USING SOCIAL MEDIA?</a:t>
            </a:r>
            <a:endParaRPr lang="en-US" b="1" dirty="0"/>
          </a:p>
        </p:txBody>
      </p:sp>
      <p:pic>
        <p:nvPicPr>
          <p:cNvPr id="4" name="Content Placeholder 3"/>
          <p:cNvPicPr>
            <a:picLocks noGrp="1" noChangeAspect="1"/>
          </p:cNvPicPr>
          <p:nvPr>
            <p:ph idx="1"/>
          </p:nvPr>
        </p:nvPicPr>
        <p:blipFill>
          <a:blip r:embed="rId3"/>
          <a:stretch>
            <a:fillRect/>
          </a:stretch>
        </p:blipFill>
        <p:spPr>
          <a:xfrm>
            <a:off x="2118732" y="1685941"/>
            <a:ext cx="7683190" cy="4472741"/>
          </a:xfrm>
          <a:prstGeom prst="rect">
            <a:avLst/>
          </a:prstGeom>
        </p:spPr>
      </p:pic>
    </p:spTree>
    <p:extLst>
      <p:ext uri="{BB962C8B-B14F-4D97-AF65-F5344CB8AC3E}">
        <p14:creationId xmlns:p14="http://schemas.microsoft.com/office/powerpoint/2010/main" val="41511201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USING SOCIAL MEDIA TO CREATE AUTHORITY RECORD?</a:t>
            </a:r>
            <a:endParaRPr lang="en-US" b="1" dirty="0"/>
          </a:p>
        </p:txBody>
      </p:sp>
      <p:pic>
        <p:nvPicPr>
          <p:cNvPr id="7" name="Content Placeholder 6"/>
          <p:cNvPicPr>
            <a:picLocks noGrp="1" noChangeAspect="1"/>
          </p:cNvPicPr>
          <p:nvPr>
            <p:ph idx="1"/>
          </p:nvPr>
        </p:nvPicPr>
        <p:blipFill>
          <a:blip r:embed="rId3"/>
          <a:stretch>
            <a:fillRect/>
          </a:stretch>
        </p:blipFill>
        <p:spPr>
          <a:xfrm>
            <a:off x="2243254" y="1834259"/>
            <a:ext cx="7705492" cy="4631494"/>
          </a:xfrm>
          <a:prstGeom prst="rect">
            <a:avLst/>
          </a:prstGeom>
        </p:spPr>
      </p:pic>
    </p:spTree>
    <p:extLst>
      <p:ext uri="{BB962C8B-B14F-4D97-AF65-F5344CB8AC3E}">
        <p14:creationId xmlns:p14="http://schemas.microsoft.com/office/powerpoint/2010/main" val="16066877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SOCIAL MEDIA SITES ARE YOU USING TO CREATE AN AUTHORITY RECORD</a:t>
            </a:r>
            <a:endParaRPr lang="en-US" b="1" dirty="0"/>
          </a:p>
        </p:txBody>
      </p:sp>
      <p:sp>
        <p:nvSpPr>
          <p:cNvPr id="3" name="Content Placeholder 2"/>
          <p:cNvSpPr>
            <a:spLocks noGrp="1"/>
          </p:cNvSpPr>
          <p:nvPr>
            <p:ph idx="1"/>
          </p:nvPr>
        </p:nvSpPr>
        <p:spPr>
          <a:xfrm>
            <a:off x="838200" y="1690688"/>
            <a:ext cx="10515600" cy="4351338"/>
          </a:xfrm>
        </p:spPr>
        <p:txBody>
          <a:bodyPr/>
          <a:lstStyle/>
          <a:p>
            <a:r>
              <a:rPr lang="en-US" dirty="0"/>
              <a:t>LinkedIn (121 responses</a:t>
            </a:r>
            <a:r>
              <a:rPr lang="en-US" dirty="0" smtClean="0"/>
              <a:t>)</a:t>
            </a:r>
          </a:p>
          <a:p>
            <a:r>
              <a:rPr lang="en-US" dirty="0" smtClean="0"/>
              <a:t>Facebook (86 responses)</a:t>
            </a:r>
          </a:p>
          <a:p>
            <a:r>
              <a:rPr lang="en-US" dirty="0" smtClean="0"/>
              <a:t>Twitter (32 responses)</a:t>
            </a:r>
          </a:p>
          <a:p>
            <a:r>
              <a:rPr lang="en-US" dirty="0" smtClean="0"/>
              <a:t>Instagram (8 responses) </a:t>
            </a:r>
          </a:p>
        </p:txBody>
      </p:sp>
    </p:spTree>
    <p:extLst>
      <p:ext uri="{BB962C8B-B14F-4D97-AF65-F5344CB8AC3E}">
        <p14:creationId xmlns:p14="http://schemas.microsoft.com/office/powerpoint/2010/main" val="12710187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653" y="733115"/>
            <a:ext cx="10515600" cy="1325563"/>
          </a:xfrm>
        </p:spPr>
        <p:txBody>
          <a:bodyPr>
            <a:normAutofit fontScale="90000"/>
          </a:bodyPr>
          <a:lstStyle/>
          <a:p>
            <a:r>
              <a:rPr lang="en-US" b="1" dirty="0" smtClean="0"/>
              <a:t>HOW DOES INFORMATION FOUND ON SOCIAL MEDIA HELP CATALOGERS CREATE AN AUTHORITY RECORD?</a:t>
            </a:r>
            <a:endParaRPr lang="en-US" b="1" dirty="0"/>
          </a:p>
        </p:txBody>
      </p:sp>
      <p:sp>
        <p:nvSpPr>
          <p:cNvPr id="4" name="Content Placeholder 2"/>
          <p:cNvSpPr>
            <a:spLocks noGrp="1"/>
          </p:cNvSpPr>
          <p:nvPr>
            <p:ph idx="1"/>
          </p:nvPr>
        </p:nvSpPr>
        <p:spPr>
          <a:xfrm>
            <a:off x="871653" y="3007655"/>
            <a:ext cx="10515600" cy="2255721"/>
          </a:xfrm>
        </p:spPr>
        <p:txBody>
          <a:bodyPr>
            <a:normAutofit/>
          </a:bodyPr>
          <a:lstStyle/>
          <a:p>
            <a:pPr marL="0" indent="0" algn="ctr">
              <a:buNone/>
            </a:pPr>
            <a:r>
              <a:rPr lang="en-US" sz="3600" dirty="0" smtClean="0"/>
              <a:t>“Middle </a:t>
            </a:r>
            <a:r>
              <a:rPr lang="en-US" sz="3600" dirty="0"/>
              <a:t>names, birth dates, help in confirming (or disproving) that someone is the same person with a similar name or who worked in the same </a:t>
            </a:r>
            <a:r>
              <a:rPr lang="en-US" sz="3600" dirty="0" smtClean="0"/>
              <a:t>field.”</a:t>
            </a:r>
            <a:endParaRPr lang="en-US" sz="3600" dirty="0"/>
          </a:p>
        </p:txBody>
      </p:sp>
    </p:spTree>
    <p:extLst>
      <p:ext uri="{BB962C8B-B14F-4D97-AF65-F5344CB8AC3E}">
        <p14:creationId xmlns:p14="http://schemas.microsoft.com/office/powerpoint/2010/main" val="21360676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643905"/>
            <a:ext cx="10515600" cy="1325563"/>
          </a:xfrm>
        </p:spPr>
        <p:txBody>
          <a:bodyPr>
            <a:normAutofit/>
          </a:bodyPr>
          <a:lstStyle/>
          <a:p>
            <a:pPr lvl="0"/>
            <a:r>
              <a:rPr lang="en-US" b="1" dirty="0" smtClean="0"/>
              <a:t>DOES USING SOCIAL MEDIA SPEED UP CATALOGING WORK?” </a:t>
            </a:r>
            <a:endParaRPr lang="en-US" b="1" dirty="0"/>
          </a:p>
        </p:txBody>
      </p:sp>
      <p:pic>
        <p:nvPicPr>
          <p:cNvPr id="7" name="Content Placeholder 6"/>
          <p:cNvPicPr>
            <a:picLocks noGrp="1" noChangeAspect="1"/>
          </p:cNvPicPr>
          <p:nvPr>
            <p:ph idx="1"/>
          </p:nvPr>
        </p:nvPicPr>
        <p:blipFill>
          <a:blip r:embed="rId3"/>
          <a:stretch>
            <a:fillRect/>
          </a:stretch>
        </p:blipFill>
        <p:spPr>
          <a:xfrm>
            <a:off x="838199" y="1969468"/>
            <a:ext cx="5994382" cy="3502253"/>
          </a:xfrm>
          <a:prstGeom prst="rect">
            <a:avLst/>
          </a:prstGeom>
        </p:spPr>
      </p:pic>
      <p:sp>
        <p:nvSpPr>
          <p:cNvPr id="4" name="TextBox 3"/>
          <p:cNvSpPr txBox="1"/>
          <p:nvPr/>
        </p:nvSpPr>
        <p:spPr>
          <a:xfrm>
            <a:off x="7275540" y="1969468"/>
            <a:ext cx="3808771" cy="3477875"/>
          </a:xfrm>
          <a:prstGeom prst="rect">
            <a:avLst/>
          </a:prstGeom>
          <a:noFill/>
        </p:spPr>
        <p:txBody>
          <a:bodyPr wrap="square" rtlCol="0">
            <a:spAutoFit/>
          </a:bodyPr>
          <a:lstStyle/>
          <a:p>
            <a:r>
              <a:rPr lang="en-US" sz="2200" dirty="0"/>
              <a:t>“It makes some kinds of information easier to find. It can also result in the cataloger finding/having more information than would otherwise be available, which can make the creation of an authority record take longer, because it includes more info!”</a:t>
            </a:r>
          </a:p>
          <a:p>
            <a:endParaRPr lang="en-US" sz="2200" dirty="0"/>
          </a:p>
        </p:txBody>
      </p:sp>
    </p:spTree>
    <p:extLst>
      <p:ext uri="{BB962C8B-B14F-4D97-AF65-F5344CB8AC3E}">
        <p14:creationId xmlns:p14="http://schemas.microsoft.com/office/powerpoint/2010/main" val="5486298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049" y="744266"/>
            <a:ext cx="10515600" cy="1325563"/>
          </a:xfrm>
        </p:spPr>
        <p:txBody>
          <a:bodyPr>
            <a:normAutofit fontScale="90000"/>
          </a:bodyPr>
          <a:lstStyle/>
          <a:p>
            <a:r>
              <a:rPr lang="en-US" b="1" dirty="0" smtClean="0"/>
              <a:t>WHAT ADVICE DO THE RESPONDENTS HAVE ON THE USE OF SOCIAL MEDIA TO CREATE AUTHORITY RECORDS?</a:t>
            </a:r>
            <a:endParaRPr lang="en-US" b="1" dirty="0"/>
          </a:p>
        </p:txBody>
      </p:sp>
      <p:sp>
        <p:nvSpPr>
          <p:cNvPr id="5" name="Rectangle 4"/>
          <p:cNvSpPr/>
          <p:nvPr/>
        </p:nvSpPr>
        <p:spPr>
          <a:xfrm>
            <a:off x="728545" y="2599345"/>
            <a:ext cx="10311161" cy="2062103"/>
          </a:xfrm>
          <a:prstGeom prst="rect">
            <a:avLst/>
          </a:prstGeom>
        </p:spPr>
        <p:txBody>
          <a:bodyPr wrap="square">
            <a:spAutoFit/>
          </a:bodyPr>
          <a:lstStyle/>
          <a:p>
            <a:pPr marL="285750" indent="-285750">
              <a:buFont typeface="Arial" panose="020B0604020202020204" pitchFamily="34" charset="0"/>
              <a:buChar char="•"/>
            </a:pPr>
            <a:r>
              <a:rPr lang="en-US" sz="3200" dirty="0" smtClean="0"/>
              <a:t>Do it! (2 participants said this exactly)</a:t>
            </a:r>
          </a:p>
          <a:p>
            <a:pPr marL="285750" indent="-285750">
              <a:buFont typeface="Arial" panose="020B0604020202020204" pitchFamily="34" charset="0"/>
              <a:buChar char="•"/>
            </a:pPr>
            <a:r>
              <a:rPr lang="en-US" sz="3200" dirty="0" smtClean="0"/>
              <a:t>Use it!</a:t>
            </a:r>
          </a:p>
          <a:p>
            <a:pPr marL="285750" indent="-285750">
              <a:buFont typeface="Arial" panose="020B0604020202020204" pitchFamily="34" charset="0"/>
              <a:buChar char="•"/>
            </a:pPr>
            <a:r>
              <a:rPr lang="en-US" sz="3200" dirty="0" smtClean="0"/>
              <a:t>Have at it!</a:t>
            </a:r>
          </a:p>
          <a:p>
            <a:endParaRPr lang="en-US" sz="3200" dirty="0"/>
          </a:p>
        </p:txBody>
      </p:sp>
    </p:spTree>
    <p:extLst>
      <p:ext uri="{BB962C8B-B14F-4D97-AF65-F5344CB8AC3E}">
        <p14:creationId xmlns:p14="http://schemas.microsoft.com/office/powerpoint/2010/main" val="38726726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IS AN AUTHORITY RECORD?</a:t>
            </a:r>
            <a:endParaRPr lang="en-US" b="1" dirty="0"/>
          </a:p>
        </p:txBody>
      </p:sp>
      <p:sp>
        <p:nvSpPr>
          <p:cNvPr id="3" name="Content Placeholder 2"/>
          <p:cNvSpPr>
            <a:spLocks noGrp="1"/>
          </p:cNvSpPr>
          <p:nvPr>
            <p:ph idx="1"/>
          </p:nvPr>
        </p:nvSpPr>
        <p:spPr/>
        <p:txBody>
          <a:bodyPr/>
          <a:lstStyle/>
          <a:p>
            <a:pPr marL="0" indent="0">
              <a:buNone/>
            </a:pPr>
            <a:r>
              <a:rPr lang="en-US" dirty="0" smtClean="0"/>
              <a:t>“</a:t>
            </a:r>
            <a:r>
              <a:rPr lang="en-US" dirty="0"/>
              <a:t>MARC authority records contain the standardized forms of names for people, corporate bodies (for example, societies, businesses, institutions, etc.), meetings, titles, and subjects</a:t>
            </a:r>
            <a:r>
              <a:rPr lang="en-US" dirty="0" smtClean="0"/>
              <a:t>.” </a:t>
            </a:r>
          </a:p>
          <a:p>
            <a:pPr marL="0" indent="0">
              <a:buNone/>
            </a:pPr>
            <a:r>
              <a:rPr lang="en-US" dirty="0"/>
              <a:t>	</a:t>
            </a:r>
            <a:r>
              <a:rPr lang="en-US" dirty="0" smtClean="0"/>
              <a:t>					– Library of Congress (2004)</a:t>
            </a:r>
          </a:p>
          <a:p>
            <a:endParaRPr lang="en-US" dirty="0"/>
          </a:p>
          <a:p>
            <a:pPr marL="0" indent="0">
              <a:buNone/>
            </a:pPr>
            <a:r>
              <a:rPr lang="en-US" sz="1800" dirty="0" smtClean="0"/>
              <a:t>Library of Congress (2004). </a:t>
            </a:r>
            <a:r>
              <a:rPr lang="en-US" sz="1800" i="1" dirty="0" smtClean="0"/>
              <a:t>Understanding MARC authority records: machine readable cataloging. </a:t>
            </a:r>
            <a:r>
              <a:rPr lang="en-US" sz="1800" dirty="0" smtClean="0"/>
              <a:t>Retrieved from</a:t>
            </a:r>
            <a:r>
              <a:rPr lang="en-US" sz="1800" i="1" dirty="0" smtClean="0"/>
              <a:t> </a:t>
            </a:r>
            <a:r>
              <a:rPr lang="en-US" sz="1800" dirty="0" smtClean="0"/>
              <a:t>http</a:t>
            </a:r>
            <a:r>
              <a:rPr lang="en-US" sz="1800" dirty="0"/>
              <a:t>://www.loc.gov/marc/uma/pt1-7.html</a:t>
            </a:r>
          </a:p>
        </p:txBody>
      </p:sp>
    </p:spTree>
    <p:extLst>
      <p:ext uri="{BB962C8B-B14F-4D97-AF65-F5344CB8AC3E}">
        <p14:creationId xmlns:p14="http://schemas.microsoft.com/office/powerpoint/2010/main" val="15197959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049" y="2069829"/>
            <a:ext cx="10515600" cy="4351338"/>
          </a:xfrm>
        </p:spPr>
        <p:txBody>
          <a:bodyPr/>
          <a:lstStyle/>
          <a:p>
            <a:r>
              <a:rPr lang="en-US" dirty="0" smtClean="0"/>
              <a:t>“As </a:t>
            </a:r>
            <a:r>
              <a:rPr lang="en-US" dirty="0"/>
              <a:t>a last resort it can help you track down people or verify their areas of expertise but it would not be my first choice</a:t>
            </a:r>
            <a:r>
              <a:rPr lang="en-US" dirty="0" smtClean="0"/>
              <a:t>.”</a:t>
            </a:r>
            <a:endParaRPr lang="en-US" dirty="0"/>
          </a:p>
          <a:p>
            <a:r>
              <a:rPr lang="en-US" dirty="0" smtClean="0"/>
              <a:t>“Use, but with caution.”</a:t>
            </a:r>
            <a:endParaRPr lang="en-US" dirty="0"/>
          </a:p>
          <a:p>
            <a:r>
              <a:rPr lang="en-US" dirty="0" smtClean="0"/>
              <a:t>“Prefer </a:t>
            </a:r>
            <a:r>
              <a:rPr lang="en-US" dirty="0"/>
              <a:t>professional social media, e.g. LinkedIn, over recreational social media as an information source - at least for the kinds of materials I work with</a:t>
            </a:r>
            <a:r>
              <a:rPr lang="en-US" dirty="0" smtClean="0"/>
              <a:t>.”</a:t>
            </a:r>
          </a:p>
          <a:p>
            <a:pPr marL="0" indent="0">
              <a:buNone/>
            </a:pPr>
            <a:endParaRPr lang="en-US" dirty="0"/>
          </a:p>
          <a:p>
            <a:pPr marL="0" indent="0">
              <a:buNone/>
            </a:pPr>
            <a:endParaRPr lang="en-US" dirty="0"/>
          </a:p>
        </p:txBody>
      </p:sp>
      <p:sp>
        <p:nvSpPr>
          <p:cNvPr id="4" name="Title 1"/>
          <p:cNvSpPr>
            <a:spLocks noGrp="1"/>
          </p:cNvSpPr>
          <p:nvPr>
            <p:ph type="title"/>
          </p:nvPr>
        </p:nvSpPr>
        <p:spPr>
          <a:xfrm>
            <a:off x="827049" y="744266"/>
            <a:ext cx="10515600" cy="1325563"/>
          </a:xfrm>
        </p:spPr>
        <p:txBody>
          <a:bodyPr>
            <a:normAutofit/>
          </a:bodyPr>
          <a:lstStyle/>
          <a:p>
            <a:r>
              <a:rPr lang="en-US" b="1" dirty="0" smtClean="0"/>
              <a:t>OTHER PARTICIPANTS CAUTIONED</a:t>
            </a:r>
            <a:endParaRPr lang="en-US" b="1" dirty="0"/>
          </a:p>
        </p:txBody>
      </p:sp>
    </p:spTree>
    <p:extLst>
      <p:ext uri="{BB962C8B-B14F-4D97-AF65-F5344CB8AC3E}">
        <p14:creationId xmlns:p14="http://schemas.microsoft.com/office/powerpoint/2010/main" val="34332523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991" y="2840696"/>
            <a:ext cx="10515600" cy="1325563"/>
          </a:xfrm>
        </p:spPr>
        <p:txBody>
          <a:bodyPr/>
          <a:lstStyle/>
          <a:p>
            <a:pPr algn="ctr"/>
            <a:r>
              <a:rPr lang="en-US" b="1" dirty="0" smtClean="0"/>
              <a:t>CONCLUSION</a:t>
            </a:r>
            <a:endParaRPr lang="en-US" b="1" dirty="0"/>
          </a:p>
        </p:txBody>
      </p:sp>
    </p:spTree>
    <p:extLst>
      <p:ext uri="{BB962C8B-B14F-4D97-AF65-F5344CB8AC3E}">
        <p14:creationId xmlns:p14="http://schemas.microsoft.com/office/powerpoint/2010/main" val="20393699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IS AUTHORITY CONTROL?</a:t>
            </a:r>
            <a:endParaRPr lang="en-US" b="1" dirty="0"/>
          </a:p>
        </p:txBody>
      </p:sp>
      <p:sp>
        <p:nvSpPr>
          <p:cNvPr id="3" name="Content Placeholder 2"/>
          <p:cNvSpPr>
            <a:spLocks noGrp="1"/>
          </p:cNvSpPr>
          <p:nvPr>
            <p:ph idx="1"/>
          </p:nvPr>
        </p:nvSpPr>
        <p:spPr/>
        <p:txBody>
          <a:bodyPr/>
          <a:lstStyle/>
          <a:p>
            <a:pPr marL="0" indent="0">
              <a:buNone/>
            </a:pPr>
            <a:r>
              <a:rPr lang="en-US" dirty="0" smtClean="0"/>
              <a:t>“Authority </a:t>
            </a:r>
            <a:r>
              <a:rPr lang="en-US" dirty="0"/>
              <a:t>control means establishing a recognized form for an entity name and using that form whenever the name is needed as an access point in a bibliographic record</a:t>
            </a:r>
            <a:r>
              <a:rPr lang="en-US" dirty="0" smtClean="0"/>
              <a:t>.”</a:t>
            </a:r>
            <a:r>
              <a:rPr lang="en-US" dirty="0"/>
              <a:t>	</a:t>
            </a:r>
          </a:p>
          <a:p>
            <a:pPr marL="0" indent="0" algn="r">
              <a:buNone/>
            </a:pPr>
            <a:r>
              <a:rPr lang="en-US" dirty="0" smtClean="0"/>
              <a:t>–Library of Congress (2004)</a:t>
            </a:r>
          </a:p>
          <a:p>
            <a:endParaRPr lang="en-US" dirty="0"/>
          </a:p>
          <a:p>
            <a:pPr marL="0" indent="0">
              <a:buNone/>
            </a:pPr>
            <a:r>
              <a:rPr lang="en-US" sz="1800" dirty="0" smtClean="0"/>
              <a:t>Library of Congress (2004). </a:t>
            </a:r>
            <a:r>
              <a:rPr lang="en-US" sz="1800" i="1" dirty="0" smtClean="0"/>
              <a:t>Understanding MARC authority records: machine readable cataloging. </a:t>
            </a:r>
            <a:r>
              <a:rPr lang="en-US" sz="1800" dirty="0" smtClean="0"/>
              <a:t>Retrieved from</a:t>
            </a:r>
            <a:r>
              <a:rPr lang="en-US" sz="1800" i="1" dirty="0" smtClean="0"/>
              <a:t> </a:t>
            </a:r>
            <a:r>
              <a:rPr lang="en-US" sz="1800" dirty="0" smtClean="0"/>
              <a:t>http</a:t>
            </a:r>
            <a:r>
              <a:rPr lang="en-US" sz="1800" dirty="0"/>
              <a:t>://www.loc.gov/marc/uma/pt1-7.html</a:t>
            </a:r>
          </a:p>
        </p:txBody>
      </p:sp>
    </p:spTree>
    <p:extLst>
      <p:ext uri="{BB962C8B-B14F-4D97-AF65-F5344CB8AC3E}">
        <p14:creationId xmlns:p14="http://schemas.microsoft.com/office/powerpoint/2010/main" val="3028718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IS SOCIAL MEDIA?</a:t>
            </a:r>
            <a:endParaRPr lang="en-US" b="1" dirty="0"/>
          </a:p>
        </p:txBody>
      </p:sp>
      <p:sp>
        <p:nvSpPr>
          <p:cNvPr id="3" name="Content Placeholder 2"/>
          <p:cNvSpPr>
            <a:spLocks noGrp="1"/>
          </p:cNvSpPr>
          <p:nvPr>
            <p:ph idx="1"/>
          </p:nvPr>
        </p:nvSpPr>
        <p:spPr/>
        <p:txBody>
          <a:bodyPr>
            <a:normAutofit/>
          </a:bodyPr>
          <a:lstStyle/>
          <a:p>
            <a:r>
              <a:rPr lang="en-US" dirty="0" smtClean="0"/>
              <a:t>“Social networking sites are applications that enable users to connect by creating personal information profiles…”</a:t>
            </a:r>
          </a:p>
          <a:p>
            <a:pPr marL="2286000" lvl="5" indent="0">
              <a:buNone/>
            </a:pPr>
            <a:r>
              <a:rPr lang="en-US" dirty="0"/>
              <a:t>	</a:t>
            </a:r>
            <a:r>
              <a:rPr lang="en-US" dirty="0" smtClean="0"/>
              <a:t>			-Kaplan and </a:t>
            </a:r>
            <a:r>
              <a:rPr lang="en-US" dirty="0" err="1" smtClean="0"/>
              <a:t>Haenlein</a:t>
            </a:r>
            <a:r>
              <a:rPr lang="en-US" dirty="0" smtClean="0"/>
              <a:t> (2010)</a:t>
            </a:r>
          </a:p>
          <a:p>
            <a:r>
              <a:rPr lang="en-US" dirty="0" smtClean="0"/>
              <a:t>Examples:</a:t>
            </a:r>
          </a:p>
          <a:p>
            <a:pPr lvl="1"/>
            <a:r>
              <a:rPr lang="en-US" dirty="0" smtClean="0"/>
              <a:t>Facebook</a:t>
            </a:r>
          </a:p>
          <a:p>
            <a:pPr lvl="1"/>
            <a:r>
              <a:rPr lang="en-US" dirty="0" smtClean="0"/>
              <a:t>LinkedIn</a:t>
            </a:r>
          </a:p>
          <a:p>
            <a:pPr lvl="1"/>
            <a:r>
              <a:rPr lang="en-US" dirty="0" smtClean="0"/>
              <a:t>Instagram</a:t>
            </a:r>
          </a:p>
          <a:p>
            <a:pPr lvl="1"/>
            <a:r>
              <a:rPr lang="en-US" dirty="0" smtClean="0"/>
              <a:t>Tumblr</a:t>
            </a:r>
            <a:endParaRPr lang="en-US" dirty="0"/>
          </a:p>
          <a:p>
            <a:pPr marL="0" indent="0">
              <a:buNone/>
            </a:pPr>
            <a:r>
              <a:rPr lang="en-US" sz="1800" dirty="0" smtClean="0"/>
              <a:t>Kaplan and </a:t>
            </a:r>
            <a:r>
              <a:rPr lang="en-US" sz="1800" dirty="0" err="1" smtClean="0"/>
              <a:t>Haenlin</a:t>
            </a:r>
            <a:r>
              <a:rPr lang="en-US" sz="1800" dirty="0" smtClean="0"/>
              <a:t> (2010). Users of the world, unite! The challenges and opportunities of social media. </a:t>
            </a:r>
            <a:r>
              <a:rPr lang="en-US" sz="1800" i="1" dirty="0" smtClean="0"/>
              <a:t>Business Horizons</a:t>
            </a:r>
            <a:r>
              <a:rPr lang="en-US" sz="1800" dirty="0" smtClean="0"/>
              <a:t>, 53, 59-68. doi:10.1016/j.bushor.2009.09.003</a:t>
            </a:r>
          </a:p>
          <a:p>
            <a:pPr lvl="1"/>
            <a:endParaRPr lang="en-US" dirty="0"/>
          </a:p>
        </p:txBody>
      </p:sp>
    </p:spTree>
    <p:extLst>
      <p:ext uri="{BB962C8B-B14F-4D97-AF65-F5344CB8AC3E}">
        <p14:creationId xmlns:p14="http://schemas.microsoft.com/office/powerpoint/2010/main" val="27544065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IS </a:t>
            </a:r>
            <a:r>
              <a:rPr lang="en-US" b="1" dirty="0" smtClean="0">
                <a:solidFill>
                  <a:srgbClr val="FF0000"/>
                </a:solidFill>
              </a:rPr>
              <a:t>NOT</a:t>
            </a:r>
            <a:r>
              <a:rPr lang="en-US" b="1" dirty="0" smtClean="0"/>
              <a:t> CONSIDERED SOCIAL MEDIA</a:t>
            </a:r>
            <a:endParaRPr lang="en-US" b="1" dirty="0"/>
          </a:p>
        </p:txBody>
      </p:sp>
      <p:sp>
        <p:nvSpPr>
          <p:cNvPr id="3" name="Content Placeholder 2"/>
          <p:cNvSpPr>
            <a:spLocks noGrp="1"/>
          </p:cNvSpPr>
          <p:nvPr>
            <p:ph idx="1"/>
          </p:nvPr>
        </p:nvSpPr>
        <p:spPr/>
        <p:txBody>
          <a:bodyPr/>
          <a:lstStyle/>
          <a:p>
            <a:r>
              <a:rPr lang="en-US" dirty="0" smtClean="0"/>
              <a:t>IMDB</a:t>
            </a:r>
          </a:p>
          <a:p>
            <a:r>
              <a:rPr lang="en-US" dirty="0" smtClean="0"/>
              <a:t>Wikipedia</a:t>
            </a:r>
          </a:p>
          <a:p>
            <a:r>
              <a:rPr lang="en-US" dirty="0" smtClean="0"/>
              <a:t>“Generalized Googling”</a:t>
            </a:r>
          </a:p>
          <a:p>
            <a:r>
              <a:rPr lang="en-US" dirty="0" smtClean="0"/>
              <a:t>Blogs</a:t>
            </a:r>
          </a:p>
          <a:p>
            <a:r>
              <a:rPr lang="en-US" dirty="0" err="1" smtClean="0"/>
              <a:t>Soundcloud</a:t>
            </a:r>
            <a:r>
              <a:rPr lang="en-US" dirty="0" smtClean="0"/>
              <a:t>—not so sure</a:t>
            </a:r>
            <a:endParaRPr lang="en-US" dirty="0"/>
          </a:p>
        </p:txBody>
      </p:sp>
    </p:spTree>
    <p:extLst>
      <p:ext uri="{BB962C8B-B14F-4D97-AF65-F5344CB8AC3E}">
        <p14:creationId xmlns:p14="http://schemas.microsoft.com/office/powerpoint/2010/main" val="12446208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3600" dirty="0" smtClean="0"/>
              <a:t>“It </a:t>
            </a:r>
            <a:r>
              <a:rPr lang="en-US" sz="3600" dirty="0"/>
              <a:t>can clarify distinctions--for example, a punk band named Citizen has been putting out music for the last 5 years, but they aren't the same as the current "Citizen (Musical group)" in LC; so I made a "Citizen (Musical group : Michigan)" local authority for them based on data from Wikipedia, </a:t>
            </a:r>
            <a:r>
              <a:rPr lang="en-US" sz="3600" dirty="0" err="1"/>
              <a:t>Discogs</a:t>
            </a:r>
            <a:r>
              <a:rPr lang="en-US" sz="3600" dirty="0"/>
              <a:t>, and the band's personal site</a:t>
            </a:r>
            <a:r>
              <a:rPr lang="en-US" sz="3600" dirty="0" smtClean="0"/>
              <a:t>.”</a:t>
            </a:r>
            <a:endParaRPr lang="en-US" sz="3600" dirty="0"/>
          </a:p>
        </p:txBody>
      </p:sp>
      <p:sp>
        <p:nvSpPr>
          <p:cNvPr id="4" name="Title 1"/>
          <p:cNvSpPr>
            <a:spLocks noGrp="1"/>
          </p:cNvSpPr>
          <p:nvPr>
            <p:ph type="title"/>
          </p:nvPr>
        </p:nvSpPr>
        <p:spPr>
          <a:xfrm>
            <a:off x="838200" y="365125"/>
            <a:ext cx="10515600" cy="1325563"/>
          </a:xfrm>
        </p:spPr>
        <p:txBody>
          <a:bodyPr/>
          <a:lstStyle/>
          <a:p>
            <a:r>
              <a:rPr lang="en-US" b="1" dirty="0" smtClean="0"/>
              <a:t>THE REASON FOR THIS SURVEY</a:t>
            </a:r>
            <a:endParaRPr lang="en-US" b="1" dirty="0"/>
          </a:p>
        </p:txBody>
      </p:sp>
    </p:spTree>
    <p:extLst>
      <p:ext uri="{BB962C8B-B14F-4D97-AF65-F5344CB8AC3E}">
        <p14:creationId xmlns:p14="http://schemas.microsoft.com/office/powerpoint/2010/main" val="31231856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ABOUT THE SURVEY</a:t>
            </a:r>
            <a:endParaRPr lang="en-US" b="1" dirty="0"/>
          </a:p>
        </p:txBody>
      </p:sp>
      <p:sp>
        <p:nvSpPr>
          <p:cNvPr id="3" name="Content Placeholder 2"/>
          <p:cNvSpPr>
            <a:spLocks noGrp="1"/>
          </p:cNvSpPr>
          <p:nvPr>
            <p:ph idx="1"/>
          </p:nvPr>
        </p:nvSpPr>
        <p:spPr/>
        <p:txBody>
          <a:bodyPr/>
          <a:lstStyle/>
          <a:p>
            <a:r>
              <a:rPr lang="en-US" dirty="0"/>
              <a:t>Total 195 </a:t>
            </a:r>
            <a:r>
              <a:rPr lang="en-US" dirty="0" smtClean="0"/>
              <a:t>responses</a:t>
            </a:r>
            <a:endParaRPr lang="en-US" dirty="0"/>
          </a:p>
          <a:p>
            <a:r>
              <a:rPr lang="en-US" dirty="0" smtClean="0"/>
              <a:t>Sent out on five cataloging related LISTSERVS:</a:t>
            </a:r>
          </a:p>
          <a:p>
            <a:pPr lvl="1"/>
            <a:r>
              <a:rPr lang="en-US" dirty="0" smtClean="0"/>
              <a:t>Auto-CAT</a:t>
            </a:r>
          </a:p>
          <a:p>
            <a:pPr lvl="1"/>
            <a:r>
              <a:rPr lang="en-US" dirty="0" smtClean="0"/>
              <a:t>OCLC-CAT</a:t>
            </a:r>
          </a:p>
          <a:p>
            <a:pPr lvl="1"/>
            <a:r>
              <a:rPr lang="en-US" dirty="0" smtClean="0"/>
              <a:t>OLAC</a:t>
            </a:r>
          </a:p>
          <a:p>
            <a:pPr lvl="1"/>
            <a:r>
              <a:rPr lang="en-US" dirty="0" smtClean="0"/>
              <a:t>ALCTS-central</a:t>
            </a:r>
          </a:p>
          <a:p>
            <a:pPr lvl="1"/>
            <a:r>
              <a:rPr lang="en-US" dirty="0" smtClean="0"/>
              <a:t>Rad-CAT</a:t>
            </a:r>
          </a:p>
        </p:txBody>
      </p:sp>
    </p:spTree>
    <p:extLst>
      <p:ext uri="{BB962C8B-B14F-4D97-AF65-F5344CB8AC3E}">
        <p14:creationId xmlns:p14="http://schemas.microsoft.com/office/powerpoint/2010/main" val="21172754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LIBRARIES</a:t>
            </a:r>
            <a:endParaRPr lang="en-US" b="1" dirty="0"/>
          </a:p>
        </p:txBody>
      </p:sp>
      <p:sp>
        <p:nvSpPr>
          <p:cNvPr id="3" name="Content Placeholder 2"/>
          <p:cNvSpPr>
            <a:spLocks noGrp="1"/>
          </p:cNvSpPr>
          <p:nvPr>
            <p:ph idx="1"/>
          </p:nvPr>
        </p:nvSpPr>
        <p:spPr/>
        <p:txBody>
          <a:bodyPr/>
          <a:lstStyle/>
          <a:p>
            <a:r>
              <a:rPr lang="en-US" dirty="0" smtClean="0"/>
              <a:t>Academic: 129</a:t>
            </a:r>
          </a:p>
          <a:p>
            <a:r>
              <a:rPr lang="en-US" dirty="0" smtClean="0"/>
              <a:t>Special: 18</a:t>
            </a:r>
          </a:p>
          <a:p>
            <a:r>
              <a:rPr lang="en-US" dirty="0" smtClean="0"/>
              <a:t>Public: 33</a:t>
            </a:r>
          </a:p>
          <a:p>
            <a:r>
              <a:rPr lang="en-US" dirty="0" smtClean="0"/>
              <a:t>Government (national and state): 9</a:t>
            </a:r>
          </a:p>
          <a:p>
            <a:r>
              <a:rPr lang="en-US" dirty="0" smtClean="0"/>
              <a:t>Vendor: 2</a:t>
            </a:r>
          </a:p>
          <a:p>
            <a:endParaRPr lang="en-US" dirty="0" smtClean="0"/>
          </a:p>
          <a:p>
            <a:endParaRPr lang="en-US" dirty="0"/>
          </a:p>
        </p:txBody>
      </p:sp>
    </p:spTree>
    <p:extLst>
      <p:ext uri="{BB962C8B-B14F-4D97-AF65-F5344CB8AC3E}">
        <p14:creationId xmlns:p14="http://schemas.microsoft.com/office/powerpoint/2010/main" val="3150295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AGE GROUPS OF RESPONDENTS</a:t>
            </a:r>
            <a:endParaRPr lang="en-US" b="1" dirty="0"/>
          </a:p>
        </p:txBody>
      </p:sp>
      <p:pic>
        <p:nvPicPr>
          <p:cNvPr id="5" name="Content Placeholder 4"/>
          <p:cNvPicPr>
            <a:picLocks noGrp="1" noChangeAspect="1"/>
          </p:cNvPicPr>
          <p:nvPr>
            <p:ph idx="1"/>
          </p:nvPr>
        </p:nvPicPr>
        <p:blipFill>
          <a:blip r:embed="rId3"/>
          <a:stretch>
            <a:fillRect/>
          </a:stretch>
        </p:blipFill>
        <p:spPr>
          <a:xfrm>
            <a:off x="2255520" y="1605344"/>
            <a:ext cx="6895146" cy="4137088"/>
          </a:xfrm>
          <a:prstGeom prst="rect">
            <a:avLst/>
          </a:prstGeom>
        </p:spPr>
      </p:pic>
    </p:spTree>
    <p:extLst>
      <p:ext uri="{BB962C8B-B14F-4D97-AF65-F5344CB8AC3E}">
        <p14:creationId xmlns:p14="http://schemas.microsoft.com/office/powerpoint/2010/main" val="41791286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9784</TotalTime>
  <Words>1155</Words>
  <Application>Microsoft Macintosh PowerPoint</Application>
  <PresentationFormat>Widescreen</PresentationFormat>
  <Paragraphs>114</Paragraphs>
  <Slides>21</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CATALOGERS WHO CYBERSTALK</vt:lpstr>
      <vt:lpstr>WHAT IS AN AUTHORITY RECORD?</vt:lpstr>
      <vt:lpstr>WHAT IS AUTHORITY CONTROL?</vt:lpstr>
      <vt:lpstr>WHAT IS SOCIAL MEDIA?</vt:lpstr>
      <vt:lpstr>WHAT IS NOT CONSIDERED SOCIAL MEDIA</vt:lpstr>
      <vt:lpstr>THE REASON FOR THIS SURVEY</vt:lpstr>
      <vt:lpstr>ABOUT THE SURVEY</vt:lpstr>
      <vt:lpstr>TYPES OF LIBRARIES</vt:lpstr>
      <vt:lpstr>AGE GROUPS OF RESPONDENTS</vt:lpstr>
      <vt:lpstr>DID YOU RECEIVE FORMAL TRAINING IN AUTHORITY WORK THROUGH THE PCC?</vt:lpstr>
      <vt:lpstr>PCC MEMBERSHIP</vt:lpstr>
      <vt:lpstr>TYPES OF AUTHORITY RECORDS</vt:lpstr>
      <vt:lpstr>FAMILIARITY WITH SOCIAL MEDIA</vt:lpstr>
      <vt:lpstr>HOW OFTEN ARE THEY USING SOCIAL MEDIA?</vt:lpstr>
      <vt:lpstr>USING SOCIAL MEDIA TO CREATE AUTHORITY RECORD?</vt:lpstr>
      <vt:lpstr>WHAT SOCIAL MEDIA SITES ARE YOU USING TO CREATE AN AUTHORITY RECORD</vt:lpstr>
      <vt:lpstr>HOW DOES INFORMATION FOUND ON SOCIAL MEDIA HELP CATALOGERS CREATE AN AUTHORITY RECORD?</vt:lpstr>
      <vt:lpstr>DOES USING SOCIAL MEDIA SPEED UP CATALOGING WORK?” </vt:lpstr>
      <vt:lpstr>WHAT ADVICE DO THE RESPONDENTS HAVE ON THE USE OF SOCIAL MEDIA TO CREATE AUTHORITY RECORDS?</vt:lpstr>
      <vt:lpstr>OTHER PARTICIPANTS CAUTIONED</vt:lpstr>
      <vt:lpstr>CONCLUSION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Catalogers cyberstalking authors</dc:title>
  <dc:creator>Ilda Cardenas</dc:creator>
  <cp:lastModifiedBy>Microsoft Office User</cp:lastModifiedBy>
  <cp:revision>52</cp:revision>
  <dcterms:created xsi:type="dcterms:W3CDTF">2018-01-25T22:14:05Z</dcterms:created>
  <dcterms:modified xsi:type="dcterms:W3CDTF">2018-02-10T12:16:04Z</dcterms:modified>
</cp:coreProperties>
</file>