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405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/>
    <p:restoredTop sz="94697"/>
  </p:normalViewPr>
  <p:slideViewPr>
    <p:cSldViewPr snapToGrid="0" snapToObjects="1">
      <p:cViewPr varScale="1">
        <p:scale>
          <a:sx n="113" d="100"/>
          <a:sy n="113" d="100"/>
        </p:scale>
        <p:origin x="1352" y="176"/>
      </p:cViewPr>
      <p:guideLst/>
    </p:cSldViewPr>
  </p:slideViewPr>
  <p:notesTextViewPr>
    <p:cViewPr>
      <p:scale>
        <a:sx n="1" d="1"/>
        <a:sy n="1" d="1"/>
      </p:scale>
      <p:origin x="0" y="-16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instead of Jason Kovari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Will be very high-level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Provenance important to some communities (e.g. archival), less so to others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Preferred labels are strong traditional focus, but can impede interoperability, internationalization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Granularity (approach to hierarchy, name changes) can complicate identification across sources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generally, compatibility of semantics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Diane Hillmann has a long-standing interest in this area, e.g. she encouraged us to think about sustainability even of the tools: consider OpenRefine.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Brought Nettie Lagace (NISO) into the meeting to help us think through these issues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Issues that emerged as promising areas for further work (will talk more about last two)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“Get your data out there”</a:t>
            </a:r>
            <a:endParaRPr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“Doing authority work without knowing you’re doing authority work”</a:t>
            </a:r>
            <a:endParaRPr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 Hill (Europeana), Peter Murray (IndexData)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err="1"/>
              <a:t>Janifer</a:t>
            </a:r>
            <a:r>
              <a:rPr lang="en" dirty="0"/>
              <a:t> </a:t>
            </a:r>
            <a:r>
              <a:rPr lang="en" dirty="0" err="1"/>
              <a:t>Gatenby</a:t>
            </a:r>
            <a:r>
              <a:rPr lang="en" dirty="0"/>
              <a:t> (OCLC Leiden), Jean </a:t>
            </a:r>
            <a:r>
              <a:rPr lang="en" dirty="0" err="1"/>
              <a:t>Godby</a:t>
            </a:r>
            <a:r>
              <a:rPr lang="en" dirty="0"/>
              <a:t> (OCLC Dublin</a:t>
            </a:r>
            <a:r>
              <a:rPr lang="en" dirty="0" smtClean="0"/>
              <a:t>)</a:t>
            </a:r>
            <a:endParaRPr lang="en-US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Distinguished responsibilities of providers vs aggregators</a:t>
            </a: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Jason Kovari, Steven Folsom, Chew Chiat Naun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Grant funded travel and portion of staffing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Also held series of conference calls with presentations from participants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Report is in the works: substantial portions have been written, but delayed by staffing changes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Cornell participation in LD4L/P, OCLC entity pilot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FAST and OCLC works already used in Blacklight discovery layer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Diverse stakeholders, so ideal for a grant-funded forum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Or, what we could and couldn’t do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IMLS National Leadership Grant</a:t>
            </a:r>
            <a:endParaRPr/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Category: National Digital Platform</a:t>
            </a:r>
            <a:endParaRPr/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Type: National Forum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missing from this presentation is the depth and richness of the interactions at the meeting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Very detailed notes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Cross-platform authorities: forum participants included institutions that had tackled this problem (UNT Names, Opaque Namespace)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VIAF: shows how used we’ve already become to reuse of catalogue name data.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we’re shooting for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RelFinder (demonstrated by Carl Stahmer at forum)</a:t>
            </a:r>
            <a:endParaRPr/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“Machine had once again met Mind, and Machine knew of Mind what Mind itself had not known” (Teju Cole)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Related projects happening about the same </a:t>
            </a:r>
            <a:r>
              <a:rPr lang="en" dirty="0" smtClean="0"/>
              <a:t>time</a:t>
            </a:r>
            <a:endParaRPr lang="en-US" dirty="0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IMLS Western Name Authority File </a:t>
            </a:r>
            <a:r>
              <a:rPr lang="mr-IN" dirty="0" smtClean="0"/>
              <a:t>–</a:t>
            </a:r>
            <a:r>
              <a:rPr lang="en-US" dirty="0" smtClean="0"/>
              <a:t> some</a:t>
            </a:r>
            <a:r>
              <a:rPr lang="en-US" baseline="0" dirty="0" smtClean="0"/>
              <a:t> of you may have heard the presentation yesterday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Participation</a:t>
            </a:r>
            <a:r>
              <a:rPr lang="en-US" baseline="0" smtClean="0"/>
              <a:t> was by invitation</a:t>
            </a:r>
            <a:endParaRPr lang="en-US" smtClean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Some</a:t>
            </a:r>
            <a:r>
              <a:rPr lang="en-US" baseline="0" dirty="0" smtClean="0"/>
              <a:t> participants may be in this room, and I hope they will join the discussion later.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Will talk further about a few of these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3335" y="601724"/>
            <a:ext cx="6477805" cy="1906073"/>
          </a:xfrm>
        </p:spPr>
        <p:txBody>
          <a:bodyPr bIns="0" anchor="b">
            <a:normAutofit/>
          </a:bodyPr>
          <a:lstStyle>
            <a:lvl1pPr algn="l">
              <a:defRPr sz="49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3335" y="2648403"/>
            <a:ext cx="6477804" cy="733216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35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35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2376" y="246981"/>
            <a:ext cx="3730436" cy="2319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8249" y="599230"/>
            <a:ext cx="608264" cy="377684"/>
          </a:xfrm>
        </p:spPr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813335" y="2646407"/>
            <a:ext cx="647780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  <p:cxnSp>
        <p:nvCxnSpPr>
          <p:cNvPr id="26" name="Straight Connector 25"/>
          <p:cNvCxnSpPr/>
          <p:nvPr/>
        </p:nvCxnSpPr>
        <p:spPr>
          <a:xfrm>
            <a:off x="1090422" y="1385316"/>
            <a:ext cx="720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79333" y="599230"/>
            <a:ext cx="1211807" cy="3494917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3504" y="599230"/>
            <a:ext cx="5871623" cy="34949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7079333" y="599230"/>
            <a:ext cx="0" cy="3494917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8683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6743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  <p:cxnSp>
        <p:nvCxnSpPr>
          <p:cNvPr id="33" name="Straight Connector 32"/>
          <p:cNvCxnSpPr/>
          <p:nvPr/>
        </p:nvCxnSpPr>
        <p:spPr>
          <a:xfrm>
            <a:off x="1090422" y="1385316"/>
            <a:ext cx="720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679" y="1317097"/>
            <a:ext cx="6482366" cy="1415963"/>
          </a:xfrm>
        </p:spPr>
        <p:txBody>
          <a:bodyPr anchor="b">
            <a:normAutofit/>
          </a:bodyPr>
          <a:lstStyle>
            <a:lvl1pPr algn="l">
              <a:defRPr sz="27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0679" y="2854647"/>
            <a:ext cx="6472835" cy="759697"/>
          </a:xfrm>
        </p:spPr>
        <p:txBody>
          <a:bodyPr tIns="91440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090679" y="2853739"/>
            <a:ext cx="647283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913" y="603667"/>
            <a:ext cx="7204226" cy="79447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5498" y="1508159"/>
            <a:ext cx="3483864" cy="25864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0328" y="1513007"/>
            <a:ext cx="3483864" cy="25811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  <p:cxnSp>
        <p:nvCxnSpPr>
          <p:cNvPr id="35" name="Straight Connector 34"/>
          <p:cNvCxnSpPr/>
          <p:nvPr/>
        </p:nvCxnSpPr>
        <p:spPr>
          <a:xfrm>
            <a:off x="1090422" y="1385316"/>
            <a:ext cx="720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394" y="603123"/>
            <a:ext cx="7205746" cy="79223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5393" y="1514662"/>
            <a:ext cx="3483864" cy="60145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5393" y="2118202"/>
            <a:ext cx="3483864" cy="19833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9272" y="1517253"/>
            <a:ext cx="3483864" cy="601678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9272" y="2116119"/>
            <a:ext cx="3483864" cy="19780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  <p:cxnSp>
        <p:nvCxnSpPr>
          <p:cNvPr id="29" name="Straight Connector 28"/>
          <p:cNvCxnSpPr/>
          <p:nvPr/>
        </p:nvCxnSpPr>
        <p:spPr>
          <a:xfrm>
            <a:off x="1090422" y="1385316"/>
            <a:ext cx="720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  <p:cxnSp>
        <p:nvCxnSpPr>
          <p:cNvPr id="25" name="Straight Connector 24"/>
          <p:cNvCxnSpPr/>
          <p:nvPr/>
        </p:nvCxnSpPr>
        <p:spPr>
          <a:xfrm>
            <a:off x="1090422" y="1385316"/>
            <a:ext cx="720564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504" y="599230"/>
            <a:ext cx="2454824" cy="1685338"/>
          </a:xfrm>
        </p:spPr>
        <p:txBody>
          <a:bodyPr anchor="b">
            <a:normAutofit/>
          </a:bodyPr>
          <a:lstStyle>
            <a:lvl1pPr algn="l"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2785" y="599230"/>
            <a:ext cx="4509353" cy="349412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3504" y="2404119"/>
            <a:ext cx="2456260" cy="1686136"/>
          </a:xfrm>
        </p:spPr>
        <p:txBody>
          <a:bodyPr/>
          <a:lstStyle>
            <a:lvl1pPr marL="0" indent="0" algn="l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  <p:cxnSp>
        <p:nvCxnSpPr>
          <p:cNvPr id="17" name="Straight Connector 16"/>
          <p:cNvCxnSpPr/>
          <p:nvPr/>
        </p:nvCxnSpPr>
        <p:spPr>
          <a:xfrm>
            <a:off x="1086210" y="2404118"/>
            <a:ext cx="245211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608041" y="361628"/>
            <a:ext cx="3055900" cy="3861826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405" y="847135"/>
            <a:ext cx="4149246" cy="1372938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3292" y="841907"/>
            <a:ext cx="2093378" cy="2899745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7747" y="2359494"/>
            <a:ext cx="4143303" cy="1502807"/>
          </a:xfrm>
        </p:spPr>
        <p:txBody>
          <a:bodyPr>
            <a:normAutofit/>
          </a:bodyPr>
          <a:lstStyle>
            <a:lvl1pPr marL="0" indent="0" algn="l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85537" y="4102393"/>
            <a:ext cx="4145513" cy="240092"/>
          </a:xfrm>
        </p:spPr>
        <p:txBody>
          <a:bodyPr/>
          <a:lstStyle>
            <a:lvl1pPr algn="l">
              <a:defRPr/>
            </a:lvl1pPr>
          </a:lstStyle>
          <a:p>
            <a:fld id="{C9CAD897-D46E-4AD2-BD9B-49DD3E640873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85537" y="238981"/>
            <a:ext cx="4155753" cy="240698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  <p:cxnSp>
        <p:nvCxnSpPr>
          <p:cNvPr id="31" name="Straight Connector 30"/>
          <p:cNvCxnSpPr/>
          <p:nvPr/>
        </p:nvCxnSpPr>
        <p:spPr>
          <a:xfrm>
            <a:off x="1085537" y="2357704"/>
            <a:ext cx="414551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514607"/>
            <a:ext cx="9144000" cy="3079456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4594860"/>
            <a:ext cx="9144000" cy="55721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8685" y="603390"/>
            <a:ext cx="7202456" cy="786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8685" y="1511799"/>
            <a:ext cx="7202456" cy="2587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65604" y="247778"/>
            <a:ext cx="2625536" cy="231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2/11/18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684" y="246981"/>
            <a:ext cx="4454127" cy="2319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0046" y="599230"/>
            <a:ext cx="608264" cy="37768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100">
                <a:solidFill>
                  <a:schemeClr val="accent1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‹#›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4596310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913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06" r:id="rId1"/>
    <p:sldLayoutId id="2147484407" r:id="rId2"/>
    <p:sldLayoutId id="2147484408" r:id="rId3"/>
    <p:sldLayoutId id="2147484409" r:id="rId4"/>
    <p:sldLayoutId id="2147484410" r:id="rId5"/>
    <p:sldLayoutId id="2147484411" r:id="rId6"/>
    <p:sldLayoutId id="2147484412" r:id="rId7"/>
    <p:sldLayoutId id="2147484413" r:id="rId8"/>
    <p:sldLayoutId id="2147484414" r:id="rId9"/>
    <p:sldLayoutId id="2147484415" r:id="rId10"/>
    <p:sldLayoutId id="2147484416" r:id="rId11"/>
    <p:sldLayoutId id="2147484417" r:id="rId12"/>
    <p:sldLayoutId id="2147484418" r:id="rId13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35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05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9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ornell.edu/display/sharedauth/IMLS+Shareable+Authorities+Forum+Home" TargetMode="External"/><Relationship Id="rId4" Type="http://schemas.openxmlformats.org/officeDocument/2006/relationships/hyperlink" Target="mailto:jak473@cornell.edu" TargetMode="External"/><Relationship Id="rId5" Type="http://schemas.openxmlformats.org/officeDocument/2006/relationships/hyperlink" Target="mailto:naun_chew@harvard.edu" TargetMode="External"/><Relationship Id="rId6" Type="http://schemas.openxmlformats.org/officeDocument/2006/relationships/image" Target="../media/image3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confluence.cornell.edu/display/sharedauth/Project+Participant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78152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IMLS Shareable Authorities Forum</a:t>
            </a:r>
            <a:endParaRPr sz="4800"/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56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Metadata Interest Group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ALA Midwinter Conference, Denver, Colorado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February 11, 2018</a:t>
            </a:r>
            <a:endParaRPr sz="24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Institutional mandates</a:t>
            </a:r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</a:rPr>
              <a:t>Everybody is coming from a slightly different place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European libraries building workflows for expanded collections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OCLC, Getty interested in requirements for aggregation and LOD publishing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Publishers want to use identities, less interested in managing them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Self-registration (ORCID) vs third party registration (ISNI)</a:t>
            </a:r>
            <a:endParaRPr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Modelling issues</a:t>
            </a:r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Provenance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Preferred labels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Granularity</a:t>
            </a:r>
            <a:endParaRPr sz="1800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Social, organizational issues</a:t>
            </a:r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Business models, licensing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Privacy, confidentiality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Sustainability (change management)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Governance</a:t>
            </a:r>
            <a:endParaRPr sz="1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Outcomes, directions </a:t>
            </a:r>
            <a:endParaRPr sz="2400"/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Sharing algorithms for matching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Minimum viable product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Reconciliation as a service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Responsibilities of providers</a:t>
            </a:r>
            <a:endParaRPr sz="18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Minimum viable product</a:t>
            </a:r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Scalability, reusability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Emphasis moves from unique headings to corroborating data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Best practices </a:t>
            </a:r>
            <a:endParaRPr sz="1800" dirty="0">
              <a:solidFill>
                <a:srgbClr val="000000"/>
              </a:solidFill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" sz="1800" dirty="0">
                <a:solidFill>
                  <a:srgbClr val="000000"/>
                </a:solidFill>
              </a:rPr>
              <a:t>May be domain specific</a:t>
            </a:r>
            <a:endParaRPr sz="1800" dirty="0">
              <a:solidFill>
                <a:srgbClr val="000000"/>
              </a:solidFill>
            </a:endParaRPr>
          </a:p>
          <a:p>
            <a:pPr marL="914400" lvl="1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○"/>
            </a:pPr>
            <a:r>
              <a:rPr lang="en" sz="1800" dirty="0">
                <a:solidFill>
                  <a:srgbClr val="000000"/>
                </a:solidFill>
              </a:rPr>
              <a:t>Take advantage of contextual information</a:t>
            </a:r>
            <a:endParaRPr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Reconciliation as a service</a:t>
            </a: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chemeClr val="dk1"/>
                </a:solidFill>
              </a:rPr>
              <a:t>A stack of software and data that would: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 dirty="0">
                <a:solidFill>
                  <a:schemeClr val="dk1"/>
                </a:solidFill>
              </a:rPr>
              <a:t>Harvest name authorities from various local sources (e.g. VIVO installations, institutional repositories) and aggregator sources (e.g. ISNI/VIAF/Getty)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 dirty="0">
                <a:solidFill>
                  <a:schemeClr val="dk1"/>
                </a:solidFill>
              </a:rPr>
              <a:t>Use data from the harvested name authorities to cluster likely matches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 dirty="0">
                <a:solidFill>
                  <a:schemeClr val="dk1"/>
                </a:solidFill>
              </a:rPr>
              <a:t>Provide a programmatic API for a user interface component to search/filter on the harvested data</a:t>
            </a:r>
            <a:endParaRPr sz="1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Reconciliation as a service</a:t>
            </a:r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High-level framework for a wide range of use cases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Source/vendor neutral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Has to work with wide variations in data quality and completeness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Able to work with degrees of confidence</a:t>
            </a:r>
            <a:endParaRPr sz="1800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Responsibilities of data providers</a:t>
            </a:r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Provide provenance (dates, sources, confidence, etc.)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Avoid redundancy (proliferating local identifiers)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Code disambiguating data in machine actionable fields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Allow iteration based on reports</a:t>
            </a: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Responsibilities of aggregators</a:t>
            </a:r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311700" y="11387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Err on the side of duplication rather than conflation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Provide unique and persistent cluster identifiers 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Record provenance of individual data elements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Use, but mask confidential or proprietary data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Provide mechanism for manual (and outsourced) enrichment and correction </a:t>
            </a:r>
            <a:endParaRPr sz="1800" dirty="0">
              <a:solidFill>
                <a:srgbClr val="000000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311700" y="1115300"/>
            <a:ext cx="2808000" cy="52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400050" y="1765050"/>
            <a:ext cx="3429360" cy="28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</a:rPr>
              <a:t>Project wiki:</a:t>
            </a:r>
            <a:endParaRPr sz="1400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 dirty="0">
                <a:solidFill>
                  <a:srgbClr val="000000"/>
                </a:solidFill>
                <a:hlinkClick r:id="rId3"/>
              </a:rPr>
              <a:t>https://confluence.cornell.edu/display/sharedauth/IMLS+Shareable+Authorities+Forum+Home</a:t>
            </a:r>
            <a:endParaRPr sz="1400" dirty="0">
              <a:solidFill>
                <a:srgbClr val="000000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rgbClr val="000000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</a:rPr>
              <a:t>Contacts:</a:t>
            </a:r>
            <a:endParaRPr sz="1400" dirty="0">
              <a:solidFill>
                <a:srgbClr val="000000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</a:rPr>
              <a:t>Jason </a:t>
            </a:r>
            <a:r>
              <a:rPr lang="en" sz="1400" dirty="0" err="1">
                <a:solidFill>
                  <a:srgbClr val="000000"/>
                </a:solidFill>
              </a:rPr>
              <a:t>Kovari</a:t>
            </a:r>
            <a:r>
              <a:rPr lang="en" sz="1400" dirty="0">
                <a:solidFill>
                  <a:srgbClr val="000000"/>
                </a:solidFill>
              </a:rPr>
              <a:t> </a:t>
            </a:r>
            <a:r>
              <a:rPr lang="en" sz="1400" u="sng" dirty="0" smtClean="0">
                <a:solidFill>
                  <a:srgbClr val="000000"/>
                </a:solidFill>
                <a:hlinkClick r:id="rId4"/>
              </a:rPr>
              <a:t>jak473@cornell.edu</a:t>
            </a:r>
            <a:endParaRPr sz="1400" dirty="0">
              <a:solidFill>
                <a:srgbClr val="000000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00"/>
                </a:solidFill>
              </a:rPr>
              <a:t>Chew Chiat </a:t>
            </a:r>
            <a:r>
              <a:rPr lang="en" sz="1400" dirty="0" smtClean="0">
                <a:solidFill>
                  <a:srgbClr val="000000"/>
                </a:solidFill>
              </a:rPr>
              <a:t>Naun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" sz="1400" u="sng" dirty="0" smtClean="0">
                <a:solidFill>
                  <a:srgbClr val="000000"/>
                </a:solidFill>
                <a:hlinkClick r:id="rId5"/>
              </a:rPr>
              <a:t>naun_chew@harvard.edu</a:t>
            </a:r>
            <a:r>
              <a:rPr lang="en" sz="1400" dirty="0" smtClean="0">
                <a:solidFill>
                  <a:srgbClr val="000000"/>
                </a:solidFill>
              </a:rPr>
              <a:t> </a:t>
            </a:r>
            <a:endParaRPr sz="1400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/>
          </a:p>
        </p:txBody>
      </p:sp>
      <p:pic>
        <p:nvPicPr>
          <p:cNvPr id="163" name="Shape 163"/>
          <p:cNvPicPr preferRelativeResize="0"/>
          <p:nvPr/>
        </p:nvPicPr>
        <p:blipFill rotWithShape="1">
          <a:blip r:embed="rId6">
            <a:alphaModFix/>
          </a:blip>
          <a:srcRect r="27262" b="17136"/>
          <a:stretch/>
        </p:blipFill>
        <p:spPr>
          <a:xfrm>
            <a:off x="4080871" y="1115300"/>
            <a:ext cx="4531080" cy="2912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</a:rPr>
              <a:t>2016-2017 IMLS grant to Cornell University Library</a:t>
            </a: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</a:rPr>
              <a:t>Partners </a:t>
            </a:r>
            <a:r>
              <a:rPr lang="en" sz="1800" dirty="0" smtClean="0">
                <a:solidFill>
                  <a:srgbClr val="000000"/>
                </a:solidFill>
              </a:rPr>
              <a:t>included</a:t>
            </a:r>
            <a:r>
              <a:rPr lang="en-US" sz="1800" dirty="0" smtClean="0">
                <a:solidFill>
                  <a:srgbClr val="000000"/>
                </a:solidFill>
              </a:rPr>
              <a:t> LC, OCLC, PCC, ORCID, CNI, SNAC, BIBFLOW, Stanford, Harvard</a:t>
            </a:r>
            <a:r>
              <a:rPr lang="en" sz="1800" dirty="0" smtClean="0">
                <a:solidFill>
                  <a:srgbClr val="000000"/>
                </a:solidFill>
              </a:rPr>
              <a:t> </a:t>
            </a:r>
            <a:endParaRPr lang="en-US" sz="1800" dirty="0" smtClean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>
                <a:solidFill>
                  <a:srgbClr val="000000"/>
                </a:solidFill>
              </a:rPr>
              <a:t>Two </a:t>
            </a:r>
            <a:r>
              <a:rPr lang="en" sz="1800" dirty="0">
                <a:solidFill>
                  <a:srgbClr val="000000"/>
                </a:solidFill>
              </a:rPr>
              <a:t>forums:</a:t>
            </a: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</a:rPr>
              <a:t>October 2016, Cornell University, Ithaca, NY</a:t>
            </a:r>
            <a:endParaRPr sz="1800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</a:rPr>
              <a:t>April 2017, Library of Congress, Washington, DC</a:t>
            </a:r>
            <a:endParaRPr sz="1800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</a:rPr>
              <a:t>Report and reference model in progress</a:t>
            </a: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local authorities?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255175" y="11948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Cornell participation in linked data projects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Interest in linked data from supply end, including ability to scale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 dirty="0">
                <a:solidFill>
                  <a:srgbClr val="000000"/>
                </a:solidFill>
              </a:rPr>
              <a:t>Diverse stakeholders with strong motive to collaborate</a:t>
            </a:r>
            <a:endParaRPr sz="1800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Why a forum? </a:t>
            </a:r>
            <a:endParaRPr sz="2400"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Practical reasons</a:t>
            </a:r>
            <a:endParaRPr sz="1800" dirty="0">
              <a:solidFill>
                <a:schemeClr val="dk1"/>
              </a:solidFill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 dirty="0">
                <a:solidFill>
                  <a:schemeClr val="dk1"/>
                </a:solidFill>
              </a:rPr>
              <a:t>IMLS National Forum grant</a:t>
            </a:r>
            <a:endParaRPr sz="1800" dirty="0">
              <a:solidFill>
                <a:schemeClr val="dk1"/>
              </a:solidFill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 dirty="0">
                <a:solidFill>
                  <a:schemeClr val="dk1"/>
                </a:solidFill>
              </a:rPr>
              <a:t>Staffing 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Can’t solve the whole problem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Can share knowledge, perspectives, experiences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Create common understanding of issues</a:t>
            </a:r>
            <a:endParaRPr sz="1800" dirty="0">
              <a:solidFill>
                <a:schemeClr val="dk1"/>
              </a:solidFill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 dirty="0">
                <a:solidFill>
                  <a:schemeClr val="dk1"/>
                </a:solidFill>
              </a:rPr>
              <a:t>White paper and reference model</a:t>
            </a:r>
            <a:endParaRPr sz="18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Linked data changes the game</a:t>
            </a:r>
            <a:endParaRPr sz="2400"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Valuable data locked up in silos</a:t>
            </a:r>
            <a:endParaRPr sz="1800" dirty="0">
              <a:solidFill>
                <a:schemeClr val="dk1"/>
              </a:solidFill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 dirty="0">
                <a:solidFill>
                  <a:schemeClr val="dk1"/>
                </a:solidFill>
              </a:rPr>
              <a:t>Institutional authority files, genealogical societies, etc.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Knowledge created by sharing</a:t>
            </a:r>
            <a:endParaRPr sz="1800" dirty="0">
              <a:solidFill>
                <a:schemeClr val="dk1"/>
              </a:solidFill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Authority file as cross-platform need</a:t>
            </a:r>
            <a:endParaRPr sz="1800" dirty="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Related projects (inter alia)</a:t>
            </a:r>
            <a:endParaRPr sz="2400"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IMLS Western Name Authority File Project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Program for Cooperative Cataloging </a:t>
            </a:r>
            <a:endParaRPr sz="1800" dirty="0">
              <a:solidFill>
                <a:schemeClr val="dk1"/>
              </a:solidFill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 dirty="0">
                <a:solidFill>
                  <a:schemeClr val="dk1"/>
                </a:solidFill>
              </a:rPr>
              <a:t>Identity Management in NACO Task Group</a:t>
            </a:r>
            <a:endParaRPr sz="1800" dirty="0">
              <a:solidFill>
                <a:schemeClr val="dk1"/>
              </a:solidFill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 dirty="0">
                <a:solidFill>
                  <a:schemeClr val="dk1"/>
                </a:solidFill>
              </a:rPr>
              <a:t>ISNI pilot</a:t>
            </a:r>
            <a:endParaRPr sz="1800" dirty="0">
              <a:solidFill>
                <a:schemeClr val="dk1"/>
              </a:solidFill>
            </a:endParaRPr>
          </a:p>
          <a:p>
            <a:pPr marL="914400" lvl="1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 dirty="0">
                <a:solidFill>
                  <a:schemeClr val="dk1"/>
                </a:solidFill>
              </a:rPr>
              <a:t>URIs in MARC Task Group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OCLC Organizational Identities in ISNI report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JISC/CASRAI Organization Identifiers working group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Project THOR (Technical and Human infrastructure for Open Research)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Commercial efforts, e.g. </a:t>
            </a:r>
            <a:r>
              <a:rPr lang="en" sz="1800" dirty="0" err="1">
                <a:solidFill>
                  <a:schemeClr val="dk1"/>
                </a:solidFill>
              </a:rPr>
              <a:t>Casalini</a:t>
            </a:r>
            <a:endParaRPr sz="1800" dirty="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Partial list of </a:t>
            </a:r>
            <a:r>
              <a:rPr lang="en-US" dirty="0"/>
              <a:t>f</a:t>
            </a:r>
            <a:r>
              <a:rPr lang="en" dirty="0" err="1" smtClean="0"/>
              <a:t>orum</a:t>
            </a:r>
            <a:r>
              <a:rPr lang="en" dirty="0" smtClean="0"/>
              <a:t> </a:t>
            </a:r>
            <a:r>
              <a:rPr lang="en" dirty="0"/>
              <a:t>participants</a:t>
            </a:r>
            <a:endParaRPr dirty="0"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Western Name Authority File Project - Anna </a:t>
            </a:r>
            <a:r>
              <a:rPr lang="en" sz="1100" dirty="0" err="1">
                <a:solidFill>
                  <a:schemeClr val="dk1"/>
                </a:solidFill>
              </a:rPr>
              <a:t>Neatrour</a:t>
            </a:r>
            <a:r>
              <a:rPr lang="en" sz="1100" dirty="0">
                <a:solidFill>
                  <a:schemeClr val="dk1"/>
                </a:solidFill>
              </a:rPr>
              <a:t>, Jeremy </a:t>
            </a:r>
            <a:r>
              <a:rPr lang="en" sz="1100" dirty="0" err="1">
                <a:solidFill>
                  <a:schemeClr val="dk1"/>
                </a:solidFill>
              </a:rPr>
              <a:t>Myntti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OCLC Dublin, OH - Jean </a:t>
            </a:r>
            <a:r>
              <a:rPr lang="en" sz="1100" dirty="0" err="1">
                <a:solidFill>
                  <a:schemeClr val="dk1"/>
                </a:solidFill>
              </a:rPr>
              <a:t>Godby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OCLC Leiden, VIAF/ISNI - </a:t>
            </a:r>
            <a:r>
              <a:rPr lang="en" sz="1100" dirty="0" err="1">
                <a:solidFill>
                  <a:schemeClr val="dk1"/>
                </a:solidFill>
              </a:rPr>
              <a:t>Janifer</a:t>
            </a:r>
            <a:r>
              <a:rPr lang="en" sz="1100" dirty="0">
                <a:solidFill>
                  <a:schemeClr val="dk1"/>
                </a:solidFill>
              </a:rPr>
              <a:t> </a:t>
            </a:r>
            <a:r>
              <a:rPr lang="en" sz="1100" dirty="0" err="1">
                <a:solidFill>
                  <a:schemeClr val="dk1"/>
                </a:solidFill>
              </a:rPr>
              <a:t>Gatenby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British Library - Andrew </a:t>
            </a:r>
            <a:r>
              <a:rPr lang="en" sz="1100" dirty="0" err="1">
                <a:solidFill>
                  <a:schemeClr val="dk1"/>
                </a:solidFill>
              </a:rPr>
              <a:t>MacEwan</a:t>
            </a:r>
            <a:r>
              <a:rPr lang="en" sz="1100" dirty="0">
                <a:solidFill>
                  <a:schemeClr val="dk1"/>
                </a:solidFill>
              </a:rPr>
              <a:t>, ISNI at European national libraries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Library of Congress - Paul Frank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National Library of Medicine - Nancy </a:t>
            </a:r>
            <a:r>
              <a:rPr lang="en" sz="1100" dirty="0" err="1">
                <a:solidFill>
                  <a:schemeClr val="dk1"/>
                </a:solidFill>
              </a:rPr>
              <a:t>Fallgren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 err="1">
                <a:solidFill>
                  <a:schemeClr val="dk1"/>
                </a:solidFill>
              </a:rPr>
              <a:t>Europeana</a:t>
            </a:r>
            <a:r>
              <a:rPr lang="en" sz="1100" dirty="0">
                <a:solidFill>
                  <a:schemeClr val="dk1"/>
                </a:solidFill>
              </a:rPr>
              <a:t> - Timothy Hill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Getty vocabularies - Joan Cobb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Johns Hopkins - Jing Wang, researcher identity workflows, VIVO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dk1"/>
                </a:solidFill>
              </a:rPr>
              <a:t>SNAC - Daniel </a:t>
            </a:r>
            <a:r>
              <a:rPr lang="en" sz="1100" dirty="0" err="1">
                <a:solidFill>
                  <a:schemeClr val="dk1"/>
                </a:solidFill>
              </a:rPr>
              <a:t>Pitti</a:t>
            </a:r>
            <a:r>
              <a:rPr lang="en" sz="1100" dirty="0">
                <a:solidFill>
                  <a:schemeClr val="dk1"/>
                </a:solidFill>
              </a:rPr>
              <a:t>, Worthy Martin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UC Davis/BIBFLOW - Carl </a:t>
            </a:r>
            <a:r>
              <a:rPr lang="en" sz="1100" dirty="0" err="1">
                <a:solidFill>
                  <a:schemeClr val="dk1"/>
                </a:solidFill>
              </a:rPr>
              <a:t>Stahmer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 err="1">
                <a:solidFill>
                  <a:schemeClr val="dk1"/>
                </a:solidFill>
              </a:rPr>
              <a:t>Casalini</a:t>
            </a:r>
            <a:r>
              <a:rPr lang="en" sz="1100" dirty="0">
                <a:solidFill>
                  <a:schemeClr val="dk1"/>
                </a:solidFill>
              </a:rPr>
              <a:t> </a:t>
            </a:r>
            <a:r>
              <a:rPr lang="en" sz="1100" dirty="0" err="1">
                <a:solidFill>
                  <a:schemeClr val="dk1"/>
                </a:solidFill>
              </a:rPr>
              <a:t>Libri</a:t>
            </a:r>
            <a:r>
              <a:rPr lang="en" sz="1100" dirty="0">
                <a:solidFill>
                  <a:schemeClr val="dk1"/>
                </a:solidFill>
              </a:rPr>
              <a:t>/SHARE-VDE - Michele </a:t>
            </a:r>
            <a:r>
              <a:rPr lang="en" sz="1100" dirty="0" err="1">
                <a:solidFill>
                  <a:schemeClr val="dk1"/>
                </a:solidFill>
              </a:rPr>
              <a:t>Casalini</a:t>
            </a:r>
            <a:r>
              <a:rPr lang="en" sz="1100" dirty="0">
                <a:solidFill>
                  <a:schemeClr val="dk1"/>
                </a:solidFill>
              </a:rPr>
              <a:t>, </a:t>
            </a:r>
            <a:r>
              <a:rPr lang="en" sz="1100" dirty="0" err="1">
                <a:solidFill>
                  <a:schemeClr val="dk1"/>
                </a:solidFill>
              </a:rPr>
              <a:t>Tiziana</a:t>
            </a:r>
            <a:r>
              <a:rPr lang="en" sz="1100" dirty="0">
                <a:solidFill>
                  <a:schemeClr val="dk1"/>
                </a:solidFill>
              </a:rPr>
              <a:t> </a:t>
            </a:r>
            <a:r>
              <a:rPr lang="en" sz="1100" dirty="0" err="1">
                <a:solidFill>
                  <a:schemeClr val="dk1"/>
                </a:solidFill>
              </a:rPr>
              <a:t>Possemato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 err="1">
                <a:solidFill>
                  <a:schemeClr val="dk1"/>
                </a:solidFill>
              </a:rPr>
              <a:t>IndexData</a:t>
            </a:r>
            <a:r>
              <a:rPr lang="en" sz="1100" dirty="0">
                <a:solidFill>
                  <a:schemeClr val="dk1"/>
                </a:solidFill>
              </a:rPr>
              <a:t>/FOLIO - Peter Murray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Opaque Namespace (Oregon State, University of Oregon) - Ryan Wick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University of North Texas/UNT Names - Mark Phillips, Hannah Tarver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Open Metadata Registry - Diane </a:t>
            </a:r>
            <a:r>
              <a:rPr lang="en" sz="1100" dirty="0" err="1">
                <a:solidFill>
                  <a:schemeClr val="dk1"/>
                </a:solidFill>
              </a:rPr>
              <a:t>Hillmann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dk1"/>
                </a:solidFill>
              </a:rPr>
              <a:t>Others: Rob Chavez, Corey Harper, Simeon Warner (ORCID), Nancy Lorimer (LD4P), Nettie </a:t>
            </a:r>
            <a:r>
              <a:rPr lang="en" sz="1100" dirty="0" err="1">
                <a:solidFill>
                  <a:schemeClr val="dk1"/>
                </a:solidFill>
              </a:rPr>
              <a:t>Lagace</a:t>
            </a:r>
            <a:r>
              <a:rPr lang="en" sz="1100" dirty="0">
                <a:solidFill>
                  <a:schemeClr val="dk1"/>
                </a:solidFill>
              </a:rPr>
              <a:t> (NISO), etc. 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dirty="0">
                <a:solidFill>
                  <a:schemeClr val="dk1"/>
                </a:solidFill>
              </a:rPr>
              <a:t>Full list of participants here: </a:t>
            </a:r>
            <a:r>
              <a:rPr lang="en" sz="1100" u="sng" dirty="0">
                <a:solidFill>
                  <a:schemeClr val="hlink"/>
                </a:solidFill>
                <a:hlinkClick r:id="rId3"/>
              </a:rPr>
              <a:t>https://confluence.cornell.edu/display/sharedauth/Project+Participants</a:t>
            </a:r>
            <a:r>
              <a:rPr lang="en" sz="1100" dirty="0">
                <a:solidFill>
                  <a:schemeClr val="dk1"/>
                </a:solidFill>
              </a:rPr>
              <a:t> </a:t>
            </a:r>
            <a:endParaRPr sz="11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dirty="0">
              <a:solidFill>
                <a:schemeClr val="dk1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What we learned</a:t>
            </a:r>
            <a:endParaRPr sz="2400"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Use cases/institutional mandates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Data models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Persistence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Workflows (centralized vs distributed)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Technical needs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 dirty="0">
                <a:solidFill>
                  <a:schemeClr val="dk1"/>
                </a:solidFill>
              </a:rPr>
              <a:t>Social/organizational issues</a:t>
            </a:r>
            <a:endParaRPr sz="18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264</TotalTime>
  <Words>1104</Words>
  <Application>Microsoft Macintosh PowerPoint</Application>
  <PresentationFormat>On-screen Show (16:9)</PresentationFormat>
  <Paragraphs>169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Gill Sans MT</vt:lpstr>
      <vt:lpstr>Arial</vt:lpstr>
      <vt:lpstr>Gallery</vt:lpstr>
      <vt:lpstr>IMLS Shareable Authorities Forum</vt:lpstr>
      <vt:lpstr>Background</vt:lpstr>
      <vt:lpstr>Why local authorities?</vt:lpstr>
      <vt:lpstr>Why a forum? </vt:lpstr>
      <vt:lpstr>Linked data changes the game</vt:lpstr>
      <vt:lpstr>PowerPoint Presentation</vt:lpstr>
      <vt:lpstr>Related projects (inter alia)</vt:lpstr>
      <vt:lpstr>Partial list of forum participants</vt:lpstr>
      <vt:lpstr>What we learned</vt:lpstr>
      <vt:lpstr>Institutional mandates</vt:lpstr>
      <vt:lpstr>Modelling issues</vt:lpstr>
      <vt:lpstr>Social, organizational issues</vt:lpstr>
      <vt:lpstr>Outcomes, directions </vt:lpstr>
      <vt:lpstr>Minimum viable product</vt:lpstr>
      <vt:lpstr>Reconciliation as a service</vt:lpstr>
      <vt:lpstr>Reconciliation as a service</vt:lpstr>
      <vt:lpstr>Responsibilities of data providers</vt:lpstr>
      <vt:lpstr>Responsibilities of aggregators</vt:lpstr>
      <vt:lpstr>Thank you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IMLS Shareable Authorities Forum</dc:title>
  <cp:lastModifiedBy>Chiat Naun Chew</cp:lastModifiedBy>
  <cp:revision>4</cp:revision>
  <dcterms:modified xsi:type="dcterms:W3CDTF">2018-02-11T13:43:38Z</dcterms:modified>
</cp:coreProperties>
</file>