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4" r:id="rId1"/>
  </p:sldMasterIdLst>
  <p:notesMasterIdLst>
    <p:notesMasterId r:id="rId1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5143500" type="screen16x9"/>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8851" autoAdjust="0"/>
  </p:normalViewPr>
  <p:slideViewPr>
    <p:cSldViewPr>
      <p:cViewPr varScale="1">
        <p:scale>
          <a:sx n="121" d="100"/>
          <a:sy n="121" d="100"/>
        </p:scale>
        <p:origin x="-1344" y="-102"/>
      </p:cViewPr>
      <p:guideLst>
        <p:guide orient="horz" pos="162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 name="Shape 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a:endParaRPr/>
          </a:p>
        </p:txBody>
      </p:sp>
    </p:spTree>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
        <p:cNvGrpSpPr/>
        <p:nvPr/>
      </p:nvGrpSpPr>
      <p:grpSpPr>
        <a:xfrm>
          <a:off x="0" y="0"/>
          <a:ext cx="0" cy="0"/>
          <a:chOff x="0" y="0"/>
          <a:chExt cx="0" cy="0"/>
        </a:xfrm>
      </p:grpSpPr>
      <p:sp>
        <p:nvSpPr>
          <p:cNvPr id="34" name="Shape 34"/>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5" name="Shape 3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r>
              <a:rPr lang="en-US" dirty="0" smtClean="0"/>
              <a:t>Hi,</a:t>
            </a:r>
            <a:r>
              <a:rPr lang="en-US" baseline="0" dirty="0" smtClean="0"/>
              <a:t> I’m Sarah Hovde; I’m currently a cataloger at the Folger Shakespeare Library in Washington DC. Thank you very much to the Competencies group for giving us the opportunity to speak about our library school experiences today. I’m going to talk briefly about my past experiences, then about what I learned – and what I wish I’d learned – in library school.</a:t>
            </a: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Shape 84"/>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85" name="Shape 8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r>
              <a:rPr lang="en-US" dirty="0" smtClean="0"/>
              <a:t>Digging into Data was an experimental</a:t>
            </a:r>
            <a:r>
              <a:rPr lang="en-US" baseline="0" dirty="0" smtClean="0"/>
              <a:t> course which was meant to introduce students to the basics of data analysis. It ended up being a little too computer science and statistics-heavy for many of the library students in it the class, including me. However, it was a great chance to just play around with datasets, and a good reminder of the multiple uses that cataloging data can be put to (i.e., using cataloging records themselves as research sources, etc).</a:t>
            </a:r>
            <a:endParaRPr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Shape 89"/>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90" name="Shape 9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r>
              <a:rPr lang="en-US" dirty="0" smtClean="0"/>
              <a:t>Last but not least, Archival Arrangement and Description,</a:t>
            </a:r>
            <a:r>
              <a:rPr lang="en-US" baseline="0" dirty="0" smtClean="0"/>
              <a:t> which, full disclosure, I did not finish. However, I participated in the class long enough for the main takeaways to sink in: item-level MARC records aren’t the only ways to describe things, and the importance of keeping the needs of your user community in mind when creating metadata.</a:t>
            </a:r>
          </a:p>
          <a:p>
            <a:pPr>
              <a:spcBef>
                <a:spcPts val="0"/>
              </a:spcBef>
              <a:buNone/>
            </a:pPr>
            <a:endParaRPr lang="en-US" baseline="0" dirty="0" smtClean="0"/>
          </a:p>
          <a:p>
            <a:pPr>
              <a:spcBef>
                <a:spcPts val="0"/>
              </a:spcBef>
              <a:buNone/>
            </a:pPr>
            <a:r>
              <a:rPr lang="en-US" baseline="0" dirty="0" smtClean="0"/>
              <a:t>Altogether, I was able to take a lot of great courses in library school, and they have all been beneficial in some way. However, there are a few things I wish I had learned more about.</a:t>
            </a:r>
            <a:endParaRPr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Shape 94"/>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95" name="Shape 9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r>
              <a:rPr lang="en-US" dirty="0" smtClean="0"/>
              <a:t>Alright, I’m being a little facetious here. However, a greater understanding of things like XML, metadata transformation, or even just how to take fuller advantage of a tool like </a:t>
            </a:r>
            <a:r>
              <a:rPr lang="en-US" dirty="0" err="1" smtClean="0"/>
              <a:t>MARCEdit</a:t>
            </a:r>
            <a:r>
              <a:rPr lang="en-US" dirty="0" smtClean="0"/>
              <a:t> would have been useful. I’m currently exploring BIBFRAME - probably like many</a:t>
            </a:r>
            <a:r>
              <a:rPr lang="en-US" baseline="0" dirty="0" smtClean="0"/>
              <a:t> of you – and I am struggling somewhat to get started with it, as many of the current option out there require some coding proficiency to get started. (I will note that UMD does have a course on “Introduction to Programming for the Information Professional” that I did not have a chance to take, but have heard good things about. It covers some basic programming concepts, and one of the stated course goals is to enable librarians to work with “tech people.”)</a:t>
            </a:r>
            <a:endParaRPr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Shape 99"/>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00" name="Shape 10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r>
              <a:rPr lang="en-US" dirty="0" smtClean="0"/>
              <a:t>Additionally, a course</a:t>
            </a:r>
            <a:r>
              <a:rPr lang="en-US" baseline="0" dirty="0" smtClean="0"/>
              <a:t> on advocacy and outreach, This is something that I find personally interesting, but also vitally important for libraries in general these days, even more so for technical services staff, especially in cataloging and metadata. Our work is often seen as either shrouded in mystery or as just a lot of busywork, which makes it easy to underfund, automate, or eliminate entirely. Making our work visible and accessible, whether through social media, information sessions, or taking shifts at a public desk, helps both library users and staff.</a:t>
            </a:r>
            <a:endParaRPr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Shape 105"/>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06" name="Shape 10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r>
              <a:rPr lang="en-US" dirty="0" smtClean="0"/>
              <a:t>So, to sum up: even though I have never taken</a:t>
            </a:r>
            <a:r>
              <a:rPr lang="en-US" baseline="0" dirty="0" smtClean="0"/>
              <a:t> a formal cataloging class, library school provided me with a holistic view of the technical services department, in whatever form it may take, and of the role of cataloging and metadata within tech services. I also gained a good perspective on the history and theory of cataloging, which has been essential both to understanding past practice, and to shaping current and future practice. Even though cataloging courses may not be offered everywhere, there are a variety of alternative courses that </a:t>
            </a:r>
            <a:r>
              <a:rPr lang="en-US" baseline="0" smtClean="0"/>
              <a:t>are equally or even more helpful.</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
        <p:cNvGrpSpPr/>
        <p:nvPr/>
      </p:nvGrpSpPr>
      <p:grpSpPr>
        <a:xfrm>
          <a:off x="0" y="0"/>
          <a:ext cx="0" cy="0"/>
          <a:chOff x="0" y="0"/>
          <a:chExt cx="0" cy="0"/>
        </a:xfrm>
      </p:grpSpPr>
      <p:sp>
        <p:nvSpPr>
          <p:cNvPr id="41" name="Shape 41"/>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2" name="Shape 4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r>
              <a:rPr lang="en-US" dirty="0" smtClean="0"/>
              <a:t>I first realized the fascination of cataloging and metadata while working as a student assistant in the Bibliographic</a:t>
            </a:r>
            <a:r>
              <a:rPr lang="en-US" baseline="0" dirty="0" smtClean="0"/>
              <a:t> and Metadata Services department of my undergraduate library at the University of Maryland, Baltimore County [their offices were located in the area of the building with the red square around it – this is the only picture I could find of the library building!]. A lot of my work was labeling, but I also did some copy cataloging and updated serials holding – so basically, I stared at a lot of MARC records, and became familiar with their basic structure.</a:t>
            </a:r>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
        <p:cNvGrpSpPr/>
        <p:nvPr/>
      </p:nvGrpSpPr>
      <p:grpSpPr>
        <a:xfrm>
          <a:off x="0" y="0"/>
          <a:ext cx="0" cy="0"/>
          <a:chOff x="0" y="0"/>
          <a:chExt cx="0" cy="0"/>
        </a:xfrm>
      </p:grpSpPr>
      <p:sp>
        <p:nvSpPr>
          <p:cNvPr id="47" name="Shape 47"/>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8" name="Shape 4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r>
              <a:rPr lang="en-US" dirty="0" smtClean="0"/>
              <a:t>After graduating, I entered the MLS program at the University of Maryland, College Park. Halfway through my time there, I was fortunate to get a position as</a:t>
            </a:r>
            <a:r>
              <a:rPr lang="en-US" baseline="0" dirty="0" smtClean="0"/>
              <a:t> graduate assistant for special collections cataloging with the UMD Libraries (based out of </a:t>
            </a:r>
            <a:r>
              <a:rPr lang="en-US" baseline="0" dirty="0" err="1" smtClean="0"/>
              <a:t>McKeldin</a:t>
            </a:r>
            <a:r>
              <a:rPr lang="en-US" baseline="0" dirty="0" smtClean="0"/>
              <a:t> Library, shown in the photo). This involved both basic metadata work – entering descriptions for digitized images – and increasing amounts of special collections cataloging, both copy and original. I was already familiar with the general structure of MARC records from my previous student job, but now I got formal training, and learned thoroughly how each field was used. I began just as the department was doing their RDA bridge training, so I was able to come in on the ground with RDA. I also got to go through BIBCO training and review as part of this process, which was very convenient – since I was already learning a formal standard, it was easy to just add some additional requirements on top of that.</a:t>
            </a: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
        <p:cNvGrpSpPr/>
        <p:nvPr/>
      </p:nvGrpSpPr>
      <p:grpSpPr>
        <a:xfrm>
          <a:off x="0" y="0"/>
          <a:ext cx="0" cy="0"/>
          <a:chOff x="0" y="0"/>
          <a:chExt cx="0" cy="0"/>
        </a:xfrm>
      </p:grpSpPr>
      <p:sp>
        <p:nvSpPr>
          <p:cNvPr id="53" name="Shape 53"/>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54" name="Shape 5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r>
              <a:rPr lang="en-US" dirty="0" smtClean="0"/>
              <a:t>After I graduated,</a:t>
            </a:r>
            <a:r>
              <a:rPr lang="en-US" baseline="0" dirty="0" smtClean="0"/>
              <a:t> I went to work at the Folger Shakespeare Library as a cataloger; I’ve been there since January 2014, about eighteen months. I am one of two catalogers who work with post-1830 resources; the majority of those, probably about 90% of everyday cataloging, are books, but we can encounter anything from DVDs to calendars to porcelain figurines. I contribute BIBCO records, and am currently working on NACO training as well.</a:t>
            </a:r>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Shape 59"/>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60" name="Shape 6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r>
              <a:rPr lang="en-US" dirty="0" smtClean="0"/>
              <a:t>So,</a:t>
            </a:r>
            <a:r>
              <a:rPr lang="en-US" baseline="0" dirty="0" smtClean="0"/>
              <a:t> how did library school help me get here? [This is UMD’s </a:t>
            </a:r>
            <a:r>
              <a:rPr lang="en-US" baseline="0" dirty="0" err="1" smtClean="0"/>
              <a:t>Hornbake</a:t>
            </a:r>
            <a:r>
              <a:rPr lang="en-US" baseline="0" dirty="0" smtClean="0"/>
              <a:t> Library, where its library school is based.] I have one major caveat, or possibly a confession, first off: as you probably guessed by my title slide, I did not take a formal cataloging class in library school. The University of Maryland offers limited options in that area; the main option is their “Bibliographic Control” class, which was not run during my time at the </a:t>
            </a:r>
            <a:r>
              <a:rPr lang="en-US" baseline="0" dirty="0" err="1" smtClean="0"/>
              <a:t>iSchool</a:t>
            </a:r>
            <a:r>
              <a:rPr lang="en-US" baseline="0" dirty="0" smtClean="0"/>
              <a:t>. So I am slightly biased! However:</a:t>
            </a:r>
          </a:p>
          <a:p>
            <a:pPr>
              <a:spcBef>
                <a:spcPts val="0"/>
              </a:spcBef>
              <a:buNone/>
            </a:pPr>
            <a:r>
              <a:rPr lang="en-US" baseline="0" dirty="0" smtClean="0"/>
              <a:t>I think that in terms of cataloging and metadata work, practical experience is often much more useful than </a:t>
            </a:r>
            <a:r>
              <a:rPr lang="en-US" baseline="0" dirty="0" err="1" smtClean="0"/>
              <a:t>classwork</a:t>
            </a:r>
            <a:r>
              <a:rPr lang="en-US" baseline="0" dirty="0" smtClean="0"/>
              <a:t>. (This sort of “theory vs. practice” question came up a few times during the Competencies group session at Midwinter as well; that session featured a panel of library science educators, all of whom addressed it at one point or another.) I am pretty firmly on the “theory” side of things myself when it comes to library education; generally, you will learn local practice, and MARC fields, and when and where to add relationship designators, on the job – but you won’t necessarily learn things like the bibliographic principles underlying RDA, or the history and reasoning behind subject headings and genre terms. And this is one of the areas where library schools can really shine, and fill a very important space.</a:t>
            </a:r>
          </a:p>
          <a:p>
            <a:pPr>
              <a:spcBef>
                <a:spcPts val="0"/>
              </a:spcBef>
              <a:buNone/>
            </a:pPr>
            <a:r>
              <a:rPr lang="en-US" baseline="0" dirty="0" smtClean="0"/>
              <a:t>So, if your school doesn’t offer a cataloging course, or you aren’t able to fit one into your schedule – or if you are taking Cataloging 101, but want to supplement it with as much as you can – there are plenty of other classes in library school that can help! Courses that offer insight into the history and philosophy of cataloging, a chance for research and experimentation, or a perspective on cataloging operations as part of the library as a whole, are especially useful for the prospective cataloger. I’m going to run through, very briefly, a sampling of useful courses that I took – obviously these are not going to be the same for all schools, but chances are that most schools will have similar offerings.</a:t>
            </a: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Shape 64"/>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65" name="Shape 6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r>
              <a:rPr lang="en-US" dirty="0" smtClean="0"/>
              <a:t>Organization</a:t>
            </a:r>
            <a:r>
              <a:rPr lang="en-US" baseline="0" dirty="0" smtClean="0"/>
              <a:t> of information was a core course at the University of Maryland (it’s been revamped to be more tech-heavy since I took it, and has a new course number); it had a flexible curriculum and could vary widely depending on the professor. The version I took offered a superficial but wide-ranging introduction to technical standards such as MARC, Dublin Core, and XML, and concepts like </a:t>
            </a:r>
            <a:r>
              <a:rPr lang="en-US" baseline="0" dirty="0" err="1" smtClean="0"/>
              <a:t>ontologies</a:t>
            </a:r>
            <a:r>
              <a:rPr lang="en-US" baseline="0" dirty="0" smtClean="0"/>
              <a:t>, and examined how humans interact with metadata and its systems from a variety of angles. This was unsurprisingly a pretty good way to get a feel for the field, and the possible paths therein – it’s a core course for a reason.</a:t>
            </a:r>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Shape 69"/>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70" name="Shape 7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r>
              <a:rPr lang="en" sz="1100" b="0" dirty="0" smtClean="0">
                <a:latin typeface="Verdana"/>
                <a:ea typeface="Verdana"/>
                <a:cs typeface="Verdana"/>
                <a:sym typeface="Verdana"/>
              </a:rPr>
              <a:t>Construction and Maintenance of Index Languages and Thesauri was a short but fascinating summer course, which made me begin to think</a:t>
            </a:r>
            <a:r>
              <a:rPr lang="en" sz="1100" b="0" baseline="0" dirty="0" smtClean="0">
                <a:latin typeface="Verdana"/>
                <a:ea typeface="Verdana"/>
                <a:cs typeface="Verdana"/>
                <a:sym typeface="Verdana"/>
              </a:rPr>
              <a:t> seriously about the values and problems inherent in categorization, and also led to the realization that there are even more uses (and maybe even a few more job options) for the cataloging skill set.</a:t>
            </a:r>
            <a:endParaRP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Shape 74"/>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75" name="Shape 7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r>
              <a:rPr lang="en-US" dirty="0" smtClean="0"/>
              <a:t>Classification Theory</a:t>
            </a:r>
            <a:r>
              <a:rPr lang="en-US" baseline="0" dirty="0" smtClean="0"/>
              <a:t> was probably my favorite class in library school. This class focused on understanding the history and philosophy behind various aspects of classification – the “why” of cataloging. The perspective gained from this class has been useful in terms of both understanding past cataloging practices at my current position, and also informing some of the ongoing discussions in the cataloging community.</a:t>
            </a:r>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Shape 79"/>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80" name="Shape 8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r>
              <a:rPr lang="en-US" dirty="0" smtClean="0"/>
              <a:t>Seminar</a:t>
            </a:r>
            <a:r>
              <a:rPr lang="en-US" baseline="0" dirty="0" smtClean="0"/>
              <a:t> in Technical Services focused on the technical services department as a cohesive whole, and on the typical roles and foci of the specialties within it. It gave me a deeper appreciation for how cataloging and metadata fit into and work with the rest of the “behind the scenes” areas. This class, and Classification Theory, both required an open-ended final research paper, which was a gentle introduction to the possibilities of library and information science research, and a nice way to see if you’re interested in that kind of thing or not. (It can also help reinvigorate your enthusiasm and get you excited for library school again.)</a:t>
            </a: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8"/>
        <p:cNvGrpSpPr/>
        <p:nvPr/>
      </p:nvGrpSpPr>
      <p:grpSpPr>
        <a:xfrm>
          <a:off x="0" y="0"/>
          <a:ext cx="0" cy="0"/>
          <a:chOff x="0" y="0"/>
          <a:chExt cx="0" cy="0"/>
        </a:xfrm>
      </p:grpSpPr>
      <p:sp>
        <p:nvSpPr>
          <p:cNvPr id="9" name="Shape 9"/>
          <p:cNvSpPr txBox="1">
            <a:spLocks noGrp="1"/>
          </p:cNvSpPr>
          <p:nvPr>
            <p:ph type="ctrTitle"/>
          </p:nvPr>
        </p:nvSpPr>
        <p:spPr>
          <a:xfrm>
            <a:off x="685800" y="1583342"/>
            <a:ext cx="7772400" cy="1159799"/>
          </a:xfrm>
          <a:prstGeom prst="rect">
            <a:avLst/>
          </a:prstGeom>
        </p:spPr>
        <p:txBody>
          <a:bodyPr lIns="91425" tIns="91425" rIns="91425" bIns="91425" anchor="b" anchorCtr="0"/>
          <a:lstStyle>
            <a:lvl1pPr algn="ctr">
              <a:spcBef>
                <a:spcPts val="0"/>
              </a:spcBef>
              <a:buSzPct val="100000"/>
              <a:defRPr sz="4800"/>
            </a:lvl1pPr>
            <a:lvl2pPr algn="ctr">
              <a:spcBef>
                <a:spcPts val="0"/>
              </a:spcBef>
              <a:buSzPct val="100000"/>
              <a:defRPr sz="4800"/>
            </a:lvl2pPr>
            <a:lvl3pPr algn="ctr">
              <a:spcBef>
                <a:spcPts val="0"/>
              </a:spcBef>
              <a:buSzPct val="100000"/>
              <a:defRPr sz="4800"/>
            </a:lvl3pPr>
            <a:lvl4pPr algn="ctr">
              <a:spcBef>
                <a:spcPts val="0"/>
              </a:spcBef>
              <a:buSzPct val="100000"/>
              <a:defRPr sz="4800"/>
            </a:lvl4pPr>
            <a:lvl5pPr algn="ctr">
              <a:spcBef>
                <a:spcPts val="0"/>
              </a:spcBef>
              <a:buSzPct val="100000"/>
              <a:defRPr sz="4800"/>
            </a:lvl5pPr>
            <a:lvl6pPr algn="ctr">
              <a:spcBef>
                <a:spcPts val="0"/>
              </a:spcBef>
              <a:buSzPct val="100000"/>
              <a:defRPr sz="4800"/>
            </a:lvl6pPr>
            <a:lvl7pPr algn="ctr">
              <a:spcBef>
                <a:spcPts val="0"/>
              </a:spcBef>
              <a:buSzPct val="100000"/>
              <a:defRPr sz="4800"/>
            </a:lvl7pPr>
            <a:lvl8pPr algn="ctr">
              <a:spcBef>
                <a:spcPts val="0"/>
              </a:spcBef>
              <a:buSzPct val="100000"/>
              <a:defRPr sz="4800"/>
            </a:lvl8pPr>
            <a:lvl9pPr algn="ctr">
              <a:spcBef>
                <a:spcPts val="0"/>
              </a:spcBef>
              <a:buSzPct val="100000"/>
              <a:defRPr sz="4800"/>
            </a:lvl9pPr>
          </a:lstStyle>
          <a:p>
            <a:endParaRPr/>
          </a:p>
        </p:txBody>
      </p:sp>
      <p:sp>
        <p:nvSpPr>
          <p:cNvPr id="10" name="Shape 10"/>
          <p:cNvSpPr txBox="1">
            <a:spLocks noGrp="1"/>
          </p:cNvSpPr>
          <p:nvPr>
            <p:ph type="subTitle" idx="1"/>
          </p:nvPr>
        </p:nvSpPr>
        <p:spPr>
          <a:xfrm>
            <a:off x="685800" y="2840053"/>
            <a:ext cx="7772400" cy="784799"/>
          </a:xfrm>
          <a:prstGeom prst="rect">
            <a:avLst/>
          </a:prstGeom>
        </p:spPr>
        <p:txBody>
          <a:bodyPr lIns="91425" tIns="91425" rIns="91425" bIns="91425" anchor="t" anchorCtr="0"/>
          <a:lstStyle>
            <a:lvl1pPr algn="ctr">
              <a:spcBef>
                <a:spcPts val="0"/>
              </a:spcBef>
              <a:buClr>
                <a:schemeClr val="dk2"/>
              </a:buClr>
              <a:buNone/>
              <a:defRPr>
                <a:solidFill>
                  <a:schemeClr val="dk2"/>
                </a:solidFill>
              </a:defRPr>
            </a:lvl1pPr>
            <a:lvl2pPr algn="ctr">
              <a:spcBef>
                <a:spcPts val="0"/>
              </a:spcBef>
              <a:buClr>
                <a:schemeClr val="dk2"/>
              </a:buClr>
              <a:buSzPct val="100000"/>
              <a:buNone/>
              <a:defRPr sz="3000">
                <a:solidFill>
                  <a:schemeClr val="dk2"/>
                </a:solidFill>
              </a:defRPr>
            </a:lvl2pPr>
            <a:lvl3pPr algn="ctr">
              <a:spcBef>
                <a:spcPts val="0"/>
              </a:spcBef>
              <a:buClr>
                <a:schemeClr val="dk2"/>
              </a:buClr>
              <a:buSzPct val="100000"/>
              <a:buNone/>
              <a:defRPr sz="3000">
                <a:solidFill>
                  <a:schemeClr val="dk2"/>
                </a:solidFill>
              </a:defRPr>
            </a:lvl3pPr>
            <a:lvl4pPr algn="ctr">
              <a:spcBef>
                <a:spcPts val="0"/>
              </a:spcBef>
              <a:buClr>
                <a:schemeClr val="dk2"/>
              </a:buClr>
              <a:buSzPct val="100000"/>
              <a:buNone/>
              <a:defRPr sz="3000">
                <a:solidFill>
                  <a:schemeClr val="dk2"/>
                </a:solidFill>
              </a:defRPr>
            </a:lvl4pPr>
            <a:lvl5pPr algn="ctr">
              <a:spcBef>
                <a:spcPts val="0"/>
              </a:spcBef>
              <a:buClr>
                <a:schemeClr val="dk2"/>
              </a:buClr>
              <a:buSzPct val="100000"/>
              <a:buNone/>
              <a:defRPr sz="3000">
                <a:solidFill>
                  <a:schemeClr val="dk2"/>
                </a:solidFill>
              </a:defRPr>
            </a:lvl5pPr>
            <a:lvl6pPr algn="ctr">
              <a:spcBef>
                <a:spcPts val="0"/>
              </a:spcBef>
              <a:buClr>
                <a:schemeClr val="dk2"/>
              </a:buClr>
              <a:buSzPct val="100000"/>
              <a:buNone/>
              <a:defRPr sz="3000">
                <a:solidFill>
                  <a:schemeClr val="dk2"/>
                </a:solidFill>
              </a:defRPr>
            </a:lvl6pPr>
            <a:lvl7pPr algn="ctr">
              <a:spcBef>
                <a:spcPts val="0"/>
              </a:spcBef>
              <a:buClr>
                <a:schemeClr val="dk2"/>
              </a:buClr>
              <a:buSzPct val="100000"/>
              <a:buNone/>
              <a:defRPr sz="3000">
                <a:solidFill>
                  <a:schemeClr val="dk2"/>
                </a:solidFill>
              </a:defRPr>
            </a:lvl7pPr>
            <a:lvl8pPr algn="ctr">
              <a:spcBef>
                <a:spcPts val="0"/>
              </a:spcBef>
              <a:buClr>
                <a:schemeClr val="dk2"/>
              </a:buClr>
              <a:buSzPct val="100000"/>
              <a:buNone/>
              <a:defRPr sz="3000">
                <a:solidFill>
                  <a:schemeClr val="dk2"/>
                </a:solidFill>
              </a:defRPr>
            </a:lvl8pPr>
            <a:lvl9pPr algn="ctr">
              <a:spcBef>
                <a:spcPts val="0"/>
              </a:spcBef>
              <a:buClr>
                <a:schemeClr val="dk2"/>
              </a:buClr>
              <a:buSzPct val="100000"/>
              <a:buNone/>
              <a:defRPr sz="3000">
                <a:solidFill>
                  <a:schemeClr val="dk2"/>
                </a:solidFill>
              </a:defRPr>
            </a:lvl9pPr>
          </a:lstStyle>
          <a:p>
            <a:endParaRPr/>
          </a:p>
        </p:txBody>
      </p:sp>
      <p:sp>
        <p:nvSpPr>
          <p:cNvPr id="11" name="Shape 11"/>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lvl1pPr>
              <a:spcBef>
                <a:spcPts val="0"/>
              </a:spcBef>
              <a:buNone/>
              <a:defRPr/>
            </a:lvl1pPr>
          </a:lstStyle>
          <a:p>
            <a:pPr>
              <a:spcBef>
                <a:spcPts val="0"/>
              </a:spcBef>
              <a:buNone/>
            </a:pPr>
            <a:fld id="{00000000-1234-1234-1234-123412341234}" type="slidenum">
              <a:rPr lang="en"/>
              <a:pPr>
                <a:spcBef>
                  <a:spcPts val="0"/>
                </a:spcBef>
                <a:buNone/>
              </a:pPr>
              <a:t>‹#›</a:t>
            </a:fld>
            <a:endParaRPr lang="e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2"/>
        <p:cNvGrpSpPr/>
        <p:nvPr/>
      </p:nvGrpSpPr>
      <p:grpSpPr>
        <a:xfrm>
          <a:off x="0" y="0"/>
          <a:ext cx="0" cy="0"/>
          <a:chOff x="0" y="0"/>
          <a:chExt cx="0" cy="0"/>
        </a:xfrm>
      </p:grpSpPr>
      <p:sp>
        <p:nvSpPr>
          <p:cNvPr id="13" name="Shape 13"/>
          <p:cNvSpPr txBox="1">
            <a:spLocks noGrp="1"/>
          </p:cNvSpPr>
          <p:nvPr>
            <p:ph type="title"/>
          </p:nvPr>
        </p:nvSpPr>
        <p:spPr>
          <a:xfrm>
            <a:off x="457200" y="205978"/>
            <a:ext cx="8229600" cy="857400"/>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4" name="Shape 14"/>
          <p:cNvSpPr txBox="1">
            <a:spLocks noGrp="1"/>
          </p:cNvSpPr>
          <p:nvPr>
            <p:ph type="body" idx="1"/>
          </p:nvPr>
        </p:nvSpPr>
        <p:spPr>
          <a:xfrm>
            <a:off x="457200" y="1200150"/>
            <a:ext cx="8229600" cy="3725699"/>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5" name="Shape 15"/>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lvl1pPr>
              <a:spcBef>
                <a:spcPts val="0"/>
              </a:spcBef>
              <a:buNone/>
              <a:defRPr/>
            </a:lvl1pPr>
          </a:lstStyle>
          <a:p>
            <a:pPr>
              <a:spcBef>
                <a:spcPts val="0"/>
              </a:spcBef>
              <a:buNone/>
            </a:pPr>
            <a:fld id="{00000000-1234-1234-1234-123412341234}" type="slidenum">
              <a:rPr lang="en"/>
              <a:pPr>
                <a:spcBef>
                  <a:spcPts val="0"/>
                </a:spcBef>
                <a:buNone/>
              </a:pPr>
              <a:t>‹#›</a:t>
            </a:fld>
            <a:endParaRPr lang="e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457200" y="205978"/>
            <a:ext cx="8229600" cy="857400"/>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8" name="Shape 18"/>
          <p:cNvSpPr txBox="1">
            <a:spLocks noGrp="1"/>
          </p:cNvSpPr>
          <p:nvPr>
            <p:ph type="body" idx="1"/>
          </p:nvPr>
        </p:nvSpPr>
        <p:spPr>
          <a:xfrm>
            <a:off x="457200" y="1200150"/>
            <a:ext cx="3994500" cy="3725699"/>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9" name="Shape 19"/>
          <p:cNvSpPr txBox="1">
            <a:spLocks noGrp="1"/>
          </p:cNvSpPr>
          <p:nvPr>
            <p:ph type="body" idx="2"/>
          </p:nvPr>
        </p:nvSpPr>
        <p:spPr>
          <a:xfrm>
            <a:off x="4692273" y="1200150"/>
            <a:ext cx="3994500" cy="3725699"/>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20" name="Shape 20"/>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lvl1pPr>
              <a:spcBef>
                <a:spcPts val="0"/>
              </a:spcBef>
              <a:buNone/>
              <a:defRPr/>
            </a:lvl1pPr>
          </a:lstStyle>
          <a:p>
            <a:pPr>
              <a:spcBef>
                <a:spcPts val="0"/>
              </a:spcBef>
              <a:buNone/>
            </a:pPr>
            <a:fld id="{00000000-1234-1234-1234-123412341234}" type="slidenum">
              <a:rPr lang="en"/>
              <a:pPr>
                <a:spcBef>
                  <a:spcPts val="0"/>
                </a:spcBef>
                <a:buNone/>
              </a:pPr>
              <a:t>‹#›</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1"/>
        <p:cNvGrpSpPr/>
        <p:nvPr/>
      </p:nvGrpSpPr>
      <p:grpSpPr>
        <a:xfrm>
          <a:off x="0" y="0"/>
          <a:ext cx="0" cy="0"/>
          <a:chOff x="0" y="0"/>
          <a:chExt cx="0" cy="0"/>
        </a:xfrm>
      </p:grpSpPr>
      <p:sp>
        <p:nvSpPr>
          <p:cNvPr id="22" name="Shape 22"/>
          <p:cNvSpPr txBox="1">
            <a:spLocks noGrp="1"/>
          </p:cNvSpPr>
          <p:nvPr>
            <p:ph type="title"/>
          </p:nvPr>
        </p:nvSpPr>
        <p:spPr>
          <a:xfrm>
            <a:off x="457200" y="205978"/>
            <a:ext cx="8229600" cy="857400"/>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23" name="Shape 23"/>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lvl1pPr>
              <a:spcBef>
                <a:spcPts val="0"/>
              </a:spcBef>
              <a:buNone/>
              <a:defRPr/>
            </a:lvl1pPr>
          </a:lstStyle>
          <a:p>
            <a:pPr>
              <a:spcBef>
                <a:spcPts val="0"/>
              </a:spcBef>
              <a:buNone/>
            </a:pPr>
            <a:fld id="{00000000-1234-1234-1234-123412341234}" type="slidenum">
              <a:rPr lang="en"/>
              <a:pPr>
                <a:spcBef>
                  <a:spcPts val="0"/>
                </a:spcBef>
                <a:buNone/>
              </a:pPr>
              <a:t>‹#›</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Caption">
    <p:spTree>
      <p:nvGrpSpPr>
        <p:cNvPr id="1" name="Shape 24"/>
        <p:cNvGrpSpPr/>
        <p:nvPr/>
      </p:nvGrpSpPr>
      <p:grpSpPr>
        <a:xfrm>
          <a:off x="0" y="0"/>
          <a:ext cx="0" cy="0"/>
          <a:chOff x="0" y="0"/>
          <a:chExt cx="0" cy="0"/>
        </a:xfrm>
      </p:grpSpPr>
      <p:sp>
        <p:nvSpPr>
          <p:cNvPr id="25" name="Shape 25"/>
          <p:cNvSpPr txBox="1">
            <a:spLocks noGrp="1"/>
          </p:cNvSpPr>
          <p:nvPr>
            <p:ph type="body" idx="1"/>
          </p:nvPr>
        </p:nvSpPr>
        <p:spPr>
          <a:xfrm>
            <a:off x="457200" y="4406309"/>
            <a:ext cx="8229600" cy="519599"/>
          </a:xfrm>
          <a:prstGeom prst="rect">
            <a:avLst/>
          </a:prstGeom>
        </p:spPr>
        <p:txBody>
          <a:bodyPr lIns="91425" tIns="91425" rIns="91425" bIns="91425" anchor="t" anchorCtr="0"/>
          <a:lstStyle>
            <a:lvl1pPr algn="ctr">
              <a:spcBef>
                <a:spcPts val="360"/>
              </a:spcBef>
              <a:buSzPct val="100000"/>
              <a:buNone/>
              <a:defRPr sz="1800"/>
            </a:lvl1pPr>
          </a:lstStyle>
          <a:p>
            <a:endParaRPr/>
          </a:p>
        </p:txBody>
      </p:sp>
      <p:sp>
        <p:nvSpPr>
          <p:cNvPr id="26" name="Shape 26"/>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lvl1pPr>
              <a:spcBef>
                <a:spcPts val="0"/>
              </a:spcBef>
              <a:buNone/>
              <a:defRPr/>
            </a:lvl1pPr>
          </a:lstStyle>
          <a:p>
            <a:pPr>
              <a:spcBef>
                <a:spcPts val="0"/>
              </a:spcBef>
              <a:buNone/>
            </a:pPr>
            <a:fld id="{00000000-1234-1234-1234-123412341234}" type="slidenum">
              <a:rPr lang="en"/>
              <a:pPr>
                <a:spcBef>
                  <a:spcPts val="0"/>
                </a:spcBef>
                <a:buNone/>
              </a:pPr>
              <a:t>‹#›</a:t>
            </a:fld>
            <a:endParaRPr lang="e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27"/>
        <p:cNvGrpSpPr/>
        <p:nvPr/>
      </p:nvGrpSpPr>
      <p:grpSpPr>
        <a:xfrm>
          <a:off x="0" y="0"/>
          <a:ext cx="0" cy="0"/>
          <a:chOff x="0" y="0"/>
          <a:chExt cx="0" cy="0"/>
        </a:xfrm>
      </p:grpSpPr>
      <p:sp>
        <p:nvSpPr>
          <p:cNvPr id="28" name="Shape 28"/>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lvl1pPr>
              <a:spcBef>
                <a:spcPts val="0"/>
              </a:spcBef>
              <a:buNone/>
              <a:defRPr/>
            </a:lvl1pPr>
          </a:lstStyle>
          <a:p>
            <a:pPr>
              <a:spcBef>
                <a:spcPts val="0"/>
              </a:spcBef>
              <a:buNone/>
            </a:pPr>
            <a:fld id="{00000000-1234-1234-1234-123412341234}" type="slidenum">
              <a:rPr lang="en"/>
              <a:pPr>
                <a:spcBef>
                  <a:spcPts val="0"/>
                </a:spcBef>
                <a:buNone/>
              </a:pPr>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05978"/>
            <a:ext cx="8229600" cy="857400"/>
          </a:xfrm>
          <a:prstGeom prst="rect">
            <a:avLst/>
          </a:prstGeom>
          <a:noFill/>
          <a:ln>
            <a:noFill/>
          </a:ln>
        </p:spPr>
        <p:txBody>
          <a:bodyPr lIns="91425" tIns="91425" rIns="91425" bIns="91425" anchor="b" anchorCtr="0"/>
          <a:lstStyle>
            <a:lvl1pPr>
              <a:spcBef>
                <a:spcPts val="0"/>
              </a:spcBef>
              <a:buClr>
                <a:schemeClr val="dk1"/>
              </a:buClr>
              <a:buSzPct val="100000"/>
              <a:buNone/>
              <a:defRPr sz="3600" b="1">
                <a:solidFill>
                  <a:schemeClr val="dk1"/>
                </a:solidFill>
              </a:defRPr>
            </a:lvl1pPr>
            <a:lvl2pPr>
              <a:spcBef>
                <a:spcPts val="0"/>
              </a:spcBef>
              <a:buClr>
                <a:schemeClr val="dk1"/>
              </a:buClr>
              <a:buSzPct val="100000"/>
              <a:buNone/>
              <a:defRPr sz="3600" b="1">
                <a:solidFill>
                  <a:schemeClr val="dk1"/>
                </a:solidFill>
              </a:defRPr>
            </a:lvl2pPr>
            <a:lvl3pPr>
              <a:spcBef>
                <a:spcPts val="0"/>
              </a:spcBef>
              <a:buClr>
                <a:schemeClr val="dk1"/>
              </a:buClr>
              <a:buSzPct val="100000"/>
              <a:buNone/>
              <a:defRPr sz="3600" b="1">
                <a:solidFill>
                  <a:schemeClr val="dk1"/>
                </a:solidFill>
              </a:defRPr>
            </a:lvl3pPr>
            <a:lvl4pPr>
              <a:spcBef>
                <a:spcPts val="0"/>
              </a:spcBef>
              <a:buClr>
                <a:schemeClr val="dk1"/>
              </a:buClr>
              <a:buSzPct val="100000"/>
              <a:buNone/>
              <a:defRPr sz="3600" b="1">
                <a:solidFill>
                  <a:schemeClr val="dk1"/>
                </a:solidFill>
              </a:defRPr>
            </a:lvl4pPr>
            <a:lvl5pPr>
              <a:spcBef>
                <a:spcPts val="0"/>
              </a:spcBef>
              <a:buClr>
                <a:schemeClr val="dk1"/>
              </a:buClr>
              <a:buSzPct val="100000"/>
              <a:buNone/>
              <a:defRPr sz="3600" b="1">
                <a:solidFill>
                  <a:schemeClr val="dk1"/>
                </a:solidFill>
              </a:defRPr>
            </a:lvl5pPr>
            <a:lvl6pPr>
              <a:spcBef>
                <a:spcPts val="0"/>
              </a:spcBef>
              <a:buClr>
                <a:schemeClr val="dk1"/>
              </a:buClr>
              <a:buSzPct val="100000"/>
              <a:buNone/>
              <a:defRPr sz="3600" b="1">
                <a:solidFill>
                  <a:schemeClr val="dk1"/>
                </a:solidFill>
              </a:defRPr>
            </a:lvl6pPr>
            <a:lvl7pPr>
              <a:spcBef>
                <a:spcPts val="0"/>
              </a:spcBef>
              <a:buClr>
                <a:schemeClr val="dk1"/>
              </a:buClr>
              <a:buSzPct val="100000"/>
              <a:buNone/>
              <a:defRPr sz="3600" b="1">
                <a:solidFill>
                  <a:schemeClr val="dk1"/>
                </a:solidFill>
              </a:defRPr>
            </a:lvl7pPr>
            <a:lvl8pPr>
              <a:spcBef>
                <a:spcPts val="0"/>
              </a:spcBef>
              <a:buClr>
                <a:schemeClr val="dk1"/>
              </a:buClr>
              <a:buSzPct val="100000"/>
              <a:buNone/>
              <a:defRPr sz="3600" b="1">
                <a:solidFill>
                  <a:schemeClr val="dk1"/>
                </a:solidFill>
              </a:defRPr>
            </a:lvl8pPr>
            <a:lvl9pPr>
              <a:spcBef>
                <a:spcPts val="0"/>
              </a:spcBef>
              <a:buClr>
                <a:schemeClr val="dk1"/>
              </a:buClr>
              <a:buSzPct val="100000"/>
              <a:buNone/>
              <a:defRPr sz="3600" b="1">
                <a:solidFill>
                  <a:schemeClr val="dk1"/>
                </a:solidFill>
              </a:defRPr>
            </a:lvl9pPr>
          </a:lstStyle>
          <a:p>
            <a:endParaRPr/>
          </a:p>
        </p:txBody>
      </p:sp>
      <p:sp>
        <p:nvSpPr>
          <p:cNvPr id="6" name="Shape 6"/>
          <p:cNvSpPr txBox="1">
            <a:spLocks noGrp="1"/>
          </p:cNvSpPr>
          <p:nvPr>
            <p:ph type="body" idx="1"/>
          </p:nvPr>
        </p:nvSpPr>
        <p:spPr>
          <a:xfrm>
            <a:off x="457200" y="1200150"/>
            <a:ext cx="8229600" cy="3725699"/>
          </a:xfrm>
          <a:prstGeom prst="rect">
            <a:avLst/>
          </a:prstGeom>
          <a:noFill/>
          <a:ln>
            <a:noFill/>
          </a:ln>
        </p:spPr>
        <p:txBody>
          <a:bodyPr lIns="91425" tIns="91425" rIns="91425" bIns="91425" anchor="t" anchorCtr="0"/>
          <a:lstStyle>
            <a:lvl1pPr>
              <a:spcBef>
                <a:spcPts val="600"/>
              </a:spcBef>
              <a:buClr>
                <a:schemeClr val="dk1"/>
              </a:buClr>
              <a:buSzPct val="100000"/>
              <a:defRPr sz="3000">
                <a:solidFill>
                  <a:schemeClr val="dk1"/>
                </a:solidFill>
              </a:defRPr>
            </a:lvl1pPr>
            <a:lvl2pPr>
              <a:spcBef>
                <a:spcPts val="480"/>
              </a:spcBef>
              <a:buClr>
                <a:schemeClr val="dk1"/>
              </a:buClr>
              <a:buSzPct val="100000"/>
              <a:defRPr sz="2400">
                <a:solidFill>
                  <a:schemeClr val="dk1"/>
                </a:solidFill>
              </a:defRPr>
            </a:lvl2pPr>
            <a:lvl3pPr>
              <a:spcBef>
                <a:spcPts val="480"/>
              </a:spcBef>
              <a:buClr>
                <a:schemeClr val="dk1"/>
              </a:buClr>
              <a:buSzPct val="100000"/>
              <a:defRPr sz="2400">
                <a:solidFill>
                  <a:schemeClr val="dk1"/>
                </a:solidFill>
              </a:defRPr>
            </a:lvl3pPr>
            <a:lvl4pPr>
              <a:spcBef>
                <a:spcPts val="360"/>
              </a:spcBef>
              <a:buClr>
                <a:schemeClr val="dk1"/>
              </a:buClr>
              <a:buSzPct val="100000"/>
              <a:defRPr sz="1800">
                <a:solidFill>
                  <a:schemeClr val="dk1"/>
                </a:solidFill>
              </a:defRPr>
            </a:lvl4pPr>
            <a:lvl5pPr>
              <a:spcBef>
                <a:spcPts val="360"/>
              </a:spcBef>
              <a:buClr>
                <a:schemeClr val="dk1"/>
              </a:buClr>
              <a:buSzPct val="100000"/>
              <a:defRPr sz="1800">
                <a:solidFill>
                  <a:schemeClr val="dk1"/>
                </a:solidFill>
              </a:defRPr>
            </a:lvl5pPr>
            <a:lvl6pPr>
              <a:spcBef>
                <a:spcPts val="360"/>
              </a:spcBef>
              <a:buClr>
                <a:schemeClr val="dk1"/>
              </a:buClr>
              <a:buSzPct val="100000"/>
              <a:defRPr sz="1800">
                <a:solidFill>
                  <a:schemeClr val="dk1"/>
                </a:solidFill>
              </a:defRPr>
            </a:lvl6pPr>
            <a:lvl7pPr>
              <a:spcBef>
                <a:spcPts val="360"/>
              </a:spcBef>
              <a:buClr>
                <a:schemeClr val="dk1"/>
              </a:buClr>
              <a:buSzPct val="100000"/>
              <a:defRPr sz="1800">
                <a:solidFill>
                  <a:schemeClr val="dk1"/>
                </a:solidFill>
              </a:defRPr>
            </a:lvl7pPr>
            <a:lvl8pPr>
              <a:spcBef>
                <a:spcPts val="360"/>
              </a:spcBef>
              <a:buClr>
                <a:schemeClr val="dk1"/>
              </a:buClr>
              <a:buSzPct val="100000"/>
              <a:defRPr sz="1800">
                <a:solidFill>
                  <a:schemeClr val="dk1"/>
                </a:solidFill>
              </a:defRPr>
            </a:lvl8pPr>
            <a:lvl9pPr>
              <a:spcBef>
                <a:spcPts val="360"/>
              </a:spcBef>
              <a:buClr>
                <a:schemeClr val="dk1"/>
              </a:buClr>
              <a:buSzPct val="100000"/>
              <a:defRPr sz="1800">
                <a:solidFill>
                  <a:schemeClr val="dk1"/>
                </a:solidFill>
              </a:defRPr>
            </a:lvl9pPr>
          </a:lstStyle>
          <a:p>
            <a:endParaRPr/>
          </a:p>
        </p:txBody>
      </p:sp>
      <p:sp>
        <p:nvSpPr>
          <p:cNvPr id="7" name="Shape 7"/>
          <p:cNvSpPr txBox="1">
            <a:spLocks noGrp="1"/>
          </p:cNvSpPr>
          <p:nvPr>
            <p:ph type="sldNum" idx="12"/>
          </p:nvPr>
        </p:nvSpPr>
        <p:spPr>
          <a:xfrm>
            <a:off x="8556791" y="4749850"/>
            <a:ext cx="548699" cy="393600"/>
          </a:xfrm>
          <a:prstGeom prst="rect">
            <a:avLst/>
          </a:prstGeom>
          <a:noFill/>
          <a:ln>
            <a:noFill/>
          </a:ln>
        </p:spPr>
        <p:txBody>
          <a:bodyPr lIns="91425" tIns="91425" rIns="91425" bIns="91425" anchor="ctr" anchorCtr="0">
            <a:noAutofit/>
          </a:bodyPr>
          <a:lstStyle>
            <a:lvl1pPr algn="r">
              <a:spcBef>
                <a:spcPts val="0"/>
              </a:spcBef>
              <a:buNone/>
              <a:defRPr sz="1300">
                <a:solidFill>
                  <a:schemeClr val="dk1"/>
                </a:solidFill>
              </a:defRPr>
            </a:lvl1pPr>
          </a:lstStyle>
          <a:p>
            <a:pPr>
              <a:spcBef>
                <a:spcPts val="0"/>
              </a:spcBef>
              <a:buNone/>
            </a:pPr>
            <a:fld id="{00000000-1234-1234-1234-123412341234}" type="slidenum">
              <a:rPr lang="en"/>
              <a:pPr>
                <a:spcBef>
                  <a:spcPts val="0"/>
                </a:spcBef>
                <a:buNone/>
              </a:pPr>
              <a:t>‹#›</a:t>
            </a:fld>
            <a:endParaRPr lang="en"/>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9"/>
        <p:cNvGrpSpPr/>
        <p:nvPr/>
      </p:nvGrpSpPr>
      <p:grpSpPr>
        <a:xfrm>
          <a:off x="0" y="0"/>
          <a:ext cx="0" cy="0"/>
          <a:chOff x="0" y="0"/>
          <a:chExt cx="0" cy="0"/>
        </a:xfrm>
      </p:grpSpPr>
      <p:sp>
        <p:nvSpPr>
          <p:cNvPr id="30" name="Shape 30"/>
          <p:cNvSpPr txBox="1">
            <a:spLocks noGrp="1"/>
          </p:cNvSpPr>
          <p:nvPr>
            <p:ph type="subTitle" idx="1"/>
          </p:nvPr>
        </p:nvSpPr>
        <p:spPr>
          <a:xfrm>
            <a:off x="1193700" y="2871200"/>
            <a:ext cx="6756599" cy="691499"/>
          </a:xfrm>
          <a:prstGeom prst="rect">
            <a:avLst/>
          </a:prstGeom>
        </p:spPr>
        <p:txBody>
          <a:bodyPr lIns="91425" tIns="91425" rIns="91425" bIns="91425" anchor="t" anchorCtr="0">
            <a:noAutofit/>
          </a:bodyPr>
          <a:lstStyle/>
          <a:p>
            <a:pPr rtl="0">
              <a:spcBef>
                <a:spcPts val="0"/>
              </a:spcBef>
              <a:buNone/>
            </a:pPr>
            <a:r>
              <a:rPr lang="en" sz="1800">
                <a:latin typeface="Verdana"/>
                <a:ea typeface="Verdana"/>
                <a:cs typeface="Verdana"/>
                <a:sym typeface="Verdana"/>
              </a:rPr>
              <a:t>Sarah Hovde</a:t>
            </a:r>
          </a:p>
          <a:p>
            <a:pPr>
              <a:spcBef>
                <a:spcPts val="0"/>
              </a:spcBef>
              <a:buNone/>
            </a:pPr>
            <a:r>
              <a:rPr lang="en" sz="1800">
                <a:latin typeface="Verdana"/>
                <a:ea typeface="Verdana"/>
                <a:cs typeface="Verdana"/>
                <a:sym typeface="Verdana"/>
              </a:rPr>
              <a:t>Folger Shakespeare Library</a:t>
            </a:r>
          </a:p>
        </p:txBody>
      </p:sp>
      <p:sp>
        <p:nvSpPr>
          <p:cNvPr id="31" name="Shape 31"/>
          <p:cNvSpPr txBox="1"/>
          <p:nvPr/>
        </p:nvSpPr>
        <p:spPr>
          <a:xfrm>
            <a:off x="526806" y="1231122"/>
            <a:ext cx="8090399" cy="1250999"/>
          </a:xfrm>
          <a:prstGeom prst="rect">
            <a:avLst/>
          </a:prstGeom>
          <a:noFill/>
          <a:ln>
            <a:noFill/>
          </a:ln>
        </p:spPr>
        <p:txBody>
          <a:bodyPr lIns="91425" tIns="91425" rIns="91425" bIns="91425" anchor="ctr" anchorCtr="0">
            <a:noAutofit/>
          </a:bodyPr>
          <a:lstStyle/>
          <a:p>
            <a:pPr algn="ctr" rtl="0">
              <a:spcBef>
                <a:spcPts val="0"/>
              </a:spcBef>
              <a:buNone/>
            </a:pPr>
            <a:r>
              <a:rPr lang="en" sz="2200" b="1">
                <a:latin typeface="Verdana"/>
                <a:ea typeface="Verdana"/>
                <a:cs typeface="Verdana"/>
                <a:sym typeface="Verdana"/>
              </a:rPr>
              <a:t>No cataloging class? No problem!</a:t>
            </a:r>
          </a:p>
        </p:txBody>
      </p:sp>
      <p:sp>
        <p:nvSpPr>
          <p:cNvPr id="32" name="Shape 32"/>
          <p:cNvSpPr txBox="1"/>
          <p:nvPr/>
        </p:nvSpPr>
        <p:spPr>
          <a:xfrm>
            <a:off x="-30596" y="3951780"/>
            <a:ext cx="9205199" cy="1074000"/>
          </a:xfrm>
          <a:prstGeom prst="rect">
            <a:avLst/>
          </a:prstGeom>
          <a:noFill/>
          <a:ln>
            <a:noFill/>
          </a:ln>
        </p:spPr>
        <p:txBody>
          <a:bodyPr lIns="91425" tIns="91425" rIns="91425" bIns="91425" anchor="t" anchorCtr="0">
            <a:noAutofit/>
          </a:bodyPr>
          <a:lstStyle/>
          <a:p>
            <a:pPr algn="ctr" rtl="0">
              <a:spcBef>
                <a:spcPts val="0"/>
              </a:spcBef>
              <a:buNone/>
            </a:pPr>
            <a:r>
              <a:rPr lang="en">
                <a:latin typeface="Verdana"/>
                <a:ea typeface="Verdana"/>
                <a:cs typeface="Verdana"/>
                <a:sym typeface="Verdana"/>
              </a:rPr>
              <a:t>Competencies and Education for a Career in Cataloging Interest Group</a:t>
            </a:r>
          </a:p>
          <a:p>
            <a:pPr algn="ctr" rtl="0">
              <a:spcBef>
                <a:spcPts val="0"/>
              </a:spcBef>
              <a:buNone/>
            </a:pPr>
            <a:r>
              <a:rPr lang="en">
                <a:latin typeface="Verdana"/>
                <a:ea typeface="Verdana"/>
                <a:cs typeface="Verdana"/>
                <a:sym typeface="Verdana"/>
              </a:rPr>
              <a:t>ALA Annual 2015</a:t>
            </a:r>
          </a:p>
          <a:p>
            <a:pPr algn="ctr">
              <a:spcBef>
                <a:spcPts val="0"/>
              </a:spcBef>
              <a:buNone/>
            </a:pPr>
            <a:r>
              <a:rPr lang="en">
                <a:latin typeface="Verdana"/>
                <a:ea typeface="Verdana"/>
                <a:cs typeface="Verdana"/>
                <a:sym typeface="Verdana"/>
              </a:rPr>
              <a:t>Friday, June26, 2015, 1:00-2:30 pm</a:t>
            </a: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sp>
        <p:nvSpPr>
          <p:cNvPr id="82" name="Shape 82"/>
          <p:cNvSpPr txBox="1">
            <a:spLocks noGrp="1"/>
          </p:cNvSpPr>
          <p:nvPr>
            <p:ph type="title"/>
          </p:nvPr>
        </p:nvSpPr>
        <p:spPr>
          <a:xfrm>
            <a:off x="2191350" y="1833450"/>
            <a:ext cx="4761300" cy="1476599"/>
          </a:xfrm>
          <a:prstGeom prst="rect">
            <a:avLst/>
          </a:prstGeom>
        </p:spPr>
        <p:txBody>
          <a:bodyPr lIns="91425" tIns="91425" rIns="91425" bIns="91425" anchor="b" anchorCtr="0">
            <a:noAutofit/>
          </a:bodyPr>
          <a:lstStyle/>
          <a:p>
            <a:pPr algn="ctr" rtl="0">
              <a:spcBef>
                <a:spcPts val="0"/>
              </a:spcBef>
              <a:buNone/>
            </a:pPr>
            <a:r>
              <a:rPr lang="en" sz="4000" b="0">
                <a:latin typeface="Verdana"/>
                <a:ea typeface="Verdana"/>
                <a:cs typeface="Verdana"/>
                <a:sym typeface="Verdana"/>
              </a:rPr>
              <a:t>INST 737</a:t>
            </a:r>
          </a:p>
          <a:p>
            <a:pPr algn="ctr">
              <a:spcBef>
                <a:spcPts val="0"/>
              </a:spcBef>
              <a:buNone/>
            </a:pPr>
            <a:r>
              <a:rPr lang="en" sz="4000" b="0">
                <a:latin typeface="Verdana"/>
                <a:ea typeface="Verdana"/>
                <a:cs typeface="Verdana"/>
                <a:sym typeface="Verdana"/>
              </a:rPr>
              <a:t>Digging into Data</a:t>
            </a:r>
          </a:p>
        </p:txBody>
      </p:sp>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86"/>
        <p:cNvGrpSpPr/>
        <p:nvPr/>
      </p:nvGrpSpPr>
      <p:grpSpPr>
        <a:xfrm>
          <a:off x="0" y="0"/>
          <a:ext cx="0" cy="0"/>
          <a:chOff x="0" y="0"/>
          <a:chExt cx="0" cy="0"/>
        </a:xfrm>
      </p:grpSpPr>
      <p:sp>
        <p:nvSpPr>
          <p:cNvPr id="87" name="Shape 87"/>
          <p:cNvSpPr txBox="1">
            <a:spLocks noGrp="1"/>
          </p:cNvSpPr>
          <p:nvPr>
            <p:ph type="title"/>
          </p:nvPr>
        </p:nvSpPr>
        <p:spPr>
          <a:xfrm>
            <a:off x="371700" y="1599450"/>
            <a:ext cx="8400599" cy="1944599"/>
          </a:xfrm>
          <a:prstGeom prst="rect">
            <a:avLst/>
          </a:prstGeom>
        </p:spPr>
        <p:txBody>
          <a:bodyPr lIns="91425" tIns="91425" rIns="91425" bIns="91425" anchor="b" anchorCtr="0">
            <a:noAutofit/>
          </a:bodyPr>
          <a:lstStyle/>
          <a:p>
            <a:pPr algn="ctr" rtl="0">
              <a:spcBef>
                <a:spcPts val="0"/>
              </a:spcBef>
              <a:buNone/>
            </a:pPr>
            <a:r>
              <a:rPr lang="en" sz="4000" b="0">
                <a:latin typeface="Verdana"/>
                <a:ea typeface="Verdana"/>
                <a:cs typeface="Verdana"/>
                <a:sym typeface="Verdana"/>
              </a:rPr>
              <a:t>LBSC 684</a:t>
            </a:r>
          </a:p>
          <a:p>
            <a:pPr algn="ctr" rtl="0">
              <a:spcBef>
                <a:spcPts val="0"/>
              </a:spcBef>
              <a:buNone/>
            </a:pPr>
            <a:r>
              <a:rPr lang="en" sz="4000" b="0">
                <a:latin typeface="Verdana"/>
                <a:ea typeface="Verdana"/>
                <a:cs typeface="Verdana"/>
                <a:sym typeface="Verdana"/>
              </a:rPr>
              <a:t>Archival Arrangement </a:t>
            </a:r>
          </a:p>
          <a:p>
            <a:pPr algn="ctr">
              <a:spcBef>
                <a:spcPts val="0"/>
              </a:spcBef>
              <a:buNone/>
            </a:pPr>
            <a:r>
              <a:rPr lang="en" sz="4000" b="0">
                <a:latin typeface="Verdana"/>
                <a:ea typeface="Verdana"/>
                <a:cs typeface="Verdana"/>
                <a:sym typeface="Verdana"/>
              </a:rPr>
              <a:t>and Description</a:t>
            </a:r>
          </a:p>
        </p:txBody>
      </p:sp>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Shape 92"/>
          <p:cNvSpPr txBox="1">
            <a:spLocks noGrp="1"/>
          </p:cNvSpPr>
          <p:nvPr>
            <p:ph type="title"/>
          </p:nvPr>
        </p:nvSpPr>
        <p:spPr>
          <a:xfrm>
            <a:off x="1482450" y="2074200"/>
            <a:ext cx="6179100" cy="995099"/>
          </a:xfrm>
          <a:prstGeom prst="rect">
            <a:avLst/>
          </a:prstGeom>
        </p:spPr>
        <p:txBody>
          <a:bodyPr lIns="91425" tIns="91425" rIns="91425" bIns="91425" anchor="b" anchorCtr="0">
            <a:noAutofit/>
          </a:bodyPr>
          <a:lstStyle/>
          <a:p>
            <a:pPr>
              <a:spcBef>
                <a:spcPts val="0"/>
              </a:spcBef>
              <a:buNone/>
            </a:pPr>
            <a:r>
              <a:rPr lang="en" sz="6000" b="0">
                <a:latin typeface="Verdana"/>
                <a:ea typeface="Verdana"/>
                <a:cs typeface="Verdana"/>
                <a:sym typeface="Verdana"/>
              </a:rPr>
              <a:t>HOW TO CODE</a:t>
            </a:r>
          </a:p>
        </p:txBody>
      </p:sp>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Shape 97"/>
          <p:cNvSpPr txBox="1">
            <a:spLocks noGrp="1"/>
          </p:cNvSpPr>
          <p:nvPr>
            <p:ph type="title"/>
          </p:nvPr>
        </p:nvSpPr>
        <p:spPr>
          <a:xfrm>
            <a:off x="641100" y="1850100"/>
            <a:ext cx="7861799" cy="857400"/>
          </a:xfrm>
          <a:prstGeom prst="rect">
            <a:avLst/>
          </a:prstGeom>
        </p:spPr>
        <p:txBody>
          <a:bodyPr lIns="91425" tIns="91425" rIns="91425" bIns="91425" anchor="b" anchorCtr="0">
            <a:noAutofit/>
          </a:bodyPr>
          <a:lstStyle/>
          <a:p>
            <a:pPr>
              <a:spcBef>
                <a:spcPts val="0"/>
              </a:spcBef>
              <a:buNone/>
            </a:pPr>
            <a:r>
              <a:rPr lang="en" sz="4000" b="0">
                <a:latin typeface="Verdana"/>
                <a:ea typeface="Verdana"/>
                <a:cs typeface="Verdana"/>
                <a:sym typeface="Verdana"/>
              </a:rPr>
              <a:t>ADVOCACY &amp; OUTREACH 101</a:t>
            </a:r>
          </a:p>
        </p:txBody>
      </p:sp>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Shape 102"/>
          <p:cNvSpPr txBox="1">
            <a:spLocks noGrp="1"/>
          </p:cNvSpPr>
          <p:nvPr>
            <p:ph type="ctrTitle"/>
          </p:nvPr>
        </p:nvSpPr>
        <p:spPr>
          <a:xfrm>
            <a:off x="608550" y="444075"/>
            <a:ext cx="7926899" cy="2279699"/>
          </a:xfrm>
          <a:prstGeom prst="rect">
            <a:avLst/>
          </a:prstGeom>
        </p:spPr>
        <p:txBody>
          <a:bodyPr lIns="91425" tIns="91425" rIns="91425" bIns="91425" anchor="b" anchorCtr="0">
            <a:noAutofit/>
          </a:bodyPr>
          <a:lstStyle/>
          <a:p>
            <a:pPr lvl="0" rtl="0">
              <a:lnSpc>
                <a:spcPct val="115000"/>
              </a:lnSpc>
              <a:spcBef>
                <a:spcPts val="1800"/>
              </a:spcBef>
              <a:spcAft>
                <a:spcPts val="400"/>
              </a:spcAft>
              <a:buNone/>
            </a:pPr>
            <a:r>
              <a:rPr lang="en" sz="1800">
                <a:latin typeface="Verdana"/>
                <a:ea typeface="Verdana"/>
                <a:cs typeface="Verdana"/>
                <a:sym typeface="Verdana"/>
              </a:rPr>
              <a:t>Competencies and Education for a Career in Cataloging Interest Group </a:t>
            </a:r>
          </a:p>
          <a:p>
            <a:pPr lvl="0" rtl="0">
              <a:lnSpc>
                <a:spcPct val="115000"/>
              </a:lnSpc>
              <a:spcBef>
                <a:spcPts val="1800"/>
              </a:spcBef>
              <a:spcAft>
                <a:spcPts val="400"/>
              </a:spcAft>
              <a:buNone/>
            </a:pPr>
            <a:r>
              <a:rPr lang="en" sz="1800">
                <a:latin typeface="Verdana"/>
                <a:ea typeface="Verdana"/>
                <a:cs typeface="Verdana"/>
                <a:sym typeface="Verdana"/>
              </a:rPr>
              <a:t>ALA Annual 2015</a:t>
            </a:r>
          </a:p>
          <a:p>
            <a:pPr lvl="0" rtl="0">
              <a:lnSpc>
                <a:spcPct val="115000"/>
              </a:lnSpc>
              <a:spcBef>
                <a:spcPts val="1800"/>
              </a:spcBef>
              <a:spcAft>
                <a:spcPts val="400"/>
              </a:spcAft>
              <a:buNone/>
            </a:pPr>
            <a:r>
              <a:rPr lang="en" sz="1800">
                <a:latin typeface="Verdana"/>
                <a:ea typeface="Verdana"/>
                <a:cs typeface="Verdana"/>
                <a:sym typeface="Verdana"/>
              </a:rPr>
              <a:t>Friday, June 26, 1:00-2:30 pm</a:t>
            </a:r>
          </a:p>
        </p:txBody>
      </p:sp>
      <p:sp>
        <p:nvSpPr>
          <p:cNvPr id="103" name="Shape 103"/>
          <p:cNvSpPr txBox="1">
            <a:spLocks noGrp="1"/>
          </p:cNvSpPr>
          <p:nvPr>
            <p:ph type="subTitle" idx="1"/>
          </p:nvPr>
        </p:nvSpPr>
        <p:spPr>
          <a:xfrm>
            <a:off x="685800" y="3494071"/>
            <a:ext cx="7772400" cy="1649399"/>
          </a:xfrm>
          <a:prstGeom prst="rect">
            <a:avLst/>
          </a:prstGeom>
        </p:spPr>
        <p:txBody>
          <a:bodyPr lIns="91425" tIns="91425" rIns="91425" bIns="91425" anchor="t" anchorCtr="0">
            <a:noAutofit/>
          </a:bodyPr>
          <a:lstStyle/>
          <a:p>
            <a:pPr lvl="0" rtl="0">
              <a:spcBef>
                <a:spcPts val="0"/>
              </a:spcBef>
              <a:buNone/>
            </a:pPr>
            <a:r>
              <a:rPr lang="en" sz="1800">
                <a:latin typeface="Verdana"/>
                <a:ea typeface="Verdana"/>
                <a:cs typeface="Verdana"/>
                <a:sym typeface="Verdana"/>
              </a:rPr>
              <a:t>Sarah Hovde</a:t>
            </a:r>
          </a:p>
          <a:p>
            <a:pPr rtl="0">
              <a:spcBef>
                <a:spcPts val="0"/>
              </a:spcBef>
              <a:buNone/>
            </a:pPr>
            <a:r>
              <a:rPr lang="en" sz="1800">
                <a:latin typeface="Verdana"/>
                <a:ea typeface="Verdana"/>
                <a:cs typeface="Verdana"/>
                <a:sym typeface="Verdana"/>
              </a:rPr>
              <a:t>Folger Shakespeare Library</a:t>
            </a:r>
          </a:p>
          <a:p>
            <a:pPr rtl="0">
              <a:spcBef>
                <a:spcPts val="0"/>
              </a:spcBef>
              <a:buNone/>
            </a:pPr>
            <a:r>
              <a:rPr lang="en" sz="1800">
                <a:latin typeface="Verdana"/>
                <a:ea typeface="Verdana"/>
                <a:cs typeface="Verdana"/>
                <a:sym typeface="Verdana"/>
              </a:rPr>
              <a:t>shovde@folger.edu</a:t>
            </a:r>
          </a:p>
          <a:p>
            <a:pPr lvl="0" rtl="0">
              <a:spcBef>
                <a:spcPts val="0"/>
              </a:spcBef>
              <a:buNone/>
            </a:pPr>
            <a:r>
              <a:rPr lang="en" sz="1800">
                <a:latin typeface="Verdana"/>
                <a:ea typeface="Verdana"/>
                <a:cs typeface="Verdana"/>
                <a:sym typeface="Verdana"/>
              </a:rPr>
              <a:t>@sehovde</a:t>
            </a: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6"/>
        <p:cNvGrpSpPr/>
        <p:nvPr/>
      </p:nvGrpSpPr>
      <p:grpSpPr>
        <a:xfrm>
          <a:off x="0" y="0"/>
          <a:ext cx="0" cy="0"/>
          <a:chOff x="0" y="0"/>
          <a:chExt cx="0" cy="0"/>
        </a:xfrm>
      </p:grpSpPr>
      <p:pic>
        <p:nvPicPr>
          <p:cNvPr id="37" name="Shape 37"/>
          <p:cNvPicPr preferRelativeResize="0"/>
          <p:nvPr/>
        </p:nvPicPr>
        <p:blipFill>
          <a:blip r:embed="rId3">
            <a:alphaModFix/>
          </a:blip>
          <a:stretch>
            <a:fillRect/>
          </a:stretch>
        </p:blipFill>
        <p:spPr>
          <a:xfrm>
            <a:off x="1224375" y="61037"/>
            <a:ext cx="6695249" cy="5021424"/>
          </a:xfrm>
          <a:prstGeom prst="rect">
            <a:avLst/>
          </a:prstGeom>
          <a:noFill/>
          <a:ln w="19050" cap="flat" cmpd="sng">
            <a:solidFill>
              <a:srgbClr val="FF0000"/>
            </a:solidFill>
            <a:prstDash val="solid"/>
            <a:round/>
            <a:headEnd type="none" w="med" len="med"/>
            <a:tailEnd type="none" w="med" len="med"/>
          </a:ln>
        </p:spPr>
      </p:pic>
      <p:sp>
        <p:nvSpPr>
          <p:cNvPr id="38" name="Shape 38"/>
          <p:cNvSpPr/>
          <p:nvPr/>
        </p:nvSpPr>
        <p:spPr>
          <a:xfrm>
            <a:off x="4257875" y="2806775"/>
            <a:ext cx="940200" cy="177000"/>
          </a:xfrm>
          <a:prstGeom prst="rect">
            <a:avLst/>
          </a:prstGeom>
          <a:noFill/>
          <a:ln w="28575" cap="flat" cmpd="sng">
            <a:solidFill>
              <a:srgbClr val="FF0000"/>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39" name="Shape 39"/>
          <p:cNvSpPr txBox="1"/>
          <p:nvPr/>
        </p:nvSpPr>
        <p:spPr>
          <a:xfrm>
            <a:off x="4898250" y="4768800"/>
            <a:ext cx="2970300" cy="265800"/>
          </a:xfrm>
          <a:prstGeom prst="rect">
            <a:avLst/>
          </a:prstGeom>
          <a:noFill/>
          <a:ln>
            <a:noFill/>
          </a:ln>
        </p:spPr>
        <p:txBody>
          <a:bodyPr lIns="91425" tIns="91425" rIns="91425" bIns="91425" anchor="t" anchorCtr="0">
            <a:noAutofit/>
          </a:bodyPr>
          <a:lstStyle/>
          <a:p>
            <a:pPr>
              <a:spcBef>
                <a:spcPts val="0"/>
              </a:spcBef>
              <a:buNone/>
            </a:pPr>
            <a:r>
              <a:rPr lang="en" sz="800">
                <a:solidFill>
                  <a:srgbClr val="FFFFFF"/>
                </a:solidFill>
              </a:rPr>
              <a:t>Albin O. Kuhn Library, UMBC, night (photo by Sarah Hovde)</a:t>
            </a: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43"/>
        <p:cNvGrpSpPr/>
        <p:nvPr/>
      </p:nvGrpSpPr>
      <p:grpSpPr>
        <a:xfrm>
          <a:off x="0" y="0"/>
          <a:ext cx="0" cy="0"/>
          <a:chOff x="0" y="0"/>
          <a:chExt cx="0" cy="0"/>
        </a:xfrm>
      </p:grpSpPr>
      <p:pic>
        <p:nvPicPr>
          <p:cNvPr id="44" name="Shape 44"/>
          <p:cNvPicPr preferRelativeResize="0"/>
          <p:nvPr/>
        </p:nvPicPr>
        <p:blipFill>
          <a:blip r:embed="rId3">
            <a:alphaModFix/>
          </a:blip>
          <a:stretch>
            <a:fillRect/>
          </a:stretch>
        </p:blipFill>
        <p:spPr>
          <a:xfrm>
            <a:off x="1151906" y="0"/>
            <a:ext cx="6840186" cy="5143499"/>
          </a:xfrm>
          <a:prstGeom prst="rect">
            <a:avLst/>
          </a:prstGeom>
          <a:noFill/>
          <a:ln>
            <a:noFill/>
          </a:ln>
        </p:spPr>
      </p:pic>
      <p:sp>
        <p:nvSpPr>
          <p:cNvPr id="45" name="Shape 45"/>
          <p:cNvSpPr txBox="1"/>
          <p:nvPr/>
        </p:nvSpPr>
        <p:spPr>
          <a:xfrm>
            <a:off x="2656900" y="4503000"/>
            <a:ext cx="5376000" cy="640499"/>
          </a:xfrm>
          <a:prstGeom prst="rect">
            <a:avLst/>
          </a:prstGeom>
          <a:noFill/>
          <a:ln>
            <a:noFill/>
          </a:ln>
        </p:spPr>
        <p:txBody>
          <a:bodyPr lIns="91425" tIns="91425" rIns="91425" bIns="91425" anchor="t" anchorCtr="0">
            <a:noAutofit/>
          </a:bodyPr>
          <a:lstStyle/>
          <a:p>
            <a:pPr lvl="0" rtl="0">
              <a:lnSpc>
                <a:spcPct val="115000"/>
              </a:lnSpc>
              <a:spcBef>
                <a:spcPts val="2400"/>
              </a:spcBef>
              <a:spcAft>
                <a:spcPts val="600"/>
              </a:spcAft>
              <a:buNone/>
            </a:pPr>
            <a:r>
              <a:rPr lang="en" sz="800" b="1">
                <a:solidFill>
                  <a:srgbClr val="FFFFFF"/>
                </a:solidFill>
              </a:rPr>
              <a:t>McKeldin Library, front view, mid-afternoon light, August 21, 2006, via Wikimedia Commons user tomf688</a:t>
            </a: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49"/>
        <p:cNvGrpSpPr/>
        <p:nvPr/>
      </p:nvGrpSpPr>
      <p:grpSpPr>
        <a:xfrm>
          <a:off x="0" y="0"/>
          <a:ext cx="0" cy="0"/>
          <a:chOff x="0" y="0"/>
          <a:chExt cx="0" cy="0"/>
        </a:xfrm>
      </p:grpSpPr>
      <p:pic>
        <p:nvPicPr>
          <p:cNvPr id="50" name="Shape 50"/>
          <p:cNvPicPr preferRelativeResize="0"/>
          <p:nvPr/>
        </p:nvPicPr>
        <p:blipFill>
          <a:blip r:embed="rId3">
            <a:alphaModFix/>
          </a:blip>
          <a:stretch>
            <a:fillRect/>
          </a:stretch>
        </p:blipFill>
        <p:spPr>
          <a:xfrm>
            <a:off x="893936" y="50262"/>
            <a:ext cx="7356126" cy="5042974"/>
          </a:xfrm>
          <a:prstGeom prst="rect">
            <a:avLst/>
          </a:prstGeom>
          <a:noFill/>
          <a:ln>
            <a:noFill/>
          </a:ln>
        </p:spPr>
      </p:pic>
      <p:sp>
        <p:nvSpPr>
          <p:cNvPr id="51" name="Shape 51"/>
          <p:cNvSpPr txBox="1"/>
          <p:nvPr/>
        </p:nvSpPr>
        <p:spPr>
          <a:xfrm>
            <a:off x="4796050" y="4857375"/>
            <a:ext cx="3515400" cy="204299"/>
          </a:xfrm>
          <a:prstGeom prst="rect">
            <a:avLst/>
          </a:prstGeom>
          <a:noFill/>
          <a:ln>
            <a:noFill/>
          </a:ln>
        </p:spPr>
        <p:txBody>
          <a:bodyPr lIns="91425" tIns="91425" rIns="91425" bIns="91425" anchor="t" anchorCtr="0">
            <a:noAutofit/>
          </a:bodyPr>
          <a:lstStyle/>
          <a:p>
            <a:pPr>
              <a:spcBef>
                <a:spcPts val="0"/>
              </a:spcBef>
              <a:buNone/>
            </a:pPr>
            <a:r>
              <a:rPr lang="en" sz="800">
                <a:solidFill>
                  <a:srgbClr val="FFFFFF"/>
                </a:solidFill>
              </a:rPr>
              <a:t>Folger Library Exterior, evening, from the Folger Digital Image Collection</a:t>
            </a: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55"/>
        <p:cNvGrpSpPr/>
        <p:nvPr/>
      </p:nvGrpSpPr>
      <p:grpSpPr>
        <a:xfrm>
          <a:off x="0" y="0"/>
          <a:ext cx="0" cy="0"/>
          <a:chOff x="0" y="0"/>
          <a:chExt cx="0" cy="0"/>
        </a:xfrm>
      </p:grpSpPr>
      <p:pic>
        <p:nvPicPr>
          <p:cNvPr id="56" name="Shape 56"/>
          <p:cNvPicPr preferRelativeResize="0"/>
          <p:nvPr/>
        </p:nvPicPr>
        <p:blipFill>
          <a:blip r:embed="rId3">
            <a:alphaModFix/>
          </a:blip>
          <a:stretch>
            <a:fillRect/>
          </a:stretch>
        </p:blipFill>
        <p:spPr>
          <a:xfrm>
            <a:off x="2642716" y="0"/>
            <a:ext cx="3858567" cy="5143500"/>
          </a:xfrm>
          <a:prstGeom prst="rect">
            <a:avLst/>
          </a:prstGeom>
          <a:noFill/>
          <a:ln>
            <a:noFill/>
          </a:ln>
        </p:spPr>
      </p:pic>
      <p:sp>
        <p:nvSpPr>
          <p:cNvPr id="57" name="Shape 57"/>
          <p:cNvSpPr txBox="1"/>
          <p:nvPr/>
        </p:nvSpPr>
        <p:spPr>
          <a:xfrm>
            <a:off x="3215550" y="4544000"/>
            <a:ext cx="3285899" cy="599399"/>
          </a:xfrm>
          <a:prstGeom prst="rect">
            <a:avLst/>
          </a:prstGeom>
          <a:noFill/>
          <a:ln>
            <a:noFill/>
          </a:ln>
        </p:spPr>
        <p:txBody>
          <a:bodyPr lIns="91425" tIns="91425" rIns="91425" bIns="91425" anchor="t" anchorCtr="0">
            <a:noAutofit/>
          </a:bodyPr>
          <a:lstStyle/>
          <a:p>
            <a:pPr lvl="0" rtl="0">
              <a:lnSpc>
                <a:spcPct val="115000"/>
              </a:lnSpc>
              <a:spcBef>
                <a:spcPts val="2400"/>
              </a:spcBef>
              <a:spcAft>
                <a:spcPts val="600"/>
              </a:spcAft>
              <a:buClr>
                <a:schemeClr val="dk1"/>
              </a:buClr>
              <a:buSzPct val="137500"/>
              <a:buFont typeface="Arial"/>
              <a:buNone/>
            </a:pPr>
            <a:r>
              <a:rPr lang="en" sz="800" b="1">
                <a:solidFill>
                  <a:srgbClr val="FFFFFF"/>
                </a:solidFill>
              </a:rPr>
              <a:t>UMD Hornbake Library, via Wikimedia Commons user Bgervais</a:t>
            </a:r>
          </a:p>
          <a:p>
            <a:pPr>
              <a:spcBef>
                <a:spcPts val="0"/>
              </a:spcBef>
              <a:buNone/>
            </a:pPr>
            <a:endParaRPr sz="800">
              <a:solidFill>
                <a:srgbClr val="FFFFFF"/>
              </a:solidFill>
            </a:endParaRPr>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61"/>
        <p:cNvGrpSpPr/>
        <p:nvPr/>
      </p:nvGrpSpPr>
      <p:grpSpPr>
        <a:xfrm>
          <a:off x="0" y="0"/>
          <a:ext cx="0" cy="0"/>
          <a:chOff x="0" y="0"/>
          <a:chExt cx="0" cy="0"/>
        </a:xfrm>
      </p:grpSpPr>
      <p:sp>
        <p:nvSpPr>
          <p:cNvPr id="62" name="Shape 62"/>
          <p:cNvSpPr txBox="1">
            <a:spLocks noGrp="1"/>
          </p:cNvSpPr>
          <p:nvPr>
            <p:ph type="body" idx="1"/>
          </p:nvPr>
        </p:nvSpPr>
        <p:spPr>
          <a:xfrm>
            <a:off x="457200" y="1573950"/>
            <a:ext cx="8229600" cy="1995599"/>
          </a:xfrm>
          <a:prstGeom prst="rect">
            <a:avLst/>
          </a:prstGeom>
          <a:noFill/>
          <a:ln>
            <a:noFill/>
          </a:ln>
        </p:spPr>
        <p:txBody>
          <a:bodyPr lIns="91425" tIns="91425" rIns="91425" bIns="91425" anchor="t" anchorCtr="0">
            <a:noAutofit/>
          </a:bodyPr>
          <a:lstStyle/>
          <a:p>
            <a:pPr algn="ctr" rtl="0">
              <a:spcBef>
                <a:spcPts val="0"/>
              </a:spcBef>
              <a:buNone/>
            </a:pPr>
            <a:r>
              <a:rPr lang="en" sz="4000">
                <a:latin typeface="Verdana"/>
                <a:ea typeface="Verdana"/>
                <a:cs typeface="Verdana"/>
                <a:sym typeface="Verdana"/>
              </a:rPr>
              <a:t>LBSC 670</a:t>
            </a:r>
          </a:p>
          <a:p>
            <a:pPr algn="ctr">
              <a:spcBef>
                <a:spcPts val="0"/>
              </a:spcBef>
              <a:buNone/>
            </a:pPr>
            <a:r>
              <a:rPr lang="en" sz="4000">
                <a:latin typeface="Verdana"/>
                <a:ea typeface="Verdana"/>
                <a:cs typeface="Verdana"/>
                <a:sym typeface="Verdana"/>
              </a:rPr>
              <a:t>Organization of Information</a:t>
            </a:r>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67" name="Shape 67"/>
          <p:cNvSpPr txBox="1">
            <a:spLocks noGrp="1"/>
          </p:cNvSpPr>
          <p:nvPr>
            <p:ph type="title"/>
          </p:nvPr>
        </p:nvSpPr>
        <p:spPr>
          <a:xfrm>
            <a:off x="457200" y="1270650"/>
            <a:ext cx="8229600" cy="2602199"/>
          </a:xfrm>
          <a:prstGeom prst="rect">
            <a:avLst/>
          </a:prstGeom>
        </p:spPr>
        <p:txBody>
          <a:bodyPr lIns="91425" tIns="91425" rIns="91425" bIns="91425" anchor="b" anchorCtr="0">
            <a:noAutofit/>
          </a:bodyPr>
          <a:lstStyle/>
          <a:p>
            <a:pPr algn="ctr" rtl="0">
              <a:spcBef>
                <a:spcPts val="0"/>
              </a:spcBef>
              <a:buNone/>
            </a:pPr>
            <a:r>
              <a:rPr lang="en" sz="4000" b="0" dirty="0">
                <a:latin typeface="Verdana"/>
                <a:ea typeface="Verdana"/>
                <a:cs typeface="Verdana"/>
                <a:sym typeface="Verdana"/>
              </a:rPr>
              <a:t>LBSC 775</a:t>
            </a:r>
          </a:p>
          <a:p>
            <a:pPr algn="ctr">
              <a:spcBef>
                <a:spcPts val="0"/>
              </a:spcBef>
              <a:buNone/>
            </a:pPr>
            <a:r>
              <a:rPr lang="en" sz="4000" b="0" dirty="0">
                <a:latin typeface="Verdana"/>
                <a:ea typeface="Verdana"/>
                <a:cs typeface="Verdana"/>
                <a:sym typeface="Verdana"/>
              </a:rPr>
              <a:t>Construction and Maintenance of Index Languages and Thesauri</a:t>
            </a:r>
          </a:p>
        </p:txBody>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sp>
        <p:nvSpPr>
          <p:cNvPr id="72" name="Shape 72"/>
          <p:cNvSpPr txBox="1">
            <a:spLocks noGrp="1"/>
          </p:cNvSpPr>
          <p:nvPr>
            <p:ph type="title"/>
          </p:nvPr>
        </p:nvSpPr>
        <p:spPr>
          <a:xfrm>
            <a:off x="457200" y="1849350"/>
            <a:ext cx="8229600" cy="1444799"/>
          </a:xfrm>
          <a:prstGeom prst="rect">
            <a:avLst/>
          </a:prstGeom>
        </p:spPr>
        <p:txBody>
          <a:bodyPr lIns="91425" tIns="91425" rIns="91425" bIns="91425" anchor="b" anchorCtr="0">
            <a:noAutofit/>
          </a:bodyPr>
          <a:lstStyle/>
          <a:p>
            <a:pPr algn="ctr" rtl="0">
              <a:spcBef>
                <a:spcPts val="0"/>
              </a:spcBef>
              <a:buNone/>
            </a:pPr>
            <a:r>
              <a:rPr lang="en" sz="4000" b="0">
                <a:latin typeface="Verdana"/>
                <a:ea typeface="Verdana"/>
                <a:cs typeface="Verdana"/>
                <a:sym typeface="Verdana"/>
              </a:rPr>
              <a:t>LBSC 773</a:t>
            </a:r>
          </a:p>
          <a:p>
            <a:pPr algn="ctr">
              <a:spcBef>
                <a:spcPts val="0"/>
              </a:spcBef>
              <a:buNone/>
            </a:pPr>
            <a:r>
              <a:rPr lang="en" sz="4000" b="0">
                <a:latin typeface="Verdana"/>
                <a:ea typeface="Verdana"/>
                <a:cs typeface="Verdana"/>
                <a:sym typeface="Verdana"/>
              </a:rPr>
              <a:t>Classification Theory</a:t>
            </a:r>
          </a:p>
        </p:txBody>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sp>
        <p:nvSpPr>
          <p:cNvPr id="77" name="Shape 77"/>
          <p:cNvSpPr txBox="1">
            <a:spLocks noGrp="1"/>
          </p:cNvSpPr>
          <p:nvPr>
            <p:ph type="title"/>
          </p:nvPr>
        </p:nvSpPr>
        <p:spPr>
          <a:xfrm>
            <a:off x="457200" y="1856100"/>
            <a:ext cx="8229600" cy="1431300"/>
          </a:xfrm>
          <a:prstGeom prst="rect">
            <a:avLst/>
          </a:prstGeom>
        </p:spPr>
        <p:txBody>
          <a:bodyPr lIns="91425" tIns="91425" rIns="91425" bIns="91425" anchor="b" anchorCtr="0">
            <a:noAutofit/>
          </a:bodyPr>
          <a:lstStyle/>
          <a:p>
            <a:pPr algn="ctr" rtl="0">
              <a:spcBef>
                <a:spcPts val="0"/>
              </a:spcBef>
              <a:buNone/>
            </a:pPr>
            <a:r>
              <a:rPr lang="en" sz="4000" b="0">
                <a:latin typeface="Verdana"/>
                <a:ea typeface="Verdana"/>
                <a:cs typeface="Verdana"/>
                <a:sym typeface="Verdana"/>
              </a:rPr>
              <a:t>LBSC 783</a:t>
            </a:r>
          </a:p>
          <a:p>
            <a:pPr algn="ctr">
              <a:spcBef>
                <a:spcPts val="0"/>
              </a:spcBef>
              <a:buNone/>
            </a:pPr>
            <a:r>
              <a:rPr lang="en" sz="4000" b="0">
                <a:latin typeface="Verdana"/>
                <a:ea typeface="Verdana"/>
                <a:cs typeface="Verdana"/>
                <a:sym typeface="Verdana"/>
              </a:rPr>
              <a:t>Seminar in Technical Services</a:t>
            </a:r>
          </a:p>
        </p:txBody>
      </p:sp>
    </p:spTree>
  </p:cSld>
  <p:clrMapOvr>
    <a:masterClrMapping/>
  </p:clrMapOvr>
  <p:transition spd="slow">
    <p:cut/>
  </p:transition>
</p:sld>
</file>

<file path=ppt/theme/theme1.xml><?xml version="1.0" encoding="utf-8"?>
<a:theme xmlns:a="http://schemas.openxmlformats.org/drawingml/2006/main" name="simple-light">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51</TotalTime>
  <Words>1907</Words>
  <Application>Microsoft Office PowerPoint</Application>
  <PresentationFormat>On-screen Show (16:9)</PresentationFormat>
  <Paragraphs>50</Paragraphs>
  <Slides>14</Slides>
  <Notes>14</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simple-light</vt:lpstr>
      <vt:lpstr>Slide 1</vt:lpstr>
      <vt:lpstr>Slide 2</vt:lpstr>
      <vt:lpstr>Slide 3</vt:lpstr>
      <vt:lpstr>Slide 4</vt:lpstr>
      <vt:lpstr>Slide 5</vt:lpstr>
      <vt:lpstr>Slide 6</vt:lpstr>
      <vt:lpstr>LBSC 775 Construction and Maintenance of Index Languages and Thesauri</vt:lpstr>
      <vt:lpstr>LBSC 773 Classification Theory</vt:lpstr>
      <vt:lpstr>LBSC 783 Seminar in Technical Services</vt:lpstr>
      <vt:lpstr>INST 737 Digging into Data</vt:lpstr>
      <vt:lpstr>LBSC 684 Archival Arrangement  and Description</vt:lpstr>
      <vt:lpstr>HOW TO CODE</vt:lpstr>
      <vt:lpstr>ADVOCACY &amp; OUTREACH 101</vt:lpstr>
      <vt:lpstr>Competencies and Education for a Career in Cataloging Interest Group  ALA Annual 2015 Friday, June 26, 1:00-2:30 pm</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Sarah Hovde</dc:creator>
  <cp:lastModifiedBy>shovde</cp:lastModifiedBy>
  <cp:revision>13</cp:revision>
  <dcterms:modified xsi:type="dcterms:W3CDTF">2015-07-14T14:27:45Z</dcterms:modified>
</cp:coreProperties>
</file>