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drawings/drawing2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16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27"/>
  </p:notesMasterIdLst>
  <p:sldIdLst>
    <p:sldId id="256" r:id="rId5"/>
    <p:sldId id="260" r:id="rId6"/>
    <p:sldId id="261" r:id="rId7"/>
    <p:sldId id="262" r:id="rId8"/>
    <p:sldId id="263" r:id="rId9"/>
    <p:sldId id="264" r:id="rId10"/>
    <p:sldId id="279" r:id="rId11"/>
    <p:sldId id="281" r:id="rId12"/>
    <p:sldId id="265" r:id="rId13"/>
    <p:sldId id="266" r:id="rId14"/>
    <p:sldId id="282" r:id="rId15"/>
    <p:sldId id="270" r:id="rId16"/>
    <p:sldId id="268" r:id="rId17"/>
    <p:sldId id="283" r:id="rId18"/>
    <p:sldId id="276" r:id="rId19"/>
    <p:sldId id="274" r:id="rId20"/>
    <p:sldId id="273" r:id="rId21"/>
    <p:sldId id="280" r:id="rId22"/>
    <p:sldId id="277" r:id="rId23"/>
    <p:sldId id="278" r:id="rId24"/>
    <p:sldId id="271" r:id="rId25"/>
    <p:sldId id="272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1146"/>
    <a:srgbClr val="1A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6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aolo:Desktop:DATA_Print%20Books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aolo:Desktop:DATA_Print%20Books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aolo:Desktop:DATA_Print%20Books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aolo:Desktop:DATA_Print%20Books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aolo:Desktop:DATA_Print%20Books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aolo:Desktop:DATA_Print%20Books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gujilde\Documents\Circ2015.xlsx" TargetMode="External"/><Relationship Id="rId2" Type="http://schemas.openxmlformats.org/officeDocument/2006/relationships/chartUserShapes" Target="../drawings/drawing2.xm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aolo:Desktop:DATA_Print%20Book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PAOLO_DRIVE:ALA%20MW%202016:Circ2015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PAOLO_DRIVE:ALA%20MW%202016:Circ2015.xlsx" TargetMode="External"/><Relationship Id="rId2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aolo:Desktop:DATA_Print%20Book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aolo:Desktop:DATA_Print%20Book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aolo:Desktop:DATA_Print%20Book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aolo:Desktop:DATA_Print%20Book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aolo:Desktop:DATA_Print%20Book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aolo:Desktop:DATA_Print%20Book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Sheet4!$K$3</c:f>
              <c:strCache>
                <c:ptCount val="1"/>
                <c:pt idx="0">
                  <c:v># of Items</c:v>
                </c:pt>
              </c:strCache>
            </c:strRef>
          </c:tx>
          <c:invertIfNegative val="0"/>
          <c:cat>
            <c:numRef>
              <c:f>Sheet4!$J$4:$J$17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Sheet4!$K$4:$K$17</c:f>
              <c:numCache>
                <c:formatCode>General</c:formatCode>
                <c:ptCount val="14"/>
                <c:pt idx="0">
                  <c:v>18199.0</c:v>
                </c:pt>
                <c:pt idx="1">
                  <c:v>16680.0</c:v>
                </c:pt>
                <c:pt idx="2">
                  <c:v>13466.0</c:v>
                </c:pt>
                <c:pt idx="3">
                  <c:v>16908.0</c:v>
                </c:pt>
                <c:pt idx="4">
                  <c:v>17756.0</c:v>
                </c:pt>
                <c:pt idx="5">
                  <c:v>14184.0</c:v>
                </c:pt>
                <c:pt idx="6">
                  <c:v>8263.0</c:v>
                </c:pt>
                <c:pt idx="7">
                  <c:v>1836.0</c:v>
                </c:pt>
                <c:pt idx="8">
                  <c:v>5897.0</c:v>
                </c:pt>
                <c:pt idx="9">
                  <c:v>7229.0</c:v>
                </c:pt>
                <c:pt idx="10">
                  <c:v>8783.0</c:v>
                </c:pt>
                <c:pt idx="11">
                  <c:v>4152.0</c:v>
                </c:pt>
                <c:pt idx="12">
                  <c:v>2802.0</c:v>
                </c:pt>
                <c:pt idx="13">
                  <c:v>1498.0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50071240"/>
        <c:axId val="-2050198168"/>
      </c:barChart>
      <c:catAx>
        <c:axId val="-2050071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50198168"/>
        <c:crosses val="autoZero"/>
        <c:auto val="1"/>
        <c:lblAlgn val="ctr"/>
        <c:lblOffset val="100"/>
        <c:noMultiLvlLbl val="0"/>
      </c:catAx>
      <c:valAx>
        <c:axId val="-20501981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50071240"/>
        <c:crosses val="autoZero"/>
        <c:crossBetween val="between"/>
      </c:valAx>
    </c:plotArea>
    <c:plotVisOnly val="1"/>
    <c:dispBlanksAs val="gap"/>
    <c:showDLblsOverMax val="0"/>
  </c:chart>
  <c:spPr>
    <a:solidFill>
      <a:schemeClr val="tx1">
        <a:lumMod val="75000"/>
        <a:lumOff val="25000"/>
      </a:schemeClr>
    </a:solidFill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rgbClr val="438DD0"/>
            </a:solidFill>
            <a:effectLst>
              <a:innerShdw blurRad="63500" dist="50800" dir="5400000">
                <a:prstClr val="black">
                  <a:alpha val="50000"/>
                </a:prstClr>
              </a:innerShdw>
            </a:effectLst>
          </c:spPr>
          <c:invertIfNegative val="0"/>
          <c:cat>
            <c:numRef>
              <c:f>Sheet1!$B$17:$B$30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Sheet1!$C$17:$C$30</c:f>
              <c:numCache>
                <c:formatCode>General</c:formatCode>
                <c:ptCount val="14"/>
                <c:pt idx="0">
                  <c:v>1567.0</c:v>
                </c:pt>
                <c:pt idx="1">
                  <c:v>2354.0</c:v>
                </c:pt>
                <c:pt idx="2">
                  <c:v>1732.0</c:v>
                </c:pt>
                <c:pt idx="3">
                  <c:v>1360.0</c:v>
                </c:pt>
                <c:pt idx="4">
                  <c:v>966.0</c:v>
                </c:pt>
                <c:pt idx="5">
                  <c:v>809.0</c:v>
                </c:pt>
                <c:pt idx="6">
                  <c:v>745.0</c:v>
                </c:pt>
                <c:pt idx="7">
                  <c:v>847.0</c:v>
                </c:pt>
                <c:pt idx="8">
                  <c:v>762.0</c:v>
                </c:pt>
                <c:pt idx="9">
                  <c:v>724.0</c:v>
                </c:pt>
                <c:pt idx="10">
                  <c:v>590.0</c:v>
                </c:pt>
                <c:pt idx="11">
                  <c:v>533.0</c:v>
                </c:pt>
                <c:pt idx="12">
                  <c:v>336.0</c:v>
                </c:pt>
                <c:pt idx="13">
                  <c:v>281.0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9129960"/>
        <c:axId val="-2049126824"/>
      </c:barChart>
      <c:catAx>
        <c:axId val="-2049129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49126824"/>
        <c:crosses val="autoZero"/>
        <c:auto val="1"/>
        <c:lblAlgn val="ctr"/>
        <c:lblOffset val="100"/>
        <c:noMultiLvlLbl val="0"/>
      </c:catAx>
      <c:valAx>
        <c:axId val="-20491268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491299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rgbClr val="438DD0"/>
            </a:solidFill>
            <a:effectLst>
              <a:innerShdw blurRad="63500" dist="50800" dir="5400000">
                <a:prstClr val="black">
                  <a:alpha val="50000"/>
                </a:prstClr>
              </a:innerShdw>
            </a:effectLst>
          </c:spPr>
          <c:invertIfNegative val="0"/>
          <c:cat>
            <c:numRef>
              <c:f>Sheet1!$B$17:$B$30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Sheet1!$C$17:$C$30</c:f>
              <c:numCache>
                <c:formatCode>General</c:formatCode>
                <c:ptCount val="14"/>
                <c:pt idx="0">
                  <c:v>1567.0</c:v>
                </c:pt>
                <c:pt idx="1">
                  <c:v>2354.0</c:v>
                </c:pt>
                <c:pt idx="2">
                  <c:v>1732.0</c:v>
                </c:pt>
                <c:pt idx="3">
                  <c:v>1360.0</c:v>
                </c:pt>
                <c:pt idx="4">
                  <c:v>966.0</c:v>
                </c:pt>
                <c:pt idx="5">
                  <c:v>809.0</c:v>
                </c:pt>
                <c:pt idx="6">
                  <c:v>745.0</c:v>
                </c:pt>
                <c:pt idx="7">
                  <c:v>847.0</c:v>
                </c:pt>
                <c:pt idx="8">
                  <c:v>762.0</c:v>
                </c:pt>
                <c:pt idx="9">
                  <c:v>724.0</c:v>
                </c:pt>
                <c:pt idx="10">
                  <c:v>590.0</c:v>
                </c:pt>
                <c:pt idx="11">
                  <c:v>533.0</c:v>
                </c:pt>
                <c:pt idx="12">
                  <c:v>336.0</c:v>
                </c:pt>
                <c:pt idx="13">
                  <c:v>281.0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9100600"/>
        <c:axId val="-2049097512"/>
      </c:barChart>
      <c:catAx>
        <c:axId val="-20491006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49097512"/>
        <c:crosses val="autoZero"/>
        <c:auto val="1"/>
        <c:lblAlgn val="ctr"/>
        <c:lblOffset val="100"/>
        <c:noMultiLvlLbl val="0"/>
      </c:catAx>
      <c:valAx>
        <c:axId val="-20490975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491006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rgbClr val="438DD0"/>
            </a:solidFill>
            <a:effectLst>
              <a:innerShdw blurRad="63500" dist="50800" dir="5400000">
                <a:prstClr val="black">
                  <a:alpha val="50000"/>
                </a:prstClr>
              </a:innerShdw>
            </a:effectLst>
          </c:spPr>
          <c:invertIfNegative val="0"/>
          <c:cat>
            <c:numRef>
              <c:f>Sheet1!$B$17:$B$30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Sheet1!$C$17:$C$30</c:f>
              <c:numCache>
                <c:formatCode>General</c:formatCode>
                <c:ptCount val="14"/>
                <c:pt idx="0">
                  <c:v>1567.0</c:v>
                </c:pt>
                <c:pt idx="1">
                  <c:v>2354.0</c:v>
                </c:pt>
                <c:pt idx="2">
                  <c:v>1732.0</c:v>
                </c:pt>
                <c:pt idx="3">
                  <c:v>1360.0</c:v>
                </c:pt>
                <c:pt idx="4">
                  <c:v>966.0</c:v>
                </c:pt>
                <c:pt idx="5">
                  <c:v>809.0</c:v>
                </c:pt>
                <c:pt idx="6">
                  <c:v>745.0</c:v>
                </c:pt>
                <c:pt idx="7">
                  <c:v>847.0</c:v>
                </c:pt>
                <c:pt idx="8">
                  <c:v>762.0</c:v>
                </c:pt>
                <c:pt idx="9">
                  <c:v>724.0</c:v>
                </c:pt>
                <c:pt idx="10">
                  <c:v>590.0</c:v>
                </c:pt>
                <c:pt idx="11">
                  <c:v>533.0</c:v>
                </c:pt>
                <c:pt idx="12">
                  <c:v>336.0</c:v>
                </c:pt>
                <c:pt idx="13">
                  <c:v>281.0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9521208"/>
        <c:axId val="-2049508696"/>
      </c:barChart>
      <c:catAx>
        <c:axId val="-2049521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49508696"/>
        <c:crosses val="autoZero"/>
        <c:auto val="1"/>
        <c:lblAlgn val="ctr"/>
        <c:lblOffset val="100"/>
        <c:noMultiLvlLbl val="0"/>
      </c:catAx>
      <c:valAx>
        <c:axId val="-20495086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495212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numRef>
              <c:f>Sheet2!$B$18:$B$31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Sheet2!$C$18:$C$31</c:f>
              <c:numCache>
                <c:formatCode>General</c:formatCode>
                <c:ptCount val="14"/>
                <c:pt idx="0">
                  <c:v>2135.0</c:v>
                </c:pt>
                <c:pt idx="1">
                  <c:v>2841.0</c:v>
                </c:pt>
                <c:pt idx="2">
                  <c:v>2144.0</c:v>
                </c:pt>
                <c:pt idx="3">
                  <c:v>1820.0</c:v>
                </c:pt>
                <c:pt idx="4">
                  <c:v>1505.0</c:v>
                </c:pt>
                <c:pt idx="5">
                  <c:v>1005.0</c:v>
                </c:pt>
                <c:pt idx="6">
                  <c:v>1024.0</c:v>
                </c:pt>
                <c:pt idx="7">
                  <c:v>1088.0</c:v>
                </c:pt>
                <c:pt idx="8">
                  <c:v>1019.0</c:v>
                </c:pt>
                <c:pt idx="9">
                  <c:v>986.0</c:v>
                </c:pt>
                <c:pt idx="10">
                  <c:v>799.0</c:v>
                </c:pt>
                <c:pt idx="11">
                  <c:v>733.0</c:v>
                </c:pt>
                <c:pt idx="12">
                  <c:v>531.0</c:v>
                </c:pt>
                <c:pt idx="13">
                  <c:v>418.0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9453736"/>
        <c:axId val="-2049421320"/>
      </c:barChart>
      <c:catAx>
        <c:axId val="-2049453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49421320"/>
        <c:crosses val="autoZero"/>
        <c:auto val="1"/>
        <c:lblAlgn val="ctr"/>
        <c:lblOffset val="100"/>
        <c:noMultiLvlLbl val="0"/>
      </c:catAx>
      <c:valAx>
        <c:axId val="-2049421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49453736"/>
        <c:crosses val="autoZero"/>
        <c:crossBetween val="between"/>
      </c:valAx>
    </c:plotArea>
    <c:plotVisOnly val="1"/>
    <c:dispBlanksAs val="gap"/>
    <c:showDLblsOverMax val="0"/>
  </c:chart>
  <c:spPr>
    <a:solidFill>
      <a:schemeClr val="tx1">
        <a:lumMod val="75000"/>
        <a:lumOff val="25000"/>
      </a:schemeClr>
    </a:solidFill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numRef>
              <c:f>Sheet1!$B$101:$B$106</c:f>
              <c:numCache>
                <c:formatCode>General</c:formatCode>
                <c:ptCount val="6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</c:numCache>
            </c:numRef>
          </c:cat>
          <c:val>
            <c:numRef>
              <c:f>Sheet1!$C$101:$C$106</c:f>
              <c:numCache>
                <c:formatCode>General</c:formatCode>
                <c:ptCount val="6"/>
                <c:pt idx="0">
                  <c:v>1577.0</c:v>
                </c:pt>
                <c:pt idx="1">
                  <c:v>2214.0</c:v>
                </c:pt>
                <c:pt idx="2">
                  <c:v>1377.0</c:v>
                </c:pt>
                <c:pt idx="3">
                  <c:v>1020.0</c:v>
                </c:pt>
                <c:pt idx="4">
                  <c:v>786.0</c:v>
                </c:pt>
                <c:pt idx="5">
                  <c:v>615.0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9064680"/>
        <c:axId val="-2049061496"/>
      </c:barChart>
      <c:catAx>
        <c:axId val="-2049064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49061496"/>
        <c:crosses val="autoZero"/>
        <c:auto val="1"/>
        <c:lblAlgn val="ctr"/>
        <c:lblOffset val="100"/>
        <c:noMultiLvlLbl val="0"/>
      </c:catAx>
      <c:valAx>
        <c:axId val="-20490614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49064680"/>
        <c:crosses val="autoZero"/>
        <c:crossBetween val="between"/>
      </c:valAx>
    </c:plotArea>
    <c:plotVisOnly val="1"/>
    <c:dispBlanksAs val="gap"/>
    <c:showDLblsOverMax val="0"/>
  </c:chart>
  <c:spPr>
    <a:solidFill>
      <a:schemeClr val="tx1">
        <a:lumMod val="75000"/>
        <a:lumOff val="25000"/>
      </a:schemeClr>
    </a:solidFill>
  </c:sp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0861320"/>
        <c:axId val="-2100524328"/>
      </c:lineChart>
      <c:catAx>
        <c:axId val="-21008613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100524328"/>
        <c:crosses val="autoZero"/>
        <c:auto val="1"/>
        <c:lblAlgn val="ctr"/>
        <c:lblOffset val="100"/>
        <c:noMultiLvlLbl val="0"/>
      </c:catAx>
      <c:valAx>
        <c:axId val="-21005243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100861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numRef>
              <c:f>Sheet4!$J$4:$J$17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Sheet4!$K$4:$K$17</c:f>
              <c:numCache>
                <c:formatCode>General</c:formatCode>
                <c:ptCount val="14"/>
                <c:pt idx="0">
                  <c:v>18199.0</c:v>
                </c:pt>
                <c:pt idx="1">
                  <c:v>16680.0</c:v>
                </c:pt>
                <c:pt idx="2">
                  <c:v>13466.0</c:v>
                </c:pt>
                <c:pt idx="3">
                  <c:v>16908.0</c:v>
                </c:pt>
                <c:pt idx="4">
                  <c:v>17756.0</c:v>
                </c:pt>
                <c:pt idx="5">
                  <c:v>14184.0</c:v>
                </c:pt>
                <c:pt idx="6">
                  <c:v>8263.0</c:v>
                </c:pt>
                <c:pt idx="7">
                  <c:v>1836.0</c:v>
                </c:pt>
                <c:pt idx="8">
                  <c:v>5897.0</c:v>
                </c:pt>
                <c:pt idx="9">
                  <c:v>7229.0</c:v>
                </c:pt>
                <c:pt idx="10">
                  <c:v>8783.0</c:v>
                </c:pt>
                <c:pt idx="11">
                  <c:v>4152.0</c:v>
                </c:pt>
                <c:pt idx="12">
                  <c:v>2802.0</c:v>
                </c:pt>
                <c:pt idx="13">
                  <c:v>1498.0</c:v>
                </c:pt>
              </c:numCache>
            </c:numRef>
          </c:val>
        </c:ser>
        <c:ser>
          <c:idx val="1"/>
          <c:order val="1"/>
          <c:invertIfNegative val="0"/>
          <c:cat>
            <c:numRef>
              <c:f>Sheet4!$J$4:$J$17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Sheet4!$L$4:$L$17</c:f>
              <c:numCache>
                <c:formatCode>General</c:formatCode>
                <c:ptCount val="14"/>
                <c:pt idx="0">
                  <c:v>2841.0</c:v>
                </c:pt>
                <c:pt idx="1">
                  <c:v>2965.0</c:v>
                </c:pt>
                <c:pt idx="2">
                  <c:v>2328.0</c:v>
                </c:pt>
                <c:pt idx="3">
                  <c:v>2850.0</c:v>
                </c:pt>
                <c:pt idx="4">
                  <c:v>3250.0</c:v>
                </c:pt>
                <c:pt idx="5">
                  <c:v>3117.0</c:v>
                </c:pt>
                <c:pt idx="6">
                  <c:v>1658.0</c:v>
                </c:pt>
                <c:pt idx="7">
                  <c:v>387.0</c:v>
                </c:pt>
                <c:pt idx="8">
                  <c:v>1608.0</c:v>
                </c:pt>
                <c:pt idx="9">
                  <c:v>2252.0</c:v>
                </c:pt>
                <c:pt idx="10">
                  <c:v>2798.0</c:v>
                </c:pt>
                <c:pt idx="11">
                  <c:v>1750.0</c:v>
                </c:pt>
                <c:pt idx="12">
                  <c:v>1254.0</c:v>
                </c:pt>
                <c:pt idx="13">
                  <c:v>934.0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50655672"/>
        <c:axId val="-2050652744"/>
      </c:barChart>
      <c:catAx>
        <c:axId val="-2050655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50652744"/>
        <c:crosses val="autoZero"/>
        <c:auto val="1"/>
        <c:lblAlgn val="ctr"/>
        <c:lblOffset val="100"/>
        <c:noMultiLvlLbl val="0"/>
      </c:catAx>
      <c:valAx>
        <c:axId val="-20506527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5065567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>
              <a:solidFill>
                <a:srgbClr val="FFFFFF"/>
              </a:solidFill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tx1">
        <a:lumMod val="75000"/>
        <a:lumOff val="25000"/>
      </a:schemeClr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Total Print Monograph Circulation by Fiscal Year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'TOTAL CIRC'!$B$1</c:f>
              <c:strCache>
                <c:ptCount val="1"/>
                <c:pt idx="0">
                  <c:v>Total Print Circulation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'TOTAL CIRC'!$A$2:$A$16</c:f>
              <c:numCache>
                <c:formatCode>General</c:formatCode>
                <c:ptCount val="15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</c:numCache>
            </c:numRef>
          </c:cat>
          <c:val>
            <c:numRef>
              <c:f>'TOTAL CIRC'!$B$2:$B$16</c:f>
              <c:numCache>
                <c:formatCode>General</c:formatCode>
                <c:ptCount val="15"/>
                <c:pt idx="0">
                  <c:v>22302.0</c:v>
                </c:pt>
                <c:pt idx="1">
                  <c:v>38213.0</c:v>
                </c:pt>
                <c:pt idx="2">
                  <c:v>37652.0</c:v>
                </c:pt>
                <c:pt idx="3">
                  <c:v>37460.0</c:v>
                </c:pt>
                <c:pt idx="4">
                  <c:v>33365.0</c:v>
                </c:pt>
                <c:pt idx="5">
                  <c:v>32307.0</c:v>
                </c:pt>
                <c:pt idx="6">
                  <c:v>27996.0</c:v>
                </c:pt>
                <c:pt idx="7">
                  <c:v>31052.0</c:v>
                </c:pt>
                <c:pt idx="8">
                  <c:v>29489.0</c:v>
                </c:pt>
                <c:pt idx="9">
                  <c:v>26562.0</c:v>
                </c:pt>
                <c:pt idx="10">
                  <c:v>26807.0</c:v>
                </c:pt>
                <c:pt idx="11">
                  <c:v>25018.0</c:v>
                </c:pt>
                <c:pt idx="12">
                  <c:v>22974.0</c:v>
                </c:pt>
                <c:pt idx="13">
                  <c:v>20677.0</c:v>
                </c:pt>
                <c:pt idx="14">
                  <c:v>18378.0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-2049328056"/>
        <c:axId val="-2049318312"/>
      </c:barChart>
      <c:catAx>
        <c:axId val="-2049328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49318312"/>
        <c:crosses val="autoZero"/>
        <c:auto val="1"/>
        <c:lblAlgn val="ctr"/>
        <c:lblOffset val="100"/>
        <c:noMultiLvlLbl val="0"/>
      </c:catAx>
      <c:valAx>
        <c:axId val="-2049318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49328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Total Print Monograph Circulation by Fiscal Year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'TOTAL CIRC'!$B$1</c:f>
              <c:strCache>
                <c:ptCount val="1"/>
                <c:pt idx="0">
                  <c:v>Total Print Circulation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'TOTAL CIRC'!$A$2:$A$16</c:f>
              <c:numCache>
                <c:formatCode>General</c:formatCode>
                <c:ptCount val="15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</c:numCache>
            </c:numRef>
          </c:cat>
          <c:val>
            <c:numRef>
              <c:f>'TOTAL CIRC'!$B$2:$B$16</c:f>
              <c:numCache>
                <c:formatCode>General</c:formatCode>
                <c:ptCount val="15"/>
                <c:pt idx="0">
                  <c:v>22302.0</c:v>
                </c:pt>
                <c:pt idx="1">
                  <c:v>38213.0</c:v>
                </c:pt>
                <c:pt idx="2">
                  <c:v>37652.0</c:v>
                </c:pt>
                <c:pt idx="3">
                  <c:v>37460.0</c:v>
                </c:pt>
                <c:pt idx="4">
                  <c:v>33365.0</c:v>
                </c:pt>
                <c:pt idx="5">
                  <c:v>32307.0</c:v>
                </c:pt>
                <c:pt idx="6">
                  <c:v>27996.0</c:v>
                </c:pt>
                <c:pt idx="7">
                  <c:v>31052.0</c:v>
                </c:pt>
                <c:pt idx="8">
                  <c:v>29489.0</c:v>
                </c:pt>
                <c:pt idx="9">
                  <c:v>26562.0</c:v>
                </c:pt>
                <c:pt idx="10">
                  <c:v>26807.0</c:v>
                </c:pt>
                <c:pt idx="11">
                  <c:v>25018.0</c:v>
                </c:pt>
                <c:pt idx="12">
                  <c:v>22974.0</c:v>
                </c:pt>
                <c:pt idx="13">
                  <c:v>20677.0</c:v>
                </c:pt>
                <c:pt idx="14">
                  <c:v>18378.0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-2050777624"/>
        <c:axId val="-2050338920"/>
      </c:barChart>
      <c:catAx>
        <c:axId val="-2050777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50338920"/>
        <c:crosses val="autoZero"/>
        <c:auto val="1"/>
        <c:lblAlgn val="ctr"/>
        <c:lblOffset val="100"/>
        <c:noMultiLvlLbl val="0"/>
      </c:catAx>
      <c:valAx>
        <c:axId val="-2050338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50777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Sheet6!$A$2</c:f>
              <c:strCache>
                <c:ptCount val="1"/>
                <c:pt idx="0">
                  <c:v>PS</c:v>
                </c:pt>
              </c:strCache>
            </c:strRef>
          </c:tx>
          <c:marker>
            <c:symbol val="none"/>
          </c:marker>
          <c:cat>
            <c:numRef>
              <c:f>Sheet6!$B$1:$O$1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Sheet6!$B$2:$O$2</c:f>
              <c:numCache>
                <c:formatCode>General</c:formatCode>
                <c:ptCount val="14"/>
                <c:pt idx="0">
                  <c:v>3574.0</c:v>
                </c:pt>
                <c:pt idx="1">
                  <c:v>3813.0</c:v>
                </c:pt>
                <c:pt idx="2">
                  <c:v>3631.0</c:v>
                </c:pt>
                <c:pt idx="3">
                  <c:v>2416.0</c:v>
                </c:pt>
                <c:pt idx="4">
                  <c:v>2558.0</c:v>
                </c:pt>
                <c:pt idx="5">
                  <c:v>2023.0</c:v>
                </c:pt>
                <c:pt idx="6">
                  <c:v>2362.0</c:v>
                </c:pt>
                <c:pt idx="7">
                  <c:v>2128.0</c:v>
                </c:pt>
                <c:pt idx="8">
                  <c:v>1856.0</c:v>
                </c:pt>
                <c:pt idx="9">
                  <c:v>2098.0</c:v>
                </c:pt>
                <c:pt idx="10">
                  <c:v>2053.0</c:v>
                </c:pt>
                <c:pt idx="11">
                  <c:v>2420.0</c:v>
                </c:pt>
                <c:pt idx="12">
                  <c:v>1904.0</c:v>
                </c:pt>
                <c:pt idx="13">
                  <c:v>1679.0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Sheet6!$A$3</c:f>
              <c:strCache>
                <c:ptCount val="1"/>
                <c:pt idx="0">
                  <c:v>E </c:v>
                </c:pt>
              </c:strCache>
            </c:strRef>
          </c:tx>
          <c:marker>
            <c:symbol val="none"/>
          </c:marker>
          <c:cat>
            <c:numRef>
              <c:f>Sheet6!$B$1:$O$1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Sheet6!$B$3:$O$3</c:f>
              <c:numCache>
                <c:formatCode>General</c:formatCode>
                <c:ptCount val="14"/>
                <c:pt idx="0">
                  <c:v>2320.0</c:v>
                </c:pt>
                <c:pt idx="1">
                  <c:v>2665.0</c:v>
                </c:pt>
                <c:pt idx="2">
                  <c:v>2443.0</c:v>
                </c:pt>
                <c:pt idx="3">
                  <c:v>2465.0</c:v>
                </c:pt>
                <c:pt idx="4">
                  <c:v>2233.0</c:v>
                </c:pt>
                <c:pt idx="5">
                  <c:v>2390.0</c:v>
                </c:pt>
                <c:pt idx="6">
                  <c:v>2827.0</c:v>
                </c:pt>
                <c:pt idx="7">
                  <c:v>2665.0</c:v>
                </c:pt>
                <c:pt idx="8">
                  <c:v>2186.0</c:v>
                </c:pt>
                <c:pt idx="9">
                  <c:v>1926.0</c:v>
                </c:pt>
                <c:pt idx="10">
                  <c:v>1597.0</c:v>
                </c:pt>
                <c:pt idx="11">
                  <c:v>1546.0</c:v>
                </c:pt>
                <c:pt idx="12">
                  <c:v>1187.0</c:v>
                </c:pt>
                <c:pt idx="13">
                  <c:v>1169.0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Sheet6!$A$4</c:f>
              <c:strCache>
                <c:ptCount val="1"/>
                <c:pt idx="0">
                  <c:v>PR</c:v>
                </c:pt>
              </c:strCache>
            </c:strRef>
          </c:tx>
          <c:marker>
            <c:symbol val="none"/>
          </c:marker>
          <c:cat>
            <c:numRef>
              <c:f>Sheet6!$B$1:$O$1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Sheet6!$B$4:$O$4</c:f>
              <c:numCache>
                <c:formatCode>General</c:formatCode>
                <c:ptCount val="14"/>
                <c:pt idx="0">
                  <c:v>2436.0</c:v>
                </c:pt>
                <c:pt idx="1">
                  <c:v>2137.0</c:v>
                </c:pt>
                <c:pt idx="2">
                  <c:v>2341.0</c:v>
                </c:pt>
                <c:pt idx="3">
                  <c:v>1802.0</c:v>
                </c:pt>
                <c:pt idx="4">
                  <c:v>2007.0</c:v>
                </c:pt>
                <c:pt idx="5">
                  <c:v>1716.0</c:v>
                </c:pt>
                <c:pt idx="6">
                  <c:v>1679.0</c:v>
                </c:pt>
                <c:pt idx="7">
                  <c:v>1699.0</c:v>
                </c:pt>
                <c:pt idx="8">
                  <c:v>1503.0</c:v>
                </c:pt>
                <c:pt idx="9">
                  <c:v>1493.0</c:v>
                </c:pt>
                <c:pt idx="10">
                  <c:v>1530.0</c:v>
                </c:pt>
                <c:pt idx="11">
                  <c:v>1477.0</c:v>
                </c:pt>
                <c:pt idx="12">
                  <c:v>1364.0</c:v>
                </c:pt>
                <c:pt idx="13">
                  <c:v>1185.0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Sheet6!$A$5</c:f>
              <c:strCache>
                <c:ptCount val="1"/>
                <c:pt idx="0">
                  <c:v>LB</c:v>
                </c:pt>
              </c:strCache>
            </c:strRef>
          </c:tx>
          <c:marker>
            <c:symbol val="none"/>
          </c:marker>
          <c:cat>
            <c:numRef>
              <c:f>Sheet6!$B$1:$O$1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Sheet6!$B$5:$O$5</c:f>
              <c:numCache>
                <c:formatCode>General</c:formatCode>
                <c:ptCount val="14"/>
                <c:pt idx="0">
                  <c:v>1514.0</c:v>
                </c:pt>
                <c:pt idx="1">
                  <c:v>1621.0</c:v>
                </c:pt>
                <c:pt idx="2">
                  <c:v>1584.0</c:v>
                </c:pt>
                <c:pt idx="3">
                  <c:v>1476.0</c:v>
                </c:pt>
                <c:pt idx="4">
                  <c:v>1481.0</c:v>
                </c:pt>
                <c:pt idx="5">
                  <c:v>1152.0</c:v>
                </c:pt>
                <c:pt idx="6">
                  <c:v>1146.0</c:v>
                </c:pt>
                <c:pt idx="7">
                  <c:v>980.0</c:v>
                </c:pt>
                <c:pt idx="8">
                  <c:v>796.0</c:v>
                </c:pt>
                <c:pt idx="9">
                  <c:v>842.0</c:v>
                </c:pt>
                <c:pt idx="10">
                  <c:v>756.0</c:v>
                </c:pt>
                <c:pt idx="11">
                  <c:v>611.0</c:v>
                </c:pt>
                <c:pt idx="12">
                  <c:v>607.0</c:v>
                </c:pt>
                <c:pt idx="13">
                  <c:v>403.0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Sheet6!$A$6</c:f>
              <c:strCache>
                <c:ptCount val="1"/>
                <c:pt idx="0">
                  <c:v>PN</c:v>
                </c:pt>
              </c:strCache>
            </c:strRef>
          </c:tx>
          <c:marker>
            <c:symbol val="none"/>
          </c:marker>
          <c:cat>
            <c:numRef>
              <c:f>Sheet6!$B$1:$O$1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Sheet6!$B$6:$O$6</c:f>
              <c:numCache>
                <c:formatCode>General</c:formatCode>
                <c:ptCount val="14"/>
                <c:pt idx="0">
                  <c:v>1086.0</c:v>
                </c:pt>
                <c:pt idx="1">
                  <c:v>1182.0</c:v>
                </c:pt>
                <c:pt idx="2">
                  <c:v>1071.0</c:v>
                </c:pt>
                <c:pt idx="3">
                  <c:v>863.0</c:v>
                </c:pt>
                <c:pt idx="4">
                  <c:v>904.0</c:v>
                </c:pt>
                <c:pt idx="5">
                  <c:v>1003.0</c:v>
                </c:pt>
                <c:pt idx="6">
                  <c:v>869.0</c:v>
                </c:pt>
                <c:pt idx="7">
                  <c:v>811.0</c:v>
                </c:pt>
                <c:pt idx="8">
                  <c:v>763.0</c:v>
                </c:pt>
                <c:pt idx="9">
                  <c:v>939.0</c:v>
                </c:pt>
                <c:pt idx="10">
                  <c:v>794.0</c:v>
                </c:pt>
                <c:pt idx="11">
                  <c:v>872.0</c:v>
                </c:pt>
                <c:pt idx="12">
                  <c:v>797.0</c:v>
                </c:pt>
                <c:pt idx="13">
                  <c:v>839.0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9278152"/>
        <c:axId val="-2049275016"/>
      </c:lineChart>
      <c:catAx>
        <c:axId val="-2049278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49275016"/>
        <c:crosses val="autoZero"/>
        <c:auto val="1"/>
        <c:lblAlgn val="ctr"/>
        <c:lblOffset val="100"/>
        <c:noMultiLvlLbl val="0"/>
      </c:catAx>
      <c:valAx>
        <c:axId val="-2049275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4927815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>
              <a:solidFill>
                <a:srgbClr val="FFFFFF"/>
              </a:solidFill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tx1">
        <a:lumMod val="75000"/>
        <a:lumOff val="25000"/>
      </a:schemeClr>
    </a:solidFill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Sheet6!$S$2</c:f>
              <c:strCache>
                <c:ptCount val="1"/>
                <c:pt idx="0">
                  <c:v>PS</c:v>
                </c:pt>
              </c:strCache>
            </c:strRef>
          </c:tx>
          <c:marker>
            <c:symbol val="none"/>
          </c:marker>
          <c:cat>
            <c:numRef>
              <c:f>Sheet6!$T$1:$Y$1</c:f>
              <c:numCache>
                <c:formatCode>General</c:formatCode>
                <c:ptCount val="6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</c:numCache>
            </c:numRef>
          </c:cat>
          <c:val>
            <c:numRef>
              <c:f>Sheet6!$T$2:$Y$2</c:f>
              <c:numCache>
                <c:formatCode>General</c:formatCode>
                <c:ptCount val="6"/>
                <c:pt idx="0">
                  <c:v>1856.0</c:v>
                </c:pt>
                <c:pt idx="1">
                  <c:v>2098.0</c:v>
                </c:pt>
                <c:pt idx="2">
                  <c:v>2053.0</c:v>
                </c:pt>
                <c:pt idx="3">
                  <c:v>2420.0</c:v>
                </c:pt>
                <c:pt idx="4">
                  <c:v>1904.0</c:v>
                </c:pt>
                <c:pt idx="5">
                  <c:v>1679.0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Sheet6!$S$3</c:f>
              <c:strCache>
                <c:ptCount val="1"/>
                <c:pt idx="0">
                  <c:v>E </c:v>
                </c:pt>
              </c:strCache>
            </c:strRef>
          </c:tx>
          <c:marker>
            <c:symbol val="none"/>
          </c:marker>
          <c:cat>
            <c:numRef>
              <c:f>Sheet6!$T$1:$Y$1</c:f>
              <c:numCache>
                <c:formatCode>General</c:formatCode>
                <c:ptCount val="6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</c:numCache>
            </c:numRef>
          </c:cat>
          <c:val>
            <c:numRef>
              <c:f>Sheet6!$T$3:$Y$3</c:f>
              <c:numCache>
                <c:formatCode>General</c:formatCode>
                <c:ptCount val="6"/>
                <c:pt idx="0">
                  <c:v>2186.0</c:v>
                </c:pt>
                <c:pt idx="1">
                  <c:v>1926.0</c:v>
                </c:pt>
                <c:pt idx="2">
                  <c:v>1597.0</c:v>
                </c:pt>
                <c:pt idx="3">
                  <c:v>1546.0</c:v>
                </c:pt>
                <c:pt idx="4">
                  <c:v>1187.0</c:v>
                </c:pt>
                <c:pt idx="5">
                  <c:v>1169.0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Sheet6!$S$4</c:f>
              <c:strCache>
                <c:ptCount val="1"/>
                <c:pt idx="0">
                  <c:v>PR</c:v>
                </c:pt>
              </c:strCache>
            </c:strRef>
          </c:tx>
          <c:marker>
            <c:symbol val="none"/>
          </c:marker>
          <c:cat>
            <c:numRef>
              <c:f>Sheet6!$T$1:$Y$1</c:f>
              <c:numCache>
                <c:formatCode>General</c:formatCode>
                <c:ptCount val="6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</c:numCache>
            </c:numRef>
          </c:cat>
          <c:val>
            <c:numRef>
              <c:f>Sheet6!$T$4:$Y$4</c:f>
              <c:numCache>
                <c:formatCode>General</c:formatCode>
                <c:ptCount val="6"/>
                <c:pt idx="0">
                  <c:v>1503.0</c:v>
                </c:pt>
                <c:pt idx="1">
                  <c:v>1493.0</c:v>
                </c:pt>
                <c:pt idx="2">
                  <c:v>1530.0</c:v>
                </c:pt>
                <c:pt idx="3">
                  <c:v>1477.0</c:v>
                </c:pt>
                <c:pt idx="4">
                  <c:v>1364.0</c:v>
                </c:pt>
                <c:pt idx="5">
                  <c:v>1185.0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Sheet6!$S$5</c:f>
              <c:strCache>
                <c:ptCount val="1"/>
                <c:pt idx="0">
                  <c:v>PN</c:v>
                </c:pt>
              </c:strCache>
            </c:strRef>
          </c:tx>
          <c:marker>
            <c:symbol val="none"/>
          </c:marker>
          <c:cat>
            <c:numRef>
              <c:f>Sheet6!$T$1:$Y$1</c:f>
              <c:numCache>
                <c:formatCode>General</c:formatCode>
                <c:ptCount val="6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</c:numCache>
            </c:numRef>
          </c:cat>
          <c:val>
            <c:numRef>
              <c:f>Sheet6!$T$5:$Y$5</c:f>
              <c:numCache>
                <c:formatCode>General</c:formatCode>
                <c:ptCount val="6"/>
                <c:pt idx="0">
                  <c:v>763.0</c:v>
                </c:pt>
                <c:pt idx="1">
                  <c:v>939.0</c:v>
                </c:pt>
                <c:pt idx="2">
                  <c:v>794.0</c:v>
                </c:pt>
                <c:pt idx="3">
                  <c:v>872.0</c:v>
                </c:pt>
                <c:pt idx="4">
                  <c:v>797.0</c:v>
                </c:pt>
                <c:pt idx="5">
                  <c:v>839.0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Sheet6!$S$6</c:f>
              <c:strCache>
                <c:ptCount val="1"/>
                <c:pt idx="0">
                  <c:v>ML</c:v>
                </c:pt>
              </c:strCache>
            </c:strRef>
          </c:tx>
          <c:marker>
            <c:symbol val="none"/>
          </c:marker>
          <c:cat>
            <c:numRef>
              <c:f>Sheet6!$T$1:$Y$1</c:f>
              <c:numCache>
                <c:formatCode>General</c:formatCode>
                <c:ptCount val="6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</c:numCache>
            </c:numRef>
          </c:cat>
          <c:val>
            <c:numRef>
              <c:f>Sheet6!$T$6:$Y$6</c:f>
              <c:numCache>
                <c:formatCode>General</c:formatCode>
                <c:ptCount val="6"/>
                <c:pt idx="0">
                  <c:v>810.0</c:v>
                </c:pt>
                <c:pt idx="1">
                  <c:v>664.0</c:v>
                </c:pt>
                <c:pt idx="2">
                  <c:v>854.0</c:v>
                </c:pt>
                <c:pt idx="3">
                  <c:v>674.0</c:v>
                </c:pt>
                <c:pt idx="4">
                  <c:v>592.0</c:v>
                </c:pt>
                <c:pt idx="5">
                  <c:v>505.0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9211480"/>
        <c:axId val="-2049208344"/>
      </c:lineChart>
      <c:catAx>
        <c:axId val="-2049211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49208344"/>
        <c:crosses val="autoZero"/>
        <c:auto val="1"/>
        <c:lblAlgn val="ctr"/>
        <c:lblOffset val="100"/>
        <c:noMultiLvlLbl val="0"/>
      </c:catAx>
      <c:valAx>
        <c:axId val="-2049208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4921148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>
              <a:solidFill>
                <a:srgbClr val="FFFFFF"/>
              </a:solidFill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tx1">
        <a:lumMod val="75000"/>
        <a:lumOff val="25000"/>
      </a:schemeClr>
    </a:solidFill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rgbClr val="438DD0"/>
            </a:solidFill>
            <a:effectLst>
              <a:innerShdw blurRad="63500" dist="50800" dir="5400000">
                <a:prstClr val="black">
                  <a:alpha val="50000"/>
                </a:prstClr>
              </a:innerShdw>
            </a:effectLst>
          </c:spPr>
          <c:invertIfNegative val="0"/>
          <c:cat>
            <c:numRef>
              <c:f>Sheet1!$B$17:$B$30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Sheet1!$C$17:$C$30</c:f>
              <c:numCache>
                <c:formatCode>General</c:formatCode>
                <c:ptCount val="14"/>
                <c:pt idx="0">
                  <c:v>1567.0</c:v>
                </c:pt>
                <c:pt idx="1">
                  <c:v>2354.0</c:v>
                </c:pt>
                <c:pt idx="2">
                  <c:v>1732.0</c:v>
                </c:pt>
                <c:pt idx="3">
                  <c:v>1360.0</c:v>
                </c:pt>
                <c:pt idx="4">
                  <c:v>966.0</c:v>
                </c:pt>
                <c:pt idx="5">
                  <c:v>809.0</c:v>
                </c:pt>
                <c:pt idx="6">
                  <c:v>745.0</c:v>
                </c:pt>
                <c:pt idx="7">
                  <c:v>847.0</c:v>
                </c:pt>
                <c:pt idx="8">
                  <c:v>762.0</c:v>
                </c:pt>
                <c:pt idx="9">
                  <c:v>724.0</c:v>
                </c:pt>
                <c:pt idx="10">
                  <c:v>590.0</c:v>
                </c:pt>
                <c:pt idx="11">
                  <c:v>533.0</c:v>
                </c:pt>
                <c:pt idx="12">
                  <c:v>336.0</c:v>
                </c:pt>
                <c:pt idx="13">
                  <c:v>281.0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50640296"/>
        <c:axId val="-2050647256"/>
      </c:barChart>
      <c:catAx>
        <c:axId val="-2050640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50647256"/>
        <c:crosses val="autoZero"/>
        <c:auto val="1"/>
        <c:lblAlgn val="ctr"/>
        <c:lblOffset val="100"/>
        <c:noMultiLvlLbl val="0"/>
      </c:catAx>
      <c:valAx>
        <c:axId val="-20506472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506402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rgbClr val="438DD0"/>
            </a:solidFill>
            <a:effectLst>
              <a:innerShdw blurRad="63500" dist="50800" dir="5400000">
                <a:prstClr val="black">
                  <a:alpha val="50000"/>
                </a:prstClr>
              </a:innerShdw>
            </a:effectLst>
          </c:spPr>
          <c:invertIfNegative val="0"/>
          <c:cat>
            <c:numRef>
              <c:f>Sheet1!$B$17:$B$30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Sheet1!$C$17:$C$30</c:f>
              <c:numCache>
                <c:formatCode>General</c:formatCode>
                <c:ptCount val="14"/>
                <c:pt idx="0">
                  <c:v>1567.0</c:v>
                </c:pt>
                <c:pt idx="1">
                  <c:v>2354.0</c:v>
                </c:pt>
                <c:pt idx="2">
                  <c:v>1732.0</c:v>
                </c:pt>
                <c:pt idx="3">
                  <c:v>1360.0</c:v>
                </c:pt>
                <c:pt idx="4">
                  <c:v>966.0</c:v>
                </c:pt>
                <c:pt idx="5">
                  <c:v>809.0</c:v>
                </c:pt>
                <c:pt idx="6">
                  <c:v>745.0</c:v>
                </c:pt>
                <c:pt idx="7">
                  <c:v>847.0</c:v>
                </c:pt>
                <c:pt idx="8">
                  <c:v>762.0</c:v>
                </c:pt>
                <c:pt idx="9">
                  <c:v>724.0</c:v>
                </c:pt>
                <c:pt idx="10">
                  <c:v>590.0</c:v>
                </c:pt>
                <c:pt idx="11">
                  <c:v>533.0</c:v>
                </c:pt>
                <c:pt idx="12">
                  <c:v>336.0</c:v>
                </c:pt>
                <c:pt idx="13">
                  <c:v>281.0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9197080"/>
        <c:axId val="-2049193944"/>
      </c:barChart>
      <c:catAx>
        <c:axId val="-2049197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49193944"/>
        <c:crosses val="autoZero"/>
        <c:auto val="1"/>
        <c:lblAlgn val="ctr"/>
        <c:lblOffset val="100"/>
        <c:noMultiLvlLbl val="0"/>
      </c:catAx>
      <c:valAx>
        <c:axId val="-20491939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491970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rgbClr val="438DD0"/>
            </a:solidFill>
            <a:effectLst>
              <a:innerShdw blurRad="63500" dist="50800" dir="5400000">
                <a:prstClr val="black">
                  <a:alpha val="50000"/>
                </a:prstClr>
              </a:innerShdw>
            </a:effectLst>
          </c:spPr>
          <c:invertIfNegative val="0"/>
          <c:cat>
            <c:numRef>
              <c:f>Sheet1!$B$17:$B$30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Sheet1!$C$17:$C$30</c:f>
              <c:numCache>
                <c:formatCode>General</c:formatCode>
                <c:ptCount val="14"/>
                <c:pt idx="0">
                  <c:v>1567.0</c:v>
                </c:pt>
                <c:pt idx="1">
                  <c:v>2354.0</c:v>
                </c:pt>
                <c:pt idx="2">
                  <c:v>1732.0</c:v>
                </c:pt>
                <c:pt idx="3">
                  <c:v>1360.0</c:v>
                </c:pt>
                <c:pt idx="4">
                  <c:v>966.0</c:v>
                </c:pt>
                <c:pt idx="5">
                  <c:v>809.0</c:v>
                </c:pt>
                <c:pt idx="6">
                  <c:v>745.0</c:v>
                </c:pt>
                <c:pt idx="7">
                  <c:v>847.0</c:v>
                </c:pt>
                <c:pt idx="8">
                  <c:v>762.0</c:v>
                </c:pt>
                <c:pt idx="9">
                  <c:v>724.0</c:v>
                </c:pt>
                <c:pt idx="10">
                  <c:v>590.0</c:v>
                </c:pt>
                <c:pt idx="11">
                  <c:v>533.0</c:v>
                </c:pt>
                <c:pt idx="12">
                  <c:v>336.0</c:v>
                </c:pt>
                <c:pt idx="13">
                  <c:v>281.0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9167144"/>
        <c:axId val="-2049164056"/>
      </c:barChart>
      <c:catAx>
        <c:axId val="-2049167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49164056"/>
        <c:crosses val="autoZero"/>
        <c:auto val="1"/>
        <c:lblAlgn val="ctr"/>
        <c:lblOffset val="100"/>
        <c:noMultiLvlLbl val="0"/>
      </c:catAx>
      <c:valAx>
        <c:axId val="-20491640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491671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rgbClr val="438DD0"/>
            </a:solidFill>
            <a:effectLst>
              <a:innerShdw blurRad="63500" dist="50800" dir="5400000">
                <a:prstClr val="black">
                  <a:alpha val="50000"/>
                </a:prstClr>
              </a:innerShdw>
            </a:effectLst>
          </c:spPr>
          <c:invertIfNegative val="0"/>
          <c:cat>
            <c:numRef>
              <c:f>Sheet1!$B$17:$B$30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Sheet1!$C$17:$C$30</c:f>
              <c:numCache>
                <c:formatCode>General</c:formatCode>
                <c:ptCount val="14"/>
                <c:pt idx="0">
                  <c:v>1567.0</c:v>
                </c:pt>
                <c:pt idx="1">
                  <c:v>2354.0</c:v>
                </c:pt>
                <c:pt idx="2">
                  <c:v>1732.0</c:v>
                </c:pt>
                <c:pt idx="3">
                  <c:v>1360.0</c:v>
                </c:pt>
                <c:pt idx="4">
                  <c:v>966.0</c:v>
                </c:pt>
                <c:pt idx="5">
                  <c:v>809.0</c:v>
                </c:pt>
                <c:pt idx="6">
                  <c:v>745.0</c:v>
                </c:pt>
                <c:pt idx="7">
                  <c:v>847.0</c:v>
                </c:pt>
                <c:pt idx="8">
                  <c:v>762.0</c:v>
                </c:pt>
                <c:pt idx="9">
                  <c:v>724.0</c:v>
                </c:pt>
                <c:pt idx="10">
                  <c:v>590.0</c:v>
                </c:pt>
                <c:pt idx="11">
                  <c:v>533.0</c:v>
                </c:pt>
                <c:pt idx="12">
                  <c:v>336.0</c:v>
                </c:pt>
                <c:pt idx="13">
                  <c:v>281.0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9142008"/>
        <c:axId val="-2049138920"/>
      </c:barChart>
      <c:catAx>
        <c:axId val="-2049142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49138920"/>
        <c:crosses val="autoZero"/>
        <c:auto val="1"/>
        <c:lblAlgn val="ctr"/>
        <c:lblOffset val="100"/>
        <c:noMultiLvlLbl val="0"/>
      </c:catAx>
      <c:valAx>
        <c:axId val="-20491389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-20491420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AD3BEF-5D22-EC4F-9FD0-47DEC8E32C11}" type="doc">
      <dgm:prSet loTypeId="urn:microsoft.com/office/officeart/2008/layout/RadialCluster" loCatId="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C1B280-4315-9E4E-89E7-56ED9A1DB300}">
      <dgm:prSet phldrT="[Text]"/>
      <dgm:spPr/>
      <dgm:t>
        <a:bodyPr/>
        <a:lstStyle/>
        <a:p>
          <a:r>
            <a:rPr lang="en-US" dirty="0" smtClean="0"/>
            <a:t>Books</a:t>
          </a:r>
          <a:endParaRPr lang="en-US" dirty="0"/>
        </a:p>
      </dgm:t>
    </dgm:pt>
    <dgm:pt modelId="{880D7946-09B0-3340-8043-DF121CE09876}" type="parTrans" cxnId="{DDC2E76B-BA68-8041-8ED1-509F4BCECE46}">
      <dgm:prSet/>
      <dgm:spPr/>
      <dgm:t>
        <a:bodyPr/>
        <a:lstStyle/>
        <a:p>
          <a:endParaRPr lang="en-US"/>
        </a:p>
      </dgm:t>
    </dgm:pt>
    <dgm:pt modelId="{A6613AB8-BCA8-334D-9EF9-EFF9FFA988B4}" type="sibTrans" cxnId="{DDC2E76B-BA68-8041-8ED1-509F4BCECE46}">
      <dgm:prSet/>
      <dgm:spPr/>
      <dgm:t>
        <a:bodyPr/>
        <a:lstStyle/>
        <a:p>
          <a:endParaRPr lang="en-US"/>
        </a:p>
      </dgm:t>
    </dgm:pt>
    <dgm:pt modelId="{70195D73-BB74-7A42-8570-6E61B96036FD}">
      <dgm:prSet phldrT="[Text]"/>
      <dgm:spPr/>
      <dgm:t>
        <a:bodyPr/>
        <a:lstStyle/>
        <a:p>
          <a:r>
            <a:rPr lang="en-US" dirty="0" smtClean="0"/>
            <a:t>Firm</a:t>
          </a:r>
        </a:p>
        <a:p>
          <a:r>
            <a:rPr lang="en-US" dirty="0" smtClean="0"/>
            <a:t>Orders</a:t>
          </a:r>
          <a:endParaRPr lang="en-US" dirty="0"/>
        </a:p>
      </dgm:t>
    </dgm:pt>
    <dgm:pt modelId="{E699BE7A-7185-1F4E-9ABD-9A322FB4572B}" type="parTrans" cxnId="{5C4E621E-25FE-7343-AF92-791F89FD8BD3}">
      <dgm:prSet/>
      <dgm:spPr/>
      <dgm:t>
        <a:bodyPr/>
        <a:lstStyle/>
        <a:p>
          <a:endParaRPr lang="en-US"/>
        </a:p>
      </dgm:t>
    </dgm:pt>
    <dgm:pt modelId="{17B57856-7DC0-C643-833E-10DE63FE5E3A}" type="sibTrans" cxnId="{5C4E621E-25FE-7343-AF92-791F89FD8BD3}">
      <dgm:prSet/>
      <dgm:spPr/>
      <dgm:t>
        <a:bodyPr/>
        <a:lstStyle/>
        <a:p>
          <a:endParaRPr lang="en-US"/>
        </a:p>
      </dgm:t>
    </dgm:pt>
    <dgm:pt modelId="{5B24E793-AE47-A94E-922E-3B56FA7AF5E4}">
      <dgm:prSet phldrT="[Text]"/>
      <dgm:spPr/>
      <dgm:t>
        <a:bodyPr/>
        <a:lstStyle/>
        <a:p>
          <a:r>
            <a:rPr lang="en-US" dirty="0" err="1" smtClean="0"/>
            <a:t>pDDA</a:t>
          </a:r>
          <a:endParaRPr lang="en-US" dirty="0"/>
        </a:p>
      </dgm:t>
    </dgm:pt>
    <dgm:pt modelId="{64EDC8E6-FA90-AD4D-ADAA-39DABB0F7B27}" type="parTrans" cxnId="{BD68EAC5-F80B-0F4E-B7B3-51ACCE877F67}">
      <dgm:prSet/>
      <dgm:spPr/>
      <dgm:t>
        <a:bodyPr/>
        <a:lstStyle/>
        <a:p>
          <a:endParaRPr lang="en-US"/>
        </a:p>
      </dgm:t>
    </dgm:pt>
    <dgm:pt modelId="{BF7BDFEC-8DA1-F243-9D61-2C36DD1D975B}" type="sibTrans" cxnId="{BD68EAC5-F80B-0F4E-B7B3-51ACCE877F67}">
      <dgm:prSet/>
      <dgm:spPr/>
      <dgm:t>
        <a:bodyPr/>
        <a:lstStyle/>
        <a:p>
          <a:endParaRPr lang="en-US"/>
        </a:p>
      </dgm:t>
    </dgm:pt>
    <dgm:pt modelId="{031B99B3-BA3C-184D-8DEC-9678A0F5E14E}">
      <dgm:prSet phldrT="[Text]"/>
      <dgm:spPr/>
      <dgm:t>
        <a:bodyPr/>
        <a:lstStyle/>
        <a:p>
          <a:r>
            <a:rPr lang="en-US" dirty="0" err="1" smtClean="0"/>
            <a:t>eDDA</a:t>
          </a:r>
          <a:endParaRPr lang="en-US" dirty="0"/>
        </a:p>
      </dgm:t>
    </dgm:pt>
    <dgm:pt modelId="{0FEAE649-186B-5149-A67C-C82B1CC98694}" type="parTrans" cxnId="{00615311-340F-5746-9C25-52CD0018C3AF}">
      <dgm:prSet/>
      <dgm:spPr/>
      <dgm:t>
        <a:bodyPr/>
        <a:lstStyle/>
        <a:p>
          <a:endParaRPr lang="en-US"/>
        </a:p>
      </dgm:t>
    </dgm:pt>
    <dgm:pt modelId="{AA28A369-059D-1945-9A30-634F5B46386C}" type="sibTrans" cxnId="{00615311-340F-5746-9C25-52CD0018C3AF}">
      <dgm:prSet/>
      <dgm:spPr/>
      <dgm:t>
        <a:bodyPr/>
        <a:lstStyle/>
        <a:p>
          <a:endParaRPr lang="en-US"/>
        </a:p>
      </dgm:t>
    </dgm:pt>
    <dgm:pt modelId="{30C45571-B9E1-3542-A347-DCC533DF82FD}" type="pres">
      <dgm:prSet presAssocID="{96AD3BEF-5D22-EC4F-9FD0-47DEC8E32C11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43B3C1B1-35E5-EB4A-B4D7-EB9BA50CC528}" type="pres">
      <dgm:prSet presAssocID="{C9C1B280-4315-9E4E-89E7-56ED9A1DB300}" presName="singleCycle" presStyleCnt="0"/>
      <dgm:spPr/>
    </dgm:pt>
    <dgm:pt modelId="{E4C7D026-8119-5946-84E6-0D195D02E79E}" type="pres">
      <dgm:prSet presAssocID="{C9C1B280-4315-9E4E-89E7-56ED9A1DB300}" presName="singleCenter" presStyleLbl="node1" presStyleIdx="0" presStyleCnt="4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6B95225C-B3AF-7446-A5C5-C576ED5FF224}" type="pres">
      <dgm:prSet presAssocID="{E699BE7A-7185-1F4E-9ABD-9A322FB4572B}" presName="Name56" presStyleLbl="parChTrans1D2" presStyleIdx="0" presStyleCnt="3"/>
      <dgm:spPr/>
      <dgm:t>
        <a:bodyPr/>
        <a:lstStyle/>
        <a:p>
          <a:endParaRPr lang="en-US"/>
        </a:p>
      </dgm:t>
    </dgm:pt>
    <dgm:pt modelId="{F9E3E3D1-6317-8F46-A69F-6AF6ED6BEEA7}" type="pres">
      <dgm:prSet presAssocID="{70195D73-BB74-7A42-8570-6E61B96036FD}" presName="text0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5874A2-D08C-8644-8D5A-9DFED16D4E3B}" type="pres">
      <dgm:prSet presAssocID="{64EDC8E6-FA90-AD4D-ADAA-39DABB0F7B27}" presName="Name56" presStyleLbl="parChTrans1D2" presStyleIdx="1" presStyleCnt="3"/>
      <dgm:spPr/>
      <dgm:t>
        <a:bodyPr/>
        <a:lstStyle/>
        <a:p>
          <a:endParaRPr lang="en-US"/>
        </a:p>
      </dgm:t>
    </dgm:pt>
    <dgm:pt modelId="{4DA8847F-39EB-B044-B90F-9D546CDF429B}" type="pres">
      <dgm:prSet presAssocID="{5B24E793-AE47-A94E-922E-3B56FA7AF5E4}" presName="text0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D977F1-BCFF-3342-BE57-9F99F2AFA9BC}" type="pres">
      <dgm:prSet presAssocID="{0FEAE649-186B-5149-A67C-C82B1CC98694}" presName="Name56" presStyleLbl="parChTrans1D2" presStyleIdx="2" presStyleCnt="3"/>
      <dgm:spPr/>
      <dgm:t>
        <a:bodyPr/>
        <a:lstStyle/>
        <a:p>
          <a:endParaRPr lang="en-US"/>
        </a:p>
      </dgm:t>
    </dgm:pt>
    <dgm:pt modelId="{0B100B03-8BE3-B440-AA72-B6AEA7EC0240}" type="pres">
      <dgm:prSet presAssocID="{031B99B3-BA3C-184D-8DEC-9678A0F5E14E}" presName="text0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E98F54C-3B96-4440-B52C-3619978547CF}" type="presOf" srcId="{5B24E793-AE47-A94E-922E-3B56FA7AF5E4}" destId="{4DA8847F-39EB-B044-B90F-9D546CDF429B}" srcOrd="0" destOrd="0" presId="urn:microsoft.com/office/officeart/2008/layout/RadialCluster"/>
    <dgm:cxn modelId="{D6F9D878-83BC-E04E-9F31-9AA7287DF8B1}" type="presOf" srcId="{C9C1B280-4315-9E4E-89E7-56ED9A1DB300}" destId="{E4C7D026-8119-5946-84E6-0D195D02E79E}" srcOrd="0" destOrd="0" presId="urn:microsoft.com/office/officeart/2008/layout/RadialCluster"/>
    <dgm:cxn modelId="{D977BC0A-8FA7-8E49-8CF7-350EAA3189BB}" type="presOf" srcId="{031B99B3-BA3C-184D-8DEC-9678A0F5E14E}" destId="{0B100B03-8BE3-B440-AA72-B6AEA7EC0240}" srcOrd="0" destOrd="0" presId="urn:microsoft.com/office/officeart/2008/layout/RadialCluster"/>
    <dgm:cxn modelId="{310F8614-AD73-1949-90D0-6266A53619E3}" type="presOf" srcId="{70195D73-BB74-7A42-8570-6E61B96036FD}" destId="{F9E3E3D1-6317-8F46-A69F-6AF6ED6BEEA7}" srcOrd="0" destOrd="0" presId="urn:microsoft.com/office/officeart/2008/layout/RadialCluster"/>
    <dgm:cxn modelId="{128C163D-42C5-9244-8601-7514E0CE8ACD}" type="presOf" srcId="{E699BE7A-7185-1F4E-9ABD-9A322FB4572B}" destId="{6B95225C-B3AF-7446-A5C5-C576ED5FF224}" srcOrd="0" destOrd="0" presId="urn:microsoft.com/office/officeart/2008/layout/RadialCluster"/>
    <dgm:cxn modelId="{BD68EAC5-F80B-0F4E-B7B3-51ACCE877F67}" srcId="{C9C1B280-4315-9E4E-89E7-56ED9A1DB300}" destId="{5B24E793-AE47-A94E-922E-3B56FA7AF5E4}" srcOrd="1" destOrd="0" parTransId="{64EDC8E6-FA90-AD4D-ADAA-39DABB0F7B27}" sibTransId="{BF7BDFEC-8DA1-F243-9D61-2C36DD1D975B}"/>
    <dgm:cxn modelId="{DDC2E76B-BA68-8041-8ED1-509F4BCECE46}" srcId="{96AD3BEF-5D22-EC4F-9FD0-47DEC8E32C11}" destId="{C9C1B280-4315-9E4E-89E7-56ED9A1DB300}" srcOrd="0" destOrd="0" parTransId="{880D7946-09B0-3340-8043-DF121CE09876}" sibTransId="{A6613AB8-BCA8-334D-9EF9-EFF9FFA988B4}"/>
    <dgm:cxn modelId="{8284C53E-2D23-A04F-873D-18998604F4AF}" type="presOf" srcId="{64EDC8E6-FA90-AD4D-ADAA-39DABB0F7B27}" destId="{935874A2-D08C-8644-8D5A-9DFED16D4E3B}" srcOrd="0" destOrd="0" presId="urn:microsoft.com/office/officeart/2008/layout/RadialCluster"/>
    <dgm:cxn modelId="{9E6C035C-C73A-1E49-B8FD-90711BB1E2A9}" type="presOf" srcId="{0FEAE649-186B-5149-A67C-C82B1CC98694}" destId="{06D977F1-BCFF-3342-BE57-9F99F2AFA9BC}" srcOrd="0" destOrd="0" presId="urn:microsoft.com/office/officeart/2008/layout/RadialCluster"/>
    <dgm:cxn modelId="{B80C6D9A-F2B7-8146-98AD-00FABBAAF7DB}" type="presOf" srcId="{96AD3BEF-5D22-EC4F-9FD0-47DEC8E32C11}" destId="{30C45571-B9E1-3542-A347-DCC533DF82FD}" srcOrd="0" destOrd="0" presId="urn:microsoft.com/office/officeart/2008/layout/RadialCluster"/>
    <dgm:cxn modelId="{5C4E621E-25FE-7343-AF92-791F89FD8BD3}" srcId="{C9C1B280-4315-9E4E-89E7-56ED9A1DB300}" destId="{70195D73-BB74-7A42-8570-6E61B96036FD}" srcOrd="0" destOrd="0" parTransId="{E699BE7A-7185-1F4E-9ABD-9A322FB4572B}" sibTransId="{17B57856-7DC0-C643-833E-10DE63FE5E3A}"/>
    <dgm:cxn modelId="{00615311-340F-5746-9C25-52CD0018C3AF}" srcId="{C9C1B280-4315-9E4E-89E7-56ED9A1DB300}" destId="{031B99B3-BA3C-184D-8DEC-9678A0F5E14E}" srcOrd="2" destOrd="0" parTransId="{0FEAE649-186B-5149-A67C-C82B1CC98694}" sibTransId="{AA28A369-059D-1945-9A30-634F5B46386C}"/>
    <dgm:cxn modelId="{F23ACF75-0937-1C4E-8B78-37ED15B9AB3C}" type="presParOf" srcId="{30C45571-B9E1-3542-A347-DCC533DF82FD}" destId="{43B3C1B1-35E5-EB4A-B4D7-EB9BA50CC528}" srcOrd="0" destOrd="0" presId="urn:microsoft.com/office/officeart/2008/layout/RadialCluster"/>
    <dgm:cxn modelId="{7D762EA8-B8AB-2D4D-B718-CA7CE08FB9BE}" type="presParOf" srcId="{43B3C1B1-35E5-EB4A-B4D7-EB9BA50CC528}" destId="{E4C7D026-8119-5946-84E6-0D195D02E79E}" srcOrd="0" destOrd="0" presId="urn:microsoft.com/office/officeart/2008/layout/RadialCluster"/>
    <dgm:cxn modelId="{0E0C9ED2-9351-D246-809E-F6A7F19F02B6}" type="presParOf" srcId="{43B3C1B1-35E5-EB4A-B4D7-EB9BA50CC528}" destId="{6B95225C-B3AF-7446-A5C5-C576ED5FF224}" srcOrd="1" destOrd="0" presId="urn:microsoft.com/office/officeart/2008/layout/RadialCluster"/>
    <dgm:cxn modelId="{681BDC08-DBE4-2040-B22E-D5A93F111DB7}" type="presParOf" srcId="{43B3C1B1-35E5-EB4A-B4D7-EB9BA50CC528}" destId="{F9E3E3D1-6317-8F46-A69F-6AF6ED6BEEA7}" srcOrd="2" destOrd="0" presId="urn:microsoft.com/office/officeart/2008/layout/RadialCluster"/>
    <dgm:cxn modelId="{0708E207-DFFB-7843-94FB-58B7BA9C073C}" type="presParOf" srcId="{43B3C1B1-35E5-EB4A-B4D7-EB9BA50CC528}" destId="{935874A2-D08C-8644-8D5A-9DFED16D4E3B}" srcOrd="3" destOrd="0" presId="urn:microsoft.com/office/officeart/2008/layout/RadialCluster"/>
    <dgm:cxn modelId="{17472B5E-5E82-DE4B-9685-9E8BF96A8F23}" type="presParOf" srcId="{43B3C1B1-35E5-EB4A-B4D7-EB9BA50CC528}" destId="{4DA8847F-39EB-B044-B90F-9D546CDF429B}" srcOrd="4" destOrd="0" presId="urn:microsoft.com/office/officeart/2008/layout/RadialCluster"/>
    <dgm:cxn modelId="{E9FC9546-8DBA-5746-959F-51284CE39D57}" type="presParOf" srcId="{43B3C1B1-35E5-EB4A-B4D7-EB9BA50CC528}" destId="{06D977F1-BCFF-3342-BE57-9F99F2AFA9BC}" srcOrd="5" destOrd="0" presId="urn:microsoft.com/office/officeart/2008/layout/RadialCluster"/>
    <dgm:cxn modelId="{A3584271-2BAD-3941-954F-3EA8A6B6E094}" type="presParOf" srcId="{43B3C1B1-35E5-EB4A-B4D7-EB9BA50CC528}" destId="{0B100B03-8BE3-B440-AA72-B6AEA7EC0240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C7D026-8119-5946-84E6-0D195D02E79E}">
      <dsp:nvSpPr>
        <dsp:cNvPr id="0" name=""/>
        <dsp:cNvSpPr/>
      </dsp:nvSpPr>
      <dsp:spPr>
        <a:xfrm>
          <a:off x="3435905" y="2105633"/>
          <a:ext cx="1357788" cy="135778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Books</a:t>
          </a:r>
          <a:endParaRPr lang="en-US" sz="3400" kern="1200" dirty="0"/>
        </a:p>
      </dsp:txBody>
      <dsp:txXfrm>
        <a:off x="3502187" y="2171915"/>
        <a:ext cx="1225224" cy="1225224"/>
      </dsp:txXfrm>
    </dsp:sp>
    <dsp:sp modelId="{6B95225C-B3AF-7446-A5C5-C576ED5FF224}">
      <dsp:nvSpPr>
        <dsp:cNvPr id="0" name=""/>
        <dsp:cNvSpPr/>
      </dsp:nvSpPr>
      <dsp:spPr>
        <a:xfrm rot="16200000">
          <a:off x="3638583" y="1629417"/>
          <a:ext cx="95243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52432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E3E3D1-6317-8F46-A69F-6AF6ED6BEEA7}">
      <dsp:nvSpPr>
        <dsp:cNvPr id="0" name=""/>
        <dsp:cNvSpPr/>
      </dsp:nvSpPr>
      <dsp:spPr>
        <a:xfrm>
          <a:off x="3659940" y="243482"/>
          <a:ext cx="909718" cy="90971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Firm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Orders</a:t>
          </a:r>
          <a:endParaRPr lang="en-US" sz="2000" kern="1200" dirty="0"/>
        </a:p>
      </dsp:txBody>
      <dsp:txXfrm>
        <a:off x="3704349" y="287891"/>
        <a:ext cx="820900" cy="820900"/>
      </dsp:txXfrm>
    </dsp:sp>
    <dsp:sp modelId="{935874A2-D08C-8644-8D5A-9DFED16D4E3B}">
      <dsp:nvSpPr>
        <dsp:cNvPr id="0" name=""/>
        <dsp:cNvSpPr/>
      </dsp:nvSpPr>
      <dsp:spPr>
        <a:xfrm rot="1800000">
          <a:off x="4741642" y="3370747"/>
          <a:ext cx="77704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77040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A8847F-39EB-B044-B90F-9D546CDF429B}">
      <dsp:nvSpPr>
        <dsp:cNvPr id="0" name=""/>
        <dsp:cNvSpPr/>
      </dsp:nvSpPr>
      <dsp:spPr>
        <a:xfrm>
          <a:off x="5466630" y="3372761"/>
          <a:ext cx="909718" cy="90971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pDDA</a:t>
          </a:r>
          <a:endParaRPr lang="en-US" sz="2300" kern="1200" dirty="0"/>
        </a:p>
      </dsp:txBody>
      <dsp:txXfrm>
        <a:off x="5511039" y="3417170"/>
        <a:ext cx="820900" cy="820900"/>
      </dsp:txXfrm>
    </dsp:sp>
    <dsp:sp modelId="{06D977F1-BCFF-3342-BE57-9F99F2AFA9BC}">
      <dsp:nvSpPr>
        <dsp:cNvPr id="0" name=""/>
        <dsp:cNvSpPr/>
      </dsp:nvSpPr>
      <dsp:spPr>
        <a:xfrm rot="9000000">
          <a:off x="2710917" y="3370747"/>
          <a:ext cx="77704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77040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100B03-8BE3-B440-AA72-B6AEA7EC0240}">
      <dsp:nvSpPr>
        <dsp:cNvPr id="0" name=""/>
        <dsp:cNvSpPr/>
      </dsp:nvSpPr>
      <dsp:spPr>
        <a:xfrm>
          <a:off x="1853250" y="3372761"/>
          <a:ext cx="909718" cy="90971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eDDA</a:t>
          </a:r>
          <a:endParaRPr lang="en-US" sz="2400" kern="1200" dirty="0"/>
        </a:p>
      </dsp:txBody>
      <dsp:txXfrm>
        <a:off x="1897659" y="3417170"/>
        <a:ext cx="820900" cy="8209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0.43229</cdr:x>
      <cdr:y>0.21354</cdr:y>
    </cdr:from>
    <cdr:to>
      <cdr:x>0.4812</cdr:x>
      <cdr:y>0.38083</cdr:y>
    </cdr:to>
    <cdr:sp macro="" textlink="">
      <cdr:nvSpPr>
        <cdr:cNvPr id="3" name="Down Arrow 2"/>
        <cdr:cNvSpPr/>
      </cdr:nvSpPr>
      <cdr:spPr>
        <a:xfrm xmlns:a="http://schemas.openxmlformats.org/drawingml/2006/main">
          <a:off x="3836461" y="1108124"/>
          <a:ext cx="434089" cy="868051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accent2">
            <a:lumMod val="60000"/>
            <a:lumOff val="40000"/>
          </a:schemeClr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0.3728</cdr:x>
      <cdr:y>0.1366</cdr:y>
    </cdr:from>
    <cdr:to>
      <cdr:x>0.42171</cdr:x>
      <cdr:y>0.30388</cdr:y>
    </cdr:to>
    <cdr:sp macro="" textlink="">
      <cdr:nvSpPr>
        <cdr:cNvPr id="4" name="Down Arrow 3"/>
        <cdr:cNvSpPr/>
      </cdr:nvSpPr>
      <cdr:spPr>
        <a:xfrm xmlns:a="http://schemas.openxmlformats.org/drawingml/2006/main">
          <a:off x="3308476" y="708824"/>
          <a:ext cx="434089" cy="868051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accent2">
            <a:lumMod val="60000"/>
            <a:lumOff val="40000"/>
          </a:schemeClr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0.30577</cdr:x>
      <cdr:y>0.11491</cdr:y>
    </cdr:from>
    <cdr:to>
      <cdr:x>0.35468</cdr:x>
      <cdr:y>0.28219</cdr:y>
    </cdr:to>
    <cdr:sp macro="" textlink="">
      <cdr:nvSpPr>
        <cdr:cNvPr id="5" name="Down Arrow 4"/>
        <cdr:cNvSpPr/>
      </cdr:nvSpPr>
      <cdr:spPr>
        <a:xfrm xmlns:a="http://schemas.openxmlformats.org/drawingml/2006/main">
          <a:off x="2713613" y="596299"/>
          <a:ext cx="434089" cy="868051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accent2">
            <a:lumMod val="60000"/>
            <a:lumOff val="40000"/>
          </a:schemeClr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</cdr:x>
      <cdr:y>0.17231</cdr:y>
    </cdr:from>
    <cdr:to>
      <cdr:x>0.54891</cdr:x>
      <cdr:y>0.33485</cdr:y>
    </cdr:to>
    <cdr:sp macro="" textlink="">
      <cdr:nvSpPr>
        <cdr:cNvPr id="6" name="Down Arrow 5"/>
        <cdr:cNvSpPr/>
      </cdr:nvSpPr>
      <cdr:spPr>
        <a:xfrm xmlns:a="http://schemas.openxmlformats.org/drawingml/2006/main">
          <a:off x="4437352" y="894126"/>
          <a:ext cx="434089" cy="843499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accent3">
            <a:lumMod val="60000"/>
            <a:lumOff val="40000"/>
          </a:schemeClr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0.06845</cdr:x>
      <cdr:y>0.30697</cdr:y>
    </cdr:from>
    <cdr:to>
      <cdr:x>0.11736</cdr:x>
      <cdr:y>0.47426</cdr:y>
    </cdr:to>
    <cdr:sp macro="" textlink="">
      <cdr:nvSpPr>
        <cdr:cNvPr id="7" name="Down Arrow 6"/>
        <cdr:cNvSpPr/>
      </cdr:nvSpPr>
      <cdr:spPr>
        <a:xfrm xmlns:a="http://schemas.openxmlformats.org/drawingml/2006/main">
          <a:off x="607479" y="1592949"/>
          <a:ext cx="434089" cy="868051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accent6">
            <a:lumMod val="60000"/>
            <a:lumOff val="40000"/>
          </a:schemeClr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0.10164</cdr:y>
    </cdr:from>
    <cdr:to>
      <cdr:x>1</cdr:x>
      <cdr:y>0.78069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511361"/>
          <a:ext cx="8521857" cy="3416300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92D70-015E-804C-B739-D0130C36A9A9}" type="datetimeFigureOut">
              <a:rPr lang="en-US" smtClean="0"/>
              <a:t>1/10/16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FCC12-50EE-FD46-86C5-D6B3E59E3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898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Acquired print books</a:t>
            </a:r>
          </a:p>
          <a:p>
            <a:r>
              <a:rPr lang="en-US" dirty="0" smtClean="0"/>
              <a:t>Healthy</a:t>
            </a:r>
            <a:r>
              <a:rPr lang="en-US" baseline="0" dirty="0" smtClean="0"/>
              <a:t> budget in the early 2000s</a:t>
            </a:r>
          </a:p>
          <a:p>
            <a:r>
              <a:rPr lang="en-US" baseline="0" dirty="0" smtClean="0"/>
              <a:t>2009 recession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FCC12-50EE-FD46-86C5-D6B3E59E305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914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Average circulation of just over 29,000 per FY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FCC12-50EE-FD46-86C5-D6B3E59E305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798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1.)</a:t>
            </a:r>
            <a:r>
              <a:rPr lang="en-US" baseline="0" dirty="0" smtClean="0"/>
              <a:t> FY 2001 is a transitional year…FY2002, all data migrated to </a:t>
            </a:r>
            <a:r>
              <a:rPr lang="en-US" baseline="0" dirty="0" smtClean="0"/>
              <a:t>Voyager</a:t>
            </a:r>
          </a:p>
          <a:p>
            <a:r>
              <a:rPr lang="en-US" baseline="0" dirty="0" smtClean="0"/>
              <a:t>2</a:t>
            </a:r>
            <a:r>
              <a:rPr lang="en-US" baseline="0" dirty="0" smtClean="0"/>
              <a:t>.) FY2005-2007…library underwent a renovation…majority of the materials were stored offsite</a:t>
            </a:r>
          </a:p>
          <a:p>
            <a:r>
              <a:rPr lang="en-US" baseline="0" dirty="0" smtClean="0"/>
              <a:t>3.) Last 8 </a:t>
            </a:r>
            <a:r>
              <a:rPr lang="en-US" baseline="0" dirty="0" err="1" smtClean="0"/>
              <a:t>Fys</a:t>
            </a:r>
            <a:r>
              <a:rPr lang="en-US" baseline="0" dirty="0" smtClean="0"/>
              <a:t>…Steady decline in circulation…average decline of </a:t>
            </a:r>
            <a:r>
              <a:rPr lang="en-US" baseline="0" dirty="0" smtClean="0"/>
              <a:t>1,810.57</a:t>
            </a:r>
          </a:p>
          <a:p>
            <a:r>
              <a:rPr lang="en-US" baseline="0" dirty="0" smtClean="0"/>
              <a:t>Average decline of 1,400 per FY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FCC12-50EE-FD46-86C5-D6B3E59E305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648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PS</a:t>
            </a:r>
            <a:r>
              <a:rPr lang="en-US" baseline="0" dirty="0" smtClean="0"/>
              <a:t> – American Literature</a:t>
            </a:r>
          </a:p>
          <a:p>
            <a:r>
              <a:rPr lang="en-US" baseline="0" dirty="0" smtClean="0"/>
              <a:t>E – American History</a:t>
            </a:r>
          </a:p>
          <a:p>
            <a:r>
              <a:rPr lang="en-US" baseline="0" dirty="0" smtClean="0"/>
              <a:t>PR – English Literature</a:t>
            </a:r>
          </a:p>
          <a:p>
            <a:r>
              <a:rPr lang="en-US" baseline="0" dirty="0" smtClean="0"/>
              <a:t>LB – Education (Theory and </a:t>
            </a:r>
            <a:r>
              <a:rPr lang="en-US" baseline="0" dirty="0" smtClean="0"/>
              <a:t>Practice)</a:t>
            </a:r>
            <a:endParaRPr lang="en-US" baseline="0" dirty="0" smtClean="0"/>
          </a:p>
          <a:p>
            <a:r>
              <a:rPr lang="en-US" baseline="0" dirty="0" smtClean="0"/>
              <a:t>PN – General </a:t>
            </a:r>
            <a:r>
              <a:rPr lang="en-US" baseline="0" dirty="0" smtClean="0"/>
              <a:t>Literature</a:t>
            </a:r>
          </a:p>
          <a:p>
            <a:endParaRPr lang="en-US" baseline="0" dirty="0" smtClean="0"/>
          </a:p>
          <a:p>
            <a:r>
              <a:rPr lang="en-US" baseline="0" dirty="0" smtClean="0"/>
              <a:t>LB switched to mostly electronic when the library created a profile with YBP in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FCC12-50EE-FD46-86C5-D6B3E59E305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7928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Top four</a:t>
            </a:r>
          </a:p>
          <a:p>
            <a:endParaRPr lang="en-US" dirty="0" smtClean="0"/>
          </a:p>
          <a:p>
            <a:r>
              <a:rPr lang="en-US" dirty="0" smtClean="0"/>
              <a:t>1.) PS - American Literature</a:t>
            </a:r>
          </a:p>
          <a:p>
            <a:r>
              <a:rPr lang="en-US" dirty="0" smtClean="0"/>
              <a:t>2.) E – American History</a:t>
            </a:r>
          </a:p>
          <a:p>
            <a:r>
              <a:rPr lang="en-US" dirty="0" smtClean="0"/>
              <a:t>3.) PR – English Literature</a:t>
            </a:r>
          </a:p>
          <a:p>
            <a:r>
              <a:rPr lang="en-US" dirty="0" smtClean="0"/>
              <a:t>4.)</a:t>
            </a:r>
            <a:r>
              <a:rPr lang="en-US" baseline="0" dirty="0" smtClean="0"/>
              <a:t> PN – General Literature</a:t>
            </a:r>
          </a:p>
          <a:p>
            <a:r>
              <a:rPr lang="en-US" baseline="0" dirty="0" smtClean="0"/>
              <a:t>5.) ML – Music Literature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FCC12-50EE-FD46-86C5-D6B3E59E305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372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TRENDS in Acquisition Year</a:t>
            </a:r>
          </a:p>
          <a:p>
            <a:endParaRPr lang="en-US" dirty="0" smtClean="0"/>
          </a:p>
          <a:p>
            <a:r>
              <a:rPr lang="en-US" dirty="0" smtClean="0"/>
              <a:t>Books acquired in 2002</a:t>
            </a:r>
          </a:p>
          <a:p>
            <a:r>
              <a:rPr lang="en-US" dirty="0" smtClean="0"/>
              <a:t>Single</a:t>
            </a:r>
            <a:r>
              <a:rPr lang="en-US" baseline="0" dirty="0" smtClean="0"/>
              <a:t> Title Circulation per FY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FCC12-50EE-FD46-86C5-D6B3E59E305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3720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18% (2006)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31% (2012)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FCC12-50EE-FD46-86C5-D6B3E59E305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206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73D7AC-C95C-4555-87EB-2C11DEEE88DA}" type="datetimeFigureOut">
              <a:rPr lang="en-US" smtClean="0"/>
              <a:pPr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CED03-73AE-4DDB-8334-03B0845F2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73D7AC-C95C-4555-87EB-2C11DEEE88DA}" type="datetimeFigureOut">
              <a:rPr lang="en-US" smtClean="0"/>
              <a:pPr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CED03-73AE-4DDB-8334-03B0845F2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73D7AC-C95C-4555-87EB-2C11DEEE88DA}" type="datetimeFigureOut">
              <a:rPr lang="en-US" smtClean="0"/>
              <a:pPr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CED03-73AE-4DDB-8334-03B0845F2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63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05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199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831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1/10/16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2723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1/10/16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630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1/10/16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4685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767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73D7AC-C95C-4555-87EB-2C11DEEE88DA}" type="datetimeFigureOut">
              <a:rPr lang="en-US" smtClean="0"/>
              <a:pPr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CED03-73AE-4DDB-8334-03B0845F2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034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70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4872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8521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5668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42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8066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1/10/16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1323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1/10/16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1246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1/10/16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320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73D7AC-C95C-4555-87EB-2C11DEEE88DA}" type="datetimeFigureOut">
              <a:rPr lang="en-US" smtClean="0"/>
              <a:pPr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CED03-73AE-4DDB-8334-03B0845F2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3437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9211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1601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821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6884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1633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3223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7116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1/10/16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3319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1/10/16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531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73D7AC-C95C-4555-87EB-2C11DEEE88DA}" type="datetimeFigureOut">
              <a:rPr lang="en-US" smtClean="0"/>
              <a:pPr/>
              <a:t>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CED03-73AE-4DDB-8334-03B0845F2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1/10/16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3724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9062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7274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63137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043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73D7AC-C95C-4555-87EB-2C11DEEE88DA}" type="datetimeFigureOut">
              <a:rPr lang="en-US" smtClean="0"/>
              <a:pPr/>
              <a:t>1/10/16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CED03-73AE-4DDB-8334-03B0845F2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73D7AC-C95C-4555-87EB-2C11DEEE88DA}" type="datetimeFigureOut">
              <a:rPr lang="en-US" smtClean="0"/>
              <a:pPr/>
              <a:t>1/10/16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CED03-73AE-4DDB-8334-03B0845F2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73D7AC-C95C-4555-87EB-2C11DEEE88DA}" type="datetimeFigureOut">
              <a:rPr lang="en-US" smtClean="0"/>
              <a:pPr/>
              <a:t>1/10/16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CED03-73AE-4DDB-8334-03B0845F2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73D7AC-C95C-4555-87EB-2C11DEEE88DA}" type="datetimeFigureOut">
              <a:rPr lang="en-US" smtClean="0"/>
              <a:pPr/>
              <a:t>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CED03-73AE-4DDB-8334-03B0845F2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73D7AC-C95C-4555-87EB-2C11DEEE88DA}" type="datetimeFigureOut">
              <a:rPr lang="en-US" smtClean="0"/>
              <a:pPr/>
              <a:t>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CED03-73AE-4DDB-8334-03B0845F2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3.jp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4.jp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 1b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 1d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94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 1a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446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 1c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73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4" Type="http://schemas.openxmlformats.org/officeDocument/2006/relationships/chart" Target="../charts/chart7.xml"/><Relationship Id="rId5" Type="http://schemas.openxmlformats.org/officeDocument/2006/relationships/chart" Target="../charts/chart8.xml"/><Relationship Id="rId6" Type="http://schemas.openxmlformats.org/officeDocument/2006/relationships/chart" Target="../charts/chart9.xml"/><Relationship Id="rId7" Type="http://schemas.openxmlformats.org/officeDocument/2006/relationships/chart" Target="../charts/chart10.xml"/><Relationship Id="rId8" Type="http://schemas.openxmlformats.org/officeDocument/2006/relationships/chart" Target="../charts/chart11.xml"/><Relationship Id="rId9" Type="http://schemas.openxmlformats.org/officeDocument/2006/relationships/chart" Target="../charts/chart12.xml"/><Relationship Id="rId10" Type="http://schemas.openxmlformats.org/officeDocument/2006/relationships/chart" Target="../charts/chart13.xml"/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chart" Target="../charts/char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chart" Target="../charts/char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35.xml"/><Relationship Id="rId2" Type="http://schemas.openxmlformats.org/officeDocument/2006/relationships/diagramData" Target="../diagrams/data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1241425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Circulation Data and Collection Development: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 Trends and Transitions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70125" y="5423416"/>
            <a:ext cx="6873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Paolo P. </a:t>
            </a:r>
            <a:r>
              <a:rPr lang="en-US" dirty="0" err="1" smtClean="0">
                <a:solidFill>
                  <a:schemeClr val="bg1"/>
                </a:solidFill>
              </a:rPr>
              <a:t>Gujilde</a:t>
            </a:r>
            <a:r>
              <a:rPr lang="en-US" dirty="0" smtClean="0">
                <a:solidFill>
                  <a:schemeClr val="bg1"/>
                </a:solidFill>
              </a:rPr>
              <a:t>, Coordinator of Collection Development</a:t>
            </a:r>
          </a:p>
          <a:p>
            <a:pPr algn="r"/>
            <a:r>
              <a:rPr lang="en-US" dirty="0" smtClean="0">
                <a:solidFill>
                  <a:schemeClr val="bg1"/>
                </a:solidFill>
              </a:rPr>
              <a:t>January 10, 2016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91146"/>
          </a:solidFill>
        </p:spPr>
        <p:txBody>
          <a:bodyPr anchor="ctr"/>
          <a:lstStyle/>
          <a:p>
            <a:r>
              <a:rPr lang="en-US" dirty="0" smtClean="0">
                <a:solidFill>
                  <a:schemeClr val="bg1"/>
                </a:solidFill>
              </a:rPr>
              <a:t>Overall Circulation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514453"/>
              </p:ext>
            </p:extLst>
          </p:nvPr>
        </p:nvGraphicFramePr>
        <p:xfrm>
          <a:off x="134648" y="1452825"/>
          <a:ext cx="8874704" cy="5189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6168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84006"/>
            <a:ext cx="9144000" cy="1143000"/>
          </a:xfrm>
          <a:solidFill>
            <a:srgbClr val="091146"/>
          </a:solidFill>
        </p:spPr>
        <p:txBody>
          <a:bodyPr anchor="ctr"/>
          <a:lstStyle/>
          <a:p>
            <a:r>
              <a:rPr lang="en-US" dirty="0" smtClean="0">
                <a:solidFill>
                  <a:schemeClr val="bg1"/>
                </a:solidFill>
              </a:rPr>
              <a:t>Subject Circulation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176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91146"/>
          </a:solidFill>
        </p:spPr>
        <p:txBody>
          <a:bodyPr anchor="ctr"/>
          <a:lstStyle/>
          <a:p>
            <a:r>
              <a:rPr lang="en-US" dirty="0" smtClean="0">
                <a:solidFill>
                  <a:schemeClr val="bg1"/>
                </a:solidFill>
              </a:rPr>
              <a:t>Top 5 Circulation by LC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4344243"/>
              </p:ext>
            </p:extLst>
          </p:nvPr>
        </p:nvGraphicFramePr>
        <p:xfrm>
          <a:off x="294577" y="1600200"/>
          <a:ext cx="8554846" cy="4981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82431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91146"/>
          </a:solidFill>
        </p:spPr>
        <p:txBody>
          <a:bodyPr anchor="ctr"/>
          <a:lstStyle/>
          <a:p>
            <a:r>
              <a:rPr lang="en-US" dirty="0" smtClean="0">
                <a:solidFill>
                  <a:schemeClr val="bg1"/>
                </a:solidFill>
              </a:rPr>
              <a:t>Top 5 Circulation by LC (2011-2015)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189576"/>
              </p:ext>
            </p:extLst>
          </p:nvPr>
        </p:nvGraphicFramePr>
        <p:xfrm>
          <a:off x="181437" y="1600337"/>
          <a:ext cx="8785765" cy="5030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6168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84006"/>
            <a:ext cx="9144000" cy="1143000"/>
          </a:xfrm>
          <a:solidFill>
            <a:srgbClr val="091146"/>
          </a:solidFill>
        </p:spPr>
        <p:txBody>
          <a:bodyPr anchor="ctr"/>
          <a:lstStyle/>
          <a:p>
            <a:r>
              <a:rPr lang="en-US" dirty="0" smtClean="0">
                <a:solidFill>
                  <a:schemeClr val="bg1"/>
                </a:solidFill>
              </a:rPr>
              <a:t>Circulation/Acquisition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176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2002697"/>
              </p:ext>
            </p:extLst>
          </p:nvPr>
        </p:nvGraphicFramePr>
        <p:xfrm>
          <a:off x="29380750" y="9778686"/>
          <a:ext cx="9652466" cy="7958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6347474"/>
              </p:ext>
            </p:extLst>
          </p:nvPr>
        </p:nvGraphicFramePr>
        <p:xfrm>
          <a:off x="29533150" y="9931086"/>
          <a:ext cx="9652466" cy="7958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4752392"/>
              </p:ext>
            </p:extLst>
          </p:nvPr>
        </p:nvGraphicFramePr>
        <p:xfrm>
          <a:off x="29685550" y="10083486"/>
          <a:ext cx="9652466" cy="7958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6177468"/>
              </p:ext>
            </p:extLst>
          </p:nvPr>
        </p:nvGraphicFramePr>
        <p:xfrm>
          <a:off x="29837950" y="10235886"/>
          <a:ext cx="9652466" cy="7958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8767488"/>
              </p:ext>
            </p:extLst>
          </p:nvPr>
        </p:nvGraphicFramePr>
        <p:xfrm>
          <a:off x="29990350" y="10388286"/>
          <a:ext cx="9652466" cy="7958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0624579"/>
              </p:ext>
            </p:extLst>
          </p:nvPr>
        </p:nvGraphicFramePr>
        <p:xfrm>
          <a:off x="30142750" y="10540686"/>
          <a:ext cx="9652466" cy="7958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4297718"/>
              </p:ext>
            </p:extLst>
          </p:nvPr>
        </p:nvGraphicFramePr>
        <p:xfrm>
          <a:off x="30295150" y="10693086"/>
          <a:ext cx="9652466" cy="7958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91146"/>
          </a:solidFill>
        </p:spPr>
        <p:txBody>
          <a:bodyPr anchor="ctr"/>
          <a:lstStyle/>
          <a:p>
            <a:r>
              <a:rPr lang="en-US" dirty="0" smtClean="0">
                <a:solidFill>
                  <a:schemeClr val="bg1"/>
                </a:solidFill>
              </a:rPr>
              <a:t>Circulation (2002 Single Titles per FY)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9" name="Content Placeholder 1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4199354"/>
              </p:ext>
            </p:extLst>
          </p:nvPr>
        </p:nvGraphicFramePr>
        <p:xfrm>
          <a:off x="457200" y="1600200"/>
          <a:ext cx="8229600" cy="4869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  <p:extLst>
      <p:ext uri="{BB962C8B-B14F-4D97-AF65-F5344CB8AC3E}">
        <p14:creationId xmlns:p14="http://schemas.microsoft.com/office/powerpoint/2010/main" val="4194523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91146"/>
          </a:solidFill>
        </p:spPr>
        <p:txBody>
          <a:bodyPr anchor="ctr"/>
          <a:lstStyle/>
          <a:p>
            <a:r>
              <a:rPr lang="en-US" dirty="0">
                <a:solidFill>
                  <a:schemeClr val="bg1"/>
                </a:solidFill>
              </a:rPr>
              <a:t>Circulation (</a:t>
            </a:r>
            <a:r>
              <a:rPr lang="en-US" dirty="0" smtClean="0">
                <a:solidFill>
                  <a:schemeClr val="bg1"/>
                </a:solidFill>
              </a:rPr>
              <a:t>2010 </a:t>
            </a:r>
            <a:r>
              <a:rPr lang="en-US" dirty="0">
                <a:solidFill>
                  <a:schemeClr val="bg1"/>
                </a:solidFill>
              </a:rPr>
              <a:t>Single Titles per FY)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983534"/>
              </p:ext>
            </p:extLst>
          </p:nvPr>
        </p:nvGraphicFramePr>
        <p:xfrm>
          <a:off x="457200" y="1600200"/>
          <a:ext cx="8350730" cy="488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82278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91146"/>
          </a:solidFill>
        </p:spPr>
        <p:txBody>
          <a:bodyPr anchor="ctr"/>
          <a:lstStyle/>
          <a:p>
            <a:r>
              <a:rPr lang="en-US" dirty="0" smtClean="0">
                <a:solidFill>
                  <a:schemeClr val="bg1"/>
                </a:solidFill>
              </a:rPr>
              <a:t>PS Circulation (Single Titles/Pub Year)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6620636"/>
              </p:ext>
            </p:extLst>
          </p:nvPr>
        </p:nvGraphicFramePr>
        <p:xfrm>
          <a:off x="311071" y="1600200"/>
          <a:ext cx="8521857" cy="5030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82278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91146"/>
          </a:solidFill>
        </p:spPr>
        <p:txBody>
          <a:bodyPr anchor="ctr"/>
          <a:lstStyle/>
          <a:p>
            <a:r>
              <a:rPr lang="en-US" dirty="0" smtClean="0">
                <a:solidFill>
                  <a:schemeClr val="bg1"/>
                </a:solidFill>
              </a:rPr>
              <a:t>Acquired vs. Circulation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0011192"/>
              </p:ext>
            </p:extLst>
          </p:nvPr>
        </p:nvGraphicFramePr>
        <p:xfrm>
          <a:off x="379368" y="1517650"/>
          <a:ext cx="8527527" cy="5196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63456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91146"/>
          </a:solidFill>
        </p:spPr>
        <p:txBody>
          <a:bodyPr anchor="ctr"/>
          <a:lstStyle/>
          <a:p>
            <a:r>
              <a:rPr lang="en-US" dirty="0" smtClean="0">
                <a:solidFill>
                  <a:schemeClr val="bg1"/>
                </a:solidFill>
              </a:rPr>
              <a:t>Trends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Declining circulation</a:t>
            </a:r>
          </a:p>
          <a:p>
            <a:pPr lvl="1"/>
            <a:r>
              <a:rPr lang="en-US" dirty="0" smtClean="0"/>
              <a:t>Overall </a:t>
            </a:r>
          </a:p>
          <a:p>
            <a:pPr lvl="1"/>
            <a:r>
              <a:rPr lang="en-US" dirty="0" smtClean="0"/>
              <a:t>Subject-specific</a:t>
            </a:r>
          </a:p>
          <a:p>
            <a:r>
              <a:rPr lang="en-US" dirty="0" smtClean="0"/>
              <a:t>Anomalies can be observed</a:t>
            </a:r>
          </a:p>
          <a:p>
            <a:pPr lvl="1"/>
            <a:r>
              <a:rPr lang="en-US" dirty="0" smtClean="0"/>
              <a:t>Renovation years of the library</a:t>
            </a:r>
          </a:p>
          <a:p>
            <a:r>
              <a:rPr lang="en-US" dirty="0" smtClean="0"/>
              <a:t>Most titles circulate in the second year of acquisition</a:t>
            </a:r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74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91146"/>
          </a:solidFill>
        </p:spPr>
        <p:txBody>
          <a:bodyPr anchor="ctr"/>
          <a:lstStyle/>
          <a:p>
            <a:r>
              <a:rPr lang="en-US" dirty="0" smtClean="0">
                <a:solidFill>
                  <a:schemeClr val="bg1"/>
                </a:solidFill>
              </a:rPr>
              <a:t>The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Regional Comprehensive University</a:t>
            </a:r>
          </a:p>
          <a:p>
            <a:r>
              <a:rPr lang="en-US" dirty="0" smtClean="0"/>
              <a:t>Statesboro, Georgia</a:t>
            </a:r>
          </a:p>
          <a:p>
            <a:r>
              <a:rPr lang="en-US" dirty="0" smtClean="0"/>
              <a:t>University System of Georgia</a:t>
            </a:r>
          </a:p>
          <a:p>
            <a:r>
              <a:rPr lang="en-US" dirty="0" smtClean="0"/>
              <a:t>21,000 students</a:t>
            </a:r>
          </a:p>
          <a:p>
            <a:r>
              <a:rPr lang="en-US" dirty="0" smtClean="0"/>
              <a:t>Residential campus</a:t>
            </a:r>
          </a:p>
          <a:p>
            <a:r>
              <a:rPr lang="en-US" dirty="0" smtClean="0"/>
              <a:t>Over 120 programs</a:t>
            </a:r>
          </a:p>
          <a:p>
            <a:r>
              <a:rPr lang="en-US" dirty="0" smtClean="0"/>
              <a:t>Nine colleges including the library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68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91146"/>
          </a:solidFill>
        </p:spPr>
        <p:txBody>
          <a:bodyPr anchor="ctr"/>
          <a:lstStyle/>
          <a:p>
            <a:r>
              <a:rPr lang="en-US" dirty="0" smtClean="0">
                <a:solidFill>
                  <a:schemeClr val="bg1"/>
                </a:solidFill>
              </a:rPr>
              <a:t>Transitions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Conversations with library faculty</a:t>
            </a:r>
          </a:p>
          <a:p>
            <a:pPr lvl="1"/>
            <a:r>
              <a:rPr lang="en-US" dirty="0" smtClean="0"/>
              <a:t>On the state of collection development</a:t>
            </a:r>
          </a:p>
          <a:p>
            <a:r>
              <a:rPr lang="en-US" dirty="0" smtClean="0"/>
              <a:t>Exploring new acquisition models</a:t>
            </a:r>
          </a:p>
          <a:p>
            <a:r>
              <a:rPr lang="en-US" dirty="0" smtClean="0"/>
              <a:t>Discontinuation of Approval Plan</a:t>
            </a:r>
          </a:p>
          <a:p>
            <a:r>
              <a:rPr lang="en-US" dirty="0" smtClean="0"/>
              <a:t>Focusing on requests</a:t>
            </a:r>
          </a:p>
          <a:p>
            <a:pPr lvl="1"/>
            <a:r>
              <a:rPr lang="en-US" dirty="0" smtClean="0"/>
              <a:t>With more librarian involvement</a:t>
            </a:r>
          </a:p>
          <a:p>
            <a:r>
              <a:rPr lang="en-US" dirty="0" smtClean="0"/>
              <a:t>Promoting new collection development to the teaching faculty</a:t>
            </a:r>
          </a:p>
          <a:p>
            <a:pPr lvl="1"/>
            <a:r>
              <a:rPr lang="en-US" dirty="0" smtClean="0"/>
              <a:t>Dean involvement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74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91146"/>
          </a:solidFill>
        </p:spPr>
        <p:txBody>
          <a:bodyPr anchor="ctr"/>
          <a:lstStyle/>
          <a:p>
            <a:r>
              <a:rPr lang="en-US" dirty="0" smtClean="0">
                <a:solidFill>
                  <a:schemeClr val="bg1"/>
                </a:solidFill>
              </a:rPr>
              <a:t>New Collection Development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580760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2431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91146"/>
          </a:solidFill>
        </p:spPr>
        <p:txBody>
          <a:bodyPr anchor="ctr"/>
          <a:lstStyle/>
          <a:p>
            <a:r>
              <a:rPr lang="en-US" dirty="0" smtClean="0">
                <a:solidFill>
                  <a:schemeClr val="bg1"/>
                </a:solidFill>
              </a:rPr>
              <a:t>THANK YOU!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And there are two Starbucks Coffee Shops in town. </a:t>
            </a:r>
            <a:r>
              <a:rPr lang="en-US" dirty="0" err="1" smtClean="0"/>
              <a:t>Woot</a:t>
            </a:r>
            <a:r>
              <a:rPr lang="en-US" dirty="0" smtClean="0"/>
              <a:t>!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Paolo P. </a:t>
            </a:r>
            <a:r>
              <a:rPr lang="en-US" dirty="0" err="1" smtClean="0"/>
              <a:t>Gujilde</a:t>
            </a:r>
            <a:endParaRPr lang="en-US" dirty="0" smtClean="0"/>
          </a:p>
          <a:p>
            <a:pPr marL="0" indent="0" algn="ctr">
              <a:buNone/>
            </a:pPr>
            <a:r>
              <a:rPr lang="en-US" sz="2400" dirty="0" smtClean="0"/>
              <a:t>Assistant Professor and Coordinator of Collection Development</a:t>
            </a:r>
          </a:p>
          <a:p>
            <a:pPr marL="0" indent="0" algn="ctr">
              <a:buNone/>
            </a:pPr>
            <a:r>
              <a:rPr lang="en-US" sz="2400" dirty="0" err="1" smtClean="0"/>
              <a:t>pgujilde@georgiasouthern.edu</a:t>
            </a: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431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91146"/>
          </a:solidFill>
        </p:spPr>
        <p:txBody>
          <a:bodyPr anchor="ctr"/>
          <a:lstStyle/>
          <a:p>
            <a:r>
              <a:rPr lang="en-US" dirty="0" smtClean="0">
                <a:solidFill>
                  <a:schemeClr val="bg1"/>
                </a:solidFill>
              </a:rPr>
              <a:t>The Library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Zach S. Henderson Library</a:t>
            </a:r>
          </a:p>
          <a:p>
            <a:r>
              <a:rPr lang="en-US" dirty="0" smtClean="0"/>
              <a:t>18 Faculty Librarians; Over 30 Staff</a:t>
            </a:r>
          </a:p>
          <a:p>
            <a:r>
              <a:rPr lang="en-US" dirty="0" smtClean="0"/>
              <a:t>Open over 140 hours/week</a:t>
            </a:r>
          </a:p>
          <a:p>
            <a:r>
              <a:rPr lang="en-US" dirty="0" smtClean="0"/>
              <a:t>Over 750,000 visitors annually</a:t>
            </a:r>
          </a:p>
          <a:p>
            <a:r>
              <a:rPr lang="en-US" dirty="0" smtClean="0"/>
              <a:t>Over 650,000 print volumes</a:t>
            </a:r>
          </a:p>
          <a:p>
            <a:r>
              <a:rPr lang="en-US" dirty="0" smtClean="0"/>
              <a:t>Consortium/Membership</a:t>
            </a:r>
          </a:p>
          <a:p>
            <a:pPr lvl="1"/>
            <a:r>
              <a:rPr lang="en-US" dirty="0" smtClean="0"/>
              <a:t>GALILEO</a:t>
            </a:r>
          </a:p>
          <a:p>
            <a:pPr lvl="1"/>
            <a:r>
              <a:rPr lang="en-US" dirty="0" smtClean="0"/>
              <a:t>Center for Research Libraries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68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91146"/>
          </a:solidFill>
        </p:spPr>
        <p:txBody>
          <a:bodyPr anchor="ctr"/>
          <a:lstStyle/>
          <a:p>
            <a:r>
              <a:rPr lang="en-US" dirty="0" smtClean="0">
                <a:solidFill>
                  <a:schemeClr val="bg1"/>
                </a:solidFill>
              </a:rPr>
              <a:t>Old Collection Development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Traditional Approval Plan</a:t>
            </a:r>
          </a:p>
          <a:p>
            <a:pPr lvl="1"/>
            <a:r>
              <a:rPr lang="en-US" dirty="0" smtClean="0"/>
              <a:t>mid 1990s through Blackwell</a:t>
            </a:r>
          </a:p>
          <a:p>
            <a:r>
              <a:rPr lang="en-US" dirty="0" smtClean="0"/>
              <a:t>Updated with YBP in 2009-2010</a:t>
            </a:r>
          </a:p>
          <a:p>
            <a:pPr lvl="1"/>
            <a:r>
              <a:rPr lang="en-US" dirty="0" smtClean="0"/>
              <a:t>Automatic shipment</a:t>
            </a:r>
          </a:p>
          <a:p>
            <a:pPr lvl="1"/>
            <a:r>
              <a:rPr lang="en-US" dirty="0" smtClean="0"/>
              <a:t>Slips</a:t>
            </a:r>
          </a:p>
          <a:p>
            <a:pPr lvl="1"/>
            <a:r>
              <a:rPr lang="en-US" dirty="0" err="1" smtClean="0"/>
              <a:t>eDDA</a:t>
            </a:r>
            <a:r>
              <a:rPr lang="en-US" dirty="0" smtClean="0"/>
              <a:t> (subject-specific)</a:t>
            </a:r>
            <a:endParaRPr lang="en-US" dirty="0" smtClean="0"/>
          </a:p>
          <a:p>
            <a:r>
              <a:rPr lang="en-US" dirty="0" smtClean="0"/>
              <a:t>Firm Orders as requested and selected</a:t>
            </a:r>
          </a:p>
          <a:p>
            <a:pPr lvl="1"/>
            <a:r>
              <a:rPr lang="en-US" dirty="0" smtClean="0"/>
              <a:t>Direct vendors</a:t>
            </a:r>
          </a:p>
          <a:p>
            <a:pPr lvl="1"/>
            <a:r>
              <a:rPr lang="en-US" dirty="0" smtClean="0"/>
              <a:t>Amazon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68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91146"/>
          </a:solidFill>
        </p:spPr>
        <p:txBody>
          <a:bodyPr anchor="ctr"/>
          <a:lstStyle/>
          <a:p>
            <a:r>
              <a:rPr lang="en-US" dirty="0" smtClean="0">
                <a:solidFill>
                  <a:schemeClr val="bg1"/>
                </a:solidFill>
              </a:rPr>
              <a:t>Assessment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ssessment as needed</a:t>
            </a:r>
          </a:p>
          <a:p>
            <a:pPr lvl="1"/>
            <a:r>
              <a:rPr lang="en-US" dirty="0" smtClean="0"/>
              <a:t>Early 2000s</a:t>
            </a:r>
          </a:p>
          <a:p>
            <a:pPr lvl="1"/>
            <a:r>
              <a:rPr lang="en-US" dirty="0" smtClean="0"/>
              <a:t>2009-2010</a:t>
            </a:r>
          </a:p>
          <a:p>
            <a:pPr lvl="1"/>
            <a:r>
              <a:rPr lang="en-US" dirty="0" smtClean="0"/>
              <a:t>2013 and on</a:t>
            </a:r>
          </a:p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Declining or flat annual budget</a:t>
            </a:r>
          </a:p>
          <a:p>
            <a:pPr lvl="1"/>
            <a:r>
              <a:rPr lang="en-US" dirty="0" smtClean="0"/>
              <a:t>Changing technology</a:t>
            </a:r>
          </a:p>
          <a:p>
            <a:pPr lvl="1"/>
            <a:r>
              <a:rPr lang="en-US" dirty="0" smtClean="0"/>
              <a:t>New requests, not fulfilled</a:t>
            </a:r>
          </a:p>
          <a:p>
            <a:pPr lvl="1"/>
            <a:r>
              <a:rPr lang="en-US" dirty="0" smtClean="0"/>
              <a:t>Declining circulation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68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91146"/>
          </a:solidFill>
        </p:spPr>
        <p:txBody>
          <a:bodyPr anchor="ctr"/>
          <a:lstStyle/>
          <a:p>
            <a:r>
              <a:rPr lang="en-US" dirty="0" smtClean="0">
                <a:solidFill>
                  <a:schemeClr val="bg1"/>
                </a:solidFill>
              </a:rPr>
              <a:t>Print Book Circulation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Voyager Data starting from 2000-2001 (FY 2001)</a:t>
            </a:r>
          </a:p>
          <a:p>
            <a:pPr lvl="2"/>
            <a:r>
              <a:rPr lang="en-US" dirty="0" smtClean="0"/>
              <a:t>~15 years of data</a:t>
            </a:r>
          </a:p>
          <a:p>
            <a:pPr lvl="1"/>
            <a:r>
              <a:rPr lang="en-US" dirty="0" smtClean="0"/>
              <a:t>Print only</a:t>
            </a:r>
          </a:p>
          <a:p>
            <a:pPr lvl="1"/>
            <a:r>
              <a:rPr lang="en-US" dirty="0" smtClean="0"/>
              <a:t>Number of titles circulated</a:t>
            </a:r>
          </a:p>
          <a:p>
            <a:pPr lvl="1"/>
            <a:r>
              <a:rPr lang="en-US" dirty="0" smtClean="0"/>
              <a:t>Total number of print circulation</a:t>
            </a:r>
          </a:p>
          <a:p>
            <a:pPr lvl="1"/>
            <a:r>
              <a:rPr lang="en-US" dirty="0" smtClean="0"/>
              <a:t>Circulation by publication year</a:t>
            </a:r>
          </a:p>
          <a:p>
            <a:pPr lvl="1"/>
            <a:r>
              <a:rPr lang="en-US" dirty="0" smtClean="0"/>
              <a:t>Number of titles acquired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68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91146"/>
          </a:solidFill>
        </p:spPr>
        <p:txBody>
          <a:bodyPr anchor="ctr"/>
          <a:lstStyle/>
          <a:p>
            <a:r>
              <a:rPr lang="en-US" dirty="0" smtClean="0">
                <a:solidFill>
                  <a:schemeClr val="bg1"/>
                </a:solidFill>
              </a:rPr>
              <a:t>Acquired Print Books per FY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3095512"/>
              </p:ext>
            </p:extLst>
          </p:nvPr>
        </p:nvGraphicFramePr>
        <p:xfrm>
          <a:off x="329885" y="1600200"/>
          <a:ext cx="8356915" cy="50144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32525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84006"/>
            <a:ext cx="9144000" cy="1143000"/>
          </a:xfrm>
          <a:solidFill>
            <a:srgbClr val="091146"/>
          </a:solidFill>
        </p:spPr>
        <p:txBody>
          <a:bodyPr anchor="ctr"/>
          <a:lstStyle/>
          <a:p>
            <a:r>
              <a:rPr lang="en-US" dirty="0" smtClean="0">
                <a:solidFill>
                  <a:schemeClr val="bg1"/>
                </a:solidFill>
              </a:rPr>
              <a:t>Overall Circulation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378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91146"/>
          </a:solidFill>
        </p:spPr>
        <p:txBody>
          <a:bodyPr anchor="ctr"/>
          <a:lstStyle/>
          <a:p>
            <a:r>
              <a:rPr lang="en-US" dirty="0" smtClean="0">
                <a:solidFill>
                  <a:schemeClr val="bg1"/>
                </a:solidFill>
              </a:rPr>
              <a:t>Overall Circulation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9456374"/>
              </p:ext>
            </p:extLst>
          </p:nvPr>
        </p:nvGraphicFramePr>
        <p:xfrm>
          <a:off x="134648" y="1452825"/>
          <a:ext cx="8874704" cy="5189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6168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1543</TotalTime>
  <Words>540</Words>
  <Application>Microsoft Macintosh PowerPoint</Application>
  <PresentationFormat>On-screen Show (4:3)</PresentationFormat>
  <Paragraphs>134</Paragraphs>
  <Slides>22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Office Theme</vt:lpstr>
      <vt:lpstr>Custom Design</vt:lpstr>
      <vt:lpstr>1_Custom Design</vt:lpstr>
      <vt:lpstr>2_Custom Design</vt:lpstr>
      <vt:lpstr>PowerPoint Presentation</vt:lpstr>
      <vt:lpstr>The University</vt:lpstr>
      <vt:lpstr>The Library</vt:lpstr>
      <vt:lpstr>Old Collection Development</vt:lpstr>
      <vt:lpstr>Assessment</vt:lpstr>
      <vt:lpstr>Print Book Circulation</vt:lpstr>
      <vt:lpstr>Acquired Print Books per FY</vt:lpstr>
      <vt:lpstr>Overall Circulation</vt:lpstr>
      <vt:lpstr>Overall Circulation</vt:lpstr>
      <vt:lpstr>Overall Circulation</vt:lpstr>
      <vt:lpstr>Subject Circulation</vt:lpstr>
      <vt:lpstr>Top 5 Circulation by LC</vt:lpstr>
      <vt:lpstr>Top 5 Circulation by LC (2011-2015)</vt:lpstr>
      <vt:lpstr>Circulation/Acquisition</vt:lpstr>
      <vt:lpstr>Circulation (2002 Single Titles per FY)</vt:lpstr>
      <vt:lpstr>Circulation (2010 Single Titles per FY)</vt:lpstr>
      <vt:lpstr>PS Circulation (Single Titles/Pub Year)</vt:lpstr>
      <vt:lpstr>Acquired vs. Circulation</vt:lpstr>
      <vt:lpstr>Trends</vt:lpstr>
      <vt:lpstr>Transitions</vt:lpstr>
      <vt:lpstr>New Collection Development</vt:lpstr>
      <vt:lpstr>THANK YOU!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Goes Here</dc:title>
  <dc:creator>Megan Hopkins</dc:creator>
  <cp:lastModifiedBy>PG</cp:lastModifiedBy>
  <cp:revision>45</cp:revision>
  <dcterms:created xsi:type="dcterms:W3CDTF">2012-01-25T17:16:42Z</dcterms:created>
  <dcterms:modified xsi:type="dcterms:W3CDTF">2016-01-10T17:43:49Z</dcterms:modified>
</cp:coreProperties>
</file>