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58" r:id="rId4"/>
    <p:sldId id="259" r:id="rId5"/>
    <p:sldId id="275" r:id="rId6"/>
    <p:sldId id="260" r:id="rId7"/>
    <p:sldId id="263" r:id="rId8"/>
    <p:sldId id="271" r:id="rId9"/>
    <p:sldId id="270" r:id="rId10"/>
    <p:sldId id="272" r:id="rId11"/>
    <p:sldId id="273" r:id="rId12"/>
    <p:sldId id="261" r:id="rId13"/>
    <p:sldId id="264" r:id="rId14"/>
  </p:sldIdLst>
  <p:sldSz cx="12192000" cy="6858000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96" autoAdjust="0"/>
    <p:restoredTop sz="94692" autoAdjust="0"/>
  </p:normalViewPr>
  <p:slideViewPr>
    <p:cSldViewPr snapToGrid="0">
      <p:cViewPr varScale="1">
        <p:scale>
          <a:sx n="106" d="100"/>
          <a:sy n="106" d="100"/>
        </p:scale>
        <p:origin x="52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4" d="100"/>
          <a:sy n="84" d="100"/>
        </p:scale>
        <p:origin x="3792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72421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027" y="1"/>
            <a:ext cx="2972421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0A723A-6402-4AC7-927B-16F7292F1926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676"/>
            <a:ext cx="2972421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027" y="8829676"/>
            <a:ext cx="2972421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83240E-FFD1-43B9-A6E5-0B184E2EAC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5825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34B6ADD6-3B7A-4C13-B1A8-4D0A8588F7EE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413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73892"/>
            <a:ext cx="548640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8"/>
            <a:ext cx="297180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8"/>
            <a:ext cx="297180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7D2BAE2F-31B9-4E86-9BE4-3EE4A6E5EE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3345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2BAE2F-31B9-4E86-9BE4-3EE4A6E5EE9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4285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2BAE2F-31B9-4E86-9BE4-3EE4A6E5EE9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4931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2BAE2F-31B9-4E86-9BE4-3EE4A6E5EE9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5558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2BAE2F-31B9-4E86-9BE4-3EE4A6E5EE9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2963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2BAE2F-31B9-4E86-9BE4-3EE4A6E5EE9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646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2BAE2F-31B9-4E86-9BE4-3EE4A6E5EE9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2598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2BAE2F-31B9-4E86-9BE4-3EE4A6E5EE9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7898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2BAE2F-31B9-4E86-9BE4-3EE4A6E5EE9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4222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2BAE2F-31B9-4E86-9BE4-3EE4A6E5EE9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580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2BAE2F-31B9-4E86-9BE4-3EE4A6E5EE9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7196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2BAE2F-31B9-4E86-9BE4-3EE4A6E5EE9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6119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2BAE2F-31B9-4E86-9BE4-3EE4A6E5EE9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6583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2BAE2F-31B9-4E86-9BE4-3EE4A6E5EE9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085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3E1FC-33C1-41CF-9608-CF72FCAE2CBD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777E6-3D60-446A-8D7A-C1670C568D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6306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3E1FC-33C1-41CF-9608-CF72FCAE2CBD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777E6-3D60-446A-8D7A-C1670C568D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816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3E1FC-33C1-41CF-9608-CF72FCAE2CBD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777E6-3D60-446A-8D7A-C1670C568D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78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3E1FC-33C1-41CF-9608-CF72FCAE2CBD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777E6-3D60-446A-8D7A-C1670C568D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4733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3E1FC-33C1-41CF-9608-CF72FCAE2CBD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777E6-3D60-446A-8D7A-C1670C568D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6095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3E1FC-33C1-41CF-9608-CF72FCAE2CBD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777E6-3D60-446A-8D7A-C1670C568D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901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3E1FC-33C1-41CF-9608-CF72FCAE2CBD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777E6-3D60-446A-8D7A-C1670C568D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5535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3E1FC-33C1-41CF-9608-CF72FCAE2CBD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777E6-3D60-446A-8D7A-C1670C568D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9300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3E1FC-33C1-41CF-9608-CF72FCAE2CBD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777E6-3D60-446A-8D7A-C1670C568D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10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3E1FC-33C1-41CF-9608-CF72FCAE2CBD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777E6-3D60-446A-8D7A-C1670C568D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1935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3E1FC-33C1-41CF-9608-CF72FCAE2CBD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777E6-3D60-446A-8D7A-C1670C568D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835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A3E1FC-33C1-41CF-9608-CF72FCAE2CBD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F777E6-3D60-446A-8D7A-C1670C568D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335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From PDA/DDA to EBA:  Following the Data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Monica Metz-Wiseman, Interim Director, Academic Resources</a:t>
            </a:r>
          </a:p>
          <a:p>
            <a:r>
              <a:rPr lang="en-US" dirty="0" smtClean="0"/>
              <a:t>Laura Pascual, Electronic Resources Librarian</a:t>
            </a:r>
          </a:p>
          <a:p>
            <a:r>
              <a:rPr lang="en-US" dirty="0" smtClean="0"/>
              <a:t>University of South Florida</a:t>
            </a:r>
          </a:p>
          <a:p>
            <a:endParaRPr lang="en-US" dirty="0" smtClean="0"/>
          </a:p>
          <a:p>
            <a:r>
              <a:rPr lang="en-US" dirty="0" smtClean="0"/>
              <a:t>ALA Midwinter, 2016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9417" y="4506342"/>
            <a:ext cx="1584370" cy="2041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8112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PDA/DDA </a:t>
            </a:r>
            <a:r>
              <a:rPr lang="en-US" dirty="0" smtClean="0"/>
              <a:t>data </a:t>
            </a:r>
            <a:r>
              <a:rPr lang="en-US" dirty="0"/>
              <a:t>– </a:t>
            </a:r>
            <a:r>
              <a:rPr lang="en-US" dirty="0"/>
              <a:t>w</a:t>
            </a:r>
            <a:r>
              <a:rPr lang="en-US" dirty="0" smtClean="0"/>
              <a:t>hat </a:t>
            </a:r>
            <a:r>
              <a:rPr lang="en-US" dirty="0"/>
              <a:t>w</a:t>
            </a:r>
            <a:r>
              <a:rPr lang="en-US" dirty="0" smtClean="0"/>
              <a:t>e </a:t>
            </a:r>
            <a:r>
              <a:rPr lang="en-US" dirty="0"/>
              <a:t>l</a:t>
            </a:r>
            <a:r>
              <a:rPr lang="en-US" dirty="0" smtClean="0"/>
              <a:t>earned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US" sz="3000" dirty="0" smtClean="0"/>
              <a:t>Analysis of Content</a:t>
            </a:r>
            <a:r>
              <a:rPr lang="en-US" sz="3000" dirty="0" smtClean="0"/>
              <a:t>, Cost, Usage </a:t>
            </a:r>
            <a:r>
              <a:rPr lang="en-US" sz="3000" dirty="0" smtClean="0"/>
              <a:t>by</a:t>
            </a:r>
          </a:p>
          <a:p>
            <a:pPr>
              <a:lnSpc>
                <a:spcPct val="60000"/>
              </a:lnSpc>
              <a:spcBef>
                <a:spcPts val="0"/>
              </a:spcBef>
            </a:pPr>
            <a:endParaRPr lang="en-US" sz="2600" dirty="0" smtClean="0"/>
          </a:p>
          <a:p>
            <a:pPr marL="1255713" lvl="1" indent="-457200">
              <a:lnSpc>
                <a:spcPct val="8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800" dirty="0" smtClean="0"/>
              <a:t>Publisher</a:t>
            </a:r>
            <a:endParaRPr lang="en-US" sz="2800" dirty="0"/>
          </a:p>
          <a:p>
            <a:pPr marL="1255713" lvl="1" indent="-457200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800" dirty="0" smtClean="0"/>
              <a:t>Discipline/Subject</a:t>
            </a:r>
            <a:endParaRPr lang="en-US" sz="2800" dirty="0" smtClean="0"/>
          </a:p>
          <a:p>
            <a:pPr marL="1255713" lvl="1" indent="-457200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800" dirty="0" smtClean="0"/>
              <a:t>Purchase Type</a:t>
            </a:r>
            <a:endParaRPr lang="en-US" sz="2800" dirty="0" smtClean="0"/>
          </a:p>
          <a:p>
            <a:pPr marL="1255713" lvl="1" indent="-457200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800" dirty="0"/>
              <a:t>Periodic/Over Time</a:t>
            </a:r>
          </a:p>
          <a:p>
            <a:pPr marL="1255713" lvl="1" indent="-457200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800" dirty="0" smtClean="0"/>
              <a:t>Timing/Course related</a:t>
            </a:r>
          </a:p>
          <a:p>
            <a:pPr marL="341313" indent="0">
              <a:spcBef>
                <a:spcPts val="0"/>
              </a:spcBef>
              <a:buNone/>
            </a:pPr>
            <a:endParaRPr lang="en-US" sz="3000" dirty="0" smtClean="0"/>
          </a:p>
          <a:p>
            <a:pPr>
              <a:spcBef>
                <a:spcPts val="0"/>
              </a:spcBef>
            </a:pPr>
            <a:r>
              <a:rPr lang="en-US" sz="3000" dirty="0" smtClean="0"/>
              <a:t>Rising </a:t>
            </a:r>
            <a:r>
              <a:rPr lang="en-US" sz="3000" dirty="0" smtClean="0"/>
              <a:t>STL Costs, Embargoes and Financial </a:t>
            </a:r>
            <a:r>
              <a:rPr lang="en-US" sz="3000" dirty="0" smtClean="0"/>
              <a:t>Burden</a:t>
            </a:r>
          </a:p>
          <a:p>
            <a:pPr>
              <a:spcBef>
                <a:spcPts val="0"/>
              </a:spcBef>
            </a:pPr>
            <a:endParaRPr lang="en-US" sz="3000" dirty="0" smtClean="0"/>
          </a:p>
          <a:p>
            <a:pPr>
              <a:spcBef>
                <a:spcPts val="0"/>
              </a:spcBef>
            </a:pPr>
            <a:r>
              <a:rPr lang="en-US" sz="3000" dirty="0" smtClean="0"/>
              <a:t>Increased Profile </a:t>
            </a:r>
            <a:r>
              <a:rPr lang="en-US" sz="3000" dirty="0" smtClean="0"/>
              <a:t>Management</a:t>
            </a:r>
          </a:p>
          <a:p>
            <a:pPr>
              <a:spcBef>
                <a:spcPts val="0"/>
              </a:spcBef>
            </a:pPr>
            <a:endParaRPr lang="en-US" sz="3000" dirty="0" smtClean="0"/>
          </a:p>
          <a:p>
            <a:pPr>
              <a:spcBef>
                <a:spcPts val="0"/>
              </a:spcBef>
            </a:pPr>
            <a:r>
              <a:rPr lang="en-US" sz="3000" dirty="0" smtClean="0"/>
              <a:t>Indications for EBA</a:t>
            </a:r>
            <a:endParaRPr lang="en-US" sz="3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2883" y="4020288"/>
            <a:ext cx="1673352" cy="2156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42307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Evidenced-Based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Less </a:t>
            </a:r>
            <a:r>
              <a:rPr lang="en-US" dirty="0" smtClean="0"/>
              <a:t>data due to one publisher</a:t>
            </a:r>
          </a:p>
          <a:p>
            <a:r>
              <a:rPr lang="en-US" dirty="0" smtClean="0"/>
              <a:t>Cross-platform </a:t>
            </a:r>
            <a:r>
              <a:rPr lang="en-US" dirty="0" smtClean="0"/>
              <a:t>duplication with </a:t>
            </a:r>
            <a:r>
              <a:rPr lang="en-US" dirty="0" smtClean="0"/>
              <a:t>aggregators</a:t>
            </a:r>
          </a:p>
          <a:p>
            <a:r>
              <a:rPr lang="en-US" dirty="0" smtClean="0"/>
              <a:t>Less </a:t>
            </a:r>
            <a:r>
              <a:rPr lang="en-US" dirty="0"/>
              <a:t>data analysis required</a:t>
            </a:r>
          </a:p>
          <a:p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8378" y="4106174"/>
            <a:ext cx="1673352" cy="2070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25084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Evidence-Based </a:t>
            </a:r>
            <a:r>
              <a:rPr lang="en-US" dirty="0" smtClean="0"/>
              <a:t>programs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Wiley (3 years) - funded</a:t>
            </a:r>
          </a:p>
          <a:p>
            <a:r>
              <a:rPr lang="en-US" dirty="0" smtClean="0"/>
              <a:t>Project Muse (2 years) – funded </a:t>
            </a:r>
          </a:p>
          <a:p>
            <a:r>
              <a:rPr lang="en-US" dirty="0" smtClean="0"/>
              <a:t>Oxford University Press (pending)</a:t>
            </a:r>
          </a:p>
          <a:p>
            <a:r>
              <a:rPr lang="en-US" dirty="0" smtClean="0"/>
              <a:t>Taylor &amp; Francis (pending) </a:t>
            </a:r>
          </a:p>
          <a:p>
            <a:r>
              <a:rPr lang="en-US" dirty="0" smtClean="0"/>
              <a:t>Elsevier - funded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1511" y="4109421"/>
            <a:ext cx="1674368" cy="2157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0784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of using the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en-US" dirty="0" smtClean="0"/>
          </a:p>
          <a:p>
            <a:pPr lvl="1"/>
            <a:r>
              <a:rPr lang="en-US" sz="3200" dirty="0" smtClean="0"/>
              <a:t>Compelling argument</a:t>
            </a:r>
          </a:p>
          <a:p>
            <a:pPr lvl="1"/>
            <a:endParaRPr lang="en-US" sz="3200" dirty="0"/>
          </a:p>
          <a:p>
            <a:pPr lvl="1"/>
            <a:r>
              <a:rPr lang="en-US" sz="3200" dirty="0" smtClean="0"/>
              <a:t>Domino effect </a:t>
            </a:r>
          </a:p>
          <a:p>
            <a:pPr lvl="1"/>
            <a:endParaRPr lang="en-US" sz="3200" dirty="0"/>
          </a:p>
          <a:p>
            <a:pPr lvl="1"/>
            <a:r>
              <a:rPr lang="en-US" sz="3200" dirty="0" smtClean="0"/>
              <a:t>Funding during a weak economic period </a:t>
            </a:r>
          </a:p>
          <a:p>
            <a:pPr lvl="1"/>
            <a:endParaRPr lang="en-US" sz="3200" dirty="0"/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0976" y="4037162"/>
            <a:ext cx="1674367" cy="2139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51779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 those acronyms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DDA - Demand-Driven Acquisitions</a:t>
            </a:r>
          </a:p>
          <a:p>
            <a:r>
              <a:rPr lang="en-US" dirty="0" smtClean="0"/>
              <a:t>PDA -  Patron-Driven Acquisitions</a:t>
            </a:r>
          </a:p>
          <a:p>
            <a:r>
              <a:rPr lang="en-US" dirty="0" smtClean="0"/>
              <a:t>STL - Short-Term Loan </a:t>
            </a:r>
          </a:p>
          <a:p>
            <a:r>
              <a:rPr lang="en-US" dirty="0" smtClean="0"/>
              <a:t>EBA - Evidence-Based Acquisitions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1500" y="4018979"/>
            <a:ext cx="1686154" cy="2157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053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PDA? </a:t>
            </a:r>
          </a:p>
          <a:p>
            <a:r>
              <a:rPr lang="en-US" dirty="0" smtClean="0"/>
              <a:t>Why EBA?</a:t>
            </a:r>
          </a:p>
          <a:p>
            <a:r>
              <a:rPr lang="en-US" dirty="0" smtClean="0"/>
              <a:t>Impact of using data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8828" y="4018781"/>
            <a:ext cx="1674522" cy="2158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4673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we are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Comprehensive, multi-campus research university, FTE: 32,400 – 48,300 headcount</a:t>
            </a:r>
          </a:p>
          <a:p>
            <a:r>
              <a:rPr lang="en-US" dirty="0" smtClean="0"/>
              <a:t>University of South Florida is one of the twelve public universities in the Florida system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16154" y="4019909"/>
            <a:ext cx="1670449" cy="2157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5926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materials budget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Approval </a:t>
            </a:r>
            <a:r>
              <a:rPr lang="en-US" dirty="0"/>
              <a:t>plan and $1.5 million -print monographic spend (2010)</a:t>
            </a:r>
          </a:p>
          <a:p>
            <a:r>
              <a:rPr lang="en-US" dirty="0"/>
              <a:t>Shift from 24% of budget for </a:t>
            </a:r>
            <a:r>
              <a:rPr lang="en-US" dirty="0" smtClean="0"/>
              <a:t>print monographs </a:t>
            </a:r>
            <a:r>
              <a:rPr lang="en-US" dirty="0"/>
              <a:t>(2010) to </a:t>
            </a:r>
            <a:r>
              <a:rPr lang="en-US" dirty="0" smtClean="0"/>
              <a:t>.5% (</a:t>
            </a:r>
            <a:r>
              <a:rPr lang="en-US" dirty="0"/>
              <a:t>2015)</a:t>
            </a:r>
          </a:p>
          <a:p>
            <a:r>
              <a:rPr lang="en-US" dirty="0"/>
              <a:t>Overall materials budget from 2010-2015</a:t>
            </a:r>
          </a:p>
          <a:p>
            <a:r>
              <a:rPr lang="en-US" dirty="0"/>
              <a:t>Protect the journal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9640" y="4018979"/>
            <a:ext cx="1674368" cy="2157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5971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PDA/DDA </a:t>
            </a:r>
            <a:r>
              <a:rPr lang="en-US" dirty="0" smtClean="0"/>
              <a:t>program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EBL/ProQuest</a:t>
            </a:r>
          </a:p>
          <a:p>
            <a:r>
              <a:rPr lang="en-US" dirty="0" smtClean="0"/>
              <a:t># of visible </a:t>
            </a:r>
            <a:r>
              <a:rPr lang="en-US" dirty="0" err="1" smtClean="0"/>
              <a:t>ebooks</a:t>
            </a:r>
            <a:r>
              <a:rPr lang="en-US" dirty="0" smtClean="0"/>
              <a:t> varies 250,000 – 400,000</a:t>
            </a:r>
          </a:p>
          <a:p>
            <a:r>
              <a:rPr lang="en-US" dirty="0" smtClean="0"/>
              <a:t>Average spend per year:  $350,000</a:t>
            </a:r>
          </a:p>
          <a:p>
            <a:r>
              <a:rPr lang="en-US" dirty="0" smtClean="0"/>
              <a:t>Owned titles 9600+</a:t>
            </a:r>
          </a:p>
          <a:p>
            <a:r>
              <a:rPr lang="en-US" dirty="0" smtClean="0"/>
              <a:t>3 STL’s prior to purchase</a:t>
            </a:r>
          </a:p>
          <a:p>
            <a:r>
              <a:rPr lang="en-US" dirty="0" smtClean="0"/>
              <a:t>Dynamic profile </a:t>
            </a:r>
          </a:p>
          <a:p>
            <a:r>
              <a:rPr lang="en-US" dirty="0" smtClean="0"/>
              <a:t>Student funded 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3276" y="4022625"/>
            <a:ext cx="1674368" cy="2154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38354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PDA/DDA </a:t>
            </a:r>
            <a:r>
              <a:rPr lang="en-US" dirty="0" smtClean="0"/>
              <a:t>data </a:t>
            </a:r>
            <a:r>
              <a:rPr lang="en-US" dirty="0" smtClean="0"/>
              <a:t>– </a:t>
            </a:r>
            <a:r>
              <a:rPr lang="en-US" dirty="0" smtClean="0"/>
              <a:t>what </a:t>
            </a:r>
            <a:r>
              <a:rPr lang="en-US" dirty="0"/>
              <a:t>d</a:t>
            </a:r>
            <a:r>
              <a:rPr lang="en-US" dirty="0" smtClean="0"/>
              <a:t>o </a:t>
            </a:r>
            <a:r>
              <a:rPr lang="en-US" dirty="0"/>
              <a:t>w</a:t>
            </a:r>
            <a:r>
              <a:rPr lang="en-US" dirty="0" smtClean="0"/>
              <a:t>e </a:t>
            </a:r>
            <a:r>
              <a:rPr lang="en-US" dirty="0"/>
              <a:t>g</a:t>
            </a:r>
            <a:r>
              <a:rPr lang="en-US" dirty="0" smtClean="0"/>
              <a:t>et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Content	Data for all </a:t>
            </a:r>
            <a:r>
              <a:rPr lang="en-US" dirty="0" smtClean="0"/>
              <a:t>titles </a:t>
            </a:r>
            <a:r>
              <a:rPr lang="en-US" dirty="0"/>
              <a:t>on the platform</a:t>
            </a:r>
          </a:p>
          <a:p>
            <a:pPr marL="1828800" indent="-182880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dirty="0"/>
              <a:t>	almost 780,000 titles</a:t>
            </a:r>
          </a:p>
          <a:p>
            <a:pPr marL="1716088" indent="-1716088">
              <a:lnSpc>
                <a:spcPct val="100000"/>
              </a:lnSpc>
              <a:spcBef>
                <a:spcPts val="0"/>
              </a:spcBef>
              <a:buNone/>
            </a:pPr>
            <a:endParaRPr lang="en-US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Cost	</a:t>
            </a:r>
            <a:r>
              <a:rPr lang="en-US" dirty="0"/>
              <a:t>	Expenditure </a:t>
            </a:r>
            <a:r>
              <a:rPr lang="en-US" dirty="0" smtClean="0"/>
              <a:t>data </a:t>
            </a:r>
            <a:r>
              <a:rPr lang="en-US" dirty="0"/>
              <a:t>by title/transaction</a:t>
            </a:r>
          </a:p>
          <a:p>
            <a:pPr marL="1828800" indent="-1716088">
              <a:lnSpc>
                <a:spcPct val="100000"/>
              </a:lnSpc>
              <a:spcBef>
                <a:spcPts val="0"/>
              </a:spcBef>
              <a:buNone/>
            </a:pPr>
            <a:r>
              <a:rPr lang="en-US" dirty="0"/>
              <a:t>	about 77,000 transactions </a:t>
            </a:r>
          </a:p>
          <a:p>
            <a:pPr marL="1716088" indent="-1716088">
              <a:lnSpc>
                <a:spcPct val="100000"/>
              </a:lnSpc>
              <a:spcBef>
                <a:spcPts val="0"/>
              </a:spcBef>
              <a:buNone/>
            </a:pPr>
            <a:endParaRPr lang="en-US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Usage	Counter Book Reports 1,3 &amp; 6 </a:t>
            </a:r>
          </a:p>
          <a:p>
            <a:pPr marL="1828800" indent="-1716088">
              <a:lnSpc>
                <a:spcPct val="100000"/>
              </a:lnSpc>
              <a:spcBef>
                <a:spcPts val="0"/>
              </a:spcBef>
              <a:buNone/>
            </a:pPr>
            <a:r>
              <a:rPr lang="en-US" dirty="0"/>
              <a:t>	PDA Usage by title/patron/use type</a:t>
            </a:r>
          </a:p>
          <a:p>
            <a:pPr marL="1828800" indent="-1716088">
              <a:lnSpc>
                <a:spcPct val="100000"/>
              </a:lnSpc>
              <a:spcBef>
                <a:spcPts val="0"/>
              </a:spcBef>
              <a:buNone/>
            </a:pPr>
            <a:r>
              <a:rPr lang="en-US" dirty="0"/>
              <a:t>	72,634 titles used.  41,489 unique users.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3331" y="4018979"/>
            <a:ext cx="1674368" cy="2157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16451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200" dirty="0" smtClean="0"/>
              <a:t>PDA/DDA </a:t>
            </a:r>
            <a:r>
              <a:rPr lang="en-US" sz="4200" dirty="0" smtClean="0"/>
              <a:t>data </a:t>
            </a:r>
            <a:r>
              <a:rPr lang="en-US" sz="4200" dirty="0" smtClean="0"/>
              <a:t>– </a:t>
            </a:r>
            <a:r>
              <a:rPr lang="en-US" sz="4200" dirty="0" smtClean="0"/>
              <a:t>what </a:t>
            </a:r>
            <a:r>
              <a:rPr lang="en-US" sz="4200" dirty="0"/>
              <a:t>c</a:t>
            </a:r>
            <a:r>
              <a:rPr lang="en-US" sz="4200" dirty="0" smtClean="0"/>
              <a:t>an </a:t>
            </a:r>
            <a:r>
              <a:rPr lang="en-US" sz="4200" dirty="0"/>
              <a:t>w</a:t>
            </a:r>
            <a:r>
              <a:rPr lang="en-US" sz="4200" dirty="0" smtClean="0"/>
              <a:t>e </a:t>
            </a:r>
            <a:r>
              <a:rPr lang="en-US" sz="4200" dirty="0"/>
              <a:t>d</a:t>
            </a:r>
            <a:r>
              <a:rPr lang="en-US" sz="4200" dirty="0" smtClean="0"/>
              <a:t>o </a:t>
            </a:r>
            <a:r>
              <a:rPr lang="en-US" sz="4200" dirty="0" smtClean="0"/>
              <a:t>with </a:t>
            </a:r>
            <a:r>
              <a:rPr lang="en-US" sz="4200" dirty="0" smtClean="0"/>
              <a:t>it</a:t>
            </a:r>
            <a:r>
              <a:rPr lang="en-US" sz="4200" dirty="0" smtClean="0"/>
              <a:t>?</a:t>
            </a:r>
            <a:endParaRPr lang="en-US" sz="4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Program Management</a:t>
            </a:r>
          </a:p>
          <a:p>
            <a:r>
              <a:rPr lang="en-US" dirty="0" smtClean="0"/>
              <a:t>Catalog Maintenance</a:t>
            </a:r>
          </a:p>
          <a:p>
            <a:r>
              <a:rPr lang="en-US" dirty="0" smtClean="0"/>
              <a:t>Collection Assessment</a:t>
            </a:r>
          </a:p>
          <a:p>
            <a:r>
              <a:rPr lang="en-US" dirty="0" smtClean="0"/>
              <a:t>Drive Purchasing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8548" y="4018979"/>
            <a:ext cx="1674368" cy="2157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9142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PDA/DDA </a:t>
            </a:r>
            <a:r>
              <a:rPr lang="en-US" sz="4000" dirty="0" smtClean="0"/>
              <a:t>data </a:t>
            </a:r>
            <a:r>
              <a:rPr lang="en-US" sz="4000" dirty="0" smtClean="0"/>
              <a:t>– </a:t>
            </a:r>
            <a:r>
              <a:rPr lang="en-US" sz="4000" dirty="0" smtClean="0"/>
              <a:t>how do </a:t>
            </a:r>
            <a:r>
              <a:rPr lang="en-US" sz="4000" dirty="0"/>
              <a:t>w</a:t>
            </a:r>
            <a:r>
              <a:rPr lang="en-US" sz="4000" dirty="0" smtClean="0"/>
              <a:t>e </a:t>
            </a:r>
            <a:r>
              <a:rPr lang="en-US" sz="4000" dirty="0"/>
              <a:t>m</a:t>
            </a:r>
            <a:r>
              <a:rPr lang="en-US" sz="4000" dirty="0" smtClean="0"/>
              <a:t>anipulate </a:t>
            </a:r>
            <a:r>
              <a:rPr lang="en-US" sz="4000" dirty="0"/>
              <a:t>i</a:t>
            </a:r>
            <a:r>
              <a:rPr lang="en-US" sz="4000" dirty="0" smtClean="0"/>
              <a:t>t</a:t>
            </a:r>
            <a:r>
              <a:rPr lang="en-US" sz="4000" dirty="0" smtClean="0"/>
              <a:t>?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dirty="0" smtClean="0"/>
              <a:t>Tools	Platform </a:t>
            </a:r>
            <a:r>
              <a:rPr lang="en-US" dirty="0"/>
              <a:t>Admin (</a:t>
            </a:r>
            <a:r>
              <a:rPr lang="en-US" dirty="0" err="1"/>
              <a:t>LibCentral</a:t>
            </a:r>
            <a:r>
              <a:rPr lang="en-US" dirty="0" smtClean="0"/>
              <a:t>)</a:t>
            </a:r>
          </a:p>
          <a:p>
            <a:pPr marL="1828800" indent="-1716088">
              <a:spcBef>
                <a:spcPts val="0"/>
              </a:spcBef>
              <a:buNone/>
            </a:pPr>
            <a:r>
              <a:rPr lang="en-US" dirty="0"/>
              <a:t>	ILS (</a:t>
            </a:r>
            <a:r>
              <a:rPr lang="en-US" dirty="0" smtClean="0"/>
              <a:t>Aleph)</a:t>
            </a:r>
          </a:p>
          <a:p>
            <a:pPr marL="1828800" indent="-1716088">
              <a:spcBef>
                <a:spcPts val="0"/>
              </a:spcBef>
              <a:buNone/>
            </a:pPr>
            <a:r>
              <a:rPr lang="en-US" dirty="0"/>
              <a:t>	</a:t>
            </a:r>
            <a:r>
              <a:rPr lang="en-US" dirty="0" smtClean="0"/>
              <a:t>Excel</a:t>
            </a:r>
            <a:r>
              <a:rPr lang="en-US" dirty="0"/>
              <a:t>, </a:t>
            </a:r>
            <a:r>
              <a:rPr lang="en-US" dirty="0" smtClean="0"/>
              <a:t>Access</a:t>
            </a:r>
          </a:p>
          <a:p>
            <a:pPr marL="1828800" indent="-1716088">
              <a:spcBef>
                <a:spcPts val="0"/>
              </a:spcBef>
              <a:buNone/>
            </a:pPr>
            <a:r>
              <a:rPr lang="en-US" dirty="0"/>
              <a:t>	</a:t>
            </a:r>
            <a:r>
              <a:rPr lang="en-US" dirty="0" err="1" smtClean="0"/>
              <a:t>MarcEdit</a:t>
            </a:r>
            <a:r>
              <a:rPr lang="en-US" dirty="0"/>
              <a:t>, Notepad++</a:t>
            </a:r>
          </a:p>
          <a:p>
            <a:pPr marL="1828800" indent="-1716088">
              <a:lnSpc>
                <a:spcPct val="50000"/>
              </a:lnSpc>
              <a:spcBef>
                <a:spcPts val="0"/>
              </a:spcBef>
              <a:buNone/>
            </a:pPr>
            <a:endParaRPr lang="en-US" dirty="0" smtClean="0"/>
          </a:p>
          <a:p>
            <a:pPr marL="227013" indent="-227013">
              <a:spcBef>
                <a:spcPts val="0"/>
              </a:spcBef>
            </a:pPr>
            <a:r>
              <a:rPr lang="en-US" dirty="0" smtClean="0"/>
              <a:t>Skills</a:t>
            </a:r>
            <a:r>
              <a:rPr lang="en-US" dirty="0" smtClean="0"/>
              <a:t>	Data </a:t>
            </a:r>
            <a:r>
              <a:rPr lang="en-US" dirty="0" smtClean="0"/>
              <a:t>Transfer</a:t>
            </a:r>
            <a:endParaRPr lang="en-US" dirty="0" smtClean="0"/>
          </a:p>
          <a:p>
            <a:pPr marL="1828800" indent="-1716088">
              <a:spcBef>
                <a:spcPts val="0"/>
              </a:spcBef>
              <a:buNone/>
            </a:pPr>
            <a:r>
              <a:rPr lang="en-US" dirty="0"/>
              <a:t>	</a:t>
            </a:r>
            <a:r>
              <a:rPr lang="en-US" dirty="0" smtClean="0"/>
              <a:t>Matching</a:t>
            </a:r>
          </a:p>
          <a:p>
            <a:pPr marL="1828800" indent="-1716088">
              <a:spcBef>
                <a:spcPts val="0"/>
              </a:spcBef>
              <a:buNone/>
            </a:pPr>
            <a:r>
              <a:rPr lang="en-US" dirty="0"/>
              <a:t>	</a:t>
            </a:r>
            <a:r>
              <a:rPr lang="en-US" dirty="0" smtClean="0"/>
              <a:t>Grouping</a:t>
            </a:r>
          </a:p>
          <a:p>
            <a:pPr marL="1828800" indent="-1716088">
              <a:spcBef>
                <a:spcPts val="0"/>
              </a:spcBef>
              <a:buNone/>
            </a:pPr>
            <a:r>
              <a:rPr lang="en-US" dirty="0"/>
              <a:t>	</a:t>
            </a:r>
            <a:r>
              <a:rPr lang="en-US" dirty="0" smtClean="0"/>
              <a:t>Queries</a:t>
            </a:r>
            <a:endParaRPr lang="en-US" dirty="0"/>
          </a:p>
          <a:p>
            <a:pPr marL="1716088" indent="-1716088">
              <a:lnSpc>
                <a:spcPct val="50000"/>
              </a:lnSpc>
              <a:spcBef>
                <a:spcPts val="0"/>
              </a:spcBef>
              <a:buNone/>
            </a:pPr>
            <a:endParaRPr lang="en-US" dirty="0" smtClean="0"/>
          </a:p>
          <a:p>
            <a:pPr>
              <a:spcBef>
                <a:spcPts val="0"/>
              </a:spcBef>
            </a:pPr>
            <a:r>
              <a:rPr lang="en-US" dirty="0" smtClean="0"/>
              <a:t>Processes	Standard Weekly, </a:t>
            </a:r>
            <a:r>
              <a:rPr lang="en-US" dirty="0" smtClean="0"/>
              <a:t>Ad Hoc Reports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0333" y="4018979"/>
            <a:ext cx="1674368" cy="2157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34017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645</TotalTime>
  <Words>310</Words>
  <Application>Microsoft Office PowerPoint</Application>
  <PresentationFormat>Widescreen</PresentationFormat>
  <Paragraphs>105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Wingdings</vt:lpstr>
      <vt:lpstr>Office Theme</vt:lpstr>
      <vt:lpstr>From PDA/DDA to EBA:  Following the Data </vt:lpstr>
      <vt:lpstr>All those acronyms </vt:lpstr>
      <vt:lpstr>Overview</vt:lpstr>
      <vt:lpstr>Who we are </vt:lpstr>
      <vt:lpstr>Our materials budget</vt:lpstr>
      <vt:lpstr>PDA/DDA program </vt:lpstr>
      <vt:lpstr>PDA/DDA data – what do we get?</vt:lpstr>
      <vt:lpstr>PDA/DDA data – what can we do with it?</vt:lpstr>
      <vt:lpstr>PDA/DDA data – how do we manipulate it?</vt:lpstr>
      <vt:lpstr>PDA/DDA data – what we learned</vt:lpstr>
      <vt:lpstr>Evidenced-Based data</vt:lpstr>
      <vt:lpstr>Evidence-Based programs</vt:lpstr>
      <vt:lpstr>Impact of using the data</vt:lpstr>
    </vt:vector>
  </TitlesOfParts>
  <Company>University of South Florida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From PDA/DDA to EBA:  Following the Data</dc:title>
  <dc:creator>Metz-Wiseman, Monica</dc:creator>
  <cp:lastModifiedBy>Pascual, Laura</cp:lastModifiedBy>
  <cp:revision>52</cp:revision>
  <cp:lastPrinted>2016-01-07T19:00:51Z</cp:lastPrinted>
  <dcterms:created xsi:type="dcterms:W3CDTF">2016-01-05T19:16:20Z</dcterms:created>
  <dcterms:modified xsi:type="dcterms:W3CDTF">2016-01-07T19:03:01Z</dcterms:modified>
</cp:coreProperties>
</file>