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Lst>
  <p:notesMasterIdLst>
    <p:notesMasterId r:id="rId11"/>
  </p:notesMasterIdLst>
  <p:sldIdLst>
    <p:sldId id="266" r:id="rId2"/>
    <p:sldId id="291" r:id="rId3"/>
    <p:sldId id="328" r:id="rId4"/>
    <p:sldId id="276" r:id="rId5"/>
    <p:sldId id="324" r:id="rId6"/>
    <p:sldId id="321" r:id="rId7"/>
    <p:sldId id="322" r:id="rId8"/>
    <p:sldId id="325" r:id="rId9"/>
    <p:sldId id="288"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is Frank"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0032"/>
    <a:srgbClr val="B70F20"/>
    <a:srgbClr val="B205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6" autoAdjust="0"/>
    <p:restoredTop sz="92718" autoAdjust="0"/>
  </p:normalViewPr>
  <p:slideViewPr>
    <p:cSldViewPr snapToGrid="0" snapToObjects="1">
      <p:cViewPr>
        <p:scale>
          <a:sx n="90" d="100"/>
          <a:sy n="90" d="100"/>
        </p:scale>
        <p:origin x="18" y="90"/>
      </p:cViewPr>
      <p:guideLst>
        <p:guide orient="horz" pos="1008"/>
        <p:guide pos="873"/>
      </p:guideLst>
    </p:cSldViewPr>
  </p:slideViewPr>
  <p:outlineViewPr>
    <p:cViewPr>
      <p:scale>
        <a:sx n="33" d="100"/>
        <a:sy n="33" d="100"/>
      </p:scale>
      <p:origin x="0" y="536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A9B959-555D-EE4C-B8C6-22D559E68824}" type="datetimeFigureOut">
              <a:rPr lang="en-US" smtClean="0"/>
              <a:pPr/>
              <a:t>6/30/2013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80F3DC-89DB-B24A-B7C7-5F812F713A4B}" type="slidenum">
              <a:rPr lang="en-US" smtClean="0"/>
              <a:pPr/>
              <a:t>‹#›</a:t>
            </a:fld>
            <a:endParaRPr lang="en-US"/>
          </a:p>
        </p:txBody>
      </p:sp>
    </p:spTree>
    <p:extLst>
      <p:ext uri="{BB962C8B-B14F-4D97-AF65-F5344CB8AC3E}">
        <p14:creationId xmlns:p14="http://schemas.microsoft.com/office/powerpoint/2010/main" xmlns="" val="123280998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let’s go over the two platforms that this research covers. </a:t>
            </a:r>
          </a:p>
          <a:p>
            <a:endParaRPr lang="en-US" baseline="0" dirty="0" smtClean="0"/>
          </a:p>
          <a:p>
            <a:r>
              <a:rPr lang="en-US" baseline="0" dirty="0" smtClean="0"/>
              <a:t>The first is the consortium </a:t>
            </a:r>
            <a:r>
              <a:rPr lang="en-US" baseline="0" dirty="0" err="1" smtClean="0"/>
              <a:t>OhioLINK’s</a:t>
            </a:r>
            <a:r>
              <a:rPr lang="en-US" baseline="0" dirty="0" smtClean="0"/>
              <a:t> Electronic Journal Center (EJC) platform, a platform created, developed and maintained by the </a:t>
            </a:r>
            <a:r>
              <a:rPr lang="en-US" baseline="0" dirty="0" err="1" smtClean="0"/>
              <a:t>OhioLINK</a:t>
            </a:r>
            <a:r>
              <a:rPr lang="en-US" baseline="0" dirty="0" smtClean="0"/>
              <a:t> for much of the e-journal content purchased </a:t>
            </a:r>
            <a:r>
              <a:rPr lang="en-US" baseline="0" dirty="0" err="1" smtClean="0"/>
              <a:t>consortially</a:t>
            </a:r>
            <a:r>
              <a:rPr lang="en-US" baseline="0" dirty="0" smtClean="0"/>
              <a:t>. </a:t>
            </a:r>
          </a:p>
          <a:p>
            <a:endParaRPr lang="en-US" baseline="0" dirty="0" smtClean="0"/>
          </a:p>
          <a:p>
            <a:r>
              <a:rPr lang="en-US" baseline="0" dirty="0" smtClean="0"/>
              <a:t>The second platform is Elsevier’s </a:t>
            </a:r>
            <a:r>
              <a:rPr lang="en-US" baseline="0" dirty="0" err="1" smtClean="0"/>
              <a:t>ScienceDirect</a:t>
            </a:r>
            <a:r>
              <a:rPr lang="en-US" baseline="0" dirty="0" smtClean="0"/>
              <a:t>, where subscribers can access journals and content published by Elsevier.</a:t>
            </a:r>
          </a:p>
          <a:p>
            <a:endParaRPr lang="en-US" baseline="0" dirty="0" smtClean="0"/>
          </a:p>
          <a:p>
            <a:r>
              <a:rPr lang="en-US" baseline="0" dirty="0" smtClean="0"/>
              <a:t>As you can see from the screen shots, the user experience at the EJC versus at </a:t>
            </a:r>
            <a:r>
              <a:rPr lang="en-US" baseline="0" dirty="0" err="1" smtClean="0"/>
              <a:t>ScienceDirect</a:t>
            </a:r>
            <a:r>
              <a:rPr lang="en-US" baseline="0" dirty="0" smtClean="0"/>
              <a:t> is slightly different, with </a:t>
            </a:r>
            <a:r>
              <a:rPr lang="en-US" baseline="0" dirty="0" err="1" smtClean="0"/>
              <a:t>ScienceDirect</a:t>
            </a:r>
            <a:r>
              <a:rPr lang="en-US" baseline="0" dirty="0" smtClean="0"/>
              <a:t> offering left-hand navigation panel for the volumes and issues, with the content of an issue in the body of the screen. The EJC simply has one screen for navigation, requiring users to click into an issue in order to view content.</a:t>
            </a:r>
          </a:p>
        </p:txBody>
      </p:sp>
      <p:sp>
        <p:nvSpPr>
          <p:cNvPr id="4" name="Slide Number Placeholder 3"/>
          <p:cNvSpPr>
            <a:spLocks noGrp="1"/>
          </p:cNvSpPr>
          <p:nvPr>
            <p:ph type="sldNum" sz="quarter" idx="10"/>
          </p:nvPr>
        </p:nvSpPr>
        <p:spPr/>
        <p:txBody>
          <a:bodyPr/>
          <a:lstStyle/>
          <a:p>
            <a:fld id="{B880F3DC-89DB-B24A-B7C7-5F812F713A4B}" type="slidenum">
              <a:rPr lang="en-US" smtClean="0"/>
              <a:pPr/>
              <a:t>3</a:t>
            </a:fld>
            <a:endParaRPr lang="en-US"/>
          </a:p>
        </p:txBody>
      </p:sp>
    </p:spTree>
    <p:extLst>
      <p:ext uri="{BB962C8B-B14F-4D97-AF65-F5344CB8AC3E}">
        <p14:creationId xmlns:p14="http://schemas.microsoft.com/office/powerpoint/2010/main" xmlns="" val="3335794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tx2"/>
                </a:solidFill>
                <a:cs typeface="Arial"/>
              </a:rPr>
              <a:t>Before getting into the research</a:t>
            </a:r>
            <a:r>
              <a:rPr lang="en-US" sz="1200" b="0" baseline="0" dirty="0" smtClean="0">
                <a:solidFill>
                  <a:schemeClr val="tx2"/>
                </a:solidFill>
                <a:cs typeface="Arial"/>
              </a:rPr>
              <a:t> let’s look at the context and history of both platforms.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tx2"/>
              </a:solidFil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baseline="0" dirty="0" err="1" smtClean="0">
                <a:solidFill>
                  <a:schemeClr val="tx2"/>
                </a:solidFill>
                <a:cs typeface="Arial"/>
              </a:rPr>
              <a:t>ScienceDirect</a:t>
            </a:r>
            <a:r>
              <a:rPr lang="en-US" sz="1200" b="0" baseline="0" dirty="0" smtClean="0">
                <a:solidFill>
                  <a:schemeClr val="tx2"/>
                </a:solidFill>
                <a:cs typeface="Arial"/>
              </a:rPr>
              <a:t> and the EJC both launched roughly around the same time, in the late 1990s. Both were developed in some way to address shifting user behavior and opportunities the online environment offered.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tx2"/>
              </a:solidFil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tx2"/>
                </a:solidFill>
                <a:cs typeface="Arial"/>
              </a:rPr>
              <a:t>By the year 2000, the EJC offered</a:t>
            </a:r>
            <a:r>
              <a:rPr lang="en-US" sz="1200" b="0" baseline="0" dirty="0" smtClean="0">
                <a:solidFill>
                  <a:schemeClr val="tx2"/>
                </a:solidFill>
                <a:cs typeface="Arial"/>
              </a:rPr>
              <a:t> </a:t>
            </a:r>
            <a:r>
              <a:rPr lang="en-US" sz="1200" b="0" dirty="0" smtClean="0">
                <a:solidFill>
                  <a:schemeClr val="tx2"/>
                </a:solidFill>
                <a:cs typeface="Arial"/>
              </a:rPr>
              <a:t>3,000 journal titles and over 1.9 million articles in the from some of the largest and most renowned academic publishers including Elsevier, Springer-</a:t>
            </a:r>
            <a:r>
              <a:rPr lang="en-US" sz="1200" b="0" dirty="0" err="1" smtClean="0">
                <a:solidFill>
                  <a:schemeClr val="tx2"/>
                </a:solidFill>
                <a:cs typeface="Arial"/>
              </a:rPr>
              <a:t>Verlag</a:t>
            </a:r>
            <a:r>
              <a:rPr lang="en-US" sz="1200" b="0" dirty="0" smtClean="0">
                <a:solidFill>
                  <a:schemeClr val="tx2"/>
                </a:solidFill>
                <a:cs typeface="Arial"/>
              </a:rPr>
              <a:t>, and Wiley, making the EJC one of the largest locally stored electronic journal collections in the United States.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dirty="0" smtClean="0">
              <a:solidFill>
                <a:schemeClr val="tx2"/>
              </a:solidFil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tx2"/>
                </a:solidFill>
                <a:cs typeface="Arial"/>
              </a:rPr>
              <a:t>By the year 2009, </a:t>
            </a:r>
            <a:r>
              <a:rPr lang="en-US" sz="1200" b="0" dirty="0" err="1" smtClean="0">
                <a:solidFill>
                  <a:schemeClr val="tx2"/>
                </a:solidFill>
                <a:cs typeface="Arial"/>
              </a:rPr>
              <a:t>ScienceDirect</a:t>
            </a:r>
            <a:r>
              <a:rPr lang="en-US" sz="1200" b="0" dirty="0" smtClean="0">
                <a:solidFill>
                  <a:schemeClr val="tx2"/>
                </a:solidFill>
                <a:cs typeface="Arial"/>
              </a:rPr>
              <a:t> held</a:t>
            </a:r>
            <a:r>
              <a:rPr lang="en-US" sz="1200" b="0" baseline="0" dirty="0" smtClean="0">
                <a:solidFill>
                  <a:schemeClr val="tx2"/>
                </a:solidFill>
                <a:cs typeface="Arial"/>
              </a:rPr>
              <a:t> 9 Million articles, 4,700 </a:t>
            </a:r>
            <a:r>
              <a:rPr lang="en-US" sz="1200" b="0" baseline="0" dirty="0" err="1" smtClean="0">
                <a:solidFill>
                  <a:schemeClr val="tx2"/>
                </a:solidFill>
                <a:cs typeface="Arial"/>
              </a:rPr>
              <a:t>ebooks</a:t>
            </a:r>
            <a:r>
              <a:rPr lang="en-US" sz="1200" b="0" baseline="0" dirty="0" smtClean="0">
                <a:solidFill>
                  <a:schemeClr val="tx2"/>
                </a:solidFill>
                <a:cs typeface="Arial"/>
              </a:rPr>
              <a:t> and served 11 Million researchers worldwide.</a:t>
            </a:r>
            <a:endParaRPr lang="en-US" sz="1200" b="0" dirty="0" smtClean="0">
              <a:solidFill>
                <a:schemeClr val="tx2"/>
              </a:solidFil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dirty="0" smtClean="0">
              <a:solidFill>
                <a:schemeClr val="tx2"/>
              </a:solidFil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the year 2009, the</a:t>
            </a:r>
            <a:r>
              <a:rPr lang="en-US"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OhioLINK</a:t>
            </a:r>
            <a:r>
              <a:rPr lang="en-US" sz="1200" kern="1200" dirty="0" smtClean="0">
                <a:solidFill>
                  <a:schemeClr val="tx1"/>
                </a:solidFill>
                <a:effectLst/>
                <a:latin typeface="+mn-lt"/>
                <a:ea typeface="+mn-ea"/>
                <a:cs typeface="+mn-cs"/>
              </a:rPr>
              <a:t> computer disk storage system suffered a widespread, and supposedly not possible, failure affecting all major online services</a:t>
            </a:r>
            <a:r>
              <a:rPr lang="en-US" sz="1200" kern="1200" baseline="0" dirty="0" smtClean="0">
                <a:solidFill>
                  <a:schemeClr val="tx1"/>
                </a:solidFill>
                <a:effectLst/>
                <a:latin typeface="+mn-lt"/>
                <a:ea typeface="+mn-ea"/>
                <a:cs typeface="+mn-cs"/>
              </a:rPr>
              <a:t> offered to </a:t>
            </a:r>
            <a:r>
              <a:rPr lang="en-US" sz="1200" kern="1200" baseline="0" dirty="0" err="1" smtClean="0">
                <a:solidFill>
                  <a:schemeClr val="tx1"/>
                </a:solidFill>
                <a:effectLst/>
                <a:latin typeface="+mn-lt"/>
                <a:ea typeface="+mn-ea"/>
                <a:cs typeface="+mn-cs"/>
              </a:rPr>
              <a:t>OhioLINK</a:t>
            </a:r>
            <a:r>
              <a:rPr lang="en-US" sz="1200" kern="1200" baseline="0" dirty="0" smtClean="0">
                <a:solidFill>
                  <a:schemeClr val="tx1"/>
                </a:solidFill>
                <a:effectLst/>
                <a:latin typeface="+mn-lt"/>
                <a:ea typeface="+mn-ea"/>
                <a:cs typeface="+mn-cs"/>
              </a:rPr>
              <a:t> users, essentially rendering the EJC and its content unusable. It is important to note that during this time, in order to enable users to access the </a:t>
            </a:r>
            <a:r>
              <a:rPr lang="en-US" sz="1200" kern="1200" baseline="0" dirty="0" err="1" smtClean="0">
                <a:solidFill>
                  <a:schemeClr val="tx1"/>
                </a:solidFill>
                <a:effectLst/>
                <a:latin typeface="+mn-lt"/>
                <a:ea typeface="+mn-ea"/>
                <a:cs typeface="+mn-cs"/>
              </a:rPr>
              <a:t>consortially</a:t>
            </a:r>
            <a:r>
              <a:rPr lang="en-US" sz="1200" kern="1200" baseline="0" dirty="0" smtClean="0">
                <a:solidFill>
                  <a:schemeClr val="tx1"/>
                </a:solidFill>
                <a:effectLst/>
                <a:latin typeface="+mn-lt"/>
                <a:ea typeface="+mn-ea"/>
                <a:cs typeface="+mn-cs"/>
              </a:rPr>
              <a:t> purchased content, </a:t>
            </a:r>
            <a:r>
              <a:rPr lang="en-US" sz="1200" kern="1200" baseline="0" dirty="0" err="1" smtClean="0">
                <a:solidFill>
                  <a:schemeClr val="tx1"/>
                </a:solidFill>
                <a:effectLst/>
                <a:latin typeface="+mn-lt"/>
                <a:ea typeface="+mn-ea"/>
                <a:cs typeface="+mn-cs"/>
              </a:rPr>
              <a:t>OhioLINK</a:t>
            </a:r>
            <a:r>
              <a:rPr lang="en-US" sz="1200" kern="1200" baseline="0" dirty="0" smtClean="0">
                <a:solidFill>
                  <a:schemeClr val="tx1"/>
                </a:solidFill>
                <a:effectLst/>
                <a:latin typeface="+mn-lt"/>
                <a:ea typeface="+mn-ea"/>
                <a:cs typeface="+mn-cs"/>
              </a:rPr>
              <a:t> worked with the publishers, including Elsevier, to allow users to access content on the publisher platform.</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effectLst/>
                <a:latin typeface="+mn-lt"/>
                <a:ea typeface="+mn-ea"/>
                <a:cs typeface="+mn-cs"/>
              </a:rPr>
              <a:t>A month later the EJC was fully restored, and today there are over 15 million articles in the EJC.</a:t>
            </a:r>
            <a:endParaRPr lang="en-US" sz="1200" b="0" dirty="0" smtClean="0">
              <a:solidFill>
                <a:schemeClr val="tx2"/>
              </a:solidFill>
              <a:cs typeface="Arial"/>
            </a:endParaRPr>
          </a:p>
          <a:p>
            <a:endParaRPr lang="en-US" dirty="0"/>
          </a:p>
        </p:txBody>
      </p:sp>
      <p:sp>
        <p:nvSpPr>
          <p:cNvPr id="4" name="Slide Number Placeholder 3"/>
          <p:cNvSpPr>
            <a:spLocks noGrp="1"/>
          </p:cNvSpPr>
          <p:nvPr>
            <p:ph type="sldNum" sz="quarter" idx="10"/>
          </p:nvPr>
        </p:nvSpPr>
        <p:spPr/>
        <p:txBody>
          <a:bodyPr/>
          <a:lstStyle/>
          <a:p>
            <a:fld id="{B880F3DC-89DB-B24A-B7C7-5F812F713A4B}" type="slidenum">
              <a:rPr lang="en-US" smtClean="0"/>
              <a:pPr/>
              <a:t>4</a:t>
            </a:fld>
            <a:endParaRPr lang="en-US"/>
          </a:p>
        </p:txBody>
      </p:sp>
    </p:spTree>
    <p:extLst>
      <p:ext uri="{BB962C8B-B14F-4D97-AF65-F5344CB8AC3E}">
        <p14:creationId xmlns:p14="http://schemas.microsoft.com/office/powerpoint/2010/main" xmlns="" val="3335794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Given the</a:t>
            </a:r>
            <a:r>
              <a:rPr lang="en-US" baseline="0" dirty="0" smtClean="0"/>
              <a:t> history of these two platforms, I was interested in researching what the more recent trends in usage have been at each platform.</a:t>
            </a:r>
          </a:p>
          <a:p>
            <a:endParaRPr lang="en-US" baseline="0" dirty="0" smtClean="0"/>
          </a:p>
          <a:p>
            <a:r>
              <a:rPr lang="en-US" baseline="0" dirty="0" smtClean="0"/>
              <a:t>Why did I chose </a:t>
            </a:r>
            <a:r>
              <a:rPr lang="en-US" baseline="0" dirty="0" err="1" smtClean="0"/>
              <a:t>ScienceDirect</a:t>
            </a:r>
            <a:r>
              <a:rPr lang="en-US" baseline="0" dirty="0" smtClean="0"/>
              <a:t> as opposed to other publishers platforms? For a couple of practical reasons. The first being I was able to obtain the </a:t>
            </a:r>
            <a:r>
              <a:rPr lang="en-US" baseline="0" dirty="0" err="1" smtClean="0"/>
              <a:t>OhioLINK</a:t>
            </a:r>
            <a:r>
              <a:rPr lang="en-US" baseline="0" dirty="0" smtClean="0"/>
              <a:t> wide usage data for </a:t>
            </a:r>
            <a:r>
              <a:rPr lang="en-US" baseline="0" dirty="0" err="1" smtClean="0"/>
              <a:t>ScienceDirect</a:t>
            </a:r>
            <a:r>
              <a:rPr lang="en-US" baseline="0" dirty="0" smtClean="0"/>
              <a:t>, meaning the usage data I retrieved is applicable for all users in the consortium, and not just one specific institution, such as Ohio State. </a:t>
            </a:r>
          </a:p>
          <a:p>
            <a:endParaRPr lang="en-US" baseline="0" dirty="0" smtClean="0"/>
          </a:p>
          <a:p>
            <a:r>
              <a:rPr lang="en-US" baseline="0" dirty="0" smtClean="0"/>
              <a:t>Secondly, out of all the publishers that offered consortium-level usage statistics, the number of title held </a:t>
            </a:r>
            <a:r>
              <a:rPr lang="en-US" baseline="0" dirty="0" err="1" smtClean="0"/>
              <a:t>consortially</a:t>
            </a:r>
            <a:r>
              <a:rPr lang="en-US" baseline="0" dirty="0" smtClean="0"/>
              <a:t> from Elsevier is substantially more than the other publishers.</a:t>
            </a:r>
          </a:p>
          <a:p>
            <a:endParaRPr lang="en-US" baseline="0" dirty="0" smtClean="0"/>
          </a:p>
          <a:p>
            <a:r>
              <a:rPr lang="en-US" baseline="0" dirty="0" smtClean="0"/>
              <a:t>Finally, because </a:t>
            </a:r>
            <a:r>
              <a:rPr lang="en-US" baseline="0" dirty="0" err="1" smtClean="0"/>
              <a:t>ScienceDirect</a:t>
            </a:r>
            <a:r>
              <a:rPr lang="en-US" baseline="0" dirty="0" smtClean="0"/>
              <a:t> and the EJC were developed roughly around the same time, I thought that looking at these two </a:t>
            </a:r>
            <a:r>
              <a:rPr lang="en-US" baseline="0" dirty="0" err="1" smtClean="0"/>
              <a:t>parallell</a:t>
            </a:r>
            <a:r>
              <a:rPr lang="en-US" baseline="0" dirty="0" smtClean="0"/>
              <a:t> histories would provide interesting context.</a:t>
            </a:r>
          </a:p>
          <a:p>
            <a:endParaRPr lang="en-US" baseline="0" dirty="0" smtClean="0"/>
          </a:p>
          <a:p>
            <a:r>
              <a:rPr lang="en-US" baseline="0" dirty="0" smtClean="0"/>
              <a:t>Other important points to consider in the methodology is that the data reviewed is from 2007-2012, because 2007 is the earliest year I was able to obtain for the consortium-level usage statistics at </a:t>
            </a:r>
            <a:r>
              <a:rPr lang="en-US" baseline="0" dirty="0" err="1" smtClean="0"/>
              <a:t>ScienceDirect</a:t>
            </a:r>
            <a:r>
              <a:rPr lang="en-US" baseline="0" dirty="0" smtClean="0"/>
              <a:t>.</a:t>
            </a:r>
          </a:p>
          <a:p>
            <a:endParaRPr lang="en-US" baseline="0" dirty="0" smtClean="0"/>
          </a:p>
          <a:p>
            <a:r>
              <a:rPr lang="en-US" baseline="0" dirty="0" smtClean="0"/>
              <a:t>Usage data was obtained at the title level, however the title lists between the EJC and </a:t>
            </a:r>
            <a:r>
              <a:rPr lang="en-US" baseline="0" dirty="0" err="1" smtClean="0"/>
              <a:t>ScienceDirect</a:t>
            </a:r>
            <a:r>
              <a:rPr lang="en-US" baseline="0" dirty="0" smtClean="0"/>
              <a:t> were scrubbed to match exactly. For example, there were a number of cases where a title moved to a different publisher and was no longer available at </a:t>
            </a:r>
            <a:r>
              <a:rPr lang="en-US" baseline="0" dirty="0" err="1" smtClean="0"/>
              <a:t>ScienceDirect</a:t>
            </a:r>
            <a:r>
              <a:rPr lang="en-US" baseline="0" dirty="0" smtClean="0"/>
              <a:t>, however the EJC still identified this title as an Elsevier title, when it really is published by someone else. When there were mismatches, the titles were removed.</a:t>
            </a:r>
          </a:p>
          <a:p>
            <a:endParaRPr lang="en-US" baseline="0" dirty="0" smtClean="0"/>
          </a:p>
          <a:p>
            <a:r>
              <a:rPr lang="en-US" baseline="0" dirty="0" smtClean="0"/>
              <a:t>Finally, because the total number of titles has increased over the years, in order to compare usage over time, usage statistics are compared by usage per 100 titles. The table above shows that the title count has increased from about 1900 titles in 2007 to 2200 in 2012.</a:t>
            </a:r>
          </a:p>
        </p:txBody>
      </p:sp>
      <p:sp>
        <p:nvSpPr>
          <p:cNvPr id="4" name="Slide Number Placeholder 3"/>
          <p:cNvSpPr>
            <a:spLocks noGrp="1"/>
          </p:cNvSpPr>
          <p:nvPr>
            <p:ph type="sldNum" sz="quarter" idx="10"/>
          </p:nvPr>
        </p:nvSpPr>
        <p:spPr/>
        <p:txBody>
          <a:bodyPr/>
          <a:lstStyle/>
          <a:p>
            <a:fld id="{B880F3DC-89DB-B24A-B7C7-5F812F713A4B}" type="slidenum">
              <a:rPr lang="en-US" smtClean="0"/>
              <a:pPr/>
              <a:t>5</a:t>
            </a:fld>
            <a:endParaRPr lang="en-US"/>
          </a:p>
        </p:txBody>
      </p:sp>
    </p:spTree>
    <p:extLst>
      <p:ext uri="{BB962C8B-B14F-4D97-AF65-F5344CB8AC3E}">
        <p14:creationId xmlns:p14="http://schemas.microsoft.com/office/powerpoint/2010/main" xmlns="" val="177780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a:t>
            </a:r>
            <a:r>
              <a:rPr lang="en-US" baseline="0" dirty="0" smtClean="0"/>
              <a:t> did I find:</a:t>
            </a:r>
          </a:p>
          <a:p>
            <a:endParaRPr lang="en-US" baseline="0" dirty="0" smtClean="0"/>
          </a:p>
          <a:p>
            <a:r>
              <a:rPr lang="en-US" baseline="0" dirty="0" smtClean="0"/>
              <a:t>As you can see, there was a time when usage at the EJC outperformed usage at </a:t>
            </a:r>
            <a:r>
              <a:rPr lang="en-US" baseline="0" dirty="0" err="1" smtClean="0"/>
              <a:t>ScienceDirect</a:t>
            </a:r>
            <a:r>
              <a:rPr lang="en-US" baseline="0" dirty="0" smtClean="0"/>
              <a:t>. However, usage of content at the EJC has been in slow, but steady decline, whereas usage of the exact same journals at </a:t>
            </a:r>
            <a:r>
              <a:rPr lang="en-US" baseline="0" dirty="0" err="1" smtClean="0"/>
              <a:t>ScienceDirect</a:t>
            </a:r>
            <a:r>
              <a:rPr lang="en-US" baseline="0" dirty="0" smtClean="0"/>
              <a:t> has grown significantly since 2007.</a:t>
            </a:r>
          </a:p>
          <a:p>
            <a:endParaRPr lang="en-US" baseline="0" dirty="0" smtClean="0"/>
          </a:p>
          <a:p>
            <a:r>
              <a:rPr lang="en-US" baseline="0" dirty="0" smtClean="0"/>
              <a:t>It’s not surprising that usage of </a:t>
            </a:r>
            <a:r>
              <a:rPr lang="en-US" baseline="0" dirty="0" err="1" smtClean="0"/>
              <a:t>ScienceDirect</a:t>
            </a:r>
            <a:r>
              <a:rPr lang="en-US" baseline="0" dirty="0" smtClean="0"/>
              <a:t> outperforms the EJC after the EJC failure in February 2009. However, what is surprising is that the point at which usage at </a:t>
            </a:r>
            <a:r>
              <a:rPr lang="en-US" baseline="0" dirty="0" err="1" smtClean="0"/>
              <a:t>ScienceDirect</a:t>
            </a:r>
            <a:r>
              <a:rPr lang="en-US" baseline="0" dirty="0" smtClean="0"/>
              <a:t> begins to </a:t>
            </a:r>
            <a:r>
              <a:rPr lang="en-US" baseline="0" dirty="0" err="1" smtClean="0"/>
              <a:t>outpeform</a:t>
            </a:r>
            <a:r>
              <a:rPr lang="en-US" baseline="0" dirty="0" smtClean="0"/>
              <a:t> the EJC actually occurs months before </a:t>
            </a:r>
            <a:r>
              <a:rPr lang="en-US" baseline="0" dirty="0" err="1" smtClean="0"/>
              <a:t>Februrary</a:t>
            </a:r>
            <a:r>
              <a:rPr lang="en-US" baseline="0" dirty="0" smtClean="0"/>
              <a:t> 2009.</a:t>
            </a:r>
          </a:p>
          <a:p>
            <a:endParaRPr lang="en-US" baseline="0" dirty="0" smtClean="0"/>
          </a:p>
          <a:p>
            <a:r>
              <a:rPr lang="en-US" baseline="0" dirty="0" smtClean="0"/>
              <a:t>The intersection between the EJC </a:t>
            </a:r>
            <a:r>
              <a:rPr lang="en-US" baseline="0" dirty="0" err="1" smtClean="0"/>
              <a:t>trendline</a:t>
            </a:r>
            <a:r>
              <a:rPr lang="en-US" baseline="0" dirty="0" smtClean="0"/>
              <a:t> and the </a:t>
            </a:r>
            <a:r>
              <a:rPr lang="en-US" baseline="0" dirty="0" err="1" smtClean="0"/>
              <a:t>ScienceDirect</a:t>
            </a:r>
            <a:r>
              <a:rPr lang="en-US" baseline="0" dirty="0" smtClean="0"/>
              <a:t> </a:t>
            </a:r>
            <a:r>
              <a:rPr lang="en-US" baseline="0" dirty="0" err="1" smtClean="0"/>
              <a:t>trendline</a:t>
            </a:r>
            <a:r>
              <a:rPr lang="en-US" baseline="0" dirty="0" smtClean="0"/>
              <a:t> actually occurs in August 2008.</a:t>
            </a:r>
          </a:p>
          <a:p>
            <a:endParaRPr lang="en-US" baseline="0" dirty="0" smtClean="0"/>
          </a:p>
          <a:p>
            <a:r>
              <a:rPr lang="en-US" baseline="0" dirty="0" smtClean="0"/>
              <a:t>Finally, I’d also just like to point out the occurrence of an anomaly in the data. In April, May and June of 2012, one of the </a:t>
            </a:r>
            <a:r>
              <a:rPr lang="en-US" baseline="0" dirty="0" err="1" smtClean="0"/>
              <a:t>OhioLINK</a:t>
            </a:r>
            <a:r>
              <a:rPr lang="en-US" baseline="0" dirty="0" smtClean="0"/>
              <a:t> institutions experienced a security breach with </a:t>
            </a:r>
            <a:r>
              <a:rPr lang="en-US" baseline="0" dirty="0" err="1" smtClean="0"/>
              <a:t>ScienceDirect</a:t>
            </a:r>
            <a:r>
              <a:rPr lang="en-US" baseline="0" dirty="0" smtClean="0"/>
              <a:t>, which led to excessive downloading of articles. This huge spike in usage for all of </a:t>
            </a:r>
            <a:r>
              <a:rPr lang="en-US" baseline="0" dirty="0" err="1" smtClean="0"/>
              <a:t>OhioLINK</a:t>
            </a:r>
            <a:r>
              <a:rPr lang="en-US" baseline="0" dirty="0" smtClean="0"/>
              <a:t> has been caused by the excessive downloads at one institution.</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B880F3DC-89DB-B24A-B7C7-5F812F713A4B}" type="slidenum">
              <a:rPr lang="en-US" smtClean="0"/>
              <a:pPr/>
              <a:t>6</a:t>
            </a:fld>
            <a:endParaRPr lang="en-US"/>
          </a:p>
        </p:txBody>
      </p:sp>
    </p:spTree>
    <p:extLst>
      <p:ext uri="{BB962C8B-B14F-4D97-AF65-F5344CB8AC3E}">
        <p14:creationId xmlns:p14="http://schemas.microsoft.com/office/powerpoint/2010/main" xmlns="" val="2915660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 know usage per month within an academic year is dependent upon what is happening within the academic calendar. Months around finals may experience higher usage while the summer months may experience significantly lower usage.</a:t>
            </a:r>
          </a:p>
          <a:p>
            <a:endParaRPr lang="en-US" baseline="0" dirty="0" smtClean="0"/>
          </a:p>
          <a:p>
            <a:r>
              <a:rPr lang="en-US" baseline="0" dirty="0" smtClean="0"/>
              <a:t>In order to adjust for these known fluctuations in the academic calendar, I also calculated the usage data based on a 12-month rolling average. </a:t>
            </a:r>
          </a:p>
          <a:p>
            <a:endParaRPr lang="en-US" baseline="0" dirty="0" smtClean="0"/>
          </a:p>
          <a:p>
            <a:r>
              <a:rPr lang="en-US" baseline="0" dirty="0" smtClean="0"/>
              <a:t>This graph more clearly shows the trend in usage, where today usage at the EJC hovers just below 6,000 downloads per month, whereas </a:t>
            </a:r>
            <a:r>
              <a:rPr lang="en-US" baseline="0" dirty="0" err="1" smtClean="0"/>
              <a:t>ScienceDirect</a:t>
            </a:r>
            <a:r>
              <a:rPr lang="en-US" baseline="0" dirty="0" smtClean="0"/>
              <a:t> has over 2 times the usage of the EJC.</a:t>
            </a:r>
          </a:p>
          <a:p>
            <a:endParaRPr lang="en-US" baseline="0" dirty="0" smtClean="0"/>
          </a:p>
          <a:p>
            <a:r>
              <a:rPr lang="en-US" baseline="0" dirty="0" smtClean="0"/>
              <a:t>What I also think this chart better illustrates is that although usage at the EJC was in decline prior to February 2009, after the EJC came back online, in March 2009, usage has been almost flat.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880F3DC-89DB-B24A-B7C7-5F812F713A4B}" type="slidenum">
              <a:rPr lang="en-US" smtClean="0"/>
              <a:pPr/>
              <a:t>7</a:t>
            </a:fld>
            <a:endParaRPr lang="en-US"/>
          </a:p>
        </p:txBody>
      </p:sp>
    </p:spTree>
    <p:extLst>
      <p:ext uri="{BB962C8B-B14F-4D97-AF65-F5344CB8AC3E}">
        <p14:creationId xmlns:p14="http://schemas.microsoft.com/office/powerpoint/2010/main" xmlns="" val="3474653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does this mean and why does it matter? This is where I would welcome</a:t>
            </a:r>
            <a:r>
              <a:rPr lang="en-US" baseline="0" dirty="0" smtClean="0"/>
              <a:t> any feedback or thoughts on the findings, because I don’t necessarily have answers to these questions.</a:t>
            </a:r>
          </a:p>
          <a:p>
            <a:endParaRPr lang="en-US" baseline="0" dirty="0" smtClean="0"/>
          </a:p>
          <a:p>
            <a:r>
              <a:rPr lang="en-US" dirty="0" smtClean="0"/>
              <a:t>-First, why</a:t>
            </a:r>
            <a:r>
              <a:rPr lang="en-US" baseline="0" dirty="0" smtClean="0"/>
              <a:t> does it even matter that users are going to </a:t>
            </a:r>
            <a:r>
              <a:rPr lang="en-US" baseline="0" dirty="0" err="1" smtClean="0"/>
              <a:t>ScienceDirect</a:t>
            </a:r>
            <a:r>
              <a:rPr lang="en-US" baseline="0" dirty="0" smtClean="0"/>
              <a:t> over the EJC when they are ultimately able to access the content they want? I’ve gone back and forth on this question, because </a:t>
            </a:r>
            <a:r>
              <a:rPr lang="en-US" baseline="0" dirty="0" err="1" smtClean="0"/>
              <a:t>utimately</a:t>
            </a:r>
            <a:r>
              <a:rPr lang="en-US" baseline="0" dirty="0" smtClean="0"/>
              <a:t> they are using the content, upwards of 20,000 downloads per month, which is huge.</a:t>
            </a:r>
          </a:p>
          <a:p>
            <a:endParaRPr lang="en-US" baseline="0" dirty="0" smtClean="0"/>
          </a:p>
          <a:p>
            <a:r>
              <a:rPr lang="en-US" baseline="0" dirty="0" smtClean="0"/>
              <a:t>I do think it is important for us librarians to intimately understand what our users are doing, where they are going to access information, particularly when that information is found online in multiple platforms, and even more importantly if one of those platforms is something that is locally managed, meaning you “theoretically” may have more control over it. </a:t>
            </a:r>
          </a:p>
          <a:p>
            <a:endParaRPr lang="en-US" baseline="0" dirty="0" smtClean="0"/>
          </a:p>
          <a:p>
            <a:r>
              <a:rPr lang="en-US" baseline="0" dirty="0" smtClean="0"/>
              <a:t>By understanding where users are going allows us to start asking the more difficult questions. Although the question on why is there higher usage at </a:t>
            </a:r>
            <a:r>
              <a:rPr lang="en-US" baseline="0" dirty="0" err="1" smtClean="0"/>
              <a:t>ScienceDirect</a:t>
            </a:r>
            <a:r>
              <a:rPr lang="en-US" baseline="0" dirty="0" smtClean="0"/>
              <a:t> is an obvious one to investigate, I think the more important question to understand is why do users continue to use the EJC? Although usage has declined, users have not abandoned the EJC entirely, so what is it about the EJC that is attractive to users?</a:t>
            </a:r>
          </a:p>
          <a:p>
            <a:endParaRPr lang="en-US" baseline="0" dirty="0" smtClean="0"/>
          </a:p>
          <a:p>
            <a:r>
              <a:rPr lang="en-US" baseline="0" dirty="0" smtClean="0"/>
              <a:t>This leads to the questions on whether a local platform should be transformed to compete with a publisher platform? Whether it should transform into something else that serves a more specialized purposes, such as an archive? Or should it even be touched at all? Or do we leave it alone and continue to have it chug along as it has since 1998.</a:t>
            </a:r>
          </a:p>
          <a:p>
            <a:endParaRPr lang="en-US" baseline="0" dirty="0" smtClean="0"/>
          </a:p>
          <a:p>
            <a:r>
              <a:rPr lang="en-US" dirty="0" smtClean="0"/>
              <a:t>Even if you</a:t>
            </a:r>
            <a:r>
              <a:rPr lang="en-US" baseline="0" dirty="0" smtClean="0"/>
              <a:t> may not have a platform like the EJC at your own library, the question of local versus commercial is still relevant when considering the types of user platforms that institutions are involved in today, such as institutional repositories, digital archives and data libraries. Like the EJC, all of these platforms are intended for long-term use. What will these look like in ten, fifteen years? What other available products will be on the market? And what will users want to use in ten, fifteen years. </a:t>
            </a:r>
          </a:p>
          <a:p>
            <a:endParaRPr lang="en-US" baseline="0" dirty="0" smtClean="0"/>
          </a:p>
          <a:p>
            <a:r>
              <a:rPr lang="en-US" baseline="0" dirty="0" smtClean="0"/>
              <a:t>Finally, the questions raised today regarding the EJC, whether to transform it, or keep it at the status quo given the data on usage, are likely going to be similar questions we will have in five, ten years with these other types of local platforms we are developing today.</a:t>
            </a:r>
          </a:p>
          <a:p>
            <a:endParaRPr lang="en-US" dirty="0"/>
          </a:p>
        </p:txBody>
      </p:sp>
      <p:sp>
        <p:nvSpPr>
          <p:cNvPr id="4" name="Slide Number Placeholder 3"/>
          <p:cNvSpPr>
            <a:spLocks noGrp="1"/>
          </p:cNvSpPr>
          <p:nvPr>
            <p:ph type="sldNum" sz="quarter" idx="10"/>
          </p:nvPr>
        </p:nvSpPr>
        <p:spPr/>
        <p:txBody>
          <a:bodyPr/>
          <a:lstStyle/>
          <a:p>
            <a:fld id="{B880F3DC-89DB-B24A-B7C7-5F812F713A4B}" type="slidenum">
              <a:rPr lang="en-US" smtClean="0"/>
              <a:pPr/>
              <a:t>8</a:t>
            </a:fld>
            <a:endParaRPr lang="en-US"/>
          </a:p>
        </p:txBody>
      </p:sp>
    </p:spTree>
    <p:extLst>
      <p:ext uri="{BB962C8B-B14F-4D97-AF65-F5344CB8AC3E}">
        <p14:creationId xmlns:p14="http://schemas.microsoft.com/office/powerpoint/2010/main" xmlns="" val="3586391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with Side Image">
    <p:spTree>
      <p:nvGrpSpPr>
        <p:cNvPr id="1" name=""/>
        <p:cNvGrpSpPr/>
        <p:nvPr/>
      </p:nvGrpSpPr>
      <p:grpSpPr>
        <a:xfrm>
          <a:off x="0" y="0"/>
          <a:ext cx="0" cy="0"/>
          <a:chOff x="0" y="0"/>
          <a:chExt cx="0" cy="0"/>
        </a:xfrm>
      </p:grpSpPr>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Image">
    <p:spTree>
      <p:nvGrpSpPr>
        <p:cNvPr id="1" name=""/>
        <p:cNvGrpSpPr/>
        <p:nvPr/>
      </p:nvGrpSpPr>
      <p:grpSpPr>
        <a:xfrm>
          <a:off x="0" y="0"/>
          <a:ext cx="0" cy="0"/>
          <a:chOff x="0" y="0"/>
          <a:chExt cx="0" cy="0"/>
        </a:xfrm>
      </p:grpSpPr>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7" r:id="rId2"/>
    <p:sldLayoutId id="2147483659" r:id="rId3"/>
  </p:sldLayoutIdLst>
  <p:transition spd="slow">
    <p:fade/>
  </p:transition>
  <p:txStyles>
    <p:titleStyle>
      <a:lvl1pPr algn="l" defTabSz="457200" rtl="0" eaLnBrk="1" latinLnBrk="0" hangingPunct="1">
        <a:spcBef>
          <a:spcPct val="0"/>
        </a:spcBef>
        <a:buNone/>
        <a:defRPr sz="2200" b="1" kern="1200">
          <a:solidFill>
            <a:schemeClr val="accent1"/>
          </a:solidFill>
          <a:latin typeface="+mj-lt"/>
          <a:ea typeface="+mj-ea"/>
          <a:cs typeface="+mj-cs"/>
        </a:defRPr>
      </a:lvl1pPr>
    </p:titleStyle>
    <p:bodyStyle>
      <a:lvl1pPr marL="227013" indent="-225425" algn="l" defTabSz="457200" rtl="0" eaLnBrk="1" latinLnBrk="0" hangingPunct="1">
        <a:spcBef>
          <a:spcPct val="20000"/>
        </a:spcBef>
        <a:buClr>
          <a:schemeClr val="accent1"/>
        </a:buClr>
        <a:buFont typeface="Wingdings" charset="2"/>
        <a:buNone/>
        <a:defRPr sz="1600" kern="1200">
          <a:solidFill>
            <a:schemeClr val="tx2"/>
          </a:solidFill>
          <a:latin typeface="+mn-lt"/>
          <a:ea typeface="+mn-ea"/>
          <a:cs typeface="+mn-cs"/>
        </a:defRPr>
      </a:lvl1pPr>
      <a:lvl2pPr marL="285750" indent="-285750" algn="l" defTabSz="457200" rtl="0" eaLnBrk="1" latinLnBrk="0" hangingPunct="1">
        <a:spcBef>
          <a:spcPct val="20000"/>
        </a:spcBef>
        <a:buClr>
          <a:schemeClr val="accent1"/>
        </a:buClr>
        <a:buFont typeface="Wingdings" charset="2"/>
        <a:buChar char="§"/>
        <a:defRPr sz="1600" kern="1200">
          <a:solidFill>
            <a:schemeClr val="tx2"/>
          </a:solidFill>
          <a:latin typeface="+mn-lt"/>
          <a:ea typeface="+mn-ea"/>
          <a:cs typeface="+mn-cs"/>
        </a:defRPr>
      </a:lvl2pPr>
      <a:lvl3pPr marL="455613" indent="0" algn="l" defTabSz="457200" rtl="0" eaLnBrk="1" latinLnBrk="0" hangingPunct="1">
        <a:spcBef>
          <a:spcPct val="20000"/>
        </a:spcBef>
        <a:buClr>
          <a:schemeClr val="accent1"/>
        </a:buClr>
        <a:buFont typeface="Arial"/>
        <a:buNone/>
        <a:defRPr sz="1600" kern="1200">
          <a:solidFill>
            <a:schemeClr val="tx2"/>
          </a:solidFill>
          <a:latin typeface="+mn-lt"/>
          <a:ea typeface="+mn-ea"/>
          <a:cs typeface="+mn-cs"/>
        </a:defRPr>
      </a:lvl3pPr>
      <a:lvl4pPr marL="1141413" indent="-228600" algn="l" defTabSz="457200" rtl="0" eaLnBrk="1" latinLnBrk="0" hangingPunct="1">
        <a:spcBef>
          <a:spcPct val="20000"/>
        </a:spcBef>
        <a:buClr>
          <a:schemeClr val="accent1"/>
        </a:buClr>
        <a:buFont typeface="Lucida Grande"/>
        <a:buChar char="»"/>
        <a:defRPr sz="1600" kern="1200">
          <a:solidFill>
            <a:schemeClr val="tx2"/>
          </a:solidFill>
          <a:latin typeface="+mn-lt"/>
          <a:ea typeface="+mn-ea"/>
          <a:cs typeface="+mn-cs"/>
        </a:defRPr>
      </a:lvl4pPr>
      <a:lvl5pPr marL="1598613" indent="-228600" algn="l" defTabSz="457200" rtl="0" eaLnBrk="1" latinLnBrk="0" hangingPunct="1">
        <a:spcBef>
          <a:spcPct val="20000"/>
        </a:spcBef>
        <a:buClr>
          <a:schemeClr val="tx1"/>
        </a:buClr>
        <a:buFont typeface="Wingdings" charset="2"/>
        <a:buChar char="§"/>
        <a:defRPr sz="16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swanson.234@osu.edu"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3265488"/>
            <a:ext cx="9144000" cy="2335212"/>
          </a:xfrm>
          <a:prstGeom prst="rect">
            <a:avLst/>
          </a:prstGeom>
        </p:spPr>
        <p:txBody>
          <a:bodyPr anchor="ctr">
            <a:normAutofit fontScale="90000"/>
          </a:bodyPr>
          <a:lstStyle/>
          <a:p>
            <a:pPr algn="ctr">
              <a:lnSpc>
                <a:spcPct val="120000"/>
              </a:lnSpc>
            </a:pPr>
            <a:r>
              <a:rPr lang="en-US" sz="4800" dirty="0">
                <a:solidFill>
                  <a:schemeClr val="bg1"/>
                </a:solidFill>
              </a:rPr>
              <a:t>Mine or theirs, where do users go? </a:t>
            </a:r>
            <a:br>
              <a:rPr lang="en-US" sz="4800" dirty="0">
                <a:solidFill>
                  <a:schemeClr val="bg1"/>
                </a:solidFill>
              </a:rPr>
            </a:br>
            <a:r>
              <a:rPr lang="en-US" sz="2700" dirty="0">
                <a:solidFill>
                  <a:schemeClr val="bg1"/>
                </a:solidFill>
              </a:rPr>
              <a:t>A comparison of collection usage at a locally hosted platform versus a publisher platform</a:t>
            </a:r>
            <a:endParaRPr lang="en-US" sz="2700" b="0" dirty="0">
              <a:solidFill>
                <a:srgbClr val="FFFFFF"/>
              </a:solidFill>
              <a:latin typeface="Arial"/>
              <a:cs typeface="Arial"/>
            </a:endParaRPr>
          </a:p>
        </p:txBody>
      </p:sp>
    </p:spTree>
    <p:extLst>
      <p:ext uri="{BB962C8B-B14F-4D97-AF65-F5344CB8AC3E}">
        <p14:creationId xmlns:p14="http://schemas.microsoft.com/office/powerpoint/2010/main" xmlns="" val="977337519"/>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791075" y="3359151"/>
            <a:ext cx="4171950" cy="2773362"/>
          </a:xfrm>
          <a:prstGeom prst="rect">
            <a:avLst/>
          </a:prstGeom>
        </p:spPr>
        <p:txBody>
          <a:bodyPr anchor="ctr">
            <a:normAutofit fontScale="90000"/>
          </a:bodyPr>
          <a:lstStyle/>
          <a:p>
            <a:pPr>
              <a:lnSpc>
                <a:spcPct val="120000"/>
              </a:lnSpc>
            </a:pPr>
            <a:r>
              <a:rPr lang="en-US" b="0" dirty="0" err="1" smtClean="0">
                <a:solidFill>
                  <a:schemeClr val="bg1"/>
                </a:solidFill>
                <a:latin typeface="Arial"/>
                <a:cs typeface="Arial"/>
              </a:rPr>
              <a:t>Juleah</a:t>
            </a:r>
            <a:r>
              <a:rPr lang="en-US" b="0" dirty="0" smtClean="0">
                <a:solidFill>
                  <a:schemeClr val="bg1"/>
                </a:solidFill>
                <a:latin typeface="Arial"/>
                <a:cs typeface="Arial"/>
              </a:rPr>
              <a:t> Swanson</a:t>
            </a:r>
            <a:br>
              <a:rPr lang="en-US" b="0" dirty="0" smtClean="0">
                <a:solidFill>
                  <a:schemeClr val="bg1"/>
                </a:solidFill>
                <a:latin typeface="Arial"/>
                <a:cs typeface="Arial"/>
              </a:rPr>
            </a:br>
            <a:r>
              <a:rPr lang="en-US" b="0" dirty="0" smtClean="0">
                <a:solidFill>
                  <a:schemeClr val="bg1"/>
                </a:solidFill>
                <a:latin typeface="Arial"/>
                <a:cs typeface="Arial"/>
              </a:rPr>
              <a:t>Assistant Professor,</a:t>
            </a:r>
            <a:br>
              <a:rPr lang="en-US" b="0" dirty="0" smtClean="0">
                <a:solidFill>
                  <a:schemeClr val="bg1"/>
                </a:solidFill>
                <a:latin typeface="Arial"/>
                <a:cs typeface="Arial"/>
              </a:rPr>
            </a:br>
            <a:r>
              <a:rPr lang="en-US" b="0" dirty="0" smtClean="0">
                <a:solidFill>
                  <a:schemeClr val="bg1"/>
                </a:solidFill>
                <a:latin typeface="Arial"/>
                <a:cs typeface="Arial"/>
              </a:rPr>
              <a:t>Acquisitions Librarian for Electronic Resources</a:t>
            </a:r>
            <a:br>
              <a:rPr lang="en-US" b="0" dirty="0" smtClean="0">
                <a:solidFill>
                  <a:schemeClr val="bg1"/>
                </a:solidFill>
                <a:latin typeface="Arial"/>
                <a:cs typeface="Arial"/>
              </a:rPr>
            </a:br>
            <a:r>
              <a:rPr lang="en-US" b="0" dirty="0" smtClean="0">
                <a:solidFill>
                  <a:schemeClr val="bg1"/>
                </a:solidFill>
                <a:latin typeface="Arial"/>
                <a:cs typeface="Arial"/>
              </a:rPr>
              <a:t>The Ohio State University Libraries</a:t>
            </a:r>
            <a:br>
              <a:rPr lang="en-US" b="0" dirty="0" smtClean="0">
                <a:solidFill>
                  <a:schemeClr val="bg1"/>
                </a:solidFill>
                <a:latin typeface="Arial"/>
                <a:cs typeface="Arial"/>
              </a:rPr>
            </a:br>
            <a:r>
              <a:rPr lang="en-US" b="0" dirty="0" smtClean="0">
                <a:solidFill>
                  <a:schemeClr val="bg1"/>
                </a:solidFill>
                <a:latin typeface="Arial"/>
                <a:cs typeface="Arial"/>
                <a:hlinkClick r:id="rId3"/>
              </a:rPr>
              <a:t>swanson.234@osu.edu</a:t>
            </a:r>
            <a:r>
              <a:rPr lang="en-US" sz="3000" b="0" dirty="0" smtClean="0">
                <a:solidFill>
                  <a:schemeClr val="bg1"/>
                </a:solidFill>
                <a:latin typeface="Arial"/>
                <a:cs typeface="Arial"/>
              </a:rPr>
              <a:t/>
            </a:r>
            <a:br>
              <a:rPr lang="en-US" sz="3000" b="0" dirty="0" smtClean="0">
                <a:solidFill>
                  <a:schemeClr val="bg1"/>
                </a:solidFill>
                <a:latin typeface="Arial"/>
                <a:cs typeface="Arial"/>
              </a:rPr>
            </a:br>
            <a:endParaRPr lang="en-US" sz="3000" b="0" dirty="0">
              <a:solidFill>
                <a:schemeClr val="bg1"/>
              </a:solidFill>
              <a:latin typeface="Arial"/>
              <a:cs typeface="Arial"/>
            </a:endParaRPr>
          </a:p>
        </p:txBody>
      </p:sp>
      <p:sp>
        <p:nvSpPr>
          <p:cNvPr id="3" name="Title 3"/>
          <p:cNvSpPr txBox="1">
            <a:spLocks/>
          </p:cNvSpPr>
          <p:nvPr/>
        </p:nvSpPr>
        <p:spPr>
          <a:xfrm>
            <a:off x="114300" y="3360738"/>
            <a:ext cx="4171950" cy="2773362"/>
          </a:xfrm>
          <a:prstGeom prst="rect">
            <a:avLst/>
          </a:prstGeom>
        </p:spPr>
        <p:txBody>
          <a:bodyPr anchor="ctr">
            <a:normAutofit fontScale="90000" lnSpcReduction="20000"/>
          </a:bodyPr>
          <a:lstStyle>
            <a:lvl1pPr algn="l" defTabSz="457200" rtl="0" eaLnBrk="1" latinLnBrk="0" hangingPunct="1">
              <a:spcBef>
                <a:spcPct val="0"/>
              </a:spcBef>
              <a:buNone/>
              <a:defRPr sz="2200" b="1" kern="1200">
                <a:solidFill>
                  <a:schemeClr val="accent1"/>
                </a:solidFill>
                <a:latin typeface="+mj-lt"/>
                <a:ea typeface="+mj-ea"/>
                <a:cs typeface="+mj-cs"/>
              </a:defRPr>
            </a:lvl1pPr>
          </a:lstStyle>
          <a:p>
            <a:pPr>
              <a:lnSpc>
                <a:spcPct val="120000"/>
              </a:lnSpc>
            </a:pPr>
            <a:r>
              <a:rPr lang="en-US" sz="2400" b="0" dirty="0" smtClean="0">
                <a:solidFill>
                  <a:schemeClr val="bg1"/>
                </a:solidFill>
                <a:latin typeface="Arial"/>
                <a:cs typeface="Arial"/>
              </a:rPr>
              <a:t>ALCTS CMS Collection Evaluation and Assessment Interest Group</a:t>
            </a:r>
            <a:br>
              <a:rPr lang="en-US" sz="2400" b="0" dirty="0" smtClean="0">
                <a:solidFill>
                  <a:schemeClr val="bg1"/>
                </a:solidFill>
                <a:latin typeface="Arial"/>
                <a:cs typeface="Arial"/>
              </a:rPr>
            </a:br>
            <a:r>
              <a:rPr lang="en-US" sz="2400" b="0" dirty="0" smtClean="0">
                <a:solidFill>
                  <a:schemeClr val="bg1"/>
                </a:solidFill>
                <a:latin typeface="Arial"/>
                <a:cs typeface="Arial"/>
              </a:rPr>
              <a:t>June 30, 2013</a:t>
            </a:r>
          </a:p>
          <a:p>
            <a:pPr>
              <a:lnSpc>
                <a:spcPct val="120000"/>
              </a:lnSpc>
            </a:pPr>
            <a:endParaRPr lang="en-US" sz="3000" b="0" dirty="0">
              <a:solidFill>
                <a:schemeClr val="bg1"/>
              </a:solidFill>
              <a:latin typeface="Arial"/>
              <a:cs typeface="Arial"/>
            </a:endParaRPr>
          </a:p>
          <a:p>
            <a:pPr>
              <a:lnSpc>
                <a:spcPct val="120000"/>
              </a:lnSpc>
            </a:pPr>
            <a:r>
              <a:rPr lang="en-US" sz="1700" b="0" dirty="0">
                <a:solidFill>
                  <a:schemeClr val="bg1"/>
                </a:solidFill>
                <a:cs typeface="Arial"/>
              </a:rPr>
              <a:t>American Library Association </a:t>
            </a:r>
            <a:br>
              <a:rPr lang="en-US" sz="1700" b="0" dirty="0">
                <a:solidFill>
                  <a:schemeClr val="bg1"/>
                </a:solidFill>
                <a:cs typeface="Arial"/>
              </a:rPr>
            </a:br>
            <a:r>
              <a:rPr lang="en-US" sz="1700" b="0" dirty="0">
                <a:solidFill>
                  <a:schemeClr val="bg1"/>
                </a:solidFill>
                <a:cs typeface="Arial"/>
              </a:rPr>
              <a:t>Annual 2013</a:t>
            </a:r>
          </a:p>
          <a:p>
            <a:pPr>
              <a:lnSpc>
                <a:spcPct val="120000"/>
              </a:lnSpc>
            </a:pPr>
            <a:r>
              <a:rPr lang="en-US" sz="1700" b="0" dirty="0">
                <a:solidFill>
                  <a:schemeClr val="bg1"/>
                </a:solidFill>
                <a:cs typeface="Arial"/>
              </a:rPr>
              <a:t>Chicago, IL</a:t>
            </a:r>
          </a:p>
          <a:p>
            <a:pPr>
              <a:lnSpc>
                <a:spcPct val="120000"/>
              </a:lnSpc>
            </a:pPr>
            <a:endParaRPr lang="en-US" sz="3000" b="0" dirty="0">
              <a:solidFill>
                <a:schemeClr val="bg1"/>
              </a:solidFill>
              <a:latin typeface="Arial"/>
              <a:cs typeface="Arial"/>
            </a:endParaRPr>
          </a:p>
        </p:txBody>
      </p:sp>
    </p:spTree>
    <p:extLst>
      <p:ext uri="{BB962C8B-B14F-4D97-AF65-F5344CB8AC3E}">
        <p14:creationId xmlns:p14="http://schemas.microsoft.com/office/powerpoint/2010/main" xmlns="" val="2163210719"/>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0" y="1018537"/>
            <a:ext cx="7934325" cy="820737"/>
          </a:xfrm>
          <a:prstGeom prst="rect">
            <a:avLst/>
          </a:prstGeom>
        </p:spPr>
        <p:txBody>
          <a:bodyPr>
            <a:normAutofit/>
          </a:bodyPr>
          <a:lstStyle/>
          <a:p>
            <a:r>
              <a:rPr lang="en-US" sz="3000" b="0" dirty="0" smtClean="0">
                <a:solidFill>
                  <a:srgbClr val="BB0032"/>
                </a:solidFill>
                <a:latin typeface="Arial"/>
                <a:cs typeface="Arial"/>
              </a:rPr>
              <a:t>Overview</a:t>
            </a:r>
            <a:endParaRPr lang="en-US" sz="3000" b="0" dirty="0">
              <a:solidFill>
                <a:srgbClr val="BB0032"/>
              </a:solidFill>
              <a:latin typeface="Arial"/>
              <a:cs typeface="Aria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33589" y="2308823"/>
            <a:ext cx="1685925" cy="14573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60106" y="5007183"/>
            <a:ext cx="1666749" cy="6527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26731" y="1946642"/>
            <a:ext cx="5642775" cy="244793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4"/>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575713" y="3984512"/>
            <a:ext cx="5515752" cy="269805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523104045"/>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0" y="1827213"/>
            <a:ext cx="7934325" cy="820737"/>
          </a:xfrm>
          <a:prstGeom prst="rect">
            <a:avLst/>
          </a:prstGeom>
        </p:spPr>
        <p:txBody>
          <a:bodyPr>
            <a:normAutofit/>
          </a:bodyPr>
          <a:lstStyle/>
          <a:p>
            <a:r>
              <a:rPr lang="en-US" sz="3000" b="0" dirty="0" smtClean="0">
                <a:solidFill>
                  <a:srgbClr val="BB0032"/>
                </a:solidFill>
                <a:latin typeface="Arial"/>
                <a:cs typeface="Arial"/>
              </a:rPr>
              <a:t>Context</a:t>
            </a:r>
            <a:endParaRPr lang="en-US" sz="3000" b="0" dirty="0">
              <a:solidFill>
                <a:srgbClr val="BB0032"/>
              </a:solidFill>
              <a:latin typeface="Arial"/>
              <a:cs typeface="Arial"/>
            </a:endParaRPr>
          </a:p>
        </p:txBody>
      </p:sp>
      <p:sp>
        <p:nvSpPr>
          <p:cNvPr id="10" name="Title 7"/>
          <p:cNvSpPr txBox="1">
            <a:spLocks/>
          </p:cNvSpPr>
          <p:nvPr/>
        </p:nvSpPr>
        <p:spPr>
          <a:xfrm>
            <a:off x="294087" y="2653587"/>
            <a:ext cx="8461436" cy="3578269"/>
          </a:xfrm>
          <a:prstGeom prst="rect">
            <a:avLst/>
          </a:prstGeom>
        </p:spPr>
        <p:txBody>
          <a:bodyPr>
            <a:normAutofit fontScale="85000" lnSpcReduction="10000"/>
          </a:bodyPr>
          <a:lstStyle>
            <a:lvl1pPr algn="l" defTabSz="457200" rtl="0" eaLnBrk="1" latinLnBrk="0" hangingPunct="1">
              <a:spcBef>
                <a:spcPct val="0"/>
              </a:spcBef>
              <a:buNone/>
              <a:defRPr sz="2200" b="1" kern="1200">
                <a:solidFill>
                  <a:schemeClr val="accent1"/>
                </a:solidFill>
                <a:latin typeface="+mj-lt"/>
                <a:ea typeface="+mj-ea"/>
                <a:cs typeface="+mj-cs"/>
              </a:defRPr>
            </a:lvl1pPr>
          </a:lstStyle>
          <a:p>
            <a:pPr marL="457200" indent="-457200">
              <a:lnSpc>
                <a:spcPct val="150000"/>
              </a:lnSpc>
              <a:buFont typeface="Arial"/>
              <a:buChar char="•"/>
            </a:pPr>
            <a:r>
              <a:rPr lang="en-US" sz="2000" dirty="0" smtClean="0">
                <a:solidFill>
                  <a:schemeClr val="tx2"/>
                </a:solidFill>
                <a:latin typeface="Arial"/>
                <a:cs typeface="Arial"/>
              </a:rPr>
              <a:t>1995-</a:t>
            </a:r>
            <a:r>
              <a:rPr lang="en-US" sz="2000" b="0" dirty="0" smtClean="0">
                <a:solidFill>
                  <a:schemeClr val="tx2"/>
                </a:solidFill>
                <a:latin typeface="Arial"/>
                <a:cs typeface="Arial"/>
              </a:rPr>
              <a:t> </a:t>
            </a:r>
            <a:r>
              <a:rPr lang="en-US" sz="2000" b="0" dirty="0">
                <a:solidFill>
                  <a:schemeClr val="tx2"/>
                </a:solidFill>
                <a:cs typeface="Arial"/>
              </a:rPr>
              <a:t>Elsevier offered 1,100 of its journals in electronic form </a:t>
            </a:r>
            <a:r>
              <a:rPr lang="en-US" sz="2000" b="0" dirty="0" smtClean="0">
                <a:solidFill>
                  <a:schemeClr val="tx2"/>
                </a:solidFill>
                <a:cs typeface="Arial"/>
              </a:rPr>
              <a:t>to </a:t>
            </a:r>
            <a:r>
              <a:rPr lang="en-US" sz="2000" b="0" dirty="0">
                <a:solidFill>
                  <a:schemeClr val="tx2"/>
                </a:solidFill>
                <a:cs typeface="Arial"/>
              </a:rPr>
              <a:t>subscribers </a:t>
            </a:r>
            <a:endParaRPr lang="en-US" sz="2000" b="0" dirty="0" smtClean="0">
              <a:solidFill>
                <a:schemeClr val="tx2"/>
              </a:solidFill>
              <a:latin typeface="Arial"/>
              <a:cs typeface="Arial"/>
            </a:endParaRPr>
          </a:p>
          <a:p>
            <a:pPr marL="457200" indent="-457200">
              <a:lnSpc>
                <a:spcPct val="150000"/>
              </a:lnSpc>
              <a:buFont typeface="Arial"/>
              <a:buChar char="•"/>
            </a:pPr>
            <a:r>
              <a:rPr lang="en-US" sz="2000" dirty="0" smtClean="0">
                <a:solidFill>
                  <a:schemeClr val="tx2"/>
                </a:solidFill>
                <a:latin typeface="Arial"/>
                <a:cs typeface="Arial"/>
              </a:rPr>
              <a:t>1997- </a:t>
            </a:r>
            <a:r>
              <a:rPr lang="en-US" sz="2000" b="0" dirty="0" smtClean="0">
                <a:solidFill>
                  <a:schemeClr val="tx2"/>
                </a:solidFill>
                <a:latin typeface="Arial"/>
                <a:cs typeface="Arial"/>
              </a:rPr>
              <a:t>Elsevier launches </a:t>
            </a:r>
            <a:r>
              <a:rPr lang="en-US" sz="2000" b="0" dirty="0" err="1" smtClean="0">
                <a:solidFill>
                  <a:schemeClr val="tx2"/>
                </a:solidFill>
                <a:latin typeface="Arial"/>
                <a:cs typeface="Arial"/>
              </a:rPr>
              <a:t>ScienceDirect</a:t>
            </a:r>
            <a:endParaRPr lang="en-US" sz="2000" b="0" dirty="0" smtClean="0">
              <a:solidFill>
                <a:schemeClr val="tx2"/>
              </a:solidFill>
              <a:latin typeface="Arial"/>
              <a:cs typeface="Arial"/>
            </a:endParaRPr>
          </a:p>
          <a:p>
            <a:pPr marL="457200" indent="-457200">
              <a:lnSpc>
                <a:spcPct val="150000"/>
              </a:lnSpc>
              <a:buFont typeface="Arial"/>
              <a:buChar char="•"/>
            </a:pPr>
            <a:r>
              <a:rPr lang="en-US" sz="2000" dirty="0" smtClean="0">
                <a:solidFill>
                  <a:schemeClr val="tx2"/>
                </a:solidFill>
                <a:latin typeface="Arial"/>
                <a:cs typeface="Arial"/>
              </a:rPr>
              <a:t>1998-</a:t>
            </a:r>
            <a:r>
              <a:rPr lang="en-US" sz="2000" b="0" dirty="0" smtClean="0">
                <a:solidFill>
                  <a:schemeClr val="tx2"/>
                </a:solidFill>
                <a:latin typeface="Arial"/>
                <a:cs typeface="Arial"/>
              </a:rPr>
              <a:t> </a:t>
            </a:r>
            <a:r>
              <a:rPr lang="en-US" sz="2000" b="0" dirty="0" err="1" smtClean="0">
                <a:solidFill>
                  <a:schemeClr val="tx2"/>
                </a:solidFill>
                <a:latin typeface="Arial"/>
                <a:cs typeface="Arial"/>
              </a:rPr>
              <a:t>OhioLINK</a:t>
            </a:r>
            <a:r>
              <a:rPr lang="en-US" sz="2000" b="0" dirty="0" smtClean="0">
                <a:solidFill>
                  <a:schemeClr val="tx2"/>
                </a:solidFill>
                <a:latin typeface="Arial"/>
                <a:cs typeface="Arial"/>
              </a:rPr>
              <a:t> Electronic Journal Center (EJC) goes live online</a:t>
            </a:r>
          </a:p>
          <a:p>
            <a:pPr marL="457200" indent="-457200">
              <a:lnSpc>
                <a:spcPct val="150000"/>
              </a:lnSpc>
              <a:buFont typeface="Arial"/>
              <a:buChar char="•"/>
            </a:pPr>
            <a:r>
              <a:rPr lang="en-US" sz="2000" dirty="0">
                <a:solidFill>
                  <a:schemeClr val="tx2"/>
                </a:solidFill>
                <a:cs typeface="Arial"/>
              </a:rPr>
              <a:t>2000-</a:t>
            </a:r>
            <a:r>
              <a:rPr lang="en-US" sz="2000" b="0" dirty="0">
                <a:solidFill>
                  <a:schemeClr val="tx2"/>
                </a:solidFill>
                <a:cs typeface="Arial"/>
              </a:rPr>
              <a:t> </a:t>
            </a:r>
            <a:r>
              <a:rPr lang="en-US" sz="2000" b="0" dirty="0" smtClean="0">
                <a:solidFill>
                  <a:schemeClr val="tx2"/>
                </a:solidFill>
                <a:cs typeface="Arial"/>
              </a:rPr>
              <a:t>3,000 journal titles and over 1.9 </a:t>
            </a:r>
            <a:r>
              <a:rPr lang="en-US" sz="2000" b="0" dirty="0">
                <a:solidFill>
                  <a:schemeClr val="tx2"/>
                </a:solidFill>
                <a:cs typeface="Arial"/>
              </a:rPr>
              <a:t>million articles in the EJC </a:t>
            </a:r>
            <a:endParaRPr lang="en-US" sz="2000" b="0" dirty="0" smtClean="0">
              <a:solidFill>
                <a:schemeClr val="tx2"/>
              </a:solidFill>
              <a:cs typeface="Arial"/>
            </a:endParaRPr>
          </a:p>
          <a:p>
            <a:pPr marL="457200" indent="-457200">
              <a:lnSpc>
                <a:spcPct val="150000"/>
              </a:lnSpc>
              <a:buFont typeface="Arial"/>
              <a:buChar char="•"/>
            </a:pPr>
            <a:r>
              <a:rPr lang="en-US" sz="2000" dirty="0">
                <a:solidFill>
                  <a:schemeClr val="tx2"/>
                </a:solidFill>
                <a:cs typeface="Arial"/>
              </a:rPr>
              <a:t>2009-</a:t>
            </a:r>
            <a:r>
              <a:rPr lang="en-US" sz="2000" b="0" dirty="0">
                <a:solidFill>
                  <a:schemeClr val="tx2"/>
                </a:solidFill>
                <a:cs typeface="Arial"/>
              </a:rPr>
              <a:t> </a:t>
            </a:r>
            <a:r>
              <a:rPr lang="en-US" sz="2000" b="0" dirty="0" err="1">
                <a:solidFill>
                  <a:schemeClr val="tx2"/>
                </a:solidFill>
                <a:cs typeface="Arial"/>
              </a:rPr>
              <a:t>ScienceDirect</a:t>
            </a:r>
            <a:r>
              <a:rPr lang="en-US" sz="2000" b="0" dirty="0">
                <a:solidFill>
                  <a:schemeClr val="tx2"/>
                </a:solidFill>
                <a:cs typeface="Arial"/>
              </a:rPr>
              <a:t> held 9 million articles, 4,700 e-books, for 11 million researchers in over 200 countries</a:t>
            </a:r>
            <a:r>
              <a:rPr lang="en-US" sz="2000" b="0" dirty="0" smtClean="0">
                <a:solidFill>
                  <a:schemeClr val="tx2"/>
                </a:solidFill>
                <a:cs typeface="Arial"/>
              </a:rPr>
              <a:t>.</a:t>
            </a:r>
          </a:p>
          <a:p>
            <a:pPr marL="457200" indent="-457200">
              <a:lnSpc>
                <a:spcPct val="150000"/>
              </a:lnSpc>
              <a:buFont typeface="Arial"/>
              <a:buChar char="•"/>
            </a:pPr>
            <a:r>
              <a:rPr lang="en-US" sz="2000" dirty="0" smtClean="0">
                <a:solidFill>
                  <a:schemeClr val="tx2"/>
                </a:solidFill>
                <a:cs typeface="Arial"/>
              </a:rPr>
              <a:t>February 2009- </a:t>
            </a:r>
            <a:r>
              <a:rPr lang="en-US" sz="2000" b="0" dirty="0" err="1" smtClean="0">
                <a:solidFill>
                  <a:schemeClr val="tx2"/>
                </a:solidFill>
                <a:cs typeface="Arial"/>
              </a:rPr>
              <a:t>OhioLINK</a:t>
            </a:r>
            <a:r>
              <a:rPr lang="en-US" sz="2000" b="0" dirty="0" smtClean="0">
                <a:solidFill>
                  <a:schemeClr val="tx2"/>
                </a:solidFill>
                <a:cs typeface="Arial"/>
              </a:rPr>
              <a:t> &amp; EJC system failure</a:t>
            </a:r>
            <a:endParaRPr lang="en-US" sz="2000" b="0" dirty="0">
              <a:solidFill>
                <a:schemeClr val="tx2"/>
              </a:solidFill>
              <a:cs typeface="Arial"/>
            </a:endParaRPr>
          </a:p>
          <a:p>
            <a:pPr marL="457200" indent="-457200">
              <a:lnSpc>
                <a:spcPct val="150000"/>
              </a:lnSpc>
              <a:buFont typeface="Arial"/>
              <a:buChar char="•"/>
            </a:pPr>
            <a:r>
              <a:rPr lang="en-US" sz="2000" dirty="0">
                <a:solidFill>
                  <a:schemeClr val="tx2"/>
                </a:solidFill>
                <a:cs typeface="Arial"/>
              </a:rPr>
              <a:t>March </a:t>
            </a:r>
            <a:r>
              <a:rPr lang="en-US" sz="2000" dirty="0" smtClean="0">
                <a:solidFill>
                  <a:schemeClr val="tx2"/>
                </a:solidFill>
                <a:cs typeface="Arial"/>
              </a:rPr>
              <a:t>2009- </a:t>
            </a:r>
            <a:r>
              <a:rPr lang="en-US" sz="2000" b="0" dirty="0" smtClean="0">
                <a:solidFill>
                  <a:schemeClr val="tx2"/>
                </a:solidFill>
                <a:cs typeface="Arial"/>
              </a:rPr>
              <a:t>EJC fully restored</a:t>
            </a:r>
          </a:p>
          <a:p>
            <a:pPr marL="457200" indent="-457200">
              <a:lnSpc>
                <a:spcPct val="150000"/>
              </a:lnSpc>
              <a:buFont typeface="Arial"/>
              <a:buChar char="•"/>
            </a:pPr>
            <a:r>
              <a:rPr lang="en-US" sz="2000" dirty="0" smtClean="0">
                <a:solidFill>
                  <a:schemeClr val="tx2"/>
                </a:solidFill>
                <a:cs typeface="Arial"/>
              </a:rPr>
              <a:t>2011- </a:t>
            </a:r>
            <a:r>
              <a:rPr lang="en-US" sz="2000" b="0" dirty="0" smtClean="0">
                <a:solidFill>
                  <a:schemeClr val="tx2"/>
                </a:solidFill>
                <a:cs typeface="Arial"/>
              </a:rPr>
              <a:t>15 Millionth article added to EJC</a:t>
            </a:r>
            <a:endParaRPr lang="en-US" sz="2000" b="0" dirty="0">
              <a:solidFill>
                <a:schemeClr val="tx2"/>
              </a:solidFill>
              <a:cs typeface="Aria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99784" y="1190625"/>
            <a:ext cx="1685925" cy="14573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904611" y="1544577"/>
            <a:ext cx="1666749" cy="6527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17627791"/>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0" y="1827213"/>
            <a:ext cx="7934325" cy="820737"/>
          </a:xfrm>
          <a:prstGeom prst="rect">
            <a:avLst/>
          </a:prstGeom>
        </p:spPr>
        <p:txBody>
          <a:bodyPr>
            <a:normAutofit/>
          </a:bodyPr>
          <a:lstStyle/>
          <a:p>
            <a:r>
              <a:rPr lang="en-US" sz="3000" b="0" dirty="0" smtClean="0">
                <a:solidFill>
                  <a:srgbClr val="BB0032"/>
                </a:solidFill>
                <a:latin typeface="Arial"/>
                <a:cs typeface="Arial"/>
              </a:rPr>
              <a:t>Methodology Highlights</a:t>
            </a:r>
            <a:endParaRPr lang="en-US" sz="3000" b="0" dirty="0">
              <a:solidFill>
                <a:srgbClr val="BB0032"/>
              </a:solidFill>
              <a:latin typeface="Arial"/>
              <a:cs typeface="Arial"/>
            </a:endParaRPr>
          </a:p>
        </p:txBody>
      </p:sp>
      <p:sp>
        <p:nvSpPr>
          <p:cNvPr id="10" name="Title 7"/>
          <p:cNvSpPr txBox="1">
            <a:spLocks/>
          </p:cNvSpPr>
          <p:nvPr/>
        </p:nvSpPr>
        <p:spPr>
          <a:xfrm>
            <a:off x="294087" y="2653587"/>
            <a:ext cx="8461436" cy="3578269"/>
          </a:xfrm>
          <a:prstGeom prst="rect">
            <a:avLst/>
          </a:prstGeom>
        </p:spPr>
        <p:txBody>
          <a:bodyPr>
            <a:normAutofit/>
          </a:bodyPr>
          <a:lstStyle>
            <a:lvl1pPr algn="l" defTabSz="457200" rtl="0" eaLnBrk="1" latinLnBrk="0" hangingPunct="1">
              <a:spcBef>
                <a:spcPct val="0"/>
              </a:spcBef>
              <a:buNone/>
              <a:defRPr sz="2200" b="1" kern="1200">
                <a:solidFill>
                  <a:schemeClr val="accent1"/>
                </a:solidFill>
                <a:latin typeface="+mj-lt"/>
                <a:ea typeface="+mj-ea"/>
                <a:cs typeface="+mj-cs"/>
              </a:defRPr>
            </a:lvl1pPr>
          </a:lstStyle>
          <a:p>
            <a:pPr marL="457200" indent="-457200">
              <a:lnSpc>
                <a:spcPct val="150000"/>
              </a:lnSpc>
              <a:buFont typeface="Arial"/>
              <a:buChar char="•"/>
            </a:pPr>
            <a:r>
              <a:rPr lang="en-US" sz="2000" b="0" dirty="0" smtClean="0">
                <a:solidFill>
                  <a:schemeClr val="tx2"/>
                </a:solidFill>
                <a:latin typeface="Arial"/>
                <a:cs typeface="Arial"/>
              </a:rPr>
              <a:t>Why </a:t>
            </a:r>
            <a:r>
              <a:rPr lang="en-US" sz="2000" b="0" dirty="0" err="1" smtClean="0">
                <a:solidFill>
                  <a:schemeClr val="tx2"/>
                </a:solidFill>
                <a:latin typeface="Arial"/>
                <a:cs typeface="Arial"/>
              </a:rPr>
              <a:t>ScienceDirect</a:t>
            </a:r>
            <a:r>
              <a:rPr lang="en-US" sz="2000" b="0" dirty="0" smtClean="0">
                <a:solidFill>
                  <a:schemeClr val="tx2"/>
                </a:solidFill>
                <a:latin typeface="Arial"/>
                <a:cs typeface="Arial"/>
              </a:rPr>
              <a:t>?</a:t>
            </a:r>
          </a:p>
          <a:p>
            <a:pPr marL="914400" lvl="1" indent="-457200">
              <a:lnSpc>
                <a:spcPct val="150000"/>
              </a:lnSpc>
              <a:buFont typeface="Arial"/>
              <a:buChar char="•"/>
            </a:pPr>
            <a:r>
              <a:rPr lang="en-US" sz="1600" dirty="0" smtClean="0">
                <a:solidFill>
                  <a:schemeClr val="tx2"/>
                </a:solidFill>
                <a:latin typeface="Arial"/>
                <a:cs typeface="Arial"/>
              </a:rPr>
              <a:t>Ability to obtain </a:t>
            </a:r>
            <a:r>
              <a:rPr lang="en-US" sz="1600" dirty="0" err="1" smtClean="0">
                <a:solidFill>
                  <a:schemeClr val="tx2"/>
                </a:solidFill>
                <a:latin typeface="Arial"/>
                <a:cs typeface="Arial"/>
              </a:rPr>
              <a:t>OhioLINK</a:t>
            </a:r>
            <a:r>
              <a:rPr lang="en-US" sz="1600" dirty="0">
                <a:solidFill>
                  <a:schemeClr val="tx2"/>
                </a:solidFill>
                <a:latin typeface="Arial"/>
                <a:cs typeface="Arial"/>
              </a:rPr>
              <a:t> </a:t>
            </a:r>
            <a:r>
              <a:rPr lang="en-US" sz="1600" dirty="0" smtClean="0">
                <a:solidFill>
                  <a:schemeClr val="tx2"/>
                </a:solidFill>
                <a:latin typeface="Arial"/>
                <a:cs typeface="Arial"/>
              </a:rPr>
              <a:t>wide data</a:t>
            </a:r>
          </a:p>
          <a:p>
            <a:pPr marL="914400" lvl="1" indent="-457200">
              <a:lnSpc>
                <a:spcPct val="150000"/>
              </a:lnSpc>
              <a:buFont typeface="Arial"/>
              <a:buChar char="•"/>
            </a:pPr>
            <a:r>
              <a:rPr lang="en-US" sz="1600" b="0" dirty="0" smtClean="0">
                <a:solidFill>
                  <a:schemeClr val="tx2"/>
                </a:solidFill>
                <a:latin typeface="Arial"/>
                <a:cs typeface="Arial"/>
              </a:rPr>
              <a:t>Substantial number of titles</a:t>
            </a:r>
          </a:p>
          <a:p>
            <a:pPr marL="914400" lvl="1" indent="-457200">
              <a:lnSpc>
                <a:spcPct val="150000"/>
              </a:lnSpc>
              <a:buFont typeface="Arial"/>
              <a:buChar char="•"/>
            </a:pPr>
            <a:r>
              <a:rPr lang="en-US" sz="1600" dirty="0" smtClean="0">
                <a:solidFill>
                  <a:schemeClr val="tx2"/>
                </a:solidFill>
                <a:latin typeface="Arial"/>
                <a:cs typeface="Arial"/>
              </a:rPr>
              <a:t>Parallel history</a:t>
            </a:r>
            <a:endParaRPr lang="en-US" sz="1600" b="0" dirty="0" smtClean="0">
              <a:solidFill>
                <a:schemeClr val="tx2"/>
              </a:solidFill>
              <a:latin typeface="Arial"/>
              <a:cs typeface="Arial"/>
            </a:endParaRPr>
          </a:p>
          <a:p>
            <a:pPr marL="457200" indent="-457200">
              <a:lnSpc>
                <a:spcPct val="150000"/>
              </a:lnSpc>
              <a:buFont typeface="Arial"/>
              <a:buChar char="•"/>
            </a:pPr>
            <a:r>
              <a:rPr lang="en-US" sz="2000" b="0" dirty="0" smtClean="0">
                <a:solidFill>
                  <a:schemeClr val="tx2"/>
                </a:solidFill>
                <a:latin typeface="Arial"/>
                <a:cs typeface="Arial"/>
              </a:rPr>
              <a:t>Data reviewed from 2007-2012</a:t>
            </a:r>
          </a:p>
          <a:p>
            <a:pPr marL="457200" indent="-457200">
              <a:lnSpc>
                <a:spcPct val="150000"/>
              </a:lnSpc>
              <a:buFont typeface="Arial"/>
              <a:buChar char="•"/>
            </a:pPr>
            <a:r>
              <a:rPr lang="en-US" sz="2000" b="0" dirty="0" smtClean="0">
                <a:solidFill>
                  <a:schemeClr val="tx2"/>
                </a:solidFill>
                <a:latin typeface="Arial"/>
                <a:cs typeface="Arial"/>
              </a:rPr>
              <a:t>Title lists reviewed for matches</a:t>
            </a:r>
          </a:p>
          <a:p>
            <a:pPr marL="457200" indent="-457200">
              <a:lnSpc>
                <a:spcPct val="150000"/>
              </a:lnSpc>
              <a:buFont typeface="Arial"/>
              <a:buChar char="•"/>
            </a:pPr>
            <a:r>
              <a:rPr lang="en-US" sz="2000" b="0" dirty="0" smtClean="0">
                <a:solidFill>
                  <a:schemeClr val="tx2"/>
                </a:solidFill>
                <a:latin typeface="Arial"/>
                <a:cs typeface="Arial"/>
              </a:rPr>
              <a:t>Usage analyzed per 100 titles</a:t>
            </a:r>
          </a:p>
          <a:p>
            <a:pPr marL="457200" indent="-457200">
              <a:lnSpc>
                <a:spcPct val="150000"/>
              </a:lnSpc>
              <a:buFont typeface="Arial"/>
              <a:buChar char="•"/>
            </a:pPr>
            <a:endParaRPr lang="en-US" sz="2000" b="0" dirty="0" smtClean="0">
              <a:solidFill>
                <a:schemeClr val="tx2"/>
              </a:solidFill>
              <a:latin typeface="Arial"/>
              <a:cs typeface="Arial"/>
            </a:endParaRPr>
          </a:p>
        </p:txBody>
      </p:sp>
      <p:graphicFrame>
        <p:nvGraphicFramePr>
          <p:cNvPr id="2" name="Table 1"/>
          <p:cNvGraphicFramePr>
            <a:graphicFrameLocks noGrp="1"/>
          </p:cNvGraphicFramePr>
          <p:nvPr>
            <p:extLst>
              <p:ext uri="{D42A27DB-BD31-4B8C-83A1-F6EECF244321}">
                <p14:modId xmlns:p14="http://schemas.microsoft.com/office/powerpoint/2010/main" xmlns="" val="2717905154"/>
              </p:ext>
            </p:extLst>
          </p:nvPr>
        </p:nvGraphicFramePr>
        <p:xfrm>
          <a:off x="5350018" y="4796121"/>
          <a:ext cx="3243580" cy="1435735"/>
        </p:xfrm>
        <a:graphic>
          <a:graphicData uri="http://schemas.openxmlformats.org/drawingml/2006/table">
            <a:tbl>
              <a:tblPr firstRow="1" firstCol="1" bandRow="1">
                <a:tableStyleId>{5C22544A-7EE6-4342-B048-85BDC9FD1C3A}</a:tableStyleId>
              </a:tblPr>
              <a:tblGrid>
                <a:gridCol w="1621790"/>
                <a:gridCol w="1621790"/>
              </a:tblGrid>
              <a:tr h="201295">
                <a:tc>
                  <a:txBody>
                    <a:bodyPr/>
                    <a:lstStyle/>
                    <a:p>
                      <a:pPr marL="0" marR="0">
                        <a:lnSpc>
                          <a:spcPct val="115000"/>
                        </a:lnSpc>
                        <a:spcBef>
                          <a:spcPts val="0"/>
                        </a:spcBef>
                        <a:spcAft>
                          <a:spcPts val="0"/>
                        </a:spcAft>
                      </a:pPr>
                      <a:r>
                        <a:rPr lang="en-US" sz="1100" dirty="0">
                          <a:effectLst/>
                        </a:rPr>
                        <a:t>Year</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Title Count</a:t>
                      </a:r>
                      <a:endParaRPr lang="en-US" sz="1100">
                        <a:effectLst/>
                        <a:latin typeface="Calibri"/>
                        <a:ea typeface="Calibri"/>
                        <a:cs typeface="Times New Roman"/>
                      </a:endParaRPr>
                    </a:p>
                  </a:txBody>
                  <a:tcPr marL="68580" marR="68580" marT="0" marB="0"/>
                </a:tc>
              </a:tr>
              <a:tr h="201295">
                <a:tc>
                  <a:txBody>
                    <a:bodyPr/>
                    <a:lstStyle/>
                    <a:p>
                      <a:pPr marL="0" marR="0">
                        <a:lnSpc>
                          <a:spcPct val="115000"/>
                        </a:lnSpc>
                        <a:spcBef>
                          <a:spcPts val="0"/>
                        </a:spcBef>
                        <a:spcAft>
                          <a:spcPts val="0"/>
                        </a:spcAft>
                      </a:pPr>
                      <a:r>
                        <a:rPr lang="en-US" sz="1100">
                          <a:effectLst/>
                        </a:rPr>
                        <a:t>2007</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1910</a:t>
                      </a:r>
                      <a:endParaRPr lang="en-US" sz="1100">
                        <a:effectLst/>
                        <a:latin typeface="Calibri"/>
                        <a:ea typeface="Calibri"/>
                        <a:cs typeface="Times New Roman"/>
                      </a:endParaRPr>
                    </a:p>
                  </a:txBody>
                  <a:tcPr marL="68580" marR="68580" marT="0" marB="0"/>
                </a:tc>
              </a:tr>
              <a:tr h="201295">
                <a:tc>
                  <a:txBody>
                    <a:bodyPr/>
                    <a:lstStyle/>
                    <a:p>
                      <a:pPr marL="0" marR="0">
                        <a:lnSpc>
                          <a:spcPct val="115000"/>
                        </a:lnSpc>
                        <a:spcBef>
                          <a:spcPts val="0"/>
                        </a:spcBef>
                        <a:spcAft>
                          <a:spcPts val="0"/>
                        </a:spcAft>
                      </a:pPr>
                      <a:r>
                        <a:rPr lang="en-US" sz="1100">
                          <a:effectLst/>
                        </a:rPr>
                        <a:t>2008</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2050</a:t>
                      </a:r>
                      <a:endParaRPr lang="en-US" sz="1100">
                        <a:effectLst/>
                        <a:latin typeface="Calibri"/>
                        <a:ea typeface="Calibri"/>
                        <a:cs typeface="Times New Roman"/>
                      </a:endParaRPr>
                    </a:p>
                  </a:txBody>
                  <a:tcPr marL="68580" marR="68580" marT="0" marB="0"/>
                </a:tc>
              </a:tr>
              <a:tr h="210185">
                <a:tc>
                  <a:txBody>
                    <a:bodyPr/>
                    <a:lstStyle/>
                    <a:p>
                      <a:pPr marL="0" marR="0">
                        <a:lnSpc>
                          <a:spcPct val="115000"/>
                        </a:lnSpc>
                        <a:spcBef>
                          <a:spcPts val="0"/>
                        </a:spcBef>
                        <a:spcAft>
                          <a:spcPts val="0"/>
                        </a:spcAft>
                      </a:pPr>
                      <a:r>
                        <a:rPr lang="en-US" sz="1100">
                          <a:effectLst/>
                        </a:rPr>
                        <a:t>2009</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2084</a:t>
                      </a:r>
                      <a:endParaRPr lang="en-US" sz="1100">
                        <a:effectLst/>
                        <a:latin typeface="Calibri"/>
                        <a:ea typeface="Calibri"/>
                        <a:cs typeface="Times New Roman"/>
                      </a:endParaRPr>
                    </a:p>
                  </a:txBody>
                  <a:tcPr marL="68580" marR="68580" marT="0" marB="0"/>
                </a:tc>
              </a:tr>
              <a:tr h="201295">
                <a:tc>
                  <a:txBody>
                    <a:bodyPr/>
                    <a:lstStyle/>
                    <a:p>
                      <a:pPr marL="0" marR="0">
                        <a:lnSpc>
                          <a:spcPct val="115000"/>
                        </a:lnSpc>
                        <a:spcBef>
                          <a:spcPts val="0"/>
                        </a:spcBef>
                        <a:spcAft>
                          <a:spcPts val="0"/>
                        </a:spcAft>
                      </a:pPr>
                      <a:r>
                        <a:rPr lang="en-US" sz="1100">
                          <a:effectLst/>
                        </a:rPr>
                        <a:t>2010</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2154</a:t>
                      </a:r>
                      <a:endParaRPr lang="en-US" sz="1100">
                        <a:effectLst/>
                        <a:latin typeface="Calibri"/>
                        <a:ea typeface="Calibri"/>
                        <a:cs typeface="Times New Roman"/>
                      </a:endParaRPr>
                    </a:p>
                  </a:txBody>
                  <a:tcPr marL="68580" marR="68580" marT="0" marB="0"/>
                </a:tc>
              </a:tr>
              <a:tr h="210185">
                <a:tc>
                  <a:txBody>
                    <a:bodyPr/>
                    <a:lstStyle/>
                    <a:p>
                      <a:pPr marL="0" marR="0">
                        <a:lnSpc>
                          <a:spcPct val="115000"/>
                        </a:lnSpc>
                        <a:spcBef>
                          <a:spcPts val="0"/>
                        </a:spcBef>
                        <a:spcAft>
                          <a:spcPts val="0"/>
                        </a:spcAft>
                      </a:pPr>
                      <a:r>
                        <a:rPr lang="en-US" sz="1100">
                          <a:effectLst/>
                        </a:rPr>
                        <a:t>2011</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2243</a:t>
                      </a:r>
                      <a:endParaRPr lang="en-US" sz="1100">
                        <a:effectLst/>
                        <a:latin typeface="Calibri"/>
                        <a:ea typeface="Calibri"/>
                        <a:cs typeface="Times New Roman"/>
                      </a:endParaRPr>
                    </a:p>
                  </a:txBody>
                  <a:tcPr marL="68580" marR="68580" marT="0" marB="0"/>
                </a:tc>
              </a:tr>
              <a:tr h="210185">
                <a:tc>
                  <a:txBody>
                    <a:bodyPr/>
                    <a:lstStyle/>
                    <a:p>
                      <a:pPr marL="0" marR="0">
                        <a:lnSpc>
                          <a:spcPct val="115000"/>
                        </a:lnSpc>
                        <a:spcBef>
                          <a:spcPts val="0"/>
                        </a:spcBef>
                        <a:spcAft>
                          <a:spcPts val="0"/>
                        </a:spcAft>
                      </a:pPr>
                      <a:r>
                        <a:rPr lang="en-US" sz="1100">
                          <a:effectLst/>
                        </a:rPr>
                        <a:t>2012</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2245</a:t>
                      </a:r>
                      <a:endParaRPr lang="en-US" sz="1100" dirty="0">
                        <a:effectLst/>
                        <a:latin typeface="Calibri"/>
                        <a:ea typeface="Calibri"/>
                        <a:cs typeface="Times New Roman"/>
                      </a:endParaRPr>
                    </a:p>
                  </a:txBody>
                  <a:tcPr marL="68580" marR="68580" marT="0" marB="0"/>
                </a:tc>
              </a:tr>
            </a:tbl>
          </a:graphicData>
        </a:graphic>
      </p:graphicFrame>
      <p:sp>
        <p:nvSpPr>
          <p:cNvPr id="4" name="TextBox 3"/>
          <p:cNvSpPr txBox="1"/>
          <p:nvPr/>
        </p:nvSpPr>
        <p:spPr>
          <a:xfrm>
            <a:off x="5086350" y="4314825"/>
            <a:ext cx="3507248" cy="369332"/>
          </a:xfrm>
          <a:prstGeom prst="rect">
            <a:avLst/>
          </a:prstGeom>
          <a:noFill/>
        </p:spPr>
        <p:txBody>
          <a:bodyPr wrap="square" rtlCol="0">
            <a:spAutoFit/>
          </a:bodyPr>
          <a:lstStyle/>
          <a:p>
            <a:pPr algn="ctr"/>
            <a:r>
              <a:rPr lang="en-US" dirty="0" smtClean="0"/>
              <a:t>Number of matching titles</a:t>
            </a:r>
            <a:endParaRPr lang="en-US" dirty="0"/>
          </a:p>
        </p:txBody>
      </p:sp>
    </p:spTree>
    <p:extLst>
      <p:ext uri="{BB962C8B-B14F-4D97-AF65-F5344CB8AC3E}">
        <p14:creationId xmlns:p14="http://schemas.microsoft.com/office/powerpoint/2010/main" xmlns="" val="2551351558"/>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1818048"/>
            <a:ext cx="9010650" cy="284674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162800" y="4858012"/>
            <a:ext cx="1347787" cy="8863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p:cNvSpPr txBox="1"/>
          <p:nvPr/>
        </p:nvSpPr>
        <p:spPr>
          <a:xfrm>
            <a:off x="1152525" y="1200150"/>
            <a:ext cx="6705601" cy="646331"/>
          </a:xfrm>
          <a:prstGeom prst="rect">
            <a:avLst/>
          </a:prstGeom>
          <a:noFill/>
        </p:spPr>
        <p:txBody>
          <a:bodyPr wrap="square" rtlCol="0">
            <a:spAutoFit/>
          </a:bodyPr>
          <a:lstStyle/>
          <a:p>
            <a:pPr algn="ctr"/>
            <a:r>
              <a:rPr lang="en-US" dirty="0" smtClean="0"/>
              <a:t>Usage per 100 titles at the Electronic Journal Center and </a:t>
            </a:r>
            <a:r>
              <a:rPr lang="en-US" dirty="0" err="1" smtClean="0"/>
              <a:t>ScienceDirect</a:t>
            </a:r>
            <a:endParaRPr lang="en-US" dirty="0"/>
          </a:p>
        </p:txBody>
      </p:sp>
      <p:sp>
        <p:nvSpPr>
          <p:cNvPr id="3" name="Oval 2"/>
          <p:cNvSpPr/>
          <p:nvPr/>
        </p:nvSpPr>
        <p:spPr>
          <a:xfrm>
            <a:off x="2400300" y="3724275"/>
            <a:ext cx="504825" cy="447675"/>
          </a:xfrm>
          <a:prstGeom prst="ellipse">
            <a:avLst/>
          </a:prstGeom>
          <a:noFill/>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5" name="Straight Arrow Connector 4"/>
          <p:cNvCxnSpPr/>
          <p:nvPr/>
        </p:nvCxnSpPr>
        <p:spPr>
          <a:xfrm flipH="1" flipV="1">
            <a:off x="3405187" y="4345168"/>
            <a:ext cx="219075" cy="3273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333750" y="4689836"/>
            <a:ext cx="2533650" cy="307777"/>
          </a:xfrm>
          <a:prstGeom prst="rect">
            <a:avLst/>
          </a:prstGeom>
          <a:noFill/>
        </p:spPr>
        <p:txBody>
          <a:bodyPr wrap="square" rtlCol="0">
            <a:spAutoFit/>
          </a:bodyPr>
          <a:lstStyle/>
          <a:p>
            <a:r>
              <a:rPr lang="en-US" sz="1400" dirty="0" smtClean="0"/>
              <a:t>EJC Usage February 2009</a:t>
            </a:r>
            <a:endParaRPr lang="en-US" sz="1400" dirty="0"/>
          </a:p>
        </p:txBody>
      </p:sp>
      <p:sp>
        <p:nvSpPr>
          <p:cNvPr id="10" name="Oval 9"/>
          <p:cNvSpPr/>
          <p:nvPr/>
        </p:nvSpPr>
        <p:spPr>
          <a:xfrm>
            <a:off x="7591425" y="2000251"/>
            <a:ext cx="650082" cy="11804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 y="1446371"/>
            <a:ext cx="1095376" cy="400110"/>
          </a:xfrm>
          <a:prstGeom prst="rect">
            <a:avLst/>
          </a:prstGeom>
          <a:noFill/>
        </p:spPr>
        <p:txBody>
          <a:bodyPr wrap="square" rtlCol="0">
            <a:spAutoFit/>
          </a:bodyPr>
          <a:lstStyle/>
          <a:p>
            <a:r>
              <a:rPr lang="en-US" sz="1000" dirty="0" smtClean="0"/>
              <a:t>Usage per 100 titles</a:t>
            </a:r>
            <a:endParaRPr lang="en-US" sz="1000" dirty="0"/>
          </a:p>
        </p:txBody>
      </p:sp>
      <p:sp>
        <p:nvSpPr>
          <p:cNvPr id="6" name="Rectangle 5"/>
          <p:cNvSpPr/>
          <p:nvPr/>
        </p:nvSpPr>
        <p:spPr>
          <a:xfrm>
            <a:off x="257175" y="5223950"/>
            <a:ext cx="2647950" cy="1384995"/>
          </a:xfrm>
          <a:prstGeom prst="rect">
            <a:avLst/>
          </a:prstGeom>
        </p:spPr>
        <p:txBody>
          <a:bodyPr wrap="square">
            <a:spAutoFit/>
          </a:bodyPr>
          <a:lstStyle/>
          <a:p>
            <a:pPr>
              <a:defRPr sz="1000" b="0" i="0" u="none" strike="noStrike" kern="1200" baseline="0">
                <a:solidFill>
                  <a:sysClr val="windowText" lastClr="000000"/>
                </a:solidFill>
                <a:latin typeface="+mn-lt"/>
                <a:ea typeface="+mn-ea"/>
                <a:cs typeface="+mn-cs"/>
              </a:defRPr>
            </a:pPr>
            <a:r>
              <a:rPr lang="en-US" sz="1200" dirty="0" err="1"/>
              <a:t>ScienceDirect</a:t>
            </a:r>
            <a:r>
              <a:rPr lang="en-US" sz="1200" dirty="0"/>
              <a:t>:</a:t>
            </a:r>
          </a:p>
          <a:p>
            <a:pPr>
              <a:defRPr sz="1000" b="0" i="0" u="none" strike="noStrike" kern="1200" baseline="0">
                <a:solidFill>
                  <a:sysClr val="windowText" lastClr="000000"/>
                </a:solidFill>
                <a:latin typeface="+mn-lt"/>
                <a:ea typeface="+mn-ea"/>
                <a:cs typeface="+mn-cs"/>
              </a:defRPr>
            </a:pPr>
            <a:r>
              <a:rPr lang="en-US" sz="1200" dirty="0"/>
              <a:t>y = 5.1748x - 198939
R² = </a:t>
            </a:r>
            <a:r>
              <a:rPr lang="en-US" sz="1200" dirty="0" smtClean="0"/>
              <a:t>0.4997</a:t>
            </a:r>
          </a:p>
          <a:p>
            <a:pPr>
              <a:defRPr sz="1000" b="0" i="0" u="none" strike="noStrike" kern="1200" baseline="0">
                <a:solidFill>
                  <a:sysClr val="windowText" lastClr="000000"/>
                </a:solidFill>
                <a:latin typeface="+mn-lt"/>
                <a:ea typeface="+mn-ea"/>
                <a:cs typeface="+mn-cs"/>
              </a:defRPr>
            </a:pPr>
            <a:endParaRPr lang="en-US" sz="1200" dirty="0" smtClean="0"/>
          </a:p>
          <a:p>
            <a:pPr>
              <a:defRPr sz="1000" b="0" i="0" u="none" strike="noStrike" kern="1200" baseline="0">
                <a:solidFill>
                  <a:sysClr val="windowText" lastClr="000000"/>
                </a:solidFill>
                <a:latin typeface="+mn-lt"/>
                <a:ea typeface="+mn-ea"/>
                <a:cs typeface="+mn-cs"/>
              </a:defRPr>
            </a:pPr>
            <a:r>
              <a:rPr lang="en-US" sz="1200" dirty="0"/>
              <a:t>Electronic Journal Center</a:t>
            </a:r>
          </a:p>
          <a:p>
            <a:pPr>
              <a:defRPr sz="1000" b="0" i="0" u="none" strike="noStrike" kern="1200" baseline="0">
                <a:solidFill>
                  <a:sysClr val="windowText" lastClr="000000"/>
                </a:solidFill>
                <a:latin typeface="+mn-lt"/>
                <a:ea typeface="+mn-ea"/>
                <a:cs typeface="+mn-cs"/>
              </a:defRPr>
            </a:pPr>
            <a:r>
              <a:rPr lang="en-US" sz="1200" dirty="0"/>
              <a:t>y = -1.2238x + 54936
R² = </a:t>
            </a:r>
            <a:r>
              <a:rPr lang="en-US" sz="1200" dirty="0" smtClean="0"/>
              <a:t>0.2033</a:t>
            </a:r>
            <a:endParaRPr lang="en-US" sz="1200" dirty="0"/>
          </a:p>
        </p:txBody>
      </p:sp>
    </p:spTree>
    <p:extLst>
      <p:ext uri="{BB962C8B-B14F-4D97-AF65-F5344CB8AC3E}">
        <p14:creationId xmlns:p14="http://schemas.microsoft.com/office/powerpoint/2010/main" xmlns="" val="5410445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724025"/>
            <a:ext cx="9081582" cy="28670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extBox 2"/>
          <p:cNvSpPr txBox="1"/>
          <p:nvPr/>
        </p:nvSpPr>
        <p:spPr>
          <a:xfrm>
            <a:off x="1152524" y="1106269"/>
            <a:ext cx="6705601" cy="646331"/>
          </a:xfrm>
          <a:prstGeom prst="rect">
            <a:avLst/>
          </a:prstGeom>
          <a:noFill/>
        </p:spPr>
        <p:txBody>
          <a:bodyPr wrap="square" rtlCol="0">
            <a:spAutoFit/>
          </a:bodyPr>
          <a:lstStyle/>
          <a:p>
            <a:pPr algn="ctr"/>
            <a:r>
              <a:rPr lang="en-US" dirty="0" smtClean="0"/>
              <a:t>Rolling 12-month average usage per 100 titles at the Electronic Journal Center and </a:t>
            </a:r>
            <a:r>
              <a:rPr lang="en-US" dirty="0" err="1" smtClean="0"/>
              <a:t>ScienceDirect</a:t>
            </a:r>
            <a:endParaRPr lang="en-US" dirty="0"/>
          </a:p>
        </p:txBody>
      </p:sp>
      <p:sp>
        <p:nvSpPr>
          <p:cNvPr id="4" name="TextBox 3"/>
          <p:cNvSpPr txBox="1"/>
          <p:nvPr/>
        </p:nvSpPr>
        <p:spPr>
          <a:xfrm>
            <a:off x="1" y="1429434"/>
            <a:ext cx="1095376" cy="400110"/>
          </a:xfrm>
          <a:prstGeom prst="rect">
            <a:avLst/>
          </a:prstGeom>
          <a:noFill/>
        </p:spPr>
        <p:txBody>
          <a:bodyPr wrap="square" rtlCol="0">
            <a:spAutoFit/>
          </a:bodyPr>
          <a:lstStyle/>
          <a:p>
            <a:r>
              <a:rPr lang="en-US" sz="1000" dirty="0" smtClean="0"/>
              <a:t>Usage per 100 titles</a:t>
            </a:r>
            <a:endParaRPr lang="en-US" sz="1000" dirty="0"/>
          </a:p>
        </p:txBody>
      </p:sp>
      <p:sp>
        <p:nvSpPr>
          <p:cNvPr id="2" name="Rectangle 1"/>
          <p:cNvSpPr/>
          <p:nvPr/>
        </p:nvSpPr>
        <p:spPr>
          <a:xfrm>
            <a:off x="685800" y="5085576"/>
            <a:ext cx="2085975" cy="1384995"/>
          </a:xfrm>
          <a:prstGeom prst="rect">
            <a:avLst/>
          </a:prstGeom>
        </p:spPr>
        <p:txBody>
          <a:bodyPr wrap="square">
            <a:spAutoFit/>
          </a:bodyPr>
          <a:lstStyle/>
          <a:p>
            <a:pPr>
              <a:defRPr sz="1000" b="0" i="0" u="none" strike="noStrike" kern="1200" baseline="0">
                <a:solidFill>
                  <a:sysClr val="windowText" lastClr="000000"/>
                </a:solidFill>
                <a:latin typeface="+mn-lt"/>
                <a:ea typeface="+mn-ea"/>
                <a:cs typeface="+mn-cs"/>
              </a:defRPr>
            </a:pPr>
            <a:r>
              <a:rPr lang="en-US" sz="1200" dirty="0"/>
              <a:t>Science Direct</a:t>
            </a:r>
          </a:p>
          <a:p>
            <a:pPr>
              <a:defRPr sz="1000" b="0" i="0" u="none" strike="noStrike" kern="1200" baseline="0">
                <a:solidFill>
                  <a:sysClr val="windowText" lastClr="000000"/>
                </a:solidFill>
                <a:latin typeface="+mn-lt"/>
                <a:ea typeface="+mn-ea"/>
                <a:cs typeface="+mn-cs"/>
              </a:defRPr>
            </a:pPr>
            <a:r>
              <a:rPr lang="en-US" sz="1200" dirty="0"/>
              <a:t>y = 5.0881x - 196354
R² = </a:t>
            </a:r>
            <a:r>
              <a:rPr lang="en-US" sz="1200" dirty="0" smtClean="0"/>
              <a:t>0.8238</a:t>
            </a:r>
          </a:p>
          <a:p>
            <a:pPr>
              <a:defRPr sz="1000" b="0" i="0" u="none" strike="noStrike" kern="1200" baseline="0">
                <a:solidFill>
                  <a:sysClr val="windowText" lastClr="000000"/>
                </a:solidFill>
                <a:latin typeface="+mn-lt"/>
                <a:ea typeface="+mn-ea"/>
                <a:cs typeface="+mn-cs"/>
              </a:defRPr>
            </a:pPr>
            <a:endParaRPr lang="en-US" sz="1200" dirty="0"/>
          </a:p>
          <a:p>
            <a:pPr>
              <a:defRPr sz="1000" b="0" i="0" u="none" strike="noStrike" kern="1200" baseline="0">
                <a:solidFill>
                  <a:sysClr val="windowText" lastClr="000000"/>
                </a:solidFill>
                <a:latin typeface="+mn-lt"/>
                <a:ea typeface="+mn-ea"/>
                <a:cs typeface="+mn-cs"/>
              </a:defRPr>
            </a:pPr>
            <a:r>
              <a:rPr lang="en-US" sz="1200" dirty="0"/>
              <a:t>Electronic Journal Center</a:t>
            </a:r>
          </a:p>
          <a:p>
            <a:pPr>
              <a:defRPr sz="1000" b="0" i="0" u="none" strike="noStrike" kern="1200" baseline="0">
                <a:solidFill>
                  <a:sysClr val="windowText" lastClr="000000"/>
                </a:solidFill>
                <a:latin typeface="+mn-lt"/>
                <a:ea typeface="+mn-ea"/>
                <a:cs typeface="+mn-cs"/>
              </a:defRPr>
            </a:pPr>
            <a:r>
              <a:rPr lang="en-US" sz="1200" dirty="0"/>
              <a:t>y = -1.1064x + 50314
R² = </a:t>
            </a:r>
            <a:r>
              <a:rPr lang="en-US" sz="1200" dirty="0" smtClean="0"/>
              <a:t>0.6413</a:t>
            </a:r>
            <a:endParaRPr lang="en-US" sz="1200" dirty="0"/>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186612" y="4867799"/>
            <a:ext cx="1624013" cy="106804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51253027"/>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0" y="1827213"/>
            <a:ext cx="7934325" cy="820737"/>
          </a:xfrm>
          <a:prstGeom prst="rect">
            <a:avLst/>
          </a:prstGeom>
        </p:spPr>
        <p:txBody>
          <a:bodyPr>
            <a:normAutofit/>
          </a:bodyPr>
          <a:lstStyle/>
          <a:p>
            <a:r>
              <a:rPr lang="en-US" sz="3000" b="0" dirty="0" smtClean="0">
                <a:solidFill>
                  <a:srgbClr val="BB0032"/>
                </a:solidFill>
                <a:latin typeface="Arial"/>
                <a:cs typeface="Arial"/>
              </a:rPr>
              <a:t>Initial Findings, Thoughts &amp; Implications</a:t>
            </a:r>
            <a:endParaRPr lang="en-US" sz="3000" b="0" dirty="0">
              <a:solidFill>
                <a:srgbClr val="BB0032"/>
              </a:solidFill>
              <a:latin typeface="Arial"/>
              <a:cs typeface="Arial"/>
            </a:endParaRPr>
          </a:p>
        </p:txBody>
      </p:sp>
      <p:sp>
        <p:nvSpPr>
          <p:cNvPr id="10" name="Title 7"/>
          <p:cNvSpPr txBox="1">
            <a:spLocks/>
          </p:cNvSpPr>
          <p:nvPr/>
        </p:nvSpPr>
        <p:spPr>
          <a:xfrm>
            <a:off x="294087" y="2653587"/>
            <a:ext cx="8461436" cy="3578269"/>
          </a:xfrm>
          <a:prstGeom prst="rect">
            <a:avLst/>
          </a:prstGeom>
        </p:spPr>
        <p:txBody>
          <a:bodyPr>
            <a:normAutofit fontScale="77500" lnSpcReduction="20000"/>
          </a:bodyPr>
          <a:lstStyle>
            <a:lvl1pPr algn="l" defTabSz="457200" rtl="0" eaLnBrk="1" latinLnBrk="0" hangingPunct="1">
              <a:spcBef>
                <a:spcPct val="0"/>
              </a:spcBef>
              <a:buNone/>
              <a:defRPr sz="2200" b="1" kern="1200">
                <a:solidFill>
                  <a:schemeClr val="accent1"/>
                </a:solidFill>
                <a:latin typeface="+mj-lt"/>
                <a:ea typeface="+mj-ea"/>
                <a:cs typeface="+mj-cs"/>
              </a:defRPr>
            </a:lvl1pPr>
          </a:lstStyle>
          <a:p>
            <a:pPr marL="457200" indent="-457200">
              <a:lnSpc>
                <a:spcPct val="150000"/>
              </a:lnSpc>
              <a:buFont typeface="Arial"/>
              <a:buChar char="•"/>
            </a:pPr>
            <a:r>
              <a:rPr lang="en-US" sz="2400" b="0" dirty="0" smtClean="0">
                <a:solidFill>
                  <a:schemeClr val="tx2"/>
                </a:solidFill>
                <a:latin typeface="Arial"/>
                <a:cs typeface="Arial"/>
              </a:rPr>
              <a:t>Does it even matter that users seek content at a publisher platform over a local platform?</a:t>
            </a:r>
          </a:p>
          <a:p>
            <a:pPr marL="457200" indent="-457200">
              <a:lnSpc>
                <a:spcPct val="150000"/>
              </a:lnSpc>
              <a:buFont typeface="Arial"/>
              <a:buChar char="•"/>
            </a:pPr>
            <a:r>
              <a:rPr lang="en-US" sz="2400" b="0" dirty="0">
                <a:solidFill>
                  <a:schemeClr val="tx2"/>
                </a:solidFill>
                <a:cs typeface="Arial"/>
              </a:rPr>
              <a:t>Should a local </a:t>
            </a:r>
            <a:r>
              <a:rPr lang="en-US" sz="2400" b="0" dirty="0" smtClean="0">
                <a:solidFill>
                  <a:schemeClr val="tx2"/>
                </a:solidFill>
                <a:cs typeface="Arial"/>
              </a:rPr>
              <a:t>platform </a:t>
            </a:r>
            <a:r>
              <a:rPr lang="en-US" sz="2400" b="0" dirty="0">
                <a:solidFill>
                  <a:schemeClr val="tx2"/>
                </a:solidFill>
                <a:cs typeface="Arial"/>
              </a:rPr>
              <a:t>be transformed into something that competes with a </a:t>
            </a:r>
            <a:r>
              <a:rPr lang="en-US" sz="2400" b="0" dirty="0" smtClean="0">
                <a:solidFill>
                  <a:schemeClr val="tx2"/>
                </a:solidFill>
                <a:cs typeface="Arial"/>
              </a:rPr>
              <a:t>publisher/commercial </a:t>
            </a:r>
            <a:r>
              <a:rPr lang="en-US" sz="2400" b="0" dirty="0">
                <a:solidFill>
                  <a:schemeClr val="tx2"/>
                </a:solidFill>
                <a:cs typeface="Arial"/>
              </a:rPr>
              <a:t>platform? Or should it be transformed into something that better serves the remaining users? Or should it </a:t>
            </a:r>
            <a:r>
              <a:rPr lang="en-US" sz="2400" b="0" dirty="0" smtClean="0">
                <a:solidFill>
                  <a:schemeClr val="tx2"/>
                </a:solidFill>
                <a:cs typeface="Arial"/>
              </a:rPr>
              <a:t>just stay the same?</a:t>
            </a:r>
            <a:endParaRPr lang="en-US" sz="2400" b="0" dirty="0" smtClean="0">
              <a:solidFill>
                <a:schemeClr val="tx2"/>
              </a:solidFill>
              <a:latin typeface="Arial"/>
              <a:cs typeface="Arial"/>
            </a:endParaRPr>
          </a:p>
          <a:p>
            <a:pPr marL="457200" indent="-457200">
              <a:lnSpc>
                <a:spcPct val="150000"/>
              </a:lnSpc>
              <a:buFont typeface="Arial"/>
              <a:buChar char="•"/>
            </a:pPr>
            <a:r>
              <a:rPr lang="en-US" sz="2400" b="0" dirty="0">
                <a:solidFill>
                  <a:schemeClr val="tx2"/>
                </a:solidFill>
                <a:cs typeface="Arial"/>
              </a:rPr>
              <a:t>What </a:t>
            </a:r>
            <a:r>
              <a:rPr lang="en-US" sz="2400" b="0" dirty="0" smtClean="0">
                <a:solidFill>
                  <a:schemeClr val="tx2"/>
                </a:solidFill>
                <a:cs typeface="Arial"/>
              </a:rPr>
              <a:t>can be learned from the EJC to enhance other types of local platforms being developed today (institutional repositories, digital archives, data libraries)?</a:t>
            </a:r>
            <a:endParaRPr lang="en-US" sz="2400" b="0" dirty="0" smtClean="0">
              <a:solidFill>
                <a:schemeClr val="tx2"/>
              </a:solidFill>
              <a:latin typeface="Arial"/>
              <a:cs typeface="Arial"/>
            </a:endParaRPr>
          </a:p>
        </p:txBody>
      </p:sp>
    </p:spTree>
    <p:extLst>
      <p:ext uri="{BB962C8B-B14F-4D97-AF65-F5344CB8AC3E}">
        <p14:creationId xmlns:p14="http://schemas.microsoft.com/office/powerpoint/2010/main" xmlns="" val="3167998388"/>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964178"/>
            <a:ext cx="9143999" cy="5893822"/>
          </a:xfrm>
          <a:prstGeom prst="rect">
            <a:avLst/>
          </a:prstGeom>
        </p:spPr>
      </p:pic>
      <p:sp>
        <p:nvSpPr>
          <p:cNvPr id="4" name="Title 7"/>
          <p:cNvSpPr txBox="1">
            <a:spLocks/>
          </p:cNvSpPr>
          <p:nvPr/>
        </p:nvSpPr>
        <p:spPr>
          <a:xfrm>
            <a:off x="4626019" y="2118323"/>
            <a:ext cx="3998889" cy="1882177"/>
          </a:xfrm>
          <a:prstGeom prst="rect">
            <a:avLst/>
          </a:prstGeom>
          <a:solidFill>
            <a:srgbClr val="BB0032"/>
          </a:solidFill>
          <a:ln>
            <a:solidFill>
              <a:schemeClr val="bg1"/>
            </a:solidFill>
          </a:ln>
          <a:effectLst>
            <a:outerShdw blurRad="152400" dist="63500" dir="2700000" algn="tl" rotWithShape="0">
              <a:prstClr val="black">
                <a:alpha val="85000"/>
              </a:prstClr>
            </a:outerShdw>
          </a:effectLst>
        </p:spPr>
        <p:style>
          <a:lnRef idx="3">
            <a:schemeClr val="lt1"/>
          </a:lnRef>
          <a:fillRef idx="1">
            <a:schemeClr val="accent1"/>
          </a:fillRef>
          <a:effectRef idx="1">
            <a:schemeClr val="accent1"/>
          </a:effectRef>
          <a:fontRef idx="minor">
            <a:schemeClr val="lt1"/>
          </a:fontRef>
        </p:style>
        <p:txBody>
          <a:bodyPr lIns="274320" tIns="91440">
            <a:normAutofit fontScale="55000" lnSpcReduction="20000"/>
          </a:bodyPr>
          <a:lstStyle>
            <a:lvl1pPr algn="l" defTabSz="457200" rtl="0" eaLnBrk="1" latinLnBrk="0" hangingPunct="1">
              <a:spcBef>
                <a:spcPct val="0"/>
              </a:spcBef>
              <a:buNone/>
              <a:defRPr sz="2200" b="1" kern="1200">
                <a:solidFill>
                  <a:schemeClr val="accent1"/>
                </a:solidFill>
                <a:latin typeface="+mj-lt"/>
                <a:ea typeface="+mj-ea"/>
                <a:cs typeface="+mj-cs"/>
              </a:defRPr>
            </a:lvl1pPr>
          </a:lstStyle>
          <a:p>
            <a:pPr>
              <a:lnSpc>
                <a:spcPct val="150000"/>
              </a:lnSpc>
            </a:pPr>
            <a:r>
              <a:rPr lang="en-US" dirty="0" smtClean="0">
                <a:solidFill>
                  <a:schemeClr val="bg1"/>
                </a:solidFill>
                <a:latin typeface="Arial"/>
                <a:cs typeface="Arial"/>
              </a:rPr>
              <a:t>Questions or Feedback?</a:t>
            </a:r>
          </a:p>
          <a:p>
            <a:pPr>
              <a:lnSpc>
                <a:spcPct val="150000"/>
              </a:lnSpc>
            </a:pPr>
            <a:r>
              <a:rPr lang="en-US" sz="1800" dirty="0" err="1" smtClean="0">
                <a:solidFill>
                  <a:schemeClr val="bg1"/>
                </a:solidFill>
                <a:latin typeface="Arial"/>
                <a:cs typeface="Arial"/>
              </a:rPr>
              <a:t>Juleah</a:t>
            </a:r>
            <a:r>
              <a:rPr lang="en-US" sz="1800" dirty="0" smtClean="0">
                <a:solidFill>
                  <a:schemeClr val="bg1"/>
                </a:solidFill>
                <a:latin typeface="Arial"/>
                <a:cs typeface="Arial"/>
              </a:rPr>
              <a:t> Swanson</a:t>
            </a:r>
          </a:p>
          <a:p>
            <a:pPr>
              <a:lnSpc>
                <a:spcPct val="150000"/>
              </a:lnSpc>
            </a:pPr>
            <a:r>
              <a:rPr lang="en-US" sz="1800" dirty="0" smtClean="0">
                <a:solidFill>
                  <a:schemeClr val="bg1"/>
                </a:solidFill>
                <a:latin typeface="Arial"/>
                <a:cs typeface="Arial"/>
              </a:rPr>
              <a:t>Acquisitions Librarian for Electronic Resources</a:t>
            </a:r>
          </a:p>
          <a:p>
            <a:pPr>
              <a:lnSpc>
                <a:spcPct val="150000"/>
              </a:lnSpc>
            </a:pPr>
            <a:r>
              <a:rPr lang="en-US" sz="1800" dirty="0">
                <a:solidFill>
                  <a:schemeClr val="bg1"/>
                </a:solidFill>
                <a:cs typeface="Arial"/>
              </a:rPr>
              <a:t>Assistant Professor</a:t>
            </a:r>
          </a:p>
          <a:p>
            <a:pPr>
              <a:lnSpc>
                <a:spcPct val="150000"/>
              </a:lnSpc>
            </a:pPr>
            <a:r>
              <a:rPr lang="en-US" sz="1800" dirty="0" smtClean="0">
                <a:solidFill>
                  <a:schemeClr val="bg1"/>
                </a:solidFill>
                <a:latin typeface="Arial"/>
                <a:cs typeface="Arial"/>
              </a:rPr>
              <a:t>The Ohio State University</a:t>
            </a:r>
          </a:p>
          <a:p>
            <a:pPr>
              <a:lnSpc>
                <a:spcPct val="150000"/>
              </a:lnSpc>
            </a:pPr>
            <a:endParaRPr lang="en-US" sz="1800" dirty="0" smtClean="0">
              <a:solidFill>
                <a:schemeClr val="bg1"/>
              </a:solidFill>
              <a:latin typeface="Arial"/>
              <a:cs typeface="Arial"/>
            </a:endParaRPr>
          </a:p>
          <a:p>
            <a:pPr>
              <a:lnSpc>
                <a:spcPct val="150000"/>
              </a:lnSpc>
            </a:pPr>
            <a:r>
              <a:rPr lang="en-US" sz="1800" dirty="0" smtClean="0">
                <a:solidFill>
                  <a:schemeClr val="bg1"/>
                </a:solidFill>
                <a:latin typeface="Arial"/>
                <a:cs typeface="Arial"/>
              </a:rPr>
              <a:t>Swanson.234@osu.edu</a:t>
            </a:r>
          </a:p>
          <a:p>
            <a:pPr>
              <a:lnSpc>
                <a:spcPct val="150000"/>
              </a:lnSpc>
            </a:pPr>
            <a:r>
              <a:rPr lang="en-US" sz="1800" dirty="0" smtClean="0">
                <a:solidFill>
                  <a:schemeClr val="bg1"/>
                </a:solidFill>
                <a:latin typeface="Arial"/>
                <a:cs typeface="Arial"/>
              </a:rPr>
              <a:t>Twitter: @</a:t>
            </a:r>
            <a:r>
              <a:rPr lang="en-US" sz="1800" dirty="0" err="1" smtClean="0">
                <a:solidFill>
                  <a:schemeClr val="bg1"/>
                </a:solidFill>
                <a:latin typeface="Arial"/>
                <a:cs typeface="Arial"/>
              </a:rPr>
              <a:t>juleahswanson</a:t>
            </a:r>
            <a:endParaRPr lang="en-US" sz="1800" dirty="0" smtClean="0">
              <a:solidFill>
                <a:schemeClr val="bg1"/>
              </a:solidFill>
              <a:latin typeface="Arial"/>
              <a:cs typeface="Arial"/>
            </a:endParaRPr>
          </a:p>
        </p:txBody>
      </p:sp>
    </p:spTree>
    <p:extLst>
      <p:ext uri="{BB962C8B-B14F-4D97-AF65-F5344CB8AC3E}">
        <p14:creationId xmlns:p14="http://schemas.microsoft.com/office/powerpoint/2010/main" xmlns="" val="3041197860"/>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SU Content">
  <a:themeElements>
    <a:clrScheme name="Custom 2">
      <a:dk1>
        <a:srgbClr val="595959"/>
      </a:dk1>
      <a:lt1>
        <a:sysClr val="window" lastClr="FFFFFF"/>
      </a:lt1>
      <a:dk2>
        <a:srgbClr val="000000"/>
      </a:dk2>
      <a:lt2>
        <a:srgbClr val="FFFFFF"/>
      </a:lt2>
      <a:accent1>
        <a:srgbClr val="990000"/>
      </a:accent1>
      <a:accent2>
        <a:srgbClr val="DBA100"/>
      </a:accent2>
      <a:accent3>
        <a:srgbClr val="660000"/>
      </a:accent3>
      <a:accent4>
        <a:srgbClr val="002A42"/>
      </a:accent4>
      <a:accent5>
        <a:srgbClr val="5D3526"/>
      </a:accent5>
      <a:accent6>
        <a:srgbClr val="827C34"/>
      </a:accent6>
      <a:hlink>
        <a:srgbClr val="990000"/>
      </a:hlink>
      <a:folHlink>
        <a:srgbClr val="59595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10026</TotalTime>
  <Words>1768</Words>
  <Application>Microsoft Office PowerPoint</Application>
  <PresentationFormat>On-screen Show (4:3)</PresentationFormat>
  <Paragraphs>132</Paragraphs>
  <Slides>9</Slides>
  <Notes>6</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OSU Content</vt:lpstr>
      <vt:lpstr>Mine or theirs, where do users go?  A comparison of collection usage at a locally hosted platform versus a publisher platform</vt:lpstr>
      <vt:lpstr>Juleah Swanson Assistant Professor, Acquisitions Librarian for Electronic Resources The Ohio State University Libraries swanson.234@osu.edu </vt:lpstr>
      <vt:lpstr>Overview</vt:lpstr>
      <vt:lpstr>Context</vt:lpstr>
      <vt:lpstr>Methodology Highlights</vt:lpstr>
      <vt:lpstr>Slide 6</vt:lpstr>
      <vt:lpstr>Slide 7</vt:lpstr>
      <vt:lpstr>Initial Findings, Thoughts &amp; Implications</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Committee Presentation</dc:title>
  <dc:creator>Debbie Shephard</dc:creator>
  <cp:lastModifiedBy>user</cp:lastModifiedBy>
  <cp:revision>131</cp:revision>
  <dcterms:created xsi:type="dcterms:W3CDTF">2011-11-03T13:14:18Z</dcterms:created>
  <dcterms:modified xsi:type="dcterms:W3CDTF">2013-06-30T19:25:49Z</dcterms:modified>
</cp:coreProperties>
</file>