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43"/>
  </p:notesMasterIdLst>
  <p:sldIdLst>
    <p:sldId id="274" r:id="rId3"/>
    <p:sldId id="277" r:id="rId4"/>
    <p:sldId id="278" r:id="rId5"/>
    <p:sldId id="27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256" r:id="rId24"/>
    <p:sldId id="257" r:id="rId25"/>
    <p:sldId id="258" r:id="rId26"/>
    <p:sldId id="259" r:id="rId27"/>
    <p:sldId id="260" r:id="rId28"/>
    <p:sldId id="261" r:id="rId29"/>
    <p:sldId id="262" r:id="rId30"/>
    <p:sldId id="263" r:id="rId31"/>
    <p:sldId id="264" r:id="rId32"/>
    <p:sldId id="265" r:id="rId33"/>
    <p:sldId id="266" r:id="rId34"/>
    <p:sldId id="267" r:id="rId35"/>
    <p:sldId id="268" r:id="rId36"/>
    <p:sldId id="269" r:id="rId37"/>
    <p:sldId id="270" r:id="rId38"/>
    <p:sldId id="271" r:id="rId39"/>
    <p:sldId id="272" r:id="rId40"/>
    <p:sldId id="273" r:id="rId41"/>
    <p:sldId id="276" r:id="rId4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89"/>
    <p:restoredTop sz="94541"/>
  </p:normalViewPr>
  <p:slideViewPr>
    <p:cSldViewPr snapToGrid="0" snapToObjects="1">
      <p:cViewPr varScale="1">
        <p:scale>
          <a:sx n="84" d="100"/>
          <a:sy n="84" d="100"/>
        </p:scale>
        <p:origin x="94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Becky</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02845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92500" lnSpcReduction="20000"/>
          </a:bodyPr>
          <a:lstStyle/>
          <a:p>
            <a:r>
              <a:rPr lang="en-US" dirty="0"/>
              <a:t>Liz</a:t>
            </a:r>
          </a:p>
          <a:p>
            <a:endParaRPr lang="en-US" dirty="0"/>
          </a:p>
          <a:p>
            <a:r>
              <a:rPr lang="en-US" sz="1200" b="0" i="0" kern="1200" dirty="0">
                <a:solidFill>
                  <a:schemeClr val="tx1"/>
                </a:solidFill>
                <a:effectLst/>
                <a:latin typeface="+mn-lt"/>
                <a:ea typeface="+mn-ea"/>
                <a:cs typeface="+mn-cs"/>
              </a:rPr>
              <a:t> For the “Specialties” we assigned one person to each one (with the exception of Linked Data, which is enormous and generally bleeds into other ideas/specialties). The assignments were based on current ability/interest in the area. The assignee was responsible for keeping up on the literature, presentations, webinars, etc. about that topic and bringing those back to the unit.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    The “Technical Competencies” were handled a little bit differently.  Instead of having one person monitor developments in that area, we had small groups that agreed to gain some level of expertise in that skill. The long term goal for these groups was to train other unit members, as needed, or be able to do any of the unit’s work that involved those tools/languages.  We chose group approaches for these in-depth developmental</a:t>
            </a:r>
            <a:r>
              <a:rPr lang="en-US" sz="1200" b="0" i="0" kern="1200" baseline="0" dirty="0">
                <a:solidFill>
                  <a:schemeClr val="tx1"/>
                </a:solidFill>
                <a:effectLst/>
                <a:latin typeface="+mn-lt"/>
                <a:ea typeface="+mn-ea"/>
                <a:cs typeface="+mn-cs"/>
              </a:rPr>
              <a:t> skills because we found there was less resistance to learning XML if there was someone who could learn with you.  Others</a:t>
            </a:r>
            <a:endParaRPr lang="en-US" sz="1200" b="0" i="0" kern="1200" dirty="0">
              <a:solidFill>
                <a:schemeClr val="tx1"/>
              </a:solidFill>
              <a:effectLst/>
              <a:latin typeface="+mn-lt"/>
              <a:ea typeface="+mn-ea"/>
              <a:cs typeface="+mn-cs"/>
            </a:endParaRPr>
          </a:p>
          <a:p>
            <a:endParaRPr lang="en-US" dirty="0"/>
          </a:p>
          <a:p>
            <a:endParaRPr lang="en-US" dirty="0"/>
          </a:p>
          <a:p>
            <a:endParaRPr lang="en-US" dirty="0"/>
          </a:p>
          <a:p>
            <a:r>
              <a:rPr lang="en-US" dirty="0"/>
              <a:t>Divvying up responsibilities</a:t>
            </a:r>
          </a:p>
          <a:p>
            <a:pPr lvl="1"/>
            <a:r>
              <a:rPr lang="en-US" dirty="0"/>
              <a:t>Volunteer basis, taking into account:</a:t>
            </a:r>
          </a:p>
          <a:p>
            <a:pPr lvl="2"/>
            <a:r>
              <a:rPr lang="en-US" dirty="0"/>
              <a:t>Interest/Comfort</a:t>
            </a:r>
          </a:p>
          <a:p>
            <a:pPr lvl="2"/>
            <a:r>
              <a:rPr lang="en-US" dirty="0"/>
              <a:t>Skill Level</a:t>
            </a:r>
          </a:p>
          <a:p>
            <a:pPr lvl="2"/>
            <a:r>
              <a:rPr lang="en-US" dirty="0"/>
              <a:t>Workload</a:t>
            </a:r>
          </a:p>
          <a:p>
            <a:pPr lvl="1"/>
            <a:r>
              <a:rPr lang="en-US" dirty="0"/>
              <a:t>Available to all unit employees</a:t>
            </a:r>
          </a:p>
          <a:p>
            <a:pPr lvl="1"/>
            <a:r>
              <a:rPr lang="en-US" dirty="0"/>
              <a:t>Some skills were handled by groups (ex. RDA, Authority Control, Linked Data) to avoid over-loading and mix professional levels</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63062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Liz</a:t>
            </a:r>
          </a:p>
          <a:p>
            <a:endParaRPr lang="en-US" dirty="0"/>
          </a:p>
          <a:p>
            <a:r>
              <a:rPr lang="en-US" sz="1200" b="0" i="0" kern="1200" dirty="0">
                <a:solidFill>
                  <a:schemeClr val="tx1"/>
                </a:solidFill>
                <a:effectLst/>
                <a:latin typeface="+mn-lt"/>
                <a:ea typeface="+mn-ea"/>
                <a:cs typeface="+mn-cs"/>
              </a:rPr>
              <a:t>    The “Technical Competencies” were handled a little bit differently.  Instead of having one person monitor developments in that area, we had small groups that agreed to gain some level of expertise in that skill. The long term goal for these groups was to train other unit members, as needed, or be able to do any of the unit’s work that involved those tools/languages.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We chose group approaches for these in-depth developmental</a:t>
            </a:r>
            <a:r>
              <a:rPr lang="en-US" sz="1200" b="0" i="0" kern="1200" baseline="0" dirty="0">
                <a:solidFill>
                  <a:schemeClr val="tx1"/>
                </a:solidFill>
                <a:effectLst/>
                <a:latin typeface="+mn-lt"/>
                <a:ea typeface="+mn-ea"/>
                <a:cs typeface="+mn-cs"/>
              </a:rPr>
              <a:t> skills because we found there was less resistance to learning XML if there was someone who could learn with you.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52057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Liz</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69603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Liz</a:t>
            </a:r>
          </a:p>
          <a:p>
            <a:r>
              <a:rPr lang="en-US" dirty="0"/>
              <a:t>There</a:t>
            </a:r>
            <a:r>
              <a:rPr lang="en-US" baseline="0" dirty="0"/>
              <a:t> are many ways our specialists keep the unit members up to date on their specialized areas </a:t>
            </a:r>
            <a:r>
              <a:rPr lang="mr-IN" baseline="0" dirty="0"/>
              <a:t>–</a:t>
            </a:r>
            <a:r>
              <a:rPr lang="en-US" baseline="0" dirty="0"/>
              <a:t> including forwarding listserv conversations, articles, informational tidbits.  They also do trainings as needed.  However, the one thing we have been experimenting with is the use of a lunch time discussion group.  When new developments in our specialty areas occur or interesting conversations happen on listservs or via articles, sometimes it is hard to get everyone to take time to read and consider the material.  Not to mention that people often interpret those readings differently.  So, as needed, our specialists can call a lunch time discussion group.  This helps us to ensure that people are reading through the documentation and information that is passed onto them in a way that they can absorb.  </a:t>
            </a:r>
          </a:p>
          <a:p>
            <a:endParaRPr lang="en-US" baseline="0" dirty="0"/>
          </a:p>
          <a:p>
            <a:r>
              <a:rPr lang="en-US" baseline="0" dirty="0"/>
              <a:t>Reading and then discussing has helped in a number of ways, not least of which is building a more robust framework of understanding among all the unit members.  For instance, our discussions on RDA have shown a light on how little our paraprofessionals understood the history of RDA and AACR2.  They have become accustomed to doing their work a certain because someone told them to, not because they understood the larger framework.  These simple discussions help us find gaps we wouldn’t have otherwise known about.</a:t>
            </a:r>
          </a:p>
          <a:p>
            <a:endParaRPr lang="en-US" dirty="0"/>
          </a:p>
          <a:p>
            <a:endParaRPr lang="en-US" dirty="0"/>
          </a:p>
          <a:p>
            <a:endParaRPr lang="en-US" dirty="0"/>
          </a:p>
          <a:p>
            <a:r>
              <a:rPr lang="en-US" dirty="0"/>
              <a:t>Lunch Time Discussion Groups</a:t>
            </a:r>
          </a:p>
          <a:p>
            <a:pPr lvl="1"/>
            <a:r>
              <a:rPr lang="en-US" dirty="0"/>
              <a:t>Discussions around emerging technologies, standards (i.e. RDA) helped facilitate more collective investigation and help paraprofessionals and professionals set up a framework for understanding the changes</a:t>
            </a:r>
          </a:p>
          <a:p>
            <a:pPr lvl="2"/>
            <a:r>
              <a:rPr lang="en-US" dirty="0"/>
              <a:t>Unstructured discussion helped unit realize cat assistants didn’t understand history of BIBFRAME, RDA – open up opportunity for further training/discussion</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461594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a:t>Liz</a:t>
            </a:r>
          </a:p>
          <a:p>
            <a:r>
              <a:rPr lang="en-US" dirty="0"/>
              <a:t>With an emphasis</a:t>
            </a:r>
            <a:r>
              <a:rPr lang="en-US" baseline="0" dirty="0"/>
              <a:t> on transformational skills (such as cross walking, mapping, or moving data), we were positioned to take advantage of a local Data Carpentry session on </a:t>
            </a:r>
            <a:r>
              <a:rPr lang="en-US" baseline="0" dirty="0" err="1"/>
              <a:t>OpenRefine</a:t>
            </a:r>
            <a:r>
              <a:rPr lang="en-US" baseline="0" dirty="0"/>
              <a:t>.  Most of our unit participated in the training, with the goal that they would find something to apply it to in their work.  We wanted to avoid training for the sake of training.  An example of a practical outcome of this training was that our music cataloger gained enough skills and familiarity with </a:t>
            </a:r>
            <a:r>
              <a:rPr lang="en-US" baseline="0" dirty="0" err="1"/>
              <a:t>OpenRefine</a:t>
            </a:r>
            <a:r>
              <a:rPr lang="en-US" baseline="0" dirty="0"/>
              <a:t> to develop a process for extracting our music records from our ILS and matching them against OCLC records to pull in Uniform Titles while retaining all of our local notes and information </a:t>
            </a:r>
            <a:r>
              <a:rPr lang="mr-IN" baseline="0" dirty="0"/>
              <a:t>–</a:t>
            </a:r>
            <a:r>
              <a:rPr lang="en-US" baseline="0" dirty="0"/>
              <a:t> and then batch overlaying them in our catalog.   We have had a standing request for updating our Music Uniform Headings for years, but were unable to spare the labor for the project.  Our Music cataloger was able to accomplish this in about 3 months, most of which was spent testing and experimenting </a:t>
            </a:r>
            <a:r>
              <a:rPr lang="mr-IN" baseline="0" dirty="0"/>
              <a:t>–</a:t>
            </a:r>
            <a:r>
              <a:rPr lang="en-US" baseline="0" dirty="0"/>
              <a:t> but she wrote up detailed procedures that we will now use in a new project to update subject headings in our Art books.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53216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Liz</a:t>
            </a:r>
          </a:p>
          <a:p>
            <a:endParaRPr lang="en-US" dirty="0"/>
          </a:p>
          <a:p>
            <a:endParaRPr lang="en-US" dirty="0"/>
          </a:p>
          <a:p>
            <a:endParaRPr lang="en-US" dirty="0"/>
          </a:p>
          <a:p>
            <a:endParaRPr lang="en-US" dirty="0"/>
          </a:p>
          <a:p>
            <a:endParaRPr lang="en-US" dirty="0"/>
          </a:p>
          <a:p>
            <a:r>
              <a:rPr lang="en-US" dirty="0"/>
              <a:t>Small groups</a:t>
            </a:r>
          </a:p>
          <a:p>
            <a:pPr lvl="1"/>
            <a:r>
              <a:rPr lang="en-US" dirty="0"/>
              <a:t> learns XML, incorporates key pieces of learning into workflows, teaches rest of staff (including assistant, professionals) how to do workflows and any underlying foundational concepts needed</a:t>
            </a:r>
          </a:p>
          <a:p>
            <a:pPr lvl="2"/>
            <a:r>
              <a:rPr lang="en-US" dirty="0"/>
              <a:t>Monthly training – including non-CMS staff (highlight year of XML)</a:t>
            </a:r>
          </a:p>
          <a:p>
            <a:pPr lvl="2"/>
            <a:endParaRPr lang="en-US" dirty="0"/>
          </a:p>
          <a:p>
            <a:pPr lvl="1"/>
            <a:r>
              <a:rPr lang="en-US" dirty="0"/>
              <a:t>Identified “Knowledge Competencies” needing emphasis</a:t>
            </a:r>
          </a:p>
          <a:p>
            <a:pPr lvl="2"/>
            <a:r>
              <a:rPr lang="en-US" dirty="0"/>
              <a:t>Standards: XML, BIBFRAME, RDA</a:t>
            </a:r>
          </a:p>
          <a:p>
            <a:pPr lvl="2"/>
            <a:r>
              <a:rPr lang="en-US" dirty="0"/>
              <a:t>Systems: </a:t>
            </a:r>
            <a:r>
              <a:rPr lang="en-US" dirty="0" err="1"/>
              <a:t>MarcEdit</a:t>
            </a:r>
            <a:r>
              <a:rPr lang="en-US" dirty="0"/>
              <a:t>, </a:t>
            </a:r>
            <a:r>
              <a:rPr lang="en-US" dirty="0" err="1"/>
              <a:t>OpenRefine</a:t>
            </a:r>
            <a:r>
              <a:rPr lang="en-US" dirty="0"/>
              <a:t>, </a:t>
            </a:r>
            <a:r>
              <a:rPr lang="en-US" dirty="0" err="1"/>
              <a:t>oXygen</a:t>
            </a:r>
            <a:r>
              <a:rPr lang="en-US" dirty="0"/>
              <a:t> XML</a:t>
            </a:r>
          </a:p>
          <a:p>
            <a:pPr lvl="2"/>
            <a:r>
              <a:rPr lang="en-US" dirty="0"/>
              <a:t>Trends: linked data</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7194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Liz</a:t>
            </a:r>
          </a:p>
          <a:p>
            <a:r>
              <a:rPr lang="en-US" dirty="0"/>
              <a:t>Most, but not all of</a:t>
            </a:r>
            <a:r>
              <a:rPr lang="en-US" baseline="0" dirty="0"/>
              <a:t> our skills competencies are addressed in the 2018 Goal setting for our unit.  </a:t>
            </a:r>
          </a:p>
          <a:p>
            <a:endParaRPr lang="en-US" baseline="0" dirty="0"/>
          </a:p>
          <a:p>
            <a:r>
              <a:rPr lang="en-US" baseline="0" dirty="0"/>
              <a:t>So, for instance, our fourth goal in 2018 is to “Prepare for changing standards in the field and the subsequent impact on workflows, content management systems, and staffing”.  This is a goal that we carry over year after year because it has always been applicable.  The two activities associated with that goal stem from our skills mapping:</a:t>
            </a:r>
          </a:p>
          <a:p>
            <a:endParaRPr lang="en-US" baseline="0" dirty="0"/>
          </a:p>
          <a:p>
            <a:pPr marL="228600" indent="-228600">
              <a:buAutoNum type="arabicPeriod"/>
            </a:pPr>
            <a:r>
              <a:rPr lang="en-US" baseline="0" dirty="0"/>
              <a:t>Research and train on ways to begin implementing linked data using the systems and technology we have now.</a:t>
            </a:r>
          </a:p>
          <a:p>
            <a:pPr marL="228600" indent="-228600">
              <a:buAutoNum type="arabicPeriod"/>
            </a:pPr>
            <a:r>
              <a:rPr lang="en-US" baseline="0" dirty="0"/>
              <a:t>Organize a regular professional development training schedule, emphasizing upcoming standards/issues that will impact cataloging and metadata, including: RDA, FRBR/LRM, PREMIS, Research data metadata standards, Authority Control, BIBFRAME, EAD3, Etc.</a:t>
            </a:r>
          </a:p>
          <a:p>
            <a:pPr marL="228600" indent="-228600">
              <a:buAutoNum type="arabicPeriod"/>
            </a:pPr>
            <a:endParaRPr lang="en-US" baseline="0" dirty="0"/>
          </a:p>
          <a:p>
            <a:pPr marL="228600" indent="-228600">
              <a:buAutoNum type="arabicPeriod"/>
            </a:pPr>
            <a:endParaRPr lang="en-US" baseline="0" dirty="0"/>
          </a:p>
          <a:p>
            <a:pPr marL="0" indent="0">
              <a:buNone/>
            </a:pPr>
            <a:r>
              <a:rPr lang="en-US" baseline="0" dirty="0"/>
              <a:t>Both the Lunchtime discussions and the XML group mentioned in the last slides are efforts of these groups.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32886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Liz</a:t>
            </a:r>
          </a:p>
          <a:p>
            <a:endParaRPr lang="en-US" dirty="0"/>
          </a:p>
          <a:p>
            <a:r>
              <a:rPr lang="en-US" dirty="0"/>
              <a:t>Here</a:t>
            </a:r>
            <a:r>
              <a:rPr lang="en-US" baseline="0" dirty="0"/>
              <a:t> is an example of a template that our groups are filling out in order to plan on concrete deliverables and methods for implementing their work on developing skills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550618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lnSpcReduction="10000"/>
          </a:bodyPr>
          <a:lstStyle/>
          <a:p>
            <a:r>
              <a:rPr lang="en-US" dirty="0"/>
              <a:t>Liz</a:t>
            </a:r>
            <a:br>
              <a:rPr lang="en-US" dirty="0"/>
            </a:br>
            <a:endParaRPr lang="en-US" dirty="0"/>
          </a:p>
          <a:p>
            <a:r>
              <a:rPr lang="en-US" dirty="0"/>
              <a:t>As</a:t>
            </a:r>
            <a:r>
              <a:rPr lang="en-US" baseline="0" dirty="0"/>
              <a:t> we implement our skills mapping and professional development, we have brought in some assessment methods to help us with accountability and making sure that this is actually helping us along the way.  We have also used it in communications with our administration and other library units</a:t>
            </a:r>
          </a:p>
          <a:p>
            <a:endParaRPr lang="en-US" baseline="0" dirty="0"/>
          </a:p>
          <a:p>
            <a:r>
              <a:rPr lang="en-US" baseline="0" dirty="0"/>
              <a:t>First, we report on the work we have done in our annual report </a:t>
            </a:r>
            <a:r>
              <a:rPr lang="mr-IN" baseline="0" dirty="0"/>
              <a:t>–</a:t>
            </a:r>
            <a:r>
              <a:rPr lang="en-US" baseline="0" dirty="0"/>
              <a:t> which goes out the library, our associate dean, and our dean for review.  We have specific reports on activities from each of our goal teams and, as needed, those who have taken the lead on specific specialties and technical skills.  </a:t>
            </a:r>
          </a:p>
          <a:p>
            <a:endParaRPr lang="en-US" baseline="0" dirty="0"/>
          </a:p>
          <a:p>
            <a:r>
              <a:rPr lang="en-US" baseline="0" dirty="0"/>
              <a:t>Next, we discuss as a group how the previous year went and decide on whether there are new technologies or standards to consider </a:t>
            </a:r>
            <a:r>
              <a:rPr lang="mr-IN" baseline="0" dirty="0"/>
              <a:t>–</a:t>
            </a:r>
            <a:r>
              <a:rPr lang="en-US" baseline="0" dirty="0"/>
              <a:t> maybe new workflows we should analyze.  We discuss if any of our skills are obsolete and don’t need further professional development (none have been designated as such yet, but we want to leave the door open for this in the future), and we also discuss whether our methods for professional development were effective.  Should we try something new or can we tweak our structure somehow?</a:t>
            </a:r>
          </a:p>
          <a:p>
            <a:endParaRPr lang="en-US" baseline="0" dirty="0"/>
          </a:p>
          <a:p>
            <a:r>
              <a:rPr lang="en-US" baseline="0" dirty="0"/>
              <a:t>Finally, we build in the </a:t>
            </a:r>
            <a:r>
              <a:rPr lang="en-US" baseline="0" dirty="0" err="1"/>
              <a:t>responsibilties</a:t>
            </a:r>
            <a:r>
              <a:rPr lang="en-US" baseline="0" dirty="0"/>
              <a:t> for taking the lead on special and technical skills into everyone’s performance evaluations.  We develop </a:t>
            </a:r>
            <a:r>
              <a:rPr lang="en-US" baseline="0" dirty="0" err="1"/>
              <a:t>workplans</a:t>
            </a:r>
            <a:r>
              <a:rPr lang="en-US" baseline="0" dirty="0"/>
              <a:t> </a:t>
            </a:r>
            <a:r>
              <a:rPr lang="en-US" baseline="0" dirty="0" err="1"/>
              <a:t>fo</a:t>
            </a:r>
            <a:r>
              <a:rPr lang="en-US" baseline="0" dirty="0"/>
              <a:t> the coming year that incorporate the time and responsibilities into their work and take a good hard look at the time commitment to make sure we aren’t overloading anyone.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43895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92500" lnSpcReduction="20000"/>
          </a:bodyPr>
          <a:lstStyle/>
          <a:p>
            <a:r>
              <a:rPr lang="en-US" dirty="0"/>
              <a:t>Liz</a:t>
            </a:r>
          </a:p>
          <a:p>
            <a:endParaRPr lang="en-US" dirty="0"/>
          </a:p>
          <a:p>
            <a:r>
              <a:rPr lang="en-US" dirty="0"/>
              <a:t>Our</a:t>
            </a:r>
            <a:r>
              <a:rPr lang="en-US" baseline="0" dirty="0"/>
              <a:t> initial skills mapping was born out of a discussion in a meeting </a:t>
            </a:r>
            <a:r>
              <a:rPr lang="mr-IN" baseline="0" dirty="0"/>
              <a:t>–</a:t>
            </a:r>
            <a:r>
              <a:rPr lang="en-US" baseline="0" dirty="0"/>
              <a:t> and it happened so organically that we didn’t stop and plan it out beforehand.  The organic nature of the discussion was vital to the momentum we were building, but it would be nice to document a bit better as we go </a:t>
            </a:r>
            <a:r>
              <a:rPr lang="mr-IN" baseline="0" dirty="0"/>
              <a:t>–</a:t>
            </a:r>
            <a:r>
              <a:rPr lang="en-US" baseline="0" dirty="0"/>
              <a:t> </a:t>
            </a:r>
            <a:r>
              <a:rPr lang="en-US" baseline="0" dirty="0" err="1"/>
              <a:t>particualry</a:t>
            </a:r>
            <a:r>
              <a:rPr lang="en-US" baseline="0" dirty="0"/>
              <a:t> how we structured our discussion.  Several other units in the library have asked for “plans” about how to do the same in their own unit </a:t>
            </a:r>
            <a:r>
              <a:rPr lang="mr-IN" baseline="0" dirty="0"/>
              <a:t>–</a:t>
            </a:r>
            <a:r>
              <a:rPr lang="en-US" baseline="0" dirty="0"/>
              <a:t> and we have had to go back an recreate the wheel to provide that for them.</a:t>
            </a:r>
          </a:p>
          <a:p>
            <a:endParaRPr lang="en-US" baseline="0" dirty="0"/>
          </a:p>
          <a:p>
            <a:r>
              <a:rPr lang="en-US" baseline="0" dirty="0"/>
              <a:t>We have been talking about our process outside of our unit for several years now, but we still get the same kinds of questions about the process and about what we are learning.  Finding more ways to communicate with the rest of the library </a:t>
            </a:r>
            <a:r>
              <a:rPr lang="mr-IN" baseline="0" dirty="0"/>
              <a:t>–</a:t>
            </a:r>
            <a:r>
              <a:rPr lang="en-US" baseline="0" dirty="0"/>
              <a:t> apart from reports and demonstrations would be ideal.  </a:t>
            </a:r>
          </a:p>
          <a:p>
            <a:endParaRPr lang="en-US" baseline="0" dirty="0"/>
          </a:p>
          <a:p>
            <a:r>
              <a:rPr lang="en-US" baseline="0" dirty="0"/>
              <a:t>Overall, we feel it has been a very good step for our unit.  Using the Core Competencies helped us structure our discussion in a more cohesive way </a:t>
            </a:r>
            <a:r>
              <a:rPr lang="mr-IN" baseline="0" dirty="0"/>
              <a:t>–</a:t>
            </a:r>
            <a:r>
              <a:rPr lang="en-US" baseline="0" dirty="0"/>
              <a:t> and gave us something to refer back to as we got lost in discussions about what skills a cataloger needed.  One thing I am very proud of is how our team works together.  Although we have professionals and para-professionals, we really try to enhance the skill set of everyone.  So, our para-professional who has a degree in technical writing has been tapped to help us document our workflows </a:t>
            </a:r>
            <a:r>
              <a:rPr lang="mr-IN" baseline="0" dirty="0"/>
              <a:t>–</a:t>
            </a:r>
            <a:r>
              <a:rPr lang="en-US" baseline="0" dirty="0"/>
              <a:t> and so on.  We make all of our trainings open to everyone, as much as possible.  It is more difficult to get funding for outside travel from our para-professionals, but we do make efforts to capitalize on remote trainings like webinars, and also to get groups of people to go to local or regional trainings so that we can make solid arguments for funding to our library admin.</a:t>
            </a:r>
          </a:p>
          <a:p>
            <a:endParaRPr lang="en-US" baseline="0" dirty="0"/>
          </a:p>
          <a:p>
            <a:r>
              <a:rPr lang="en-US" baseline="0" dirty="0"/>
              <a:t>We were able to take our skills and professional development training and utilize it as a unit goal to help further solidify it in our workload.</a:t>
            </a:r>
          </a:p>
          <a:p>
            <a:endParaRPr lang="en-US" baseline="0" dirty="0"/>
          </a:p>
          <a:p>
            <a:r>
              <a:rPr lang="en-US" baseline="0" dirty="0"/>
              <a:t>And we were also able to start addressing</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22145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Ok, in order to fully understand why we decided to evaluate our skills and knowledge, we thought it a good idea to first give you a little background about the Cataloging and Metadata Services Unit at Utah State University.  Our unit is one of four belonging to the Technical Services division of the Merrill-Cazier Library. At the time of this assessment, the unit was composed of 4.75 full-time equivalent (FTE) professional catalogers, 3 FTE paraprofessional cataloging assistants, and 1 department head, making a total number of 9 individuals in the unit. </a:t>
            </a:r>
          </a:p>
          <a:p>
            <a:r>
              <a:rPr lang="en-US" sz="1200" kern="1200" dirty="0">
                <a:solidFill>
                  <a:schemeClr val="tx1"/>
                </a:solidFill>
                <a:effectLst/>
                <a:latin typeface="+mn-lt"/>
                <a:ea typeface="+mn-ea"/>
                <a:cs typeface="+mn-cs"/>
              </a:rPr>
              <a:t>We are a cooperative unit and strive to give the same educational opportunities to both professional and paraprofessional unit members.</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We are not unionized, which allows our job duties to be fairly flexible.  And, at the time of this assessment, we had just lost one of our full time professional cataloging positions following the retirement of a staff member. This left us with the need to fill the knowledge gap of that rescinded position through further cross-training and creative problem solving.</a:t>
            </a:r>
          </a:p>
          <a:p>
            <a:endParaRPr lang="en-US" sz="1200" kern="1200" baseline="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833830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3050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Alright, so how did we decide to go about this assessment? With the new challenges of redistributing our cataloging job responsibilities, came the decision that we should be more proactive in our divvying up of duties. We had also recently become aware of the newly approved Core Competencies for Cataloging and Metadata Professional Librarians and that seemed to give us the perfect guidelines to begin our discussion on our current skills and expertise and what competencies we felt we would need in the future.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logical place for this discussion to begin was in one of our weekly cataloging meetings which the entire unit attended.  We then used this initial meeting to review the core competencies document and have a group discussion of all the skills we felt were necessary to 1) complete our current work, 2) automate some of our current processes, 3) stay current on emerging trends in the cataloging field and 4) raise awareness of how changes were being adopted by other libraries or vendors.</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00749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6" name="Shape 15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As we brainstormed what current and future skills we would need we had someone create a competencies list on a whiteboard so we could more easily visualize what we were talking about. After this discussion we then took the whiteboard and put it in a centrally located area of the unit, where it stayed for two weeks. This allowed unit staff to think more about their own skills outside of a group environment and gave them the flexibility to perform their own research and contribute ideas to the whiteboard anonymously.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After the whiteboard was left out and more skills and ideas added it was time to come back together to review the list on the whiteboard.</a:t>
            </a:r>
          </a:p>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40988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we met together again as a unit to discuss the whiteboard results, we decided that we really wanted the conversation to specifically look at the relationship between the skills we came up with and those listed in the Core Competencies framework. Which they had split into three sections 1) Knowledge competencies 2) Skill &amp; Ability competencies and 3) Behavioral competencies.</a:t>
            </a:r>
          </a:p>
          <a:p>
            <a:r>
              <a:rPr lang="en-US" baseline="0" dirty="0"/>
              <a:t>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33226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fontScale="92500" lnSpcReduction="20000"/>
          </a:bodyPr>
          <a:lstStyle/>
          <a:p>
            <a:r>
              <a:rPr lang="en-US" sz="1200" kern="1200" dirty="0">
                <a:solidFill>
                  <a:schemeClr val="tx1"/>
                </a:solidFill>
                <a:effectLst/>
                <a:latin typeface="+mn-lt"/>
                <a:ea typeface="+mn-ea"/>
                <a:cs typeface="+mn-cs"/>
              </a:rPr>
              <a:t>We started with the Knowledge competencies which, according to the core competency framework, “encompass[</a:t>
            </a:r>
            <a:r>
              <a:rPr lang="en-US" sz="1200" kern="1200" dirty="0" err="1">
                <a:solidFill>
                  <a:schemeClr val="tx1"/>
                </a:solidFill>
                <a:effectLst/>
                <a:latin typeface="+mn-lt"/>
                <a:ea typeface="+mn-ea"/>
                <a:cs typeface="+mn-cs"/>
              </a:rPr>
              <a:t>es</a:t>
            </a:r>
            <a:r>
              <a:rPr lang="en-US" sz="1200" kern="1200" dirty="0">
                <a:solidFill>
                  <a:schemeClr val="tx1"/>
                </a:solidFill>
                <a:effectLst/>
                <a:latin typeface="+mn-lt"/>
                <a:ea typeface="+mn-ea"/>
                <a:cs typeface="+mn-cs"/>
              </a:rPr>
              <a:t>] background and context for cataloging and metadata work” and are broken down into 3 sub-categories. The </a:t>
            </a:r>
            <a:r>
              <a:rPr lang="en-US" sz="1200" u="sng" kern="1200" dirty="0">
                <a:solidFill>
                  <a:schemeClr val="tx1"/>
                </a:solidFill>
                <a:effectLst/>
                <a:latin typeface="+mn-lt"/>
                <a:ea typeface="+mn-ea"/>
                <a:cs typeface="+mn-cs"/>
              </a:rPr>
              <a:t>first</a:t>
            </a:r>
            <a:r>
              <a:rPr lang="en-US" sz="1200" kern="1200" dirty="0">
                <a:solidFill>
                  <a:schemeClr val="tx1"/>
                </a:solidFill>
                <a:effectLst/>
                <a:latin typeface="+mn-lt"/>
                <a:ea typeface="+mn-ea"/>
                <a:cs typeface="+mn-cs"/>
              </a:rPr>
              <a:t> of which is the knowledge of cataloging and metadata principles which is the foundation for the Skills &amp; Ability competencies and includes such things as why we need identity management and authority control, standardization of data, the need for controlled vocabularies, and understanding of classification schemas and conceptual data models.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a:t>
            </a:r>
            <a:r>
              <a:rPr lang="en-US" sz="1200" u="sng" kern="1200" dirty="0">
                <a:solidFill>
                  <a:schemeClr val="tx1"/>
                </a:solidFill>
                <a:effectLst/>
                <a:latin typeface="+mn-lt"/>
                <a:ea typeface="+mn-ea"/>
                <a:cs typeface="+mn-cs"/>
              </a:rPr>
              <a:t>second</a:t>
            </a:r>
            <a:r>
              <a:rPr lang="en-US" sz="1200" kern="1200" dirty="0">
                <a:solidFill>
                  <a:schemeClr val="tx1"/>
                </a:solidFill>
                <a:effectLst/>
                <a:latin typeface="+mn-lt"/>
                <a:ea typeface="+mn-ea"/>
                <a:cs typeface="+mn-cs"/>
              </a:rPr>
              <a:t> sub-category is knowledge of systems and technologies which includes understanding of library management systems, library services platforms, and institutional repository and digital library management systems. It also includes the comprehension of the nature and function of cooperative bibliographic databases and how to create, edit, analyze, and transform metadata.</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And the </a:t>
            </a:r>
            <a:r>
              <a:rPr lang="en-US" sz="1200" u="sng" kern="1200" dirty="0">
                <a:solidFill>
                  <a:schemeClr val="tx1"/>
                </a:solidFill>
                <a:effectLst/>
                <a:latin typeface="+mn-lt"/>
                <a:ea typeface="+mn-ea"/>
                <a:cs typeface="+mn-cs"/>
              </a:rPr>
              <a:t>last</a:t>
            </a:r>
            <a:r>
              <a:rPr lang="en-US" sz="1200" kern="1200" dirty="0">
                <a:solidFill>
                  <a:schemeClr val="tx1"/>
                </a:solidFill>
                <a:effectLst/>
                <a:latin typeface="+mn-lt"/>
                <a:ea typeface="+mn-ea"/>
                <a:cs typeface="+mn-cs"/>
              </a:rPr>
              <a:t> sub-category involves being aware of major trends in the cataloging and metadata fields as well as the ability to see how cataloging fits into the larger library and cultural context.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 as we were looking at our own list of skills needed in the future we were able to correlate those into these 3 sub-categories. Which for us was broken down in the way you see here.  For knowledge of principles we decided we wanted to learn more about XML, BIBFRAME and RDA. For Systems and Technology we needed more training on </a:t>
            </a:r>
            <a:r>
              <a:rPr lang="en-US" sz="1200" kern="1200" dirty="0" err="1">
                <a:solidFill>
                  <a:schemeClr val="tx1"/>
                </a:solidFill>
                <a:effectLst/>
                <a:latin typeface="+mn-lt"/>
                <a:ea typeface="+mn-ea"/>
                <a:cs typeface="+mn-cs"/>
              </a:rPr>
              <a:t>MarcEdit</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OpenRefine</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oXygen</a:t>
            </a:r>
            <a:r>
              <a:rPr lang="en-US" sz="1200" kern="1200" dirty="0">
                <a:solidFill>
                  <a:schemeClr val="tx1"/>
                </a:solidFill>
                <a:effectLst/>
                <a:latin typeface="+mn-lt"/>
                <a:ea typeface="+mn-ea"/>
                <a:cs typeface="+mn-cs"/>
              </a:rPr>
              <a:t> XML editor and last, but not least we wanted to focus on learning more about linked data. </a:t>
            </a:r>
          </a:p>
          <a:p>
            <a:r>
              <a:rPr lang="en-US" sz="1200" kern="1200" dirty="0">
                <a:solidFill>
                  <a:schemeClr val="tx1"/>
                </a:solidFill>
                <a:effectLst/>
                <a:latin typeface="+mn-lt"/>
                <a:ea typeface="+mn-ea"/>
                <a:cs typeface="+mn-cs"/>
              </a:rPr>
              <a:t>After discussing our Knowledge competencies we then moved on to the Skill &amp; Ability competencies</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50350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Skill &amp; Ability competencies are basically where the rubber meets the road, or, for catalogers and metadata professionals, it is where knowledge meets application.  This is where we use our knowledge and experience to properly create robust and compliant bibliographic data that will meet all user needs. This is done through applying conceptual models, standards, and cataloging principles within a bibliographic system, using universal standards when creating local practices, documenting workflows and assessing needs of local users, and accurately integrating, mapping, and transforming metadata within a system.</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Once again as we at USU reviewed our needs for the future, we decided that we wanted to focus on RDA Authority Control and Machine-Actionable data for our application of standards; for local context we wanted to emphasize the creation of local practice documentation and workflow processes; and then for Metadata manipulation we would concentrate on cross-walking and normalization of data.</a:t>
            </a:r>
            <a:r>
              <a:rPr lang="en-US" sz="1200" b="1" u="sng"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50057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last of the core competencies is Behavioral competencies which are specific to each individual staff member and are gained through their own personal educational and employment experiences. These include interpersonal communication, public service orientation, initiative &amp; adaptability, professional curiosity, and problem solving.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After reviewing the aspects of these competencies we decided that they were broader in scope and, as such, any professional development in these areas would be covered by our library-wide Staff Development and Engagement Committee.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And now I hand it off to Liz who is going to be talking about implementation and distribution of work responsibilities.</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03128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Liz</a:t>
            </a:r>
          </a:p>
          <a:p>
            <a:endParaRPr lang="en-US" dirty="0"/>
          </a:p>
          <a:p>
            <a:r>
              <a:rPr lang="en-US" dirty="0"/>
              <a:t>After</a:t>
            </a:r>
            <a:r>
              <a:rPr lang="en-US" baseline="0" dirty="0"/>
              <a:t> this whole process, we wanted to split up the workload in a way that would capitalize on the current interests, skills, and talents without overwhelming everyone.   So, we started with a volunteer process.  We took our identified skills and asked who wanted the responsibility for them.  Each skill was available to everyone </a:t>
            </a:r>
            <a:r>
              <a:rPr lang="mr-IN" baseline="0" dirty="0"/>
              <a:t>–</a:t>
            </a:r>
            <a:r>
              <a:rPr lang="en-US" baseline="0" dirty="0"/>
              <a:t> we didn’t preclude them to any one type of employee.  We also put a premium on issues that were most important to the library.</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811066-0135-4CAA-8AD4-89A97190AC0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8711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3936"/>
            <a:ext cx="7772400" cy="733806"/>
          </a:xfrm>
        </p:spPr>
        <p:txBody>
          <a:bodyPr vert="horz" lIns="91440" tIns="45720" rIns="91440" bIns="45720" rtlCol="0" anchor="b" anchorCtr="0">
            <a:noAutofit/>
          </a:bodyPr>
          <a:lstStyle>
            <a:lvl1pPr algn="ctr" defTabSz="685800" rtl="0" eaLnBrk="1" latinLnBrk="0" hangingPunct="1">
              <a:spcBef>
                <a:spcPct val="0"/>
              </a:spcBef>
              <a:buNone/>
              <a:defRPr sz="405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dirty="0"/>
          </a:p>
        </p:txBody>
      </p:sp>
      <p:sp>
        <p:nvSpPr>
          <p:cNvPr id="3" name="Subtitle 2"/>
          <p:cNvSpPr>
            <a:spLocks noGrp="1"/>
          </p:cNvSpPr>
          <p:nvPr>
            <p:ph type="subTitle" idx="1"/>
          </p:nvPr>
        </p:nvSpPr>
        <p:spPr>
          <a:xfrm>
            <a:off x="685800" y="2514600"/>
            <a:ext cx="7772400" cy="658368"/>
          </a:xfrm>
        </p:spPr>
        <p:txBody>
          <a:bodyPr vert="horz" lIns="91440" tIns="45720" rIns="91440" bIns="45720" rtlCol="0">
            <a:normAutofit/>
          </a:bodyPr>
          <a:lstStyle>
            <a:lvl1pPr marL="0" indent="0" algn="ctr" defTabSz="685800" rtl="0" eaLnBrk="1" latinLnBrk="0" hangingPunct="1">
              <a:spcBef>
                <a:spcPts val="225"/>
              </a:spcBef>
              <a:buFontTx/>
              <a:buNone/>
              <a:defRPr sz="15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8102BAB4-8B8D-41DD-85C7-81A0CA962007}" type="datetimeFigureOut">
              <a:rPr lang="en-US" smtClean="0"/>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4226050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a:xfrm>
            <a:off x="685801" y="1401856"/>
            <a:ext cx="7770813" cy="3192767"/>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8102BAB4-8B8D-41DD-85C7-81A0CA962007}" type="datetimeFigureOut">
              <a:rPr lang="en-US" smtClean="0"/>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37327119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200400"/>
            <a:ext cx="7772400" cy="732865"/>
          </a:xfrm>
        </p:spPr>
        <p:txBody>
          <a:bodyPr anchor="b" anchorCtr="0">
            <a:noAutofit/>
          </a:bodyPr>
          <a:lstStyle>
            <a:lvl1pPr>
              <a:defRPr sz="4050"/>
            </a:lvl1pPr>
          </a:lstStyle>
          <a:p>
            <a:r>
              <a:rPr lang="en-US"/>
              <a:t>Click to edit Master title style</a:t>
            </a:r>
            <a:endParaRPr/>
          </a:p>
        </p:txBody>
      </p:sp>
      <p:sp>
        <p:nvSpPr>
          <p:cNvPr id="3" name="Subtitle 2"/>
          <p:cNvSpPr>
            <a:spLocks noGrp="1"/>
          </p:cNvSpPr>
          <p:nvPr>
            <p:ph type="subTitle" idx="1"/>
          </p:nvPr>
        </p:nvSpPr>
        <p:spPr>
          <a:xfrm>
            <a:off x="685800" y="3943350"/>
            <a:ext cx="7770813" cy="655544"/>
          </a:xfrm>
        </p:spPr>
        <p:txBody>
          <a:bodyPr>
            <a:normAutofit/>
          </a:bodyPr>
          <a:lstStyle>
            <a:lvl1pPr marL="0" indent="0" algn="ctr">
              <a:spcBef>
                <a:spcPts val="225"/>
              </a:spcBef>
              <a:buNone/>
              <a:defRPr sz="15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fld id="{8102BAB4-8B8D-41DD-85C7-81A0CA962007}" type="datetimeFigureOut">
              <a:rPr lang="en-US" smtClean="0"/>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
        <p:nvSpPr>
          <p:cNvPr id="8" name="Picture Placeholder 7"/>
          <p:cNvSpPr>
            <a:spLocks noGrp="1"/>
          </p:cNvSpPr>
          <p:nvPr>
            <p:ph type="pic" sz="quarter" idx="13"/>
          </p:nvPr>
        </p:nvSpPr>
        <p:spPr>
          <a:xfrm rot="21540000">
            <a:off x="2056197" y="318488"/>
            <a:ext cx="5031609" cy="253185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a:lstStyle>
            <a:lvl1pPr>
              <a:buFont typeface="Arial" pitchFamily="34" charset="0"/>
              <a:buNone/>
              <a:defRPr/>
            </a:lvl1pPr>
          </a:lstStyle>
          <a:p>
            <a:r>
              <a:rPr lang="en-US"/>
              <a:t>Drag picture to placeholder or click icon to add</a:t>
            </a:r>
            <a:endParaRPr/>
          </a:p>
        </p:txBody>
      </p:sp>
    </p:spTree>
    <p:extLst>
      <p:ext uri="{BB962C8B-B14F-4D97-AF65-F5344CB8AC3E}">
        <p14:creationId xmlns:p14="http://schemas.microsoft.com/office/powerpoint/2010/main" val="10149230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742950"/>
            <a:ext cx="7770813" cy="1307306"/>
          </a:xfrm>
        </p:spPr>
        <p:txBody>
          <a:bodyPr vert="horz" lIns="91440" tIns="45720" rIns="91440" bIns="45720" rtlCol="0" anchor="b" anchorCtr="0">
            <a:noAutofit/>
          </a:bodyPr>
          <a:lstStyle>
            <a:lvl1pPr algn="ctr" defTabSz="685800" rtl="0" eaLnBrk="1" latinLnBrk="0" hangingPunct="1">
              <a:spcBef>
                <a:spcPct val="0"/>
              </a:spcBef>
              <a:buNone/>
              <a:defRPr sz="405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685801" y="2067486"/>
            <a:ext cx="7770813" cy="961465"/>
          </a:xfrm>
        </p:spPr>
        <p:txBody>
          <a:bodyPr vert="horz" lIns="91440" tIns="45720" rIns="91440" bIns="45720" rtlCol="0">
            <a:normAutofit/>
          </a:bodyPr>
          <a:lstStyle>
            <a:lvl1pPr marL="0" indent="0" algn="ctr" defTabSz="685800" rtl="0" eaLnBrk="1" latinLnBrk="0" hangingPunct="1">
              <a:spcBef>
                <a:spcPts val="225"/>
              </a:spcBef>
              <a:buFontTx/>
              <a:buNone/>
              <a:defRPr sz="1500" kern="1200">
                <a:solidFill>
                  <a:schemeClr val="tx1">
                    <a:tint val="75000"/>
                  </a:schemeClr>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02BAB4-8B8D-41DD-85C7-81A0CA962007}" type="datetimeFigureOut">
              <a:rPr lang="en-US" smtClean="0"/>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19522271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1" y="90768"/>
            <a:ext cx="7770813" cy="1072403"/>
          </a:xfrm>
        </p:spPr>
        <p:txBody>
          <a:bodyPr/>
          <a:lstStyle/>
          <a:p>
            <a:r>
              <a:rPr lang="en-US"/>
              <a:t>Click to edit Master title style</a:t>
            </a:r>
            <a:endParaRPr/>
          </a:p>
        </p:txBody>
      </p:sp>
      <p:sp>
        <p:nvSpPr>
          <p:cNvPr id="3" name="Content Placeholder 2"/>
          <p:cNvSpPr>
            <a:spLocks noGrp="1"/>
          </p:cNvSpPr>
          <p:nvPr>
            <p:ph sz="half" idx="1"/>
          </p:nvPr>
        </p:nvSpPr>
        <p:spPr>
          <a:xfrm>
            <a:off x="685800" y="1320404"/>
            <a:ext cx="3611880" cy="3274219"/>
          </a:xfrm>
        </p:spPr>
        <p:txBody>
          <a:bodyPr>
            <a:normAutofit/>
          </a:bodyPr>
          <a:lstStyle>
            <a:lvl1pPr>
              <a:defRPr sz="1650"/>
            </a:lvl1pPr>
            <a:lvl2pPr>
              <a:defRPr sz="1500"/>
            </a:lvl2pPr>
            <a:lvl3pPr>
              <a:defRPr sz="1350"/>
            </a:lvl3pPr>
            <a:lvl4pPr>
              <a:defRPr sz="1350"/>
            </a:lvl4pPr>
            <a:lvl5pPr>
              <a:defRPr sz="1350"/>
            </a:lvl5pPr>
            <a:lvl6pPr>
              <a:defRPr sz="1350"/>
            </a:lvl6pPr>
            <a:lvl7pPr>
              <a:defRPr sz="1350"/>
            </a:lvl7pPr>
            <a:lvl8pPr marL="1799035" indent="-252413">
              <a:defRPr sz="1350"/>
            </a:lvl8pPr>
            <a:lvl9pPr marL="1799035" indent="-252413">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4844733" y="1320404"/>
            <a:ext cx="3611880" cy="3274219"/>
          </a:xfrm>
        </p:spPr>
        <p:txBody>
          <a:bodyPr>
            <a:normAutofit/>
          </a:bodyPr>
          <a:lstStyle>
            <a:lvl1pPr>
              <a:defRPr sz="1650"/>
            </a:lvl1pPr>
            <a:lvl2pPr>
              <a:defRPr sz="1500"/>
            </a:lvl2pPr>
            <a:lvl3pPr>
              <a:defRPr sz="1500"/>
            </a:lvl3pPr>
            <a:lvl4pPr>
              <a:defRPr sz="1500"/>
            </a:lvl4pPr>
            <a:lvl5pPr>
              <a:defRPr sz="1500"/>
            </a:lvl5pPr>
            <a:lvl6pPr>
              <a:defRPr sz="1350"/>
            </a:lvl6pPr>
            <a:lvl7pPr>
              <a:defRPr sz="1350"/>
            </a:lvl7pPr>
            <a:lvl8pPr marL="1799035" indent="-252413">
              <a:defRPr sz="1350"/>
            </a:lvl8pPr>
            <a:lvl9pPr marL="1799035" indent="-252413">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8102BAB4-8B8D-41DD-85C7-81A0CA962007}" type="datetimeFigureOut">
              <a:rPr lang="en-US" smtClean="0"/>
              <a:t>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3332483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1" y="90768"/>
            <a:ext cx="7770813" cy="1072403"/>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685800" y="1163171"/>
            <a:ext cx="3611880" cy="460562"/>
          </a:xfrm>
        </p:spPr>
        <p:txBody>
          <a:bodyPr anchor="b" anchorCtr="0">
            <a:noAutofit/>
          </a:bodyPr>
          <a:lstStyle>
            <a:lvl1pPr marL="0" indent="0" algn="ctr">
              <a:spcBef>
                <a:spcPts val="0"/>
              </a:spcBef>
              <a:buNone/>
              <a:defRPr sz="21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85800" y="1828800"/>
            <a:ext cx="3611880" cy="2765822"/>
          </a:xfrm>
        </p:spPr>
        <p:txBody>
          <a:bodyPr>
            <a:normAutofit/>
          </a:bodyPr>
          <a:lstStyle>
            <a:lvl1pPr>
              <a:defRPr sz="1650"/>
            </a:lvl1pPr>
            <a:lvl2pPr>
              <a:defRPr sz="1500"/>
            </a:lvl2pPr>
            <a:lvl3pPr>
              <a:defRPr sz="1350"/>
            </a:lvl3pPr>
            <a:lvl4pPr>
              <a:defRPr sz="1350"/>
            </a:lvl4pPr>
            <a:lvl5pPr>
              <a:defRPr sz="1350"/>
            </a:lvl5pPr>
            <a:lvl6pPr>
              <a:defRPr sz="1200"/>
            </a:lvl6pPr>
            <a:lvl7pPr>
              <a:defRPr sz="1200"/>
            </a:lvl7pPr>
            <a:lvl8pPr marL="1799035" indent="-252413">
              <a:defRPr sz="1200"/>
            </a:lvl8pPr>
            <a:lvl9pPr marL="1799035" indent="-252413">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4845526" y="1163171"/>
            <a:ext cx="3611880" cy="460562"/>
          </a:xfrm>
        </p:spPr>
        <p:txBody>
          <a:bodyPr anchor="b" anchorCtr="0">
            <a:noAutofit/>
          </a:bodyPr>
          <a:lstStyle>
            <a:lvl1pPr marL="0" indent="0" algn="ctr">
              <a:spcBef>
                <a:spcPts val="0"/>
              </a:spcBef>
              <a:buNone/>
              <a:defRPr sz="21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45526" y="1828800"/>
            <a:ext cx="3611880" cy="2765822"/>
          </a:xfrm>
        </p:spPr>
        <p:txBody>
          <a:bodyPr>
            <a:normAutofit/>
          </a:bodyPr>
          <a:lstStyle>
            <a:lvl1pPr>
              <a:defRPr sz="1650"/>
            </a:lvl1pPr>
            <a:lvl2pPr>
              <a:defRPr sz="1500"/>
            </a:lvl2pPr>
            <a:lvl3pPr>
              <a:defRPr sz="1350"/>
            </a:lvl3pPr>
            <a:lvl4pPr>
              <a:defRPr sz="1350"/>
            </a:lvl4pPr>
            <a:lvl5pPr>
              <a:defRPr sz="1350"/>
            </a:lvl5pPr>
            <a:lvl6pPr>
              <a:defRPr sz="1200"/>
            </a:lvl6pPr>
            <a:lvl7pPr>
              <a:defRPr sz="1200"/>
            </a:lvl7pPr>
            <a:lvl8pPr marL="1799035" indent="-252413">
              <a:defRPr sz="1200"/>
            </a:lvl8pPr>
            <a:lvl9pPr marL="1799035" indent="-252413">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8102BAB4-8B8D-41DD-85C7-81A0CA962007}" type="datetimeFigureOut">
              <a:rPr lang="en-US" smtClean="0"/>
              <a:t>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44824F-EBE0-443F-8A8F-F64816AF04DC}" type="slidenum">
              <a:rPr lang="en-US" smtClean="0"/>
              <a:t>‹#›</a:t>
            </a:fld>
            <a:endParaRPr lang="en-US"/>
          </a:p>
        </p:txBody>
      </p:sp>
      <p:cxnSp>
        <p:nvCxnSpPr>
          <p:cNvPr id="11" name="Straight Connector 10"/>
          <p:cNvCxnSpPr/>
          <p:nvPr/>
        </p:nvCxnSpPr>
        <p:spPr>
          <a:xfrm>
            <a:off x="786205" y="1643903"/>
            <a:ext cx="3429000" cy="1191"/>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36966" y="1643903"/>
            <a:ext cx="3429000" cy="1191"/>
          </a:xfrm>
          <a:prstGeom prst="line">
            <a:avLst/>
          </a:prstGeom>
          <a:ln>
            <a:solidFill>
              <a:srgbClr val="FFFFFF">
                <a:alpha val="4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19221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8102BAB4-8B8D-41DD-85C7-81A0CA962007}" type="datetimeFigureOut">
              <a:rPr lang="en-US" smtClean="0"/>
              <a:t>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3979863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02BAB4-8B8D-41DD-85C7-81A0CA962007}" type="datetimeFigureOut">
              <a:rPr lang="en-US" smtClean="0"/>
              <a:t>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1464107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5" y="728662"/>
            <a:ext cx="3657600" cy="871538"/>
          </a:xfrm>
        </p:spPr>
        <p:txBody>
          <a:bodyPr anchor="b">
            <a:noAutofit/>
          </a:bodyPr>
          <a:lstStyle>
            <a:lvl1pPr algn="l">
              <a:defRPr sz="2700" b="0"/>
            </a:lvl1pPr>
          </a:lstStyle>
          <a:p>
            <a:r>
              <a:rPr lang="en-US"/>
              <a:t>Click to edit Master title style</a:t>
            </a:r>
            <a:endParaRPr/>
          </a:p>
        </p:txBody>
      </p:sp>
      <p:sp>
        <p:nvSpPr>
          <p:cNvPr id="3" name="Content Placeholder 2"/>
          <p:cNvSpPr>
            <a:spLocks noGrp="1"/>
          </p:cNvSpPr>
          <p:nvPr>
            <p:ph idx="1"/>
          </p:nvPr>
        </p:nvSpPr>
        <p:spPr>
          <a:xfrm>
            <a:off x="4800600" y="342901"/>
            <a:ext cx="3657600" cy="4251722"/>
          </a:xfrm>
        </p:spPr>
        <p:txBody>
          <a:bodyPr>
            <a:normAutofit/>
          </a:bodyPr>
          <a:lstStyle>
            <a:lvl1pPr>
              <a:defRPr sz="1650"/>
            </a:lvl1pPr>
            <a:lvl2pPr>
              <a:defRPr sz="1500"/>
            </a:lvl2pPr>
            <a:lvl3pPr>
              <a:defRPr sz="1350"/>
            </a:lvl3pPr>
            <a:lvl4pPr>
              <a:defRPr sz="1350"/>
            </a:lvl4pPr>
            <a:lvl5pPr>
              <a:defRPr sz="1350"/>
            </a:lvl5pPr>
            <a:lvl6pPr>
              <a:defRPr sz="1350"/>
            </a:lvl6pPr>
            <a:lvl7pPr>
              <a:defRPr sz="1350"/>
            </a:lvl7pPr>
            <a:lvl8pPr marL="1799035" indent="-252413">
              <a:defRPr sz="1350"/>
            </a:lvl8pPr>
            <a:lvl9pPr marL="1799035" indent="-252413">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658905" y="1600201"/>
            <a:ext cx="3657600" cy="2686050"/>
          </a:xfrm>
        </p:spPr>
        <p:txBody>
          <a:bodyPr>
            <a:normAutofit/>
          </a:bodyPr>
          <a:lstStyle>
            <a:lvl1pPr marL="0" indent="0">
              <a:spcBef>
                <a:spcPts val="750"/>
              </a:spcBef>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33489681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5082" y="726948"/>
            <a:ext cx="3657600" cy="870966"/>
          </a:xfrm>
        </p:spPr>
        <p:txBody>
          <a:bodyPr anchor="b">
            <a:noAutofit/>
          </a:bodyPr>
          <a:lstStyle>
            <a:lvl1pPr algn="l">
              <a:defRPr sz="27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663388" y="383241"/>
            <a:ext cx="3657600" cy="4165227"/>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257175" indent="-257175" algn="l" defTabSz="685800" rtl="0" eaLnBrk="1" latinLnBrk="0" hangingPunct="1">
              <a:spcBef>
                <a:spcPts val="1500"/>
              </a:spcBef>
              <a:buFont typeface="Arial" pitchFamily="34" charset="0"/>
              <a:buNone/>
              <a:defRPr sz="16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a:p>
        </p:txBody>
      </p:sp>
      <p:sp>
        <p:nvSpPr>
          <p:cNvPr id="4" name="Text Placeholder 3"/>
          <p:cNvSpPr>
            <a:spLocks noGrp="1"/>
          </p:cNvSpPr>
          <p:nvPr>
            <p:ph type="body" sz="half" idx="2"/>
          </p:nvPr>
        </p:nvSpPr>
        <p:spPr>
          <a:xfrm>
            <a:off x="4799853" y="1597914"/>
            <a:ext cx="3657600" cy="2688336"/>
          </a:xfrm>
        </p:spPr>
        <p:txBody>
          <a:bodyPr vert="horz" lIns="91440" tIns="45720" rIns="91440" bIns="45720" rtlCol="0">
            <a:normAutofit/>
          </a:bodyPr>
          <a:lstStyle>
            <a:lvl1pPr marL="0" indent="0">
              <a:spcBef>
                <a:spcPts val="750"/>
              </a:spcBef>
              <a:buNone/>
              <a:defRPr sz="13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marL="0" lvl="0" indent="0" algn="l" defTabSz="685800" rtl="0" eaLnBrk="1" latinLnBrk="0" hangingPunct="1">
              <a:spcBef>
                <a:spcPts val="1500"/>
              </a:spcBef>
              <a:buFontTx/>
              <a:buNone/>
            </a:pPr>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4842441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113532"/>
            <a:ext cx="7776882" cy="761238"/>
          </a:xfrm>
        </p:spPr>
        <p:txBody>
          <a:bodyPr anchor="b">
            <a:noAutofit/>
          </a:bodyPr>
          <a:lstStyle>
            <a:lvl1pPr algn="ctr">
              <a:defRPr sz="27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1828800" y="342900"/>
            <a:ext cx="5486400" cy="2733115"/>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257175" indent="-257175" algn="l" defTabSz="685800" rtl="0" eaLnBrk="1" latinLnBrk="0" hangingPunct="1">
              <a:spcBef>
                <a:spcPts val="1500"/>
              </a:spcBef>
              <a:buFont typeface="Arial" pitchFamily="34" charset="0"/>
              <a:buNone/>
              <a:defRPr sz="16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a:p>
        </p:txBody>
      </p:sp>
      <p:sp>
        <p:nvSpPr>
          <p:cNvPr id="4" name="Text Placeholder 3"/>
          <p:cNvSpPr>
            <a:spLocks noGrp="1"/>
          </p:cNvSpPr>
          <p:nvPr>
            <p:ph type="body" sz="half" idx="2"/>
          </p:nvPr>
        </p:nvSpPr>
        <p:spPr>
          <a:xfrm>
            <a:off x="680571" y="3886200"/>
            <a:ext cx="7776882" cy="712694"/>
          </a:xfrm>
        </p:spPr>
        <p:txBody>
          <a:bodyPr vert="horz" lIns="91440" tIns="45720" rIns="91440" bIns="45720" rtlCol="0">
            <a:normAutofit/>
          </a:bodyPr>
          <a:lstStyle>
            <a:lvl1pPr marL="0" indent="0" algn="ctr">
              <a:spcBef>
                <a:spcPts val="225"/>
              </a:spcBef>
              <a:buNone/>
              <a:defRPr sz="13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marL="0" lvl="0" indent="0" algn="l" defTabSz="685800" rtl="0" eaLnBrk="1" latinLnBrk="0" hangingPunct="1">
              <a:spcBef>
                <a:spcPts val="1500"/>
              </a:spcBef>
              <a:buFontTx/>
              <a:buNone/>
            </a:pPr>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13073879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toryboard">
    <p:spTree>
      <p:nvGrpSpPr>
        <p:cNvPr id="1" name=""/>
        <p:cNvGrpSpPr/>
        <p:nvPr/>
      </p:nvGrpSpPr>
      <p:grpSpPr>
        <a:xfrm>
          <a:off x="0" y="0"/>
          <a:ext cx="0" cy="0"/>
          <a:chOff x="0" y="0"/>
          <a:chExt cx="0" cy="0"/>
        </a:xfrm>
      </p:grpSpPr>
      <p:sp>
        <p:nvSpPr>
          <p:cNvPr id="2" name="Title 1"/>
          <p:cNvSpPr>
            <a:spLocks noGrp="1"/>
          </p:cNvSpPr>
          <p:nvPr>
            <p:ph type="title"/>
          </p:nvPr>
        </p:nvSpPr>
        <p:spPr>
          <a:xfrm>
            <a:off x="685800" y="3116356"/>
            <a:ext cx="7776882" cy="759758"/>
          </a:xfrm>
        </p:spPr>
        <p:txBody>
          <a:bodyPr anchor="b">
            <a:noAutofit/>
          </a:bodyPr>
          <a:lstStyle>
            <a:lvl1pPr algn="ctr">
              <a:defRPr sz="2700" b="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r>
              <a:rPr lang="en-US"/>
              <a:t>Click to edit Master title style</a:t>
            </a:r>
            <a:endParaRPr/>
          </a:p>
        </p:txBody>
      </p:sp>
      <p:sp>
        <p:nvSpPr>
          <p:cNvPr id="3" name="Picture Placeholder 2"/>
          <p:cNvSpPr>
            <a:spLocks noGrp="1"/>
          </p:cNvSpPr>
          <p:nvPr>
            <p:ph type="pic" idx="1"/>
          </p:nvPr>
        </p:nvSpPr>
        <p:spPr>
          <a:xfrm>
            <a:off x="685800" y="342900"/>
            <a:ext cx="2331720" cy="123444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257175" indent="-257175" algn="l" defTabSz="685800" rtl="0" eaLnBrk="1" latinLnBrk="0" hangingPunct="1">
              <a:spcBef>
                <a:spcPts val="1500"/>
              </a:spcBef>
              <a:buFont typeface="Arial" pitchFamily="34" charset="0"/>
              <a:buNone/>
              <a:defRPr sz="16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a:p>
        </p:txBody>
      </p:sp>
      <p:sp>
        <p:nvSpPr>
          <p:cNvPr id="4" name="Text Placeholder 3"/>
          <p:cNvSpPr>
            <a:spLocks noGrp="1"/>
          </p:cNvSpPr>
          <p:nvPr>
            <p:ph type="body" sz="half" idx="2"/>
          </p:nvPr>
        </p:nvSpPr>
        <p:spPr>
          <a:xfrm>
            <a:off x="680571" y="3886200"/>
            <a:ext cx="7776882" cy="712694"/>
          </a:xfrm>
        </p:spPr>
        <p:txBody>
          <a:bodyPr vert="horz" lIns="91440" tIns="45720" rIns="91440" bIns="45720" rtlCol="0">
            <a:normAutofit/>
          </a:bodyPr>
          <a:lstStyle>
            <a:lvl1pPr marL="0" indent="0" algn="ctr">
              <a:spcBef>
                <a:spcPts val="225"/>
              </a:spcBef>
              <a:buNone/>
              <a:defRPr sz="13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marL="0" lvl="0" indent="0" algn="l" defTabSz="685800" rtl="0" eaLnBrk="1" latinLnBrk="0" hangingPunct="1">
              <a:spcBef>
                <a:spcPts val="1500"/>
              </a:spcBef>
              <a:buFontTx/>
              <a:buNone/>
            </a:pPr>
            <a:r>
              <a:rPr lang="en-US"/>
              <a:t>Click to edit Master text styles</a:t>
            </a:r>
          </a:p>
        </p:txBody>
      </p:sp>
      <p:sp>
        <p:nvSpPr>
          <p:cNvPr id="5" name="Date Placeholder 4"/>
          <p:cNvSpPr>
            <a:spLocks noGrp="1"/>
          </p:cNvSpPr>
          <p:nvPr>
            <p:ph type="dt" sz="half" idx="10"/>
          </p:nvPr>
        </p:nvSpPr>
        <p:spPr/>
        <p:txBody>
          <a:bodyPr/>
          <a:lstStyle/>
          <a:p>
            <a:fld id="{8102BAB4-8B8D-41DD-85C7-81A0CA962007}" type="datetimeFigureOut">
              <a:rPr lang="en-US" smtClean="0"/>
              <a:t>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44824F-EBE0-443F-8A8F-F64816AF04DC}" type="slidenum">
              <a:rPr lang="en-US" smtClean="0"/>
              <a:t>‹#›</a:t>
            </a:fld>
            <a:endParaRPr lang="en-US"/>
          </a:p>
        </p:txBody>
      </p:sp>
      <p:sp>
        <p:nvSpPr>
          <p:cNvPr id="11" name="Picture Placeholder 2"/>
          <p:cNvSpPr>
            <a:spLocks noGrp="1"/>
          </p:cNvSpPr>
          <p:nvPr>
            <p:ph type="pic" idx="13"/>
          </p:nvPr>
        </p:nvSpPr>
        <p:spPr>
          <a:xfrm>
            <a:off x="685800" y="1841575"/>
            <a:ext cx="2331720" cy="123444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257175" indent="-257175" algn="l" defTabSz="685800" rtl="0" eaLnBrk="1" latinLnBrk="0" hangingPunct="1">
              <a:spcBef>
                <a:spcPts val="1500"/>
              </a:spcBef>
              <a:buFont typeface="Arial" pitchFamily="34" charset="0"/>
              <a:buNone/>
              <a:defRPr sz="16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a:p>
        </p:txBody>
      </p:sp>
      <p:sp>
        <p:nvSpPr>
          <p:cNvPr id="16" name="Picture Placeholder 2"/>
          <p:cNvSpPr>
            <a:spLocks noGrp="1"/>
          </p:cNvSpPr>
          <p:nvPr>
            <p:ph type="pic" idx="14"/>
          </p:nvPr>
        </p:nvSpPr>
        <p:spPr>
          <a:xfrm>
            <a:off x="3412490" y="342900"/>
            <a:ext cx="2331720" cy="123444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257175" indent="-257175" algn="l" defTabSz="685800" rtl="0" eaLnBrk="1" latinLnBrk="0" hangingPunct="1">
              <a:spcBef>
                <a:spcPts val="1500"/>
              </a:spcBef>
              <a:buFont typeface="Arial" pitchFamily="34" charset="0"/>
              <a:buNone/>
              <a:defRPr sz="16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a:p>
        </p:txBody>
      </p:sp>
      <p:sp>
        <p:nvSpPr>
          <p:cNvPr id="17" name="Picture Placeholder 2"/>
          <p:cNvSpPr>
            <a:spLocks noGrp="1"/>
          </p:cNvSpPr>
          <p:nvPr>
            <p:ph type="pic" idx="15"/>
          </p:nvPr>
        </p:nvSpPr>
        <p:spPr>
          <a:xfrm>
            <a:off x="3412490" y="1841575"/>
            <a:ext cx="2331720" cy="123444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257175" indent="-257175" algn="l" defTabSz="685800" rtl="0" eaLnBrk="1" latinLnBrk="0" hangingPunct="1">
              <a:spcBef>
                <a:spcPts val="1500"/>
              </a:spcBef>
              <a:buFont typeface="Arial" pitchFamily="34" charset="0"/>
              <a:buNone/>
              <a:defRPr sz="16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a:p>
        </p:txBody>
      </p:sp>
      <p:sp>
        <p:nvSpPr>
          <p:cNvPr id="18" name="Picture Placeholder 2"/>
          <p:cNvSpPr>
            <a:spLocks noGrp="1"/>
          </p:cNvSpPr>
          <p:nvPr>
            <p:ph type="pic" idx="16"/>
          </p:nvPr>
        </p:nvSpPr>
        <p:spPr>
          <a:xfrm>
            <a:off x="6139180" y="342900"/>
            <a:ext cx="2331720" cy="123444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257175" indent="-257175" algn="l" defTabSz="685800" rtl="0" eaLnBrk="1" latinLnBrk="0" hangingPunct="1">
              <a:spcBef>
                <a:spcPts val="1500"/>
              </a:spcBef>
              <a:buFont typeface="Arial" pitchFamily="34" charset="0"/>
              <a:buNone/>
              <a:defRPr sz="16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a:p>
        </p:txBody>
      </p:sp>
      <p:sp>
        <p:nvSpPr>
          <p:cNvPr id="19" name="Picture Placeholder 2"/>
          <p:cNvSpPr>
            <a:spLocks noGrp="1"/>
          </p:cNvSpPr>
          <p:nvPr>
            <p:ph type="pic" idx="17"/>
          </p:nvPr>
        </p:nvSpPr>
        <p:spPr>
          <a:xfrm>
            <a:off x="6139180" y="1841575"/>
            <a:ext cx="2331720" cy="1234440"/>
          </a:xfrm>
          <a:solidFill>
            <a:schemeClr val="bg1">
              <a:lumMod val="75000"/>
              <a:lumOff val="25000"/>
            </a:schemeClr>
          </a:solidFill>
          <a:ln w="88900">
            <a:solidFill>
              <a:schemeClr val="tx1"/>
            </a:solidFill>
            <a:miter lim="800000"/>
          </a:ln>
          <a:effectLst>
            <a:outerShdw blurRad="127000" sx="102000" sy="102000" algn="ctr" rotWithShape="0">
              <a:prstClr val="black">
                <a:alpha val="40000"/>
              </a:prstClr>
            </a:outerShdw>
          </a:effectLst>
        </p:spPr>
        <p:txBody>
          <a:bodyPr vert="horz" lIns="91440" tIns="45720" rIns="91440" bIns="45720" rtlCol="0">
            <a:normAutofit/>
          </a:bodyPr>
          <a:lstStyle>
            <a:lvl1pPr marL="257175" indent="-257175" algn="l" defTabSz="685800" rtl="0" eaLnBrk="1" latinLnBrk="0" hangingPunct="1">
              <a:spcBef>
                <a:spcPts val="1500"/>
              </a:spcBef>
              <a:buFont typeface="Arial" pitchFamily="34" charset="0"/>
              <a:buNone/>
              <a:defRPr sz="16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a:p>
        </p:txBody>
      </p:sp>
    </p:spTree>
    <p:extLst>
      <p:ext uri="{BB962C8B-B14F-4D97-AF65-F5344CB8AC3E}">
        <p14:creationId xmlns:p14="http://schemas.microsoft.com/office/powerpoint/2010/main" val="6463194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8102BAB4-8B8D-41DD-85C7-81A0CA962007}" type="datetimeFigureOut">
              <a:rPr lang="en-US" smtClean="0"/>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28943644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400051"/>
            <a:ext cx="1600200" cy="4194572"/>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685800" y="400051"/>
            <a:ext cx="6019800" cy="4194572"/>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8102BAB4-8B8D-41DD-85C7-81A0CA962007}" type="datetimeFigureOut">
              <a:rPr lang="en-US" smtClean="0"/>
              <a:t>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44824F-EBE0-443F-8A8F-F64816AF04DC}" type="slidenum">
              <a:rPr lang="en-US" smtClean="0"/>
              <a:t>‹#›</a:t>
            </a:fld>
            <a:endParaRPr lang="en-US"/>
          </a:p>
        </p:txBody>
      </p:sp>
    </p:spTree>
    <p:extLst>
      <p:ext uri="{BB962C8B-B14F-4D97-AF65-F5344CB8AC3E}">
        <p14:creationId xmlns:p14="http://schemas.microsoft.com/office/powerpoint/2010/main" val="3681191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90768"/>
            <a:ext cx="7770813" cy="1072403"/>
          </a:xfrm>
          <a:prstGeom prst="rect">
            <a:avLst/>
          </a:prstGeom>
        </p:spPr>
        <p:txBody>
          <a:bodyPr vert="horz" lIns="91440" tIns="45720" rIns="91440" bIns="45720" rtlCol="0" anchor="ctr" anchorCtr="0">
            <a:normAutofit/>
          </a:bodyPr>
          <a:lstStyle/>
          <a:p>
            <a:r>
              <a:rPr lang="en-US"/>
              <a:t>Click to edit Master title style</a:t>
            </a:r>
            <a:endParaRPr/>
          </a:p>
        </p:txBody>
      </p:sp>
      <p:sp>
        <p:nvSpPr>
          <p:cNvPr id="3" name="Text Placeholder 2"/>
          <p:cNvSpPr>
            <a:spLocks noGrp="1"/>
          </p:cNvSpPr>
          <p:nvPr>
            <p:ph type="body" idx="1"/>
          </p:nvPr>
        </p:nvSpPr>
        <p:spPr>
          <a:xfrm>
            <a:off x="685801" y="1314451"/>
            <a:ext cx="7770813" cy="32801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6620435" y="4767263"/>
            <a:ext cx="2133600" cy="273844"/>
          </a:xfrm>
          <a:prstGeom prst="rect">
            <a:avLst/>
          </a:prstGeom>
        </p:spPr>
        <p:txBody>
          <a:bodyPr vert="horz" lIns="91440" tIns="45720" rIns="91440" bIns="45720" rtlCol="0" anchor="ctr"/>
          <a:lstStyle>
            <a:lvl1pPr algn="r">
              <a:defRPr sz="900">
                <a:solidFill>
                  <a:schemeClr val="tx1">
                    <a:tint val="75000"/>
                  </a:schemeClr>
                </a:solidFill>
                <a:effectLst>
                  <a:outerShdw blurRad="50800" dist="38100" dir="5400000" sx="101000" sy="101000" algn="t" rotWithShape="0">
                    <a:prstClr val="black">
                      <a:alpha val="40000"/>
                    </a:prstClr>
                  </a:outerShdw>
                </a:effectLst>
              </a:defRPr>
            </a:lvl1pPr>
          </a:lstStyle>
          <a:p>
            <a:fld id="{8102BAB4-8B8D-41DD-85C7-81A0CA962007}" type="datetimeFigureOut">
              <a:rPr lang="en-US" smtClean="0"/>
              <a:t>2/9/2018</a:t>
            </a:fld>
            <a:endParaRPr lang="en-US"/>
          </a:p>
        </p:txBody>
      </p:sp>
      <p:sp>
        <p:nvSpPr>
          <p:cNvPr id="5" name="Footer Placeholder 4"/>
          <p:cNvSpPr>
            <a:spLocks noGrp="1"/>
          </p:cNvSpPr>
          <p:nvPr>
            <p:ph type="ftr" sz="quarter" idx="3"/>
          </p:nvPr>
        </p:nvSpPr>
        <p:spPr>
          <a:xfrm>
            <a:off x="354105" y="4767263"/>
            <a:ext cx="2895600" cy="273844"/>
          </a:xfrm>
          <a:prstGeom prst="rect">
            <a:avLst/>
          </a:prstGeom>
        </p:spPr>
        <p:txBody>
          <a:bodyPr vert="horz" lIns="91440" tIns="45720" rIns="91440" bIns="45720" rtlCol="0" anchor="ctr"/>
          <a:lstStyle>
            <a:lvl1pPr algn="l">
              <a:defRPr sz="900">
                <a:solidFill>
                  <a:schemeClr val="tx1">
                    <a:tint val="75000"/>
                  </a:schemeClr>
                </a:solidFill>
                <a:effectLst>
                  <a:outerShdw blurRad="50800" dist="38100" dir="5400000" sx="101000" sy="101000" algn="t" rotWithShape="0">
                    <a:prstClr val="black">
                      <a:alpha val="40000"/>
                    </a:prstClr>
                  </a:outerShdw>
                </a:effectLst>
              </a:defRPr>
            </a:lvl1pPr>
          </a:lstStyle>
          <a:p>
            <a:endParaRPr lang="en-US"/>
          </a:p>
        </p:txBody>
      </p:sp>
      <p:sp>
        <p:nvSpPr>
          <p:cNvPr id="6" name="Slide Number Placeholder 5"/>
          <p:cNvSpPr>
            <a:spLocks noGrp="1"/>
          </p:cNvSpPr>
          <p:nvPr>
            <p:ph type="sldNum" sz="quarter" idx="4"/>
          </p:nvPr>
        </p:nvSpPr>
        <p:spPr>
          <a:xfrm>
            <a:off x="4229100" y="4767263"/>
            <a:ext cx="685800" cy="273844"/>
          </a:xfrm>
          <a:prstGeom prst="rect">
            <a:avLst/>
          </a:prstGeom>
        </p:spPr>
        <p:txBody>
          <a:bodyPr vert="horz" lIns="91440" tIns="45720" rIns="91440" bIns="45720" rtlCol="0" anchor="ctr"/>
          <a:lstStyle>
            <a:lvl1pPr algn="ctr">
              <a:defRPr sz="900">
                <a:solidFill>
                  <a:schemeClr val="tx1">
                    <a:tint val="75000"/>
                  </a:schemeClr>
                </a:solidFill>
                <a:effectLst>
                  <a:outerShdw blurRad="50800" dist="38100" dir="5400000" sx="101000" sy="101000" algn="t" rotWithShape="0">
                    <a:prstClr val="black">
                      <a:alpha val="40000"/>
                    </a:prstClr>
                  </a:outerShdw>
                </a:effectLst>
              </a:defRPr>
            </a:lvl1pPr>
          </a:lstStyle>
          <a:p>
            <a:fld id="{B044824F-EBE0-443F-8A8F-F64816AF04DC}" type="slidenum">
              <a:rPr lang="en-US" smtClean="0"/>
              <a:t>‹#›</a:t>
            </a:fld>
            <a:endParaRPr lang="en-US"/>
          </a:p>
        </p:txBody>
      </p:sp>
    </p:spTree>
    <p:extLst>
      <p:ext uri="{BB962C8B-B14F-4D97-AF65-F5344CB8AC3E}">
        <p14:creationId xmlns:p14="http://schemas.microsoft.com/office/powerpoint/2010/main" val="378586512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685800" rtl="0" eaLnBrk="1" latinLnBrk="0" hangingPunct="1">
        <a:spcBef>
          <a:spcPct val="0"/>
        </a:spcBef>
        <a:buNone/>
        <a:defRPr sz="36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p:titleStyle>
    <p:bodyStyle>
      <a:lvl1pPr marL="257175" indent="-257175" algn="l" defTabSz="685800" rtl="0" eaLnBrk="1" latinLnBrk="0" hangingPunct="1">
        <a:spcBef>
          <a:spcPts val="1500"/>
        </a:spcBef>
        <a:buFontTx/>
        <a:buBlip>
          <a:blip r:embed="rId16"/>
        </a:buBlip>
        <a:defRPr sz="1650" kern="1200">
          <a:solidFill>
            <a:schemeClr val="tx1"/>
          </a:solidFill>
          <a:effectLst>
            <a:outerShdw blurRad="50800" dist="50800" dir="5400000" sx="101000" sy="101000" algn="t" rotWithShape="0">
              <a:prstClr val="black">
                <a:alpha val="40000"/>
              </a:prstClr>
            </a:outerShdw>
          </a:effectLst>
          <a:latin typeface="+mn-lt"/>
          <a:ea typeface="+mn-ea"/>
          <a:cs typeface="+mn-cs"/>
        </a:defRPr>
      </a:lvl1pPr>
      <a:lvl2pPr marL="514350" indent="-252413" algn="l" defTabSz="685800" rtl="0" eaLnBrk="1" latinLnBrk="0" hangingPunct="1">
        <a:spcBef>
          <a:spcPts val="450"/>
        </a:spcBef>
        <a:buFontTx/>
        <a:buBlip>
          <a:blip r:embed="rId16"/>
        </a:buBlip>
        <a:defRPr sz="1500" kern="1200">
          <a:solidFill>
            <a:schemeClr val="tx1"/>
          </a:solidFill>
          <a:effectLst>
            <a:outerShdw blurRad="50800" dist="50800" dir="5400000" sx="101000" sy="101000" algn="t" rotWithShape="0">
              <a:prstClr val="black">
                <a:alpha val="40000"/>
              </a:prstClr>
            </a:outerShdw>
          </a:effectLst>
          <a:latin typeface="+mn-lt"/>
          <a:ea typeface="+mn-ea"/>
          <a:cs typeface="+mn-cs"/>
        </a:defRPr>
      </a:lvl2pPr>
      <a:lvl3pPr marL="776288" indent="-261938" algn="l" defTabSz="685800" rtl="0" eaLnBrk="1" latinLnBrk="0" hangingPunct="1">
        <a:spcBef>
          <a:spcPts val="450"/>
        </a:spcBef>
        <a:buFontTx/>
        <a:buBlip>
          <a:blip r:embed="rId16"/>
        </a:buBlip>
        <a:defRPr sz="1350" kern="1200">
          <a:solidFill>
            <a:schemeClr val="tx1"/>
          </a:solidFill>
          <a:effectLst>
            <a:outerShdw blurRad="50800" dist="50800" dir="5400000" sx="101000" sy="101000" algn="t" rotWithShape="0">
              <a:prstClr val="black">
                <a:alpha val="40000"/>
              </a:prstClr>
            </a:outerShdw>
          </a:effectLst>
          <a:latin typeface="+mn-lt"/>
          <a:ea typeface="+mn-ea"/>
          <a:cs typeface="+mn-cs"/>
        </a:defRPr>
      </a:lvl3pPr>
      <a:lvl4pPr marL="1028700" indent="-252413" algn="l" defTabSz="685800" rtl="0" eaLnBrk="1" latinLnBrk="0" hangingPunct="1">
        <a:spcBef>
          <a:spcPts val="450"/>
        </a:spcBef>
        <a:buFontTx/>
        <a:buBlip>
          <a:blip r:embed="rId16"/>
        </a:buBlip>
        <a:defRPr sz="1350" kern="1200">
          <a:solidFill>
            <a:schemeClr val="tx1"/>
          </a:solidFill>
          <a:effectLst>
            <a:outerShdw blurRad="50800" dist="50800" dir="5400000" sx="101000" sy="101000" algn="t" rotWithShape="0">
              <a:prstClr val="black">
                <a:alpha val="40000"/>
              </a:prstClr>
            </a:outerShdw>
          </a:effectLst>
          <a:latin typeface="+mn-lt"/>
          <a:ea typeface="+mn-ea"/>
          <a:cs typeface="+mn-cs"/>
        </a:defRPr>
      </a:lvl4pPr>
      <a:lvl5pPr marL="1290638" indent="-261938" algn="l" defTabSz="685800" rtl="0" eaLnBrk="1" latinLnBrk="0" hangingPunct="1">
        <a:spcBef>
          <a:spcPts val="450"/>
        </a:spcBef>
        <a:buFontTx/>
        <a:buBlip>
          <a:blip r:embed="rId16"/>
        </a:buBlip>
        <a:defRPr sz="1350" kern="1200">
          <a:solidFill>
            <a:schemeClr val="tx1"/>
          </a:solidFill>
          <a:effectLst>
            <a:outerShdw blurRad="50800" dist="50800" dir="5400000" sx="101000" sy="101000" algn="t" rotWithShape="0">
              <a:prstClr val="black">
                <a:alpha val="40000"/>
              </a:prstClr>
            </a:outerShdw>
          </a:effectLst>
          <a:latin typeface="+mn-lt"/>
          <a:ea typeface="+mn-ea"/>
          <a:cs typeface="+mn-cs"/>
        </a:defRPr>
      </a:lvl5pPr>
      <a:lvl6pPr marL="1541860" indent="-252413" algn="l" defTabSz="685800" rtl="0" eaLnBrk="1" latinLnBrk="0" hangingPunct="1">
        <a:spcBef>
          <a:spcPct val="20000"/>
        </a:spcBef>
        <a:buFontTx/>
        <a:buBlip>
          <a:blip r:embed="rId16"/>
        </a:buBlip>
        <a:defRPr lang="en-US" sz="135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6pPr>
      <a:lvl7pPr marL="1799035" indent="-252413" algn="l" defTabSz="685800" rtl="0" eaLnBrk="1" latinLnBrk="0" hangingPunct="1">
        <a:spcBef>
          <a:spcPct val="20000"/>
        </a:spcBef>
        <a:buFontTx/>
        <a:buBlip>
          <a:blip r:embed="rId16"/>
        </a:buBlip>
        <a:defRPr lang="en-US" sz="135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7pPr>
      <a:lvl8pPr marL="2057400" indent="-252413" algn="l" defTabSz="685800" rtl="0" eaLnBrk="1" latinLnBrk="0" hangingPunct="1">
        <a:spcBef>
          <a:spcPct val="20000"/>
        </a:spcBef>
        <a:buFontTx/>
        <a:buBlip>
          <a:blip r:embed="rId16"/>
        </a:buBlip>
        <a:defRPr lang="en-US" sz="1350" kern="1200" dirty="0" smtClean="0">
          <a:solidFill>
            <a:schemeClr val="tx1"/>
          </a:solidFill>
          <a:effectLst>
            <a:outerShdw blurRad="50800" dist="50800" dir="5400000" sx="101000" sy="101000" algn="t" rotWithShape="0">
              <a:prstClr val="black">
                <a:alpha val="40000"/>
              </a:prstClr>
            </a:outerShdw>
          </a:effectLst>
          <a:latin typeface="+mn-lt"/>
          <a:ea typeface="+mn-ea"/>
          <a:cs typeface="+mn-cs"/>
        </a:defRPr>
      </a:lvl8pPr>
      <a:lvl9pPr marL="2315766" indent="-252413" algn="l" defTabSz="685800" rtl="0" eaLnBrk="1" latinLnBrk="0" hangingPunct="1">
        <a:spcBef>
          <a:spcPct val="20000"/>
        </a:spcBef>
        <a:buFontTx/>
        <a:buBlip>
          <a:blip r:embed="rId16"/>
        </a:buBlip>
        <a:defRPr lang="en-US" sz="1350" kern="1200" dirty="0">
          <a:solidFill>
            <a:schemeClr val="tx1"/>
          </a:solidFill>
          <a:effectLst>
            <a:outerShdw blurRad="50800" dist="50800" dir="5400000" sx="101000" sy="101000" algn="t" rotWithShape="0">
              <a:prstClr val="black">
                <a:alpha val="40000"/>
              </a:prstClr>
            </a:outerShdw>
          </a:effectLst>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9.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23.jpg"/></Relationships>
</file>

<file path=ppt/slides/_rels/slide39.xml.rels><?xml version="1.0" encoding="UTF-8" standalone="yes"?>
<Relationships xmlns="http://schemas.openxmlformats.org/package/2006/relationships"><Relationship Id="rId8" Type="http://schemas.openxmlformats.org/officeDocument/2006/relationships/hyperlink" Target="https://flic.kr/p/hSCFxS" TargetMode="External"/><Relationship Id="rId3" Type="http://schemas.openxmlformats.org/officeDocument/2006/relationships/hyperlink" Target="https://flic.kr/p/9iU29M" TargetMode="External"/><Relationship Id="rId7" Type="http://schemas.openxmlformats.org/officeDocument/2006/relationships/hyperlink" Target="https://flic.kr/p/TKanUx"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hyperlink" Target="https://flic.kr/p/YofCi7" TargetMode="External"/><Relationship Id="rId5" Type="http://schemas.openxmlformats.org/officeDocument/2006/relationships/hyperlink" Target="https://flic.kr/p/diUMsn" TargetMode="External"/><Relationship Id="rId4" Type="http://schemas.openxmlformats.org/officeDocument/2006/relationships/hyperlink" Target="https://flic.kr/p/ePnwWn" TargetMode="External"/><Relationship Id="rId9" Type="http://schemas.openxmlformats.org/officeDocument/2006/relationships/hyperlink" Target="https://flic.kr/p/7RPD5w"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hyperlink" Target="http://hdl.handle.net/11213/7853"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441614" y="531628"/>
            <a:ext cx="8260773" cy="1129563"/>
          </a:xfrm>
        </p:spPr>
        <p:txBody>
          <a:bodyPr>
            <a:noAutofit/>
          </a:bodyPr>
          <a:lstStyle/>
          <a:p>
            <a:pPr algn="ctr"/>
            <a:r>
              <a:rPr lang="en-US" b="1" dirty="0">
                <a:latin typeface="Lucida Bright" panose="02040602050505020304" pitchFamily="18" charset="0"/>
              </a:rPr>
              <a:t>CaMMS Competencies and Education for a Career in Cataloging Interest Group</a:t>
            </a:r>
            <a:r>
              <a:rPr lang="en-US" sz="3200" b="1" dirty="0">
                <a:latin typeface="Lucida Bright" panose="02040602050505020304" pitchFamily="18" charset="0"/>
              </a:rPr>
              <a:t/>
            </a:r>
            <a:br>
              <a:rPr lang="en-US" sz="3200" b="1" dirty="0">
                <a:latin typeface="Lucida Bright" panose="02040602050505020304" pitchFamily="18" charset="0"/>
              </a:rPr>
            </a:br>
            <a:r>
              <a:rPr lang="en-US" sz="2000" dirty="0">
                <a:latin typeface="Lucida Bright" panose="02040602050505020304" pitchFamily="18" charset="0"/>
              </a:rPr>
              <a:t>#</a:t>
            </a:r>
            <a:r>
              <a:rPr lang="en-US" sz="2000" dirty="0" err="1">
                <a:latin typeface="Lucida Bright" panose="02040602050505020304" pitchFamily="18" charset="0"/>
              </a:rPr>
              <a:t>ceccigmidwinter</a:t>
            </a:r>
            <a:r>
              <a:rPr lang="en-US" sz="3200" dirty="0">
                <a:latin typeface="Lucida Bright" panose="02040602050505020304" pitchFamily="18" charset="0"/>
              </a:rPr>
              <a:t/>
            </a:r>
            <a:br>
              <a:rPr lang="en-US" sz="3200" dirty="0">
                <a:latin typeface="Lucida Bright" panose="02040602050505020304" pitchFamily="18" charset="0"/>
              </a:rPr>
            </a:br>
            <a:endParaRPr lang="en-US" sz="3200" dirty="0"/>
          </a:p>
        </p:txBody>
      </p:sp>
      <p:sp>
        <p:nvSpPr>
          <p:cNvPr id="8" name="TextBox 7"/>
          <p:cNvSpPr txBox="1"/>
          <p:nvPr/>
        </p:nvSpPr>
        <p:spPr>
          <a:xfrm>
            <a:off x="441614" y="2294426"/>
            <a:ext cx="8260773" cy="2716128"/>
          </a:xfrm>
          <a:prstGeom prst="rect">
            <a:avLst/>
          </a:prstGeom>
          <a:noFill/>
        </p:spPr>
        <p:txBody>
          <a:bodyPr wrap="square" rtlCol="0">
            <a:spAutoFit/>
          </a:bodyPr>
          <a:lstStyle/>
          <a:p>
            <a:pPr algn="ctr"/>
            <a:r>
              <a:rPr lang="en-US" sz="2000" dirty="0">
                <a:latin typeface="Lucida Bright" panose="02040602050505020304" pitchFamily="18" charset="0"/>
              </a:rPr>
              <a:t>Presenters:</a:t>
            </a:r>
          </a:p>
          <a:p>
            <a:pPr algn="ctr"/>
            <a:endParaRPr lang="en-US" sz="2000" dirty="0">
              <a:latin typeface="Lucida Bright" panose="02040602050505020304" pitchFamily="18" charset="0"/>
            </a:endParaRPr>
          </a:p>
          <a:p>
            <a:pPr algn="ctr"/>
            <a:endParaRPr lang="en-US" sz="1050" dirty="0">
              <a:latin typeface="Lucida Bright" panose="02040602050505020304" pitchFamily="18" charset="0"/>
            </a:endParaRPr>
          </a:p>
          <a:p>
            <a:pPr algn="ctr"/>
            <a:r>
              <a:rPr lang="en-US" sz="2000" dirty="0">
                <a:latin typeface="Lucida Bright" panose="02040602050505020304" pitchFamily="18" charset="0"/>
              </a:rPr>
              <a:t>Becky Skeen and Liz </a:t>
            </a:r>
            <a:r>
              <a:rPr lang="en-US" sz="2000" dirty="0" err="1">
                <a:latin typeface="Lucida Bright" panose="02040602050505020304" pitchFamily="18" charset="0"/>
              </a:rPr>
              <a:t>Woolcott</a:t>
            </a:r>
            <a:r>
              <a:rPr lang="en-US" sz="2000" dirty="0">
                <a:latin typeface="Lucida Bright" panose="02040602050505020304" pitchFamily="18" charset="0"/>
              </a:rPr>
              <a:t>, Utah State University</a:t>
            </a:r>
          </a:p>
          <a:p>
            <a:pPr algn="ctr"/>
            <a:endParaRPr lang="en-US" sz="2000" dirty="0">
              <a:latin typeface="Lucida Bright" panose="02040602050505020304" pitchFamily="18" charset="0"/>
            </a:endParaRPr>
          </a:p>
          <a:p>
            <a:pPr algn="ctr"/>
            <a:r>
              <a:rPr lang="en-US" sz="2000" dirty="0">
                <a:latin typeface="Lucida Bright" panose="02040602050505020304" pitchFamily="18" charset="0"/>
              </a:rPr>
              <a:t>and</a:t>
            </a:r>
          </a:p>
          <a:p>
            <a:pPr algn="ctr"/>
            <a:endParaRPr lang="en-US" sz="2000" dirty="0">
              <a:latin typeface="Lucida Bright" panose="02040602050505020304" pitchFamily="18" charset="0"/>
            </a:endParaRPr>
          </a:p>
          <a:p>
            <a:pPr algn="ctr"/>
            <a:r>
              <a:rPr lang="en-US" sz="2000" dirty="0">
                <a:latin typeface="Lucida Bright" panose="02040602050505020304" pitchFamily="18" charset="0"/>
              </a:rPr>
              <a:t>Rachel Fleming, University of Tennessee at Chattanooga, and</a:t>
            </a:r>
          </a:p>
          <a:p>
            <a:pPr algn="ctr"/>
            <a:r>
              <a:rPr lang="en-US" sz="2000" dirty="0">
                <a:latin typeface="Lucida Bright" panose="02040602050505020304" pitchFamily="18" charset="0"/>
              </a:rPr>
              <a:t>Erin Leach, University of Georgia</a:t>
            </a:r>
          </a:p>
        </p:txBody>
      </p:sp>
    </p:spTree>
    <p:extLst>
      <p:ext uri="{BB962C8B-B14F-4D97-AF65-F5344CB8AC3E}">
        <p14:creationId xmlns:p14="http://schemas.microsoft.com/office/powerpoint/2010/main" val="555200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Process: Responsibilities</a:t>
            </a:r>
          </a:p>
        </p:txBody>
      </p:sp>
      <p:sp>
        <p:nvSpPr>
          <p:cNvPr id="3" name="Content Placeholder 2"/>
          <p:cNvSpPr>
            <a:spLocks noGrp="1"/>
          </p:cNvSpPr>
          <p:nvPr>
            <p:ph idx="1"/>
          </p:nvPr>
        </p:nvSpPr>
        <p:spPr>
          <a:xfrm>
            <a:off x="1428751" y="1257300"/>
            <a:ext cx="4286249" cy="3192767"/>
          </a:xfrm>
        </p:spPr>
        <p:txBody>
          <a:bodyPr vert="horz" lIns="68580" tIns="34290" rIns="68580" bIns="34290" rtlCol="0" anchor="t">
            <a:normAutofit/>
          </a:bodyPr>
          <a:lstStyle/>
          <a:p>
            <a:pPr lvl="1"/>
            <a:r>
              <a:rPr lang="en-US" dirty="0"/>
              <a:t>Volunteer basis, taking into account:</a:t>
            </a:r>
          </a:p>
          <a:p>
            <a:pPr lvl="2"/>
            <a:r>
              <a:rPr lang="en-US" dirty="0"/>
              <a:t>Existing skill level</a:t>
            </a:r>
          </a:p>
          <a:p>
            <a:pPr lvl="2"/>
            <a:r>
              <a:rPr lang="en-US" dirty="0"/>
              <a:t>Interest/Comfort</a:t>
            </a:r>
          </a:p>
          <a:p>
            <a:pPr lvl="2"/>
            <a:r>
              <a:rPr lang="en-US" dirty="0"/>
              <a:t>Workload</a:t>
            </a:r>
          </a:p>
          <a:p>
            <a:pPr lvl="1"/>
            <a:r>
              <a:rPr lang="en-US" dirty="0"/>
              <a:t>Available to all unit employees</a:t>
            </a:r>
          </a:p>
          <a:p>
            <a:pPr lvl="1"/>
            <a:r>
              <a:rPr lang="en-US" dirty="0"/>
              <a:t>Prioritized issues that were important to the library</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9100" y="2971800"/>
            <a:ext cx="3588141" cy="2019300"/>
          </a:xfrm>
          <a:prstGeom prst="rect">
            <a:avLst/>
          </a:prstGeom>
        </p:spPr>
      </p:pic>
    </p:spTree>
    <p:extLst>
      <p:ext uri="{BB962C8B-B14F-4D97-AF65-F5344CB8AC3E}">
        <p14:creationId xmlns:p14="http://schemas.microsoft.com/office/powerpoint/2010/main" val="20921769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Process: Responsibilities</a:t>
            </a:r>
          </a:p>
        </p:txBody>
      </p:sp>
      <p:graphicFrame>
        <p:nvGraphicFramePr>
          <p:cNvPr id="4" name="Table 3"/>
          <p:cNvGraphicFramePr>
            <a:graphicFrameLocks noGrp="1"/>
          </p:cNvGraphicFramePr>
          <p:nvPr>
            <p:extLst/>
          </p:nvPr>
        </p:nvGraphicFramePr>
        <p:xfrm>
          <a:off x="4743450" y="1314457"/>
          <a:ext cx="3048000" cy="3685266"/>
        </p:xfrm>
        <a:graphic>
          <a:graphicData uri="http://schemas.openxmlformats.org/drawingml/2006/table">
            <a:tbl>
              <a:tblPr firstRow="1" bandRow="1">
                <a:tableStyleId>{6E25E649-3F16-4E02-A733-19D2CDBF48F0}</a:tableStyleId>
              </a:tblPr>
              <a:tblGrid>
                <a:gridCol w="2000250">
                  <a:extLst>
                    <a:ext uri="{9D8B030D-6E8A-4147-A177-3AD203B41FA5}">
                      <a16:colId xmlns:a16="http://schemas.microsoft.com/office/drawing/2014/main" val="20000"/>
                    </a:ext>
                  </a:extLst>
                </a:gridCol>
                <a:gridCol w="1047750">
                  <a:extLst>
                    <a:ext uri="{9D8B030D-6E8A-4147-A177-3AD203B41FA5}">
                      <a16:colId xmlns:a16="http://schemas.microsoft.com/office/drawing/2014/main" val="20001"/>
                    </a:ext>
                  </a:extLst>
                </a:gridCol>
              </a:tblGrid>
              <a:tr h="189497">
                <a:tc>
                  <a:txBody>
                    <a:bodyPr/>
                    <a:lstStyle/>
                    <a:p>
                      <a:pPr marL="0" marR="0" algn="ctr">
                        <a:spcBef>
                          <a:spcPts val="0"/>
                        </a:spcBef>
                        <a:spcAft>
                          <a:spcPts val="0"/>
                        </a:spcAft>
                      </a:pPr>
                      <a:r>
                        <a:rPr lang="en-US" sz="900" dirty="0">
                          <a:effectLst/>
                        </a:rPr>
                        <a:t>Specialties (sub-categories)</a:t>
                      </a:r>
                      <a:endParaRPr lang="en-US" sz="900" dirty="0">
                        <a:effectLst/>
                        <a:latin typeface="Cambria" charset="0"/>
                        <a:ea typeface="ＭＳ 明朝" charset="-128"/>
                        <a:cs typeface="Times New Roman" charset="0"/>
                      </a:endParaRPr>
                    </a:p>
                  </a:txBody>
                  <a:tcPr marL="51435" marR="51435" marT="0" marB="0"/>
                </a:tc>
                <a:tc>
                  <a:txBody>
                    <a:bodyPr/>
                    <a:lstStyle/>
                    <a:p>
                      <a:pPr marL="0" marR="0" algn="ctr">
                        <a:spcBef>
                          <a:spcPts val="0"/>
                        </a:spcBef>
                        <a:spcAft>
                          <a:spcPts val="0"/>
                        </a:spcAft>
                      </a:pPr>
                      <a:r>
                        <a:rPr lang="en-US" sz="900" dirty="0">
                          <a:effectLst/>
                        </a:rPr>
                        <a:t>Assigned</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0"/>
                  </a:ext>
                </a:extLst>
              </a:tr>
              <a:tr h="189497">
                <a:tc>
                  <a:txBody>
                    <a:bodyPr/>
                    <a:lstStyle/>
                    <a:p>
                      <a:pPr marL="0" marR="0">
                        <a:spcBef>
                          <a:spcPts val="0"/>
                        </a:spcBef>
                        <a:spcAft>
                          <a:spcPts val="0"/>
                        </a:spcAft>
                      </a:pPr>
                      <a:r>
                        <a:rPr lang="en-US" sz="900" dirty="0">
                          <a:effectLst/>
                        </a:rPr>
                        <a:t>Authority Control (MARC)</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Mavis</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1"/>
                  </a:ext>
                </a:extLst>
              </a:tr>
              <a:tr h="189497">
                <a:tc>
                  <a:txBody>
                    <a:bodyPr/>
                    <a:lstStyle/>
                    <a:p>
                      <a:pPr marL="0" marR="0">
                        <a:spcBef>
                          <a:spcPts val="0"/>
                        </a:spcBef>
                        <a:spcAft>
                          <a:spcPts val="0"/>
                        </a:spcAft>
                      </a:pPr>
                      <a:r>
                        <a:rPr lang="en-US" sz="900" dirty="0">
                          <a:effectLst/>
                        </a:rPr>
                        <a:t>Authority Control (DC)</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Liz</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2"/>
                  </a:ext>
                </a:extLst>
              </a:tr>
              <a:tr h="189497">
                <a:tc>
                  <a:txBody>
                    <a:bodyPr/>
                    <a:lstStyle/>
                    <a:p>
                      <a:pPr marL="0" marR="0">
                        <a:spcBef>
                          <a:spcPts val="0"/>
                        </a:spcBef>
                        <a:spcAft>
                          <a:spcPts val="0"/>
                        </a:spcAft>
                      </a:pPr>
                      <a:r>
                        <a:rPr lang="en-US" sz="900" dirty="0">
                          <a:effectLst/>
                        </a:rPr>
                        <a:t>BIBFRAME</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Melanie</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3"/>
                  </a:ext>
                </a:extLst>
              </a:tr>
              <a:tr h="189497">
                <a:tc>
                  <a:txBody>
                    <a:bodyPr/>
                    <a:lstStyle/>
                    <a:p>
                      <a:pPr marL="0" marR="0">
                        <a:spcBef>
                          <a:spcPts val="0"/>
                        </a:spcBef>
                        <a:spcAft>
                          <a:spcPts val="0"/>
                        </a:spcAft>
                      </a:pPr>
                      <a:r>
                        <a:rPr lang="en-US" sz="900" dirty="0">
                          <a:effectLst/>
                        </a:rPr>
                        <a:t>Encoded Archival Description (EAD</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Andrea, Anna</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4"/>
                  </a:ext>
                </a:extLst>
              </a:tr>
              <a:tr h="189497">
                <a:tc>
                  <a:txBody>
                    <a:bodyPr/>
                    <a:lstStyle/>
                    <a:p>
                      <a:pPr marL="0" marR="0">
                        <a:spcBef>
                          <a:spcPts val="0"/>
                        </a:spcBef>
                        <a:spcAft>
                          <a:spcPts val="0"/>
                        </a:spcAft>
                      </a:pPr>
                      <a:r>
                        <a:rPr lang="en-US" sz="900" dirty="0">
                          <a:effectLst/>
                        </a:rPr>
                        <a:t>Encoded Archival Context (EAC-CPF)</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Becky</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5"/>
                  </a:ext>
                </a:extLst>
              </a:tr>
              <a:tr h="189497">
                <a:tc>
                  <a:txBody>
                    <a:bodyPr/>
                    <a:lstStyle/>
                    <a:p>
                      <a:pPr marL="0" marR="0">
                        <a:spcBef>
                          <a:spcPts val="0"/>
                        </a:spcBef>
                        <a:spcAft>
                          <a:spcPts val="0"/>
                        </a:spcAft>
                      </a:pPr>
                      <a:r>
                        <a:rPr lang="en-US" sz="900" dirty="0">
                          <a:effectLst/>
                        </a:rPr>
                        <a:t>Linked Data</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 </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6"/>
                  </a:ext>
                </a:extLst>
              </a:tr>
              <a:tr h="189497">
                <a:tc>
                  <a:txBody>
                    <a:bodyPr/>
                    <a:lstStyle/>
                    <a:p>
                      <a:pPr marL="0" marR="0" algn="r">
                        <a:spcBef>
                          <a:spcPts val="0"/>
                        </a:spcBef>
                        <a:spcAft>
                          <a:spcPts val="0"/>
                        </a:spcAft>
                      </a:pPr>
                      <a:r>
                        <a:rPr lang="en-US" sz="900" dirty="0">
                          <a:effectLst/>
                        </a:rPr>
                        <a:t>*Authority control (MARC)</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Mavis</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7"/>
                  </a:ext>
                </a:extLst>
              </a:tr>
              <a:tr h="189497">
                <a:tc>
                  <a:txBody>
                    <a:bodyPr/>
                    <a:lstStyle/>
                    <a:p>
                      <a:pPr marL="0" marR="0" algn="r">
                        <a:spcBef>
                          <a:spcPts val="0"/>
                        </a:spcBef>
                        <a:spcAft>
                          <a:spcPts val="0"/>
                        </a:spcAft>
                      </a:pPr>
                      <a:r>
                        <a:rPr lang="en-US" sz="900" dirty="0">
                          <a:effectLst/>
                        </a:rPr>
                        <a:t>*Authority control (DC)</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Liz</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8"/>
                  </a:ext>
                </a:extLst>
              </a:tr>
              <a:tr h="189497">
                <a:tc>
                  <a:txBody>
                    <a:bodyPr/>
                    <a:lstStyle/>
                    <a:p>
                      <a:pPr marL="0" marR="0" algn="r">
                        <a:spcBef>
                          <a:spcPts val="0"/>
                        </a:spcBef>
                        <a:spcAft>
                          <a:spcPts val="0"/>
                        </a:spcAft>
                      </a:pPr>
                      <a:r>
                        <a:rPr lang="en-US" sz="900" dirty="0">
                          <a:effectLst/>
                        </a:rPr>
                        <a:t>*BIBFRAME</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Melanie</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9"/>
                  </a:ext>
                </a:extLst>
              </a:tr>
              <a:tr h="189497">
                <a:tc>
                  <a:txBody>
                    <a:bodyPr/>
                    <a:lstStyle/>
                    <a:p>
                      <a:pPr marL="0" marR="0" algn="r">
                        <a:spcBef>
                          <a:spcPts val="0"/>
                        </a:spcBef>
                        <a:spcAft>
                          <a:spcPts val="0"/>
                        </a:spcAft>
                      </a:pPr>
                      <a:r>
                        <a:rPr lang="en-US" sz="900" dirty="0">
                          <a:effectLst/>
                        </a:rPr>
                        <a:t>*PREMIS</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Becky</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0"/>
                  </a:ext>
                </a:extLst>
              </a:tr>
              <a:tr h="189497">
                <a:tc>
                  <a:txBody>
                    <a:bodyPr/>
                    <a:lstStyle/>
                    <a:p>
                      <a:pPr marL="0" marR="0" algn="r">
                        <a:spcBef>
                          <a:spcPts val="0"/>
                        </a:spcBef>
                        <a:spcAft>
                          <a:spcPts val="0"/>
                        </a:spcAft>
                      </a:pPr>
                      <a:r>
                        <a:rPr lang="en-US" sz="900" dirty="0">
                          <a:effectLst/>
                        </a:rPr>
                        <a:t>*RDA/RDF</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Melanie</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1"/>
                  </a:ext>
                </a:extLst>
              </a:tr>
              <a:tr h="189497">
                <a:tc>
                  <a:txBody>
                    <a:bodyPr/>
                    <a:lstStyle/>
                    <a:p>
                      <a:pPr marL="0" marR="0" algn="r">
                        <a:spcBef>
                          <a:spcPts val="0"/>
                        </a:spcBef>
                        <a:spcAft>
                          <a:spcPts val="0"/>
                        </a:spcAft>
                      </a:pPr>
                      <a:r>
                        <a:rPr lang="en-US" sz="900" dirty="0">
                          <a:effectLst/>
                        </a:rPr>
                        <a:t>*Research Data</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Andrea</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2"/>
                  </a:ext>
                </a:extLst>
              </a:tr>
              <a:tr h="189497">
                <a:tc>
                  <a:txBody>
                    <a:bodyPr/>
                    <a:lstStyle/>
                    <a:p>
                      <a:pPr marL="0" marR="0" algn="r">
                        <a:spcBef>
                          <a:spcPts val="0"/>
                        </a:spcBef>
                        <a:spcAft>
                          <a:spcPts val="0"/>
                        </a:spcAft>
                      </a:pPr>
                      <a:r>
                        <a:rPr lang="en-US" sz="900" dirty="0" err="1">
                          <a:effectLst/>
                        </a:rPr>
                        <a:t>Schema.org</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Kurt</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3"/>
                  </a:ext>
                </a:extLst>
              </a:tr>
              <a:tr h="189497">
                <a:tc>
                  <a:txBody>
                    <a:bodyPr/>
                    <a:lstStyle/>
                    <a:p>
                      <a:pPr marL="0" marR="0" algn="r">
                        <a:spcBef>
                          <a:spcPts val="0"/>
                        </a:spcBef>
                        <a:spcAft>
                          <a:spcPts val="0"/>
                        </a:spcAft>
                      </a:pPr>
                      <a:r>
                        <a:rPr lang="en-US" sz="900" dirty="0">
                          <a:effectLst/>
                        </a:rPr>
                        <a:t>Vendor efforts for Linked Data</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Kurt</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4"/>
                  </a:ext>
                </a:extLst>
              </a:tr>
              <a:tr h="189497">
                <a:tc>
                  <a:txBody>
                    <a:bodyPr/>
                    <a:lstStyle/>
                    <a:p>
                      <a:pPr marL="0" marR="0">
                        <a:spcBef>
                          <a:spcPts val="0"/>
                        </a:spcBef>
                        <a:spcAft>
                          <a:spcPts val="0"/>
                        </a:spcAft>
                      </a:pPr>
                      <a:r>
                        <a:rPr lang="en-US" sz="900" dirty="0">
                          <a:effectLst/>
                        </a:rPr>
                        <a:t>PREMIS</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Becky</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5"/>
                  </a:ext>
                </a:extLst>
              </a:tr>
              <a:tr h="189497">
                <a:tc>
                  <a:txBody>
                    <a:bodyPr/>
                    <a:lstStyle/>
                    <a:p>
                      <a:pPr marL="0" marR="0">
                        <a:spcBef>
                          <a:spcPts val="0"/>
                        </a:spcBef>
                        <a:spcAft>
                          <a:spcPts val="0"/>
                        </a:spcAft>
                      </a:pPr>
                      <a:r>
                        <a:rPr lang="en-US" sz="900" dirty="0">
                          <a:effectLst/>
                        </a:rPr>
                        <a:t>RDA</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Melanie**</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6"/>
                  </a:ext>
                </a:extLst>
              </a:tr>
              <a:tr h="189497">
                <a:tc>
                  <a:txBody>
                    <a:bodyPr/>
                    <a:lstStyle/>
                    <a:p>
                      <a:pPr marL="0" marR="0">
                        <a:spcBef>
                          <a:spcPts val="0"/>
                        </a:spcBef>
                        <a:spcAft>
                          <a:spcPts val="0"/>
                        </a:spcAft>
                      </a:pPr>
                      <a:r>
                        <a:rPr lang="en-US" sz="900" dirty="0">
                          <a:effectLst/>
                        </a:rPr>
                        <a:t>Research Data Cataloging</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Andrea</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7"/>
                  </a:ext>
                </a:extLst>
              </a:tr>
              <a:tr h="189497">
                <a:tc>
                  <a:txBody>
                    <a:bodyPr/>
                    <a:lstStyle/>
                    <a:p>
                      <a:pPr marL="0" marR="0">
                        <a:spcBef>
                          <a:spcPts val="0"/>
                        </a:spcBef>
                        <a:spcAft>
                          <a:spcPts val="0"/>
                        </a:spcAft>
                      </a:pPr>
                      <a:r>
                        <a:rPr lang="en-US" sz="900" dirty="0">
                          <a:effectLst/>
                        </a:rPr>
                        <a:t>Rights Management</a:t>
                      </a:r>
                      <a:endParaRPr lang="en-US" sz="900" dirty="0">
                        <a:effectLst/>
                        <a:latin typeface="Cambria" charset="0"/>
                        <a:ea typeface="ＭＳ 明朝" charset="-128"/>
                        <a:cs typeface="Times New Roman" charset="0"/>
                      </a:endParaRPr>
                    </a:p>
                  </a:txBody>
                  <a:tcPr marL="51435" marR="51435" marT="0" marB="0"/>
                </a:tc>
                <a:tc>
                  <a:txBody>
                    <a:bodyPr/>
                    <a:lstStyle/>
                    <a:p>
                      <a:pPr marL="0" marR="0">
                        <a:spcBef>
                          <a:spcPts val="0"/>
                        </a:spcBef>
                        <a:spcAft>
                          <a:spcPts val="0"/>
                        </a:spcAft>
                      </a:pPr>
                      <a:r>
                        <a:rPr lang="en-US" sz="900" dirty="0">
                          <a:effectLst/>
                        </a:rPr>
                        <a:t>Spencer</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8"/>
                  </a:ext>
                </a:extLst>
              </a:tr>
            </a:tbl>
          </a:graphicData>
        </a:graphic>
      </p:graphicFrame>
      <p:sp>
        <p:nvSpPr>
          <p:cNvPr id="6" name="Content Placeholder 2"/>
          <p:cNvSpPr>
            <a:spLocks noGrp="1"/>
          </p:cNvSpPr>
          <p:nvPr>
            <p:ph idx="1"/>
          </p:nvPr>
        </p:nvSpPr>
        <p:spPr>
          <a:xfrm>
            <a:off x="1257300" y="1371600"/>
            <a:ext cx="3543300" cy="3192767"/>
          </a:xfrm>
        </p:spPr>
        <p:txBody>
          <a:bodyPr vert="horz" lIns="68580" tIns="34290" rIns="68580" bIns="34290" rtlCol="0" anchor="t">
            <a:normAutofit/>
          </a:bodyPr>
          <a:lstStyle/>
          <a:p>
            <a:pPr lvl="1"/>
            <a:r>
              <a:rPr lang="en-US" dirty="0"/>
              <a:t>Split into two kinds of responsibilities:</a:t>
            </a:r>
          </a:p>
          <a:p>
            <a:pPr lvl="2"/>
            <a:r>
              <a:rPr lang="en-US" dirty="0">
                <a:solidFill>
                  <a:srgbClr val="FFFF00"/>
                </a:solidFill>
              </a:rPr>
              <a:t>Specialties = Standards competencies </a:t>
            </a:r>
          </a:p>
          <a:p>
            <a:pPr lvl="2"/>
            <a:r>
              <a:rPr lang="en-US" dirty="0"/>
              <a:t>Technical = Systems competencies + Skills and Abilities competencies</a:t>
            </a:r>
          </a:p>
        </p:txBody>
      </p:sp>
    </p:spTree>
    <p:extLst>
      <p:ext uri="{BB962C8B-B14F-4D97-AF65-F5344CB8AC3E}">
        <p14:creationId xmlns:p14="http://schemas.microsoft.com/office/powerpoint/2010/main" val="28809537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Process: Responsibilities</a:t>
            </a:r>
          </a:p>
        </p:txBody>
      </p:sp>
      <p:sp>
        <p:nvSpPr>
          <p:cNvPr id="3" name="Content Placeholder 2"/>
          <p:cNvSpPr>
            <a:spLocks noGrp="1"/>
          </p:cNvSpPr>
          <p:nvPr>
            <p:ph idx="1"/>
          </p:nvPr>
        </p:nvSpPr>
        <p:spPr>
          <a:xfrm>
            <a:off x="1257300" y="1371600"/>
            <a:ext cx="3543300" cy="3192767"/>
          </a:xfrm>
        </p:spPr>
        <p:txBody>
          <a:bodyPr vert="horz" lIns="68580" tIns="34290" rIns="68580" bIns="34290" rtlCol="0" anchor="t">
            <a:normAutofit/>
          </a:bodyPr>
          <a:lstStyle/>
          <a:p>
            <a:pPr lvl="1"/>
            <a:r>
              <a:rPr lang="en-US" dirty="0"/>
              <a:t>Split into two kinds of responsibilities:</a:t>
            </a:r>
          </a:p>
          <a:p>
            <a:pPr lvl="2"/>
            <a:r>
              <a:rPr lang="en-US" dirty="0"/>
              <a:t>Specialties = Standards competencies </a:t>
            </a:r>
          </a:p>
          <a:p>
            <a:pPr lvl="2"/>
            <a:r>
              <a:rPr lang="en-US" dirty="0">
                <a:solidFill>
                  <a:srgbClr val="FFFF00"/>
                </a:solidFill>
              </a:rPr>
              <a:t>Technical = Systems competencies + Skills and Abilities competencies</a:t>
            </a:r>
          </a:p>
        </p:txBody>
      </p:sp>
      <p:graphicFrame>
        <p:nvGraphicFramePr>
          <p:cNvPr id="5" name="Table 4"/>
          <p:cNvGraphicFramePr>
            <a:graphicFrameLocks noGrp="1"/>
          </p:cNvGraphicFramePr>
          <p:nvPr>
            <p:extLst/>
          </p:nvPr>
        </p:nvGraphicFramePr>
        <p:xfrm>
          <a:off x="4928750" y="1624959"/>
          <a:ext cx="2571751" cy="2686053"/>
        </p:xfrm>
        <a:graphic>
          <a:graphicData uri="http://schemas.openxmlformats.org/drawingml/2006/table">
            <a:tbl>
              <a:tblPr firstRow="1" firstCol="1" bandRow="1">
                <a:tableStyleId>{B301B821-A1FF-4177-AEE7-76D212191A09}</a:tableStyleId>
              </a:tblPr>
              <a:tblGrid>
                <a:gridCol w="1467797">
                  <a:extLst>
                    <a:ext uri="{9D8B030D-6E8A-4147-A177-3AD203B41FA5}">
                      <a16:colId xmlns:a16="http://schemas.microsoft.com/office/drawing/2014/main" val="20000"/>
                    </a:ext>
                  </a:extLst>
                </a:gridCol>
                <a:gridCol w="1103954">
                  <a:extLst>
                    <a:ext uri="{9D8B030D-6E8A-4147-A177-3AD203B41FA5}">
                      <a16:colId xmlns:a16="http://schemas.microsoft.com/office/drawing/2014/main" val="20001"/>
                    </a:ext>
                  </a:extLst>
                </a:gridCol>
              </a:tblGrid>
              <a:tr h="575582">
                <a:tc>
                  <a:txBody>
                    <a:bodyPr/>
                    <a:lstStyle/>
                    <a:p>
                      <a:pPr marL="0" marR="0" algn="ctr">
                        <a:spcBef>
                          <a:spcPts val="0"/>
                        </a:spcBef>
                        <a:spcAft>
                          <a:spcPts val="0"/>
                        </a:spcAft>
                      </a:pPr>
                      <a:r>
                        <a:rPr lang="en-US" sz="900" dirty="0">
                          <a:effectLst/>
                        </a:rPr>
                        <a:t>Technical Competencies</a:t>
                      </a:r>
                      <a:endParaRPr lang="en-US" sz="900" dirty="0">
                        <a:effectLst/>
                        <a:latin typeface="Cambria" charset="0"/>
                        <a:ea typeface="ＭＳ 明朝" charset="-128"/>
                        <a:cs typeface="Times New Roman" charset="0"/>
                      </a:endParaRPr>
                    </a:p>
                  </a:txBody>
                  <a:tcPr marL="51435" marR="51435" marT="0" marB="0"/>
                </a:tc>
                <a:tc>
                  <a:txBody>
                    <a:bodyPr/>
                    <a:lstStyle/>
                    <a:p>
                      <a:pPr marL="0" marR="0" algn="ctr">
                        <a:spcBef>
                          <a:spcPts val="0"/>
                        </a:spcBef>
                        <a:spcAft>
                          <a:spcPts val="0"/>
                        </a:spcAft>
                      </a:pPr>
                      <a:r>
                        <a:rPr lang="en-US" sz="900">
                          <a:effectLst/>
                        </a:rPr>
                        <a:t>Assigned group</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0"/>
                  </a:ext>
                </a:extLst>
              </a:tr>
              <a:tr h="191861">
                <a:tc rowSpan="5">
                  <a:txBody>
                    <a:bodyPr/>
                    <a:lstStyle/>
                    <a:p>
                      <a:pPr marL="0" marR="0" algn="l">
                        <a:spcBef>
                          <a:spcPts val="0"/>
                        </a:spcBef>
                        <a:spcAft>
                          <a:spcPts val="0"/>
                        </a:spcAft>
                      </a:pPr>
                      <a:r>
                        <a:rPr lang="en-US" sz="900" dirty="0">
                          <a:effectLst/>
                        </a:rPr>
                        <a:t> </a:t>
                      </a:r>
                      <a:r>
                        <a:rPr lang="en-US" sz="900" dirty="0" err="1">
                          <a:effectLst/>
                        </a:rPr>
                        <a:t>MarcEdit</a:t>
                      </a:r>
                      <a:endParaRPr lang="en-US" sz="900" dirty="0">
                        <a:effectLst/>
                        <a:latin typeface="Cambria" charset="0"/>
                        <a:ea typeface="ＭＳ 明朝" charset="-128"/>
                        <a:cs typeface="Times New Roman" charset="0"/>
                      </a:endParaRPr>
                    </a:p>
                  </a:txBody>
                  <a:tcPr marL="51435" marR="51435" marT="0" marB="0"/>
                </a:tc>
                <a:tc>
                  <a:txBody>
                    <a:bodyPr/>
                    <a:lstStyle/>
                    <a:p>
                      <a:pPr marL="0" marR="0" algn="l">
                        <a:spcBef>
                          <a:spcPts val="0"/>
                        </a:spcBef>
                        <a:spcAft>
                          <a:spcPts val="0"/>
                        </a:spcAft>
                      </a:pPr>
                      <a:r>
                        <a:rPr lang="en-US" sz="900">
                          <a:effectLst/>
                        </a:rPr>
                        <a:t>Andrea</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1"/>
                  </a:ext>
                </a:extLst>
              </a:tr>
              <a:tr h="191861">
                <a:tc vMerge="1">
                  <a:txBody>
                    <a:bodyPr/>
                    <a:lstStyle/>
                    <a:p>
                      <a:endParaRPr lang="en-US"/>
                    </a:p>
                  </a:txBody>
                  <a:tcPr/>
                </a:tc>
                <a:tc>
                  <a:txBody>
                    <a:bodyPr/>
                    <a:lstStyle/>
                    <a:p>
                      <a:pPr marL="0" marR="0" algn="l">
                        <a:spcBef>
                          <a:spcPts val="0"/>
                        </a:spcBef>
                        <a:spcAft>
                          <a:spcPts val="0"/>
                        </a:spcAft>
                      </a:pPr>
                      <a:r>
                        <a:rPr lang="en-US" sz="900">
                          <a:effectLst/>
                        </a:rPr>
                        <a:t>Kurt</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2"/>
                  </a:ext>
                </a:extLst>
              </a:tr>
              <a:tr h="191861">
                <a:tc vMerge="1">
                  <a:txBody>
                    <a:bodyPr/>
                    <a:lstStyle/>
                    <a:p>
                      <a:endParaRPr lang="en-US"/>
                    </a:p>
                  </a:txBody>
                  <a:tcPr/>
                </a:tc>
                <a:tc>
                  <a:txBody>
                    <a:bodyPr/>
                    <a:lstStyle/>
                    <a:p>
                      <a:pPr marL="0" marR="0" algn="l">
                        <a:spcBef>
                          <a:spcPts val="0"/>
                        </a:spcBef>
                        <a:spcAft>
                          <a:spcPts val="0"/>
                        </a:spcAft>
                      </a:pPr>
                      <a:r>
                        <a:rPr lang="en-US" sz="900">
                          <a:effectLst/>
                        </a:rPr>
                        <a:t>Liz</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3"/>
                  </a:ext>
                </a:extLst>
              </a:tr>
              <a:tr h="191861">
                <a:tc vMerge="1">
                  <a:txBody>
                    <a:bodyPr/>
                    <a:lstStyle/>
                    <a:p>
                      <a:endParaRPr lang="en-US"/>
                    </a:p>
                  </a:txBody>
                  <a:tcPr/>
                </a:tc>
                <a:tc>
                  <a:txBody>
                    <a:bodyPr/>
                    <a:lstStyle/>
                    <a:p>
                      <a:pPr marL="0" marR="0" algn="l">
                        <a:spcBef>
                          <a:spcPts val="0"/>
                        </a:spcBef>
                        <a:spcAft>
                          <a:spcPts val="0"/>
                        </a:spcAft>
                      </a:pPr>
                      <a:r>
                        <a:rPr lang="en-US" sz="900">
                          <a:effectLst/>
                        </a:rPr>
                        <a:t>Melanie</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4"/>
                  </a:ext>
                </a:extLst>
              </a:tr>
              <a:tr h="191861">
                <a:tc vMerge="1">
                  <a:txBody>
                    <a:bodyPr/>
                    <a:lstStyle/>
                    <a:p>
                      <a:endParaRPr lang="en-US"/>
                    </a:p>
                  </a:txBody>
                  <a:tcPr/>
                </a:tc>
                <a:tc>
                  <a:txBody>
                    <a:bodyPr/>
                    <a:lstStyle/>
                    <a:p>
                      <a:pPr marL="0" marR="0" algn="l">
                        <a:spcBef>
                          <a:spcPts val="0"/>
                        </a:spcBef>
                        <a:spcAft>
                          <a:spcPts val="0"/>
                        </a:spcAft>
                      </a:pPr>
                      <a:r>
                        <a:rPr lang="en-US" sz="900">
                          <a:effectLst/>
                        </a:rPr>
                        <a:t>Seth</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5"/>
                  </a:ext>
                </a:extLst>
              </a:tr>
              <a:tr h="191861">
                <a:tc rowSpan="3">
                  <a:txBody>
                    <a:bodyPr/>
                    <a:lstStyle/>
                    <a:p>
                      <a:pPr marL="0" marR="0" algn="l">
                        <a:spcBef>
                          <a:spcPts val="0"/>
                        </a:spcBef>
                        <a:spcAft>
                          <a:spcPts val="0"/>
                        </a:spcAft>
                      </a:pPr>
                      <a:r>
                        <a:rPr lang="en-US" sz="900">
                          <a:effectLst/>
                        </a:rPr>
                        <a:t>OpenRefine</a:t>
                      </a:r>
                      <a:endParaRPr lang="en-US" sz="900">
                        <a:effectLst/>
                        <a:latin typeface="Cambria" charset="0"/>
                        <a:ea typeface="ＭＳ 明朝" charset="-128"/>
                        <a:cs typeface="Times New Roman" charset="0"/>
                      </a:endParaRPr>
                    </a:p>
                  </a:txBody>
                  <a:tcPr marL="51435" marR="51435" marT="0" marB="0"/>
                </a:tc>
                <a:tc>
                  <a:txBody>
                    <a:bodyPr/>
                    <a:lstStyle/>
                    <a:p>
                      <a:pPr marL="0" marR="0" algn="l">
                        <a:spcBef>
                          <a:spcPts val="0"/>
                        </a:spcBef>
                        <a:spcAft>
                          <a:spcPts val="0"/>
                        </a:spcAft>
                      </a:pPr>
                      <a:r>
                        <a:rPr lang="en-US" sz="900">
                          <a:effectLst/>
                        </a:rPr>
                        <a:t>Andrea</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6"/>
                  </a:ext>
                </a:extLst>
              </a:tr>
              <a:tr h="191861">
                <a:tc vMerge="1">
                  <a:txBody>
                    <a:bodyPr/>
                    <a:lstStyle/>
                    <a:p>
                      <a:endParaRPr lang="en-US"/>
                    </a:p>
                  </a:txBody>
                  <a:tcPr/>
                </a:tc>
                <a:tc>
                  <a:txBody>
                    <a:bodyPr/>
                    <a:lstStyle/>
                    <a:p>
                      <a:pPr marL="0" marR="0" algn="l">
                        <a:spcBef>
                          <a:spcPts val="0"/>
                        </a:spcBef>
                        <a:spcAft>
                          <a:spcPts val="0"/>
                        </a:spcAft>
                      </a:pPr>
                      <a:r>
                        <a:rPr lang="en-US" sz="900">
                          <a:effectLst/>
                        </a:rPr>
                        <a:t>Anna</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7"/>
                  </a:ext>
                </a:extLst>
              </a:tr>
              <a:tr h="191861">
                <a:tc vMerge="1">
                  <a:txBody>
                    <a:bodyPr/>
                    <a:lstStyle/>
                    <a:p>
                      <a:endParaRPr lang="en-US"/>
                    </a:p>
                  </a:txBody>
                  <a:tcPr/>
                </a:tc>
                <a:tc>
                  <a:txBody>
                    <a:bodyPr/>
                    <a:lstStyle/>
                    <a:p>
                      <a:pPr marL="0" marR="0" algn="l">
                        <a:spcBef>
                          <a:spcPts val="0"/>
                        </a:spcBef>
                        <a:spcAft>
                          <a:spcPts val="0"/>
                        </a:spcAft>
                      </a:pPr>
                      <a:r>
                        <a:rPr lang="en-US" sz="900">
                          <a:effectLst/>
                        </a:rPr>
                        <a:t>Liz</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8"/>
                  </a:ext>
                </a:extLst>
              </a:tr>
              <a:tr h="191861">
                <a:tc rowSpan="3">
                  <a:txBody>
                    <a:bodyPr/>
                    <a:lstStyle/>
                    <a:p>
                      <a:pPr marL="0" marR="0" algn="l">
                        <a:spcBef>
                          <a:spcPts val="0"/>
                        </a:spcBef>
                        <a:spcAft>
                          <a:spcPts val="0"/>
                        </a:spcAft>
                      </a:pPr>
                      <a:r>
                        <a:rPr lang="en-US" sz="900">
                          <a:effectLst/>
                        </a:rPr>
                        <a:t>XML/XSLT</a:t>
                      </a:r>
                      <a:endParaRPr lang="en-US" sz="900">
                        <a:effectLst/>
                        <a:latin typeface="Cambria" charset="0"/>
                        <a:ea typeface="ＭＳ 明朝" charset="-128"/>
                        <a:cs typeface="Times New Roman" charset="0"/>
                      </a:endParaRPr>
                    </a:p>
                  </a:txBody>
                  <a:tcPr marL="51435" marR="51435" marT="0" marB="0"/>
                </a:tc>
                <a:tc>
                  <a:txBody>
                    <a:bodyPr/>
                    <a:lstStyle/>
                    <a:p>
                      <a:pPr marL="0" marR="0" algn="l">
                        <a:spcBef>
                          <a:spcPts val="0"/>
                        </a:spcBef>
                        <a:spcAft>
                          <a:spcPts val="0"/>
                        </a:spcAft>
                      </a:pPr>
                      <a:r>
                        <a:rPr lang="en-US" sz="900">
                          <a:effectLst/>
                        </a:rPr>
                        <a:t>Liz</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09"/>
                  </a:ext>
                </a:extLst>
              </a:tr>
              <a:tr h="191861">
                <a:tc vMerge="1">
                  <a:txBody>
                    <a:bodyPr/>
                    <a:lstStyle/>
                    <a:p>
                      <a:endParaRPr lang="en-US"/>
                    </a:p>
                  </a:txBody>
                  <a:tcPr/>
                </a:tc>
                <a:tc>
                  <a:txBody>
                    <a:bodyPr/>
                    <a:lstStyle/>
                    <a:p>
                      <a:pPr marL="0" marR="0" algn="l">
                        <a:spcBef>
                          <a:spcPts val="0"/>
                        </a:spcBef>
                        <a:spcAft>
                          <a:spcPts val="0"/>
                        </a:spcAft>
                      </a:pPr>
                      <a:r>
                        <a:rPr lang="en-US" sz="900">
                          <a:effectLst/>
                        </a:rPr>
                        <a:t>Andrea</a:t>
                      </a:r>
                      <a:endParaRPr lang="en-US" sz="90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0"/>
                  </a:ext>
                </a:extLst>
              </a:tr>
              <a:tr h="191861">
                <a:tc vMerge="1">
                  <a:txBody>
                    <a:bodyPr/>
                    <a:lstStyle/>
                    <a:p>
                      <a:endParaRPr lang="en-US"/>
                    </a:p>
                  </a:txBody>
                  <a:tcPr/>
                </a:tc>
                <a:tc>
                  <a:txBody>
                    <a:bodyPr/>
                    <a:lstStyle/>
                    <a:p>
                      <a:pPr marL="0" marR="0" algn="l">
                        <a:spcBef>
                          <a:spcPts val="0"/>
                        </a:spcBef>
                        <a:spcAft>
                          <a:spcPts val="0"/>
                        </a:spcAft>
                      </a:pPr>
                      <a:r>
                        <a:rPr lang="en-US" sz="900" dirty="0">
                          <a:effectLst/>
                        </a:rPr>
                        <a:t>Anna</a:t>
                      </a:r>
                      <a:endParaRPr lang="en-US" sz="900" dirty="0">
                        <a:effectLst/>
                        <a:latin typeface="Cambria" charset="0"/>
                        <a:ea typeface="ＭＳ 明朝" charset="-128"/>
                        <a:cs typeface="Times New Roman" charset="0"/>
                      </a:endParaRPr>
                    </a:p>
                  </a:txBody>
                  <a:tcPr marL="51435" marR="51435" marT="0" marB="0"/>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391646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Process: Responsibilities</a:t>
            </a:r>
          </a:p>
        </p:txBody>
      </p:sp>
      <p:sp>
        <p:nvSpPr>
          <p:cNvPr id="3" name="Content Placeholder 2"/>
          <p:cNvSpPr>
            <a:spLocks noGrp="1"/>
          </p:cNvSpPr>
          <p:nvPr>
            <p:ph idx="1"/>
          </p:nvPr>
        </p:nvSpPr>
        <p:spPr>
          <a:xfrm>
            <a:off x="1657350" y="1401856"/>
            <a:ext cx="2628900" cy="3192767"/>
          </a:xfrm>
        </p:spPr>
        <p:txBody>
          <a:bodyPr>
            <a:normAutofit lnSpcReduction="10000"/>
          </a:bodyPr>
          <a:lstStyle/>
          <a:p>
            <a:r>
              <a:rPr lang="en-US" dirty="0"/>
              <a:t>Responsible parties agreed to:</a:t>
            </a:r>
          </a:p>
          <a:p>
            <a:pPr lvl="1"/>
            <a:r>
              <a:rPr lang="en-US" dirty="0"/>
              <a:t>Seek out professional development opportunities</a:t>
            </a:r>
          </a:p>
          <a:p>
            <a:pPr lvl="1"/>
            <a:r>
              <a:rPr lang="en-US" dirty="0"/>
              <a:t>Train the rest of the unit</a:t>
            </a:r>
          </a:p>
          <a:p>
            <a:pPr lvl="1"/>
            <a:r>
              <a:rPr lang="en-US" dirty="0"/>
              <a:t>Advise the unit on any application for the skills</a:t>
            </a:r>
          </a:p>
          <a:p>
            <a:pPr lvl="1"/>
            <a:r>
              <a:rPr lang="en-US" dirty="0"/>
              <a:t>For technical competencies, find concrete applications of technical skills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14739" y="1828801"/>
            <a:ext cx="3313138" cy="2485460"/>
          </a:xfrm>
          <a:prstGeom prst="rect">
            <a:avLst/>
          </a:prstGeom>
        </p:spPr>
      </p:pic>
    </p:spTree>
    <p:extLst>
      <p:ext uri="{BB962C8B-B14F-4D97-AF65-F5344CB8AC3E}">
        <p14:creationId xmlns:p14="http://schemas.microsoft.com/office/powerpoint/2010/main" val="27506028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Implementation</a:t>
            </a:r>
          </a:p>
        </p:txBody>
      </p:sp>
      <p:sp>
        <p:nvSpPr>
          <p:cNvPr id="3" name="Content Placeholder 2"/>
          <p:cNvSpPr>
            <a:spLocks noGrp="1"/>
          </p:cNvSpPr>
          <p:nvPr>
            <p:ph idx="1"/>
          </p:nvPr>
        </p:nvSpPr>
        <p:spPr/>
        <p:txBody>
          <a:bodyPr>
            <a:normAutofit/>
          </a:bodyPr>
          <a:lstStyle/>
          <a:p>
            <a:r>
              <a:rPr lang="en-US" dirty="0"/>
              <a:t>Lunch Time Discussion Groups</a:t>
            </a:r>
          </a:p>
          <a:p>
            <a:pPr lvl="1"/>
            <a:r>
              <a:rPr lang="en-US" dirty="0"/>
              <a:t>No set time - takes place as needed</a:t>
            </a:r>
          </a:p>
          <a:p>
            <a:pPr lvl="1"/>
            <a:r>
              <a:rPr lang="en-US" dirty="0"/>
              <a:t>Called by “specialist” </a:t>
            </a:r>
          </a:p>
          <a:p>
            <a:pPr lvl="1"/>
            <a:r>
              <a:rPr lang="en-US" dirty="0"/>
              <a:t>Material distributed 1-2 weeks prior</a:t>
            </a:r>
          </a:p>
          <a:p>
            <a:pPr lvl="1"/>
            <a:r>
              <a:rPr lang="en-US" dirty="0"/>
              <a:t>Environment kept light</a:t>
            </a:r>
          </a:p>
          <a:p>
            <a:pPr lvl="1"/>
            <a:r>
              <a:rPr lang="en-US" dirty="0"/>
              <a:t>Invite administration or outside library colleagues, as needed</a:t>
            </a:r>
          </a:p>
          <a:p>
            <a:pPr marL="685800" lvl="2" indent="0">
              <a:buNone/>
            </a:pPr>
            <a:endParaRPr lang="en-US" dirty="0"/>
          </a:p>
        </p:txBody>
      </p:sp>
    </p:spTree>
    <p:extLst>
      <p:ext uri="{BB962C8B-B14F-4D97-AF65-F5344CB8AC3E}">
        <p14:creationId xmlns:p14="http://schemas.microsoft.com/office/powerpoint/2010/main" val="3253741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Implementation</a:t>
            </a:r>
          </a:p>
        </p:txBody>
      </p:sp>
      <p:sp>
        <p:nvSpPr>
          <p:cNvPr id="3" name="Content Placeholder 2"/>
          <p:cNvSpPr>
            <a:spLocks noGrp="1"/>
          </p:cNvSpPr>
          <p:nvPr>
            <p:ph idx="1"/>
          </p:nvPr>
        </p:nvSpPr>
        <p:spPr>
          <a:xfrm>
            <a:off x="1657350" y="1163171"/>
            <a:ext cx="5828110" cy="3431452"/>
          </a:xfrm>
        </p:spPr>
        <p:txBody>
          <a:bodyPr>
            <a:normAutofit/>
          </a:bodyPr>
          <a:lstStyle/>
          <a:p>
            <a:r>
              <a:rPr lang="en-US" dirty="0" err="1"/>
              <a:t>OpenRefine</a:t>
            </a:r>
            <a:r>
              <a:rPr lang="en-US" dirty="0"/>
              <a:t> Training</a:t>
            </a:r>
          </a:p>
          <a:p>
            <a:pPr lvl="1"/>
            <a:r>
              <a:rPr lang="en-US" dirty="0"/>
              <a:t>Data Carpentry</a:t>
            </a:r>
          </a:p>
          <a:p>
            <a:pPr lvl="1"/>
            <a:r>
              <a:rPr lang="en-US" dirty="0"/>
              <a:t>Function-based training</a:t>
            </a:r>
          </a:p>
          <a:p>
            <a:pPr lvl="2"/>
            <a:r>
              <a:rPr lang="en-US" dirty="0"/>
              <a:t>Implemented new batch editing process for music uniform headings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3912" y="2686050"/>
            <a:ext cx="2985077" cy="2305932"/>
          </a:xfrm>
          <a:prstGeom prst="rect">
            <a:avLst/>
          </a:prstGeom>
        </p:spPr>
      </p:pic>
    </p:spTree>
    <p:extLst>
      <p:ext uri="{BB962C8B-B14F-4D97-AF65-F5344CB8AC3E}">
        <p14:creationId xmlns:p14="http://schemas.microsoft.com/office/powerpoint/2010/main" val="2434431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Implementation</a:t>
            </a:r>
          </a:p>
        </p:txBody>
      </p:sp>
      <p:sp>
        <p:nvSpPr>
          <p:cNvPr id="3" name="Content Placeholder 2"/>
          <p:cNvSpPr>
            <a:spLocks noGrp="1"/>
          </p:cNvSpPr>
          <p:nvPr>
            <p:ph idx="1"/>
          </p:nvPr>
        </p:nvSpPr>
        <p:spPr/>
        <p:txBody>
          <a:bodyPr vert="horz" lIns="68580" tIns="34290" rIns="68580" bIns="34290" rtlCol="0" anchor="t">
            <a:normAutofit/>
          </a:bodyPr>
          <a:lstStyle/>
          <a:p>
            <a:r>
              <a:rPr lang="en-US" dirty="0"/>
              <a:t>XML Group </a:t>
            </a:r>
            <a:r>
              <a:rPr lang="mr-IN" dirty="0"/>
              <a:t>–</a:t>
            </a:r>
            <a:r>
              <a:rPr lang="en-US" dirty="0"/>
              <a:t> </a:t>
            </a:r>
            <a:r>
              <a:rPr lang="en-US" dirty="0">
                <a:solidFill>
                  <a:schemeClr val="accent1"/>
                </a:solidFill>
              </a:rPr>
              <a:t>2018,</a:t>
            </a:r>
            <a:r>
              <a:rPr lang="en-US" dirty="0"/>
              <a:t> </a:t>
            </a:r>
            <a:r>
              <a:rPr lang="en-US" dirty="0">
                <a:solidFill>
                  <a:schemeClr val="accent1"/>
                </a:solidFill>
              </a:rPr>
              <a:t>Year of XML</a:t>
            </a:r>
          </a:p>
          <a:p>
            <a:pPr lvl="1"/>
            <a:r>
              <a:rPr lang="en-US" dirty="0"/>
              <a:t>Learns XML </a:t>
            </a:r>
          </a:p>
          <a:p>
            <a:pPr lvl="1"/>
            <a:r>
              <a:rPr lang="en-US" dirty="0"/>
              <a:t>Incorporates key pieces of learning into workflows</a:t>
            </a:r>
          </a:p>
          <a:p>
            <a:pPr lvl="1"/>
            <a:r>
              <a:rPr lang="en-US" dirty="0"/>
              <a:t>Teach rest of staff (including assistant, professionals):</a:t>
            </a:r>
          </a:p>
          <a:p>
            <a:pPr lvl="2"/>
            <a:r>
              <a:rPr lang="en-US" dirty="0"/>
              <a:t>How to complete the workflows </a:t>
            </a:r>
          </a:p>
          <a:p>
            <a:pPr lvl="2"/>
            <a:r>
              <a:rPr lang="en-US" dirty="0"/>
              <a:t>Any underlying foundational concepts needed</a:t>
            </a:r>
          </a:p>
          <a:p>
            <a:pPr lvl="1"/>
            <a:r>
              <a:rPr lang="en-US" dirty="0"/>
              <a:t>Conducts a monthly training – including non-CMS staff</a:t>
            </a:r>
          </a:p>
        </p:txBody>
      </p:sp>
    </p:spTree>
    <p:extLst>
      <p:ext uri="{BB962C8B-B14F-4D97-AF65-F5344CB8AC3E}">
        <p14:creationId xmlns:p14="http://schemas.microsoft.com/office/powerpoint/2010/main" val="1137780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Goal Setting</a:t>
            </a:r>
          </a:p>
        </p:txBody>
      </p:sp>
      <p:graphicFrame>
        <p:nvGraphicFramePr>
          <p:cNvPr id="6" name="Content Placeholder 5"/>
          <p:cNvGraphicFramePr>
            <a:graphicFrameLocks noGrp="1"/>
          </p:cNvGraphicFramePr>
          <p:nvPr>
            <p:ph idx="1"/>
            <p:extLst/>
          </p:nvPr>
        </p:nvGraphicFramePr>
        <p:xfrm>
          <a:off x="1485900" y="1257300"/>
          <a:ext cx="5999561" cy="3152039"/>
        </p:xfrm>
        <a:graphic>
          <a:graphicData uri="http://schemas.openxmlformats.org/drawingml/2006/table">
            <a:tbl>
              <a:tblPr firstRow="1" firstCol="1" bandRow="1">
                <a:tableStyleId>{69012ECD-51FC-41F1-AA8D-1B2483CD663E}</a:tableStyleId>
              </a:tblPr>
              <a:tblGrid>
                <a:gridCol w="2187246">
                  <a:extLst>
                    <a:ext uri="{9D8B030D-6E8A-4147-A177-3AD203B41FA5}">
                      <a16:colId xmlns:a16="http://schemas.microsoft.com/office/drawing/2014/main" val="20000"/>
                    </a:ext>
                  </a:extLst>
                </a:gridCol>
                <a:gridCol w="2187246">
                  <a:extLst>
                    <a:ext uri="{9D8B030D-6E8A-4147-A177-3AD203B41FA5}">
                      <a16:colId xmlns:a16="http://schemas.microsoft.com/office/drawing/2014/main" val="20001"/>
                    </a:ext>
                  </a:extLst>
                </a:gridCol>
                <a:gridCol w="483258">
                  <a:extLst>
                    <a:ext uri="{9D8B030D-6E8A-4147-A177-3AD203B41FA5}">
                      <a16:colId xmlns:a16="http://schemas.microsoft.com/office/drawing/2014/main" val="20002"/>
                    </a:ext>
                  </a:extLst>
                </a:gridCol>
                <a:gridCol w="1141811">
                  <a:extLst>
                    <a:ext uri="{9D8B030D-6E8A-4147-A177-3AD203B41FA5}">
                      <a16:colId xmlns:a16="http://schemas.microsoft.com/office/drawing/2014/main" val="20003"/>
                    </a:ext>
                  </a:extLst>
                </a:gridCol>
              </a:tblGrid>
              <a:tr h="103635">
                <a:tc>
                  <a:txBody>
                    <a:bodyPr/>
                    <a:lstStyle/>
                    <a:p>
                      <a:pPr marL="0" marR="0">
                        <a:spcBef>
                          <a:spcPts val="0"/>
                        </a:spcBef>
                        <a:spcAft>
                          <a:spcPts val="0"/>
                        </a:spcAft>
                      </a:pPr>
                      <a:r>
                        <a:rPr lang="en-US" sz="600" dirty="0">
                          <a:effectLst/>
                        </a:rPr>
                        <a:t>Goal</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spcBef>
                          <a:spcPts val="0"/>
                        </a:spcBef>
                        <a:spcAft>
                          <a:spcPts val="0"/>
                        </a:spcAft>
                      </a:pPr>
                      <a:r>
                        <a:rPr lang="en-US" sz="600">
                          <a:effectLst/>
                        </a:rPr>
                        <a:t>Activity</a:t>
                      </a:r>
                      <a:endParaRPr lang="en-US" sz="60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tcPr>
                </a:tc>
                <a:tc>
                  <a:txBody>
                    <a:bodyPr/>
                    <a:lstStyle/>
                    <a:p>
                      <a:pPr marL="0" marR="0">
                        <a:spcBef>
                          <a:spcPts val="0"/>
                        </a:spcBef>
                        <a:spcAft>
                          <a:spcPts val="0"/>
                        </a:spcAft>
                      </a:pPr>
                      <a:r>
                        <a:rPr lang="en-US" sz="600">
                          <a:effectLst/>
                        </a:rPr>
                        <a:t>Lead</a:t>
                      </a:r>
                      <a:endParaRPr lang="en-US" sz="600">
                        <a:effectLst/>
                        <a:latin typeface="Cambria" charset="0"/>
                        <a:ea typeface="ＭＳ 明朝" charset="-128"/>
                        <a:cs typeface="Times New Roman" charset="0"/>
                      </a:endParaRPr>
                    </a:p>
                  </a:txBody>
                  <a:tcPr marL="33588" marR="33588" marT="0" marB="0"/>
                </a:tc>
                <a:tc>
                  <a:txBody>
                    <a:bodyPr/>
                    <a:lstStyle/>
                    <a:p>
                      <a:pPr marL="0" marR="0">
                        <a:spcBef>
                          <a:spcPts val="0"/>
                        </a:spcBef>
                        <a:spcAft>
                          <a:spcPts val="0"/>
                        </a:spcAft>
                      </a:pPr>
                      <a:r>
                        <a:rPr lang="en-US" sz="600" dirty="0">
                          <a:effectLst/>
                        </a:rPr>
                        <a:t>Team Members</a:t>
                      </a:r>
                      <a:endParaRPr lang="en-US" sz="600" dirty="0">
                        <a:effectLst/>
                        <a:latin typeface="Cambria" charset="0"/>
                        <a:ea typeface="ＭＳ 明朝" charset="-128"/>
                        <a:cs typeface="Times New Roman" charset="0"/>
                      </a:endParaRPr>
                    </a:p>
                  </a:txBody>
                  <a:tcPr marL="33588" marR="33588" marT="0" marB="0"/>
                </a:tc>
                <a:extLst>
                  <a:ext uri="{0D108BD9-81ED-4DB2-BD59-A6C34878D82A}">
                    <a16:rowId xmlns:a16="http://schemas.microsoft.com/office/drawing/2014/main" val="10000"/>
                  </a:ext>
                </a:extLst>
              </a:tr>
              <a:tr h="467865">
                <a:tc>
                  <a:txBody>
                    <a:bodyPr/>
                    <a:lstStyle/>
                    <a:p>
                      <a:pPr marL="0" marR="0">
                        <a:spcBef>
                          <a:spcPts val="0"/>
                        </a:spcBef>
                        <a:spcAft>
                          <a:spcPts val="0"/>
                        </a:spcAft>
                      </a:pPr>
                      <a:r>
                        <a:rPr lang="en-US" sz="500" dirty="0">
                          <a:effectLst/>
                        </a:rPr>
                        <a:t>Goal #1: </a:t>
                      </a:r>
                      <a:endParaRPr lang="en-US" sz="600" dirty="0">
                        <a:effectLst/>
                      </a:endParaRPr>
                    </a:p>
                    <a:p>
                      <a:pPr marL="0" marR="0">
                        <a:spcBef>
                          <a:spcPts val="0"/>
                        </a:spcBef>
                        <a:spcAft>
                          <a:spcPts val="0"/>
                        </a:spcAft>
                      </a:pPr>
                      <a:r>
                        <a:rPr lang="en-US" sz="500" dirty="0">
                          <a:effectLst/>
                        </a:rPr>
                        <a:t>Simplify and increase efficiency of database maintenance and correction</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spcBef>
                          <a:spcPts val="0"/>
                        </a:spcBef>
                        <a:spcAft>
                          <a:spcPts val="0"/>
                        </a:spcAft>
                      </a:pPr>
                      <a:r>
                        <a:rPr lang="en-US" sz="500" dirty="0">
                          <a:effectLst/>
                        </a:rPr>
                        <a:t>Activity #1: </a:t>
                      </a:r>
                      <a:endParaRPr lang="en-US" sz="600" dirty="0">
                        <a:effectLst/>
                      </a:endParaRPr>
                    </a:p>
                    <a:p>
                      <a:pPr marL="0" marR="0">
                        <a:spcBef>
                          <a:spcPts val="0"/>
                        </a:spcBef>
                        <a:spcAft>
                          <a:spcPts val="0"/>
                        </a:spcAft>
                      </a:pPr>
                      <a:r>
                        <a:rPr lang="en-US" sz="500" dirty="0">
                          <a:effectLst/>
                        </a:rPr>
                        <a:t>Streamline metadata procedures and create a comprehensive application profile for digital collections </a:t>
                      </a:r>
                      <a:endParaRPr lang="en-US" sz="600" dirty="0">
                        <a:effectLst/>
                      </a:endParaRPr>
                    </a:p>
                    <a:p>
                      <a:pPr marL="0" marR="0">
                        <a:spcBef>
                          <a:spcPts val="0"/>
                        </a:spcBef>
                        <a:spcAft>
                          <a:spcPts val="0"/>
                        </a:spcAft>
                      </a:pPr>
                      <a:r>
                        <a:rPr lang="en-US" sz="600" dirty="0">
                          <a:effectLst/>
                        </a:rPr>
                        <a:t> </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B w="12700" cap="flat" cmpd="sng" algn="ctr">
                      <a:solidFill>
                        <a:schemeClr val="accent1"/>
                      </a:solidFill>
                      <a:prstDash val="solid"/>
                      <a:round/>
                      <a:headEnd type="none" w="med" len="med"/>
                      <a:tailEnd type="none" w="med" len="med"/>
                    </a:lnB>
                  </a:tcPr>
                </a:tc>
                <a:tc>
                  <a:txBody>
                    <a:bodyPr/>
                    <a:lstStyle/>
                    <a:p>
                      <a:pPr marL="0" marR="0">
                        <a:spcBef>
                          <a:spcPts val="0"/>
                        </a:spcBef>
                        <a:spcAft>
                          <a:spcPts val="0"/>
                        </a:spcAft>
                      </a:pPr>
                      <a:r>
                        <a:rPr lang="en-US" sz="600" dirty="0">
                          <a:effectLst/>
                        </a:rPr>
                        <a:t>Andrea</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B w="12700" cap="flat" cmpd="sng" algn="ctr">
                      <a:solidFill>
                        <a:schemeClr val="accent1"/>
                      </a:solidFill>
                      <a:prstDash val="solid"/>
                      <a:round/>
                      <a:headEnd type="none" w="med" len="med"/>
                      <a:tailEnd type="none" w="med" len="med"/>
                    </a:lnB>
                  </a:tcPr>
                </a:tc>
                <a:tc>
                  <a:txBody>
                    <a:bodyPr/>
                    <a:lstStyle/>
                    <a:p>
                      <a:pPr marL="342900" marR="0" lvl="0" indent="-342900">
                        <a:spcBef>
                          <a:spcPts val="0"/>
                        </a:spcBef>
                        <a:spcAft>
                          <a:spcPts val="0"/>
                        </a:spcAft>
                        <a:buFont typeface="Symbol" charset="2"/>
                        <a:buChar char=""/>
                      </a:pPr>
                      <a:r>
                        <a:rPr lang="en-US" sz="600" dirty="0">
                          <a:effectLst/>
                        </a:rPr>
                        <a:t>Anna</a:t>
                      </a:r>
                    </a:p>
                    <a:p>
                      <a:pPr marL="342900" marR="0" lvl="0" indent="-342900">
                        <a:spcBef>
                          <a:spcPts val="0"/>
                        </a:spcBef>
                        <a:spcAft>
                          <a:spcPts val="0"/>
                        </a:spcAft>
                        <a:buFont typeface="Symbol" charset="2"/>
                        <a:buChar char=""/>
                      </a:pPr>
                      <a:r>
                        <a:rPr lang="en-US" sz="600" dirty="0">
                          <a:effectLst/>
                        </a:rPr>
                        <a:t>Seth</a:t>
                      </a:r>
                    </a:p>
                    <a:p>
                      <a:pPr marL="342900" marR="0" lvl="0" indent="-342900">
                        <a:spcBef>
                          <a:spcPts val="0"/>
                        </a:spcBef>
                        <a:spcAft>
                          <a:spcPts val="0"/>
                        </a:spcAft>
                        <a:buFont typeface="Symbol" charset="2"/>
                        <a:buChar char=""/>
                      </a:pPr>
                      <a:r>
                        <a:rPr lang="en-US" sz="600" dirty="0">
                          <a:effectLst/>
                        </a:rPr>
                        <a:t>Liz</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pPr marL="0" marR="0">
                        <a:spcBef>
                          <a:spcPts val="0"/>
                        </a:spcBef>
                        <a:spcAft>
                          <a:spcPts val="0"/>
                        </a:spcAft>
                      </a:pPr>
                      <a:r>
                        <a:rPr lang="en-US" sz="500" dirty="0">
                          <a:effectLst/>
                        </a:rPr>
                        <a:t>Goal #2:  </a:t>
                      </a:r>
                      <a:endParaRPr lang="en-US" sz="600" dirty="0">
                        <a:effectLst/>
                      </a:endParaRPr>
                    </a:p>
                    <a:p>
                      <a:pPr marL="0" marR="0">
                        <a:spcBef>
                          <a:spcPts val="0"/>
                        </a:spcBef>
                        <a:spcAft>
                          <a:spcPts val="0"/>
                        </a:spcAft>
                      </a:pPr>
                      <a:r>
                        <a:rPr lang="en-US" sz="500" dirty="0">
                          <a:effectLst/>
                        </a:rPr>
                        <a:t>Increase visibility and outreach of cataloging and metadata workflows and impact</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tx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spcBef>
                          <a:spcPts val="0"/>
                        </a:spcBef>
                        <a:spcAft>
                          <a:spcPts val="0"/>
                        </a:spcAft>
                      </a:pPr>
                      <a:r>
                        <a:rPr lang="en-US" sz="500" dirty="0">
                          <a:effectLst/>
                        </a:rPr>
                        <a:t>Activity # 1:</a:t>
                      </a:r>
                      <a:endParaRPr lang="en-US" sz="600" dirty="0">
                        <a:effectLst/>
                      </a:endParaRPr>
                    </a:p>
                    <a:p>
                      <a:pPr marL="0" marR="0">
                        <a:spcBef>
                          <a:spcPts val="0"/>
                        </a:spcBef>
                        <a:spcAft>
                          <a:spcPts val="0"/>
                        </a:spcAft>
                      </a:pPr>
                      <a:r>
                        <a:rPr lang="en-US" sz="500" dirty="0">
                          <a:effectLst/>
                        </a:rPr>
                        <a:t>Conduct workshops with other departments, such as Table Talks, in order to demonstrate the work or workflows of the unit </a:t>
                      </a:r>
                      <a:endParaRPr lang="en-US" sz="600" dirty="0">
                        <a:effectLst/>
                      </a:endParaRPr>
                    </a:p>
                    <a:p>
                      <a:pPr marL="0" marR="0">
                        <a:spcBef>
                          <a:spcPts val="0"/>
                        </a:spcBef>
                        <a:spcAft>
                          <a:spcPts val="0"/>
                        </a:spcAft>
                      </a:pPr>
                      <a:r>
                        <a:rPr lang="en-US" sz="600" dirty="0">
                          <a:effectLst/>
                        </a:rPr>
                        <a:t> </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spcBef>
                          <a:spcPts val="0"/>
                        </a:spcBef>
                        <a:spcAft>
                          <a:spcPts val="0"/>
                        </a:spcAft>
                      </a:pPr>
                      <a:r>
                        <a:rPr lang="en-US" sz="600" dirty="0">
                          <a:effectLst/>
                        </a:rPr>
                        <a:t>Kurt</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342900" marR="0" lvl="0" indent="-342900">
                        <a:spcBef>
                          <a:spcPts val="0"/>
                        </a:spcBef>
                        <a:spcAft>
                          <a:spcPts val="0"/>
                        </a:spcAft>
                        <a:buFont typeface="Symbol" charset="2"/>
                        <a:buChar char=""/>
                      </a:pPr>
                      <a:r>
                        <a:rPr lang="en-US" sz="600" dirty="0">
                          <a:effectLst/>
                        </a:rPr>
                        <a:t>Melanie</a:t>
                      </a:r>
                    </a:p>
                    <a:p>
                      <a:pPr marL="342900" marR="0" lvl="0" indent="-342900">
                        <a:lnSpc>
                          <a:spcPct val="107000"/>
                        </a:lnSpc>
                        <a:spcBef>
                          <a:spcPts val="0"/>
                        </a:spcBef>
                        <a:spcAft>
                          <a:spcPts val="0"/>
                        </a:spcAft>
                        <a:buFont typeface="Symbol" charset="2"/>
                        <a:buChar char=""/>
                      </a:pPr>
                      <a:r>
                        <a:rPr lang="en-US" sz="600" dirty="0">
                          <a:effectLst/>
                        </a:rPr>
                        <a:t>Barb</a:t>
                      </a:r>
                    </a:p>
                  </a:txBody>
                  <a:tcPr marL="33588" marR="33588" marT="0" marB="0">
                    <a:lnL w="12700" cap="flat" cmpd="sng" algn="ctr">
                      <a:solidFill>
                        <a:schemeClr val="accent1"/>
                      </a:solidFill>
                      <a:prstDash val="solid"/>
                      <a:round/>
                      <a:headEnd type="none" w="med" len="med"/>
                      <a:tailEnd type="none" w="med" len="med"/>
                    </a:lnL>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2"/>
                  </a:ext>
                </a:extLst>
              </a:tr>
              <a:tr h="380673">
                <a:tc rowSpan="2">
                  <a:txBody>
                    <a:bodyPr/>
                    <a:lstStyle/>
                    <a:p>
                      <a:pPr marL="0" marR="0">
                        <a:spcBef>
                          <a:spcPts val="0"/>
                        </a:spcBef>
                        <a:spcAft>
                          <a:spcPts val="0"/>
                        </a:spcAft>
                      </a:pPr>
                      <a:r>
                        <a:rPr lang="en-US" sz="500" dirty="0">
                          <a:effectLst/>
                        </a:rPr>
                        <a:t>Goal #3: </a:t>
                      </a:r>
                      <a:endParaRPr lang="en-US" sz="600" dirty="0">
                        <a:effectLst/>
                      </a:endParaRPr>
                    </a:p>
                    <a:p>
                      <a:pPr marL="0" marR="0">
                        <a:spcBef>
                          <a:spcPts val="0"/>
                        </a:spcBef>
                        <a:spcAft>
                          <a:spcPts val="0"/>
                        </a:spcAft>
                      </a:pPr>
                      <a:r>
                        <a:rPr lang="en-US" sz="500" dirty="0">
                          <a:effectLst/>
                        </a:rPr>
                        <a:t>Contribute to the scholarship and knowledge of the cataloging and metadata field</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tx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spcBef>
                          <a:spcPts val="0"/>
                        </a:spcBef>
                        <a:spcAft>
                          <a:spcPts val="0"/>
                        </a:spcAft>
                      </a:pPr>
                      <a:r>
                        <a:rPr lang="en-US" sz="500" dirty="0">
                          <a:effectLst/>
                        </a:rPr>
                        <a:t>Activity #1: </a:t>
                      </a:r>
                      <a:endParaRPr lang="en-US" sz="600" dirty="0">
                        <a:effectLst/>
                      </a:endParaRPr>
                    </a:p>
                    <a:p>
                      <a:pPr marL="0" marR="0">
                        <a:spcBef>
                          <a:spcPts val="0"/>
                        </a:spcBef>
                        <a:spcAft>
                          <a:spcPts val="0"/>
                        </a:spcAft>
                      </a:pPr>
                      <a:r>
                        <a:rPr lang="en-US" sz="500" dirty="0">
                          <a:effectLst/>
                        </a:rPr>
                        <a:t>Publicly share developed procedures and policies with other catalogers and metadata professionals in the field </a:t>
                      </a:r>
                      <a:endParaRPr lang="en-US" sz="600" dirty="0">
                        <a:effectLst/>
                      </a:endParaRPr>
                    </a:p>
                    <a:p>
                      <a:pPr marL="0" marR="0">
                        <a:spcBef>
                          <a:spcPts val="0"/>
                        </a:spcBef>
                        <a:spcAft>
                          <a:spcPts val="0"/>
                        </a:spcAft>
                      </a:pPr>
                      <a:r>
                        <a:rPr lang="en-US" sz="600" dirty="0">
                          <a:effectLst/>
                        </a:rPr>
                        <a:t> </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tcPr>
                </a:tc>
                <a:tc>
                  <a:txBody>
                    <a:bodyPr/>
                    <a:lstStyle/>
                    <a:p>
                      <a:pPr marL="0" marR="0">
                        <a:spcBef>
                          <a:spcPts val="0"/>
                        </a:spcBef>
                        <a:spcAft>
                          <a:spcPts val="0"/>
                        </a:spcAft>
                      </a:pPr>
                      <a:r>
                        <a:rPr lang="en-US" sz="600" dirty="0">
                          <a:effectLst/>
                        </a:rPr>
                        <a:t>Becky</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342900" marR="0" lvl="0" indent="-342900">
                        <a:spcBef>
                          <a:spcPts val="0"/>
                        </a:spcBef>
                        <a:spcAft>
                          <a:spcPts val="0"/>
                        </a:spcAft>
                        <a:buFont typeface="Symbol" charset="2"/>
                        <a:buChar char=""/>
                      </a:pPr>
                      <a:r>
                        <a:rPr lang="en-US" sz="600" dirty="0">
                          <a:effectLst/>
                        </a:rPr>
                        <a:t>Andrea</a:t>
                      </a:r>
                    </a:p>
                    <a:p>
                      <a:pPr marL="342900" marR="0" lvl="0" indent="-342900">
                        <a:spcBef>
                          <a:spcPts val="0"/>
                        </a:spcBef>
                        <a:spcAft>
                          <a:spcPts val="0"/>
                        </a:spcAft>
                        <a:buFont typeface="Symbol" charset="2"/>
                        <a:buChar char=""/>
                      </a:pPr>
                      <a:r>
                        <a:rPr lang="en-US" sz="600" dirty="0">
                          <a:effectLst/>
                        </a:rPr>
                        <a:t>Melanie</a:t>
                      </a:r>
                    </a:p>
                    <a:p>
                      <a:pPr marL="342900" marR="0" lvl="0" indent="-342900">
                        <a:spcBef>
                          <a:spcPts val="0"/>
                        </a:spcBef>
                        <a:spcAft>
                          <a:spcPts val="0"/>
                        </a:spcAft>
                        <a:buFont typeface="Symbol" charset="2"/>
                        <a:buChar char=""/>
                      </a:pPr>
                      <a:r>
                        <a:rPr lang="en-US" sz="600" dirty="0">
                          <a:effectLst/>
                        </a:rPr>
                        <a:t>Liz</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3"/>
                  </a:ext>
                </a:extLst>
              </a:tr>
              <a:tr h="414540">
                <a:tc vMerge="1">
                  <a:txBody>
                    <a:bodyPr/>
                    <a:lstStyle/>
                    <a:p>
                      <a:endParaRPr lang="en-US"/>
                    </a:p>
                  </a:txBody>
                  <a:tcPr/>
                </a:tc>
                <a:tc>
                  <a:txBody>
                    <a:bodyPr/>
                    <a:lstStyle/>
                    <a:p>
                      <a:pPr marL="0" marR="0">
                        <a:spcBef>
                          <a:spcPts val="0"/>
                        </a:spcBef>
                        <a:spcAft>
                          <a:spcPts val="0"/>
                        </a:spcAft>
                      </a:pPr>
                      <a:r>
                        <a:rPr lang="en-US" sz="500" dirty="0">
                          <a:effectLst/>
                        </a:rPr>
                        <a:t>Activity #2: </a:t>
                      </a:r>
                      <a:endParaRPr lang="en-US" sz="600" dirty="0">
                        <a:effectLst/>
                      </a:endParaRPr>
                    </a:p>
                    <a:p>
                      <a:pPr marL="0" marR="0">
                        <a:spcBef>
                          <a:spcPts val="0"/>
                        </a:spcBef>
                        <a:spcAft>
                          <a:spcPts val="0"/>
                        </a:spcAft>
                      </a:pPr>
                      <a:r>
                        <a:rPr lang="en-US" sz="500" dirty="0">
                          <a:effectLst/>
                        </a:rPr>
                        <a:t>Create a scholarship interest group to develop collaborative scholarship in the department and increase scholarly publications</a:t>
                      </a:r>
                      <a:endParaRPr lang="en-US" sz="600" dirty="0">
                        <a:effectLst/>
                      </a:endParaRPr>
                    </a:p>
                    <a:p>
                      <a:pPr marL="0" marR="0">
                        <a:spcBef>
                          <a:spcPts val="0"/>
                        </a:spcBef>
                        <a:spcAft>
                          <a:spcPts val="0"/>
                        </a:spcAft>
                      </a:pPr>
                      <a:r>
                        <a:rPr lang="en-US" sz="600" dirty="0">
                          <a:effectLst/>
                        </a:rPr>
                        <a:t> </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B w="12700" cap="flat" cmpd="sng" algn="ctr">
                      <a:solidFill>
                        <a:schemeClr val="accent1"/>
                      </a:solidFill>
                      <a:prstDash val="solid"/>
                      <a:round/>
                      <a:headEnd type="none" w="med" len="med"/>
                      <a:tailEnd type="none" w="med" len="med"/>
                    </a:lnB>
                  </a:tcPr>
                </a:tc>
                <a:tc>
                  <a:txBody>
                    <a:bodyPr/>
                    <a:lstStyle/>
                    <a:p>
                      <a:pPr marL="0" marR="0">
                        <a:spcBef>
                          <a:spcPts val="0"/>
                        </a:spcBef>
                        <a:spcAft>
                          <a:spcPts val="0"/>
                        </a:spcAft>
                      </a:pPr>
                      <a:r>
                        <a:rPr lang="en-US" sz="600" dirty="0">
                          <a:effectLst/>
                        </a:rPr>
                        <a:t>Spencer</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342900" marR="0" lvl="0" indent="-342900">
                        <a:spcBef>
                          <a:spcPts val="0"/>
                        </a:spcBef>
                        <a:spcAft>
                          <a:spcPts val="0"/>
                        </a:spcAft>
                        <a:buFont typeface="Symbol" charset="2"/>
                        <a:buChar char=""/>
                      </a:pPr>
                      <a:r>
                        <a:rPr lang="en-US" sz="600" dirty="0">
                          <a:effectLst/>
                        </a:rPr>
                        <a:t>Anna</a:t>
                      </a:r>
                    </a:p>
                    <a:p>
                      <a:pPr marL="342900" marR="0" lvl="0" indent="-342900">
                        <a:spcBef>
                          <a:spcPts val="0"/>
                        </a:spcBef>
                        <a:spcAft>
                          <a:spcPts val="0"/>
                        </a:spcAft>
                        <a:buFont typeface="Symbol" charset="2"/>
                        <a:buChar char=""/>
                      </a:pPr>
                      <a:r>
                        <a:rPr lang="en-US" sz="600" dirty="0">
                          <a:effectLst/>
                        </a:rPr>
                        <a:t>Becky</a:t>
                      </a:r>
                    </a:p>
                    <a:p>
                      <a:pPr marL="342900" marR="0" lvl="0" indent="-342900">
                        <a:spcBef>
                          <a:spcPts val="0"/>
                        </a:spcBef>
                        <a:spcAft>
                          <a:spcPts val="0"/>
                        </a:spcAft>
                        <a:buFont typeface="Symbol" charset="2"/>
                        <a:buChar char=""/>
                      </a:pPr>
                      <a:r>
                        <a:rPr lang="en-US" sz="600" dirty="0">
                          <a:effectLst/>
                        </a:rPr>
                        <a:t>Kurt</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4"/>
                  </a:ext>
                </a:extLst>
              </a:tr>
              <a:tr h="380673">
                <a:tc rowSpan="2">
                  <a:txBody>
                    <a:bodyPr/>
                    <a:lstStyle/>
                    <a:p>
                      <a:pPr marL="0" marR="0">
                        <a:spcBef>
                          <a:spcPts val="0"/>
                        </a:spcBef>
                        <a:spcAft>
                          <a:spcPts val="0"/>
                        </a:spcAft>
                      </a:pPr>
                      <a:r>
                        <a:rPr lang="en-US" sz="500" dirty="0">
                          <a:solidFill>
                            <a:srgbClr val="FFFF00"/>
                          </a:solidFill>
                          <a:effectLst/>
                        </a:rPr>
                        <a:t>Goal #4: </a:t>
                      </a:r>
                      <a:endParaRPr lang="en-US" sz="600" dirty="0">
                        <a:solidFill>
                          <a:srgbClr val="FFFF00"/>
                        </a:solidFill>
                        <a:effectLst/>
                      </a:endParaRPr>
                    </a:p>
                    <a:p>
                      <a:pPr marL="0" marR="0">
                        <a:spcBef>
                          <a:spcPts val="0"/>
                        </a:spcBef>
                        <a:spcAft>
                          <a:spcPts val="0"/>
                        </a:spcAft>
                      </a:pPr>
                      <a:r>
                        <a:rPr lang="en-US" sz="500" dirty="0">
                          <a:solidFill>
                            <a:srgbClr val="FFFF00"/>
                          </a:solidFill>
                          <a:effectLst/>
                        </a:rPr>
                        <a:t>Prepare for changing standards in the field and the subsequent impact on workflows, content management systems, and staffing.</a:t>
                      </a:r>
                      <a:endParaRPr lang="en-US" sz="600" dirty="0">
                        <a:solidFill>
                          <a:srgbClr val="FFFF00"/>
                        </a:solidFill>
                        <a:effectLst/>
                        <a:latin typeface="Cambria" charset="0"/>
                        <a:ea typeface="ＭＳ 明朝" charset="-128"/>
                        <a:cs typeface="Times New Roman" charset="0"/>
                      </a:endParaRPr>
                    </a:p>
                  </a:txBody>
                  <a:tcPr marL="33588" marR="33588" marT="0" marB="0" anchor="ctr">
                    <a:lnL w="12700" cap="flat" cmpd="sng" algn="ctr">
                      <a:solidFill>
                        <a:schemeClr val="tx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spcBef>
                          <a:spcPts val="0"/>
                        </a:spcBef>
                        <a:spcAft>
                          <a:spcPts val="0"/>
                        </a:spcAft>
                      </a:pPr>
                      <a:r>
                        <a:rPr lang="en-US" sz="500" dirty="0">
                          <a:solidFill>
                            <a:srgbClr val="FFFF00"/>
                          </a:solidFill>
                          <a:effectLst/>
                        </a:rPr>
                        <a:t>Activity #1:</a:t>
                      </a:r>
                      <a:endParaRPr lang="en-US" sz="600" dirty="0">
                        <a:solidFill>
                          <a:srgbClr val="FFFF00"/>
                        </a:solidFill>
                        <a:effectLst/>
                      </a:endParaRPr>
                    </a:p>
                    <a:p>
                      <a:pPr marL="0" marR="0">
                        <a:spcBef>
                          <a:spcPts val="0"/>
                        </a:spcBef>
                        <a:spcAft>
                          <a:spcPts val="0"/>
                        </a:spcAft>
                      </a:pPr>
                      <a:r>
                        <a:rPr lang="en-US" sz="500" dirty="0">
                          <a:solidFill>
                            <a:srgbClr val="FFFF00"/>
                          </a:solidFill>
                          <a:effectLst/>
                        </a:rPr>
                        <a:t>Research and train on ways to begin implementing linked data using the systems and technology we have now</a:t>
                      </a:r>
                      <a:endParaRPr lang="en-US" sz="600" dirty="0">
                        <a:solidFill>
                          <a:srgbClr val="FFFF00"/>
                        </a:solidFill>
                        <a:effectLst/>
                      </a:endParaRPr>
                    </a:p>
                    <a:p>
                      <a:pPr marL="0" marR="0">
                        <a:spcBef>
                          <a:spcPts val="0"/>
                        </a:spcBef>
                        <a:spcAft>
                          <a:spcPts val="0"/>
                        </a:spcAft>
                      </a:pPr>
                      <a:r>
                        <a:rPr lang="en-US" sz="600" dirty="0">
                          <a:solidFill>
                            <a:srgbClr val="FFFF00"/>
                          </a:solidFill>
                          <a:effectLst/>
                        </a:rPr>
                        <a:t> </a:t>
                      </a:r>
                      <a:endParaRPr lang="en-US" sz="600" dirty="0">
                        <a:solidFill>
                          <a:srgbClr val="FFFF00"/>
                        </a:solidFill>
                        <a:effectLst/>
                        <a:latin typeface="Cambria" charset="0"/>
                        <a:ea typeface="ＭＳ 明朝" charset="-128"/>
                        <a:cs typeface="Times New Roman" charset="0"/>
                      </a:endParaRPr>
                    </a:p>
                  </a:txBody>
                  <a:tcPr marL="33588" marR="33588"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spcBef>
                          <a:spcPts val="0"/>
                        </a:spcBef>
                        <a:spcAft>
                          <a:spcPts val="0"/>
                        </a:spcAft>
                      </a:pPr>
                      <a:r>
                        <a:rPr lang="en-US" sz="600" dirty="0">
                          <a:effectLst/>
                        </a:rPr>
                        <a:t>Andrea</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342900" marR="0" lvl="0" indent="-342900">
                        <a:spcBef>
                          <a:spcPts val="0"/>
                        </a:spcBef>
                        <a:spcAft>
                          <a:spcPts val="0"/>
                        </a:spcAft>
                        <a:buFont typeface="Symbol" charset="2"/>
                        <a:buChar char=""/>
                      </a:pPr>
                      <a:r>
                        <a:rPr lang="en-US" sz="600" dirty="0">
                          <a:effectLst/>
                        </a:rPr>
                        <a:t>Anna</a:t>
                      </a:r>
                    </a:p>
                    <a:p>
                      <a:pPr marL="342900" marR="0" lvl="0" indent="-342900">
                        <a:spcBef>
                          <a:spcPts val="0"/>
                        </a:spcBef>
                        <a:spcAft>
                          <a:spcPts val="0"/>
                        </a:spcAft>
                        <a:buFont typeface="Symbol" charset="2"/>
                        <a:buChar char=""/>
                      </a:pPr>
                      <a:r>
                        <a:rPr lang="en-US" sz="600" dirty="0">
                          <a:effectLst/>
                        </a:rPr>
                        <a:t>Spencer</a:t>
                      </a:r>
                    </a:p>
                    <a:p>
                      <a:pPr marL="342900" marR="0" lvl="0" indent="-342900">
                        <a:spcBef>
                          <a:spcPts val="0"/>
                        </a:spcBef>
                        <a:spcAft>
                          <a:spcPts val="0"/>
                        </a:spcAft>
                        <a:buFont typeface="Symbol" charset="2"/>
                        <a:buChar char=""/>
                      </a:pPr>
                      <a:r>
                        <a:rPr lang="en-US" sz="600" dirty="0">
                          <a:effectLst/>
                        </a:rPr>
                        <a:t>Becky</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5"/>
                  </a:ext>
                </a:extLst>
              </a:tr>
              <a:tr h="566780">
                <a:tc vMerge="1">
                  <a:txBody>
                    <a:bodyPr/>
                    <a:lstStyle/>
                    <a:p>
                      <a:endParaRPr lang="en-US"/>
                    </a:p>
                  </a:txBody>
                  <a:tcPr/>
                </a:tc>
                <a:tc>
                  <a:txBody>
                    <a:bodyPr/>
                    <a:lstStyle/>
                    <a:p>
                      <a:pPr marL="0" marR="0">
                        <a:spcBef>
                          <a:spcPts val="0"/>
                        </a:spcBef>
                        <a:spcAft>
                          <a:spcPts val="0"/>
                        </a:spcAft>
                      </a:pPr>
                      <a:r>
                        <a:rPr lang="en-US" sz="500" dirty="0">
                          <a:solidFill>
                            <a:srgbClr val="FFFF00"/>
                          </a:solidFill>
                          <a:effectLst/>
                        </a:rPr>
                        <a:t>Activity #2:</a:t>
                      </a:r>
                      <a:endParaRPr lang="en-US" sz="600" dirty="0">
                        <a:solidFill>
                          <a:srgbClr val="FFFF00"/>
                        </a:solidFill>
                        <a:effectLst/>
                      </a:endParaRPr>
                    </a:p>
                    <a:p>
                      <a:pPr marL="0" marR="0">
                        <a:spcBef>
                          <a:spcPts val="0"/>
                        </a:spcBef>
                        <a:spcAft>
                          <a:spcPts val="0"/>
                        </a:spcAft>
                      </a:pPr>
                      <a:r>
                        <a:rPr lang="en-US" sz="500" dirty="0">
                          <a:solidFill>
                            <a:srgbClr val="FFFF00"/>
                          </a:solidFill>
                          <a:effectLst/>
                        </a:rPr>
                        <a:t>Organize a monthly professional development training schedule, emphasizing upcoming standards/issues that will impact cataloging and metadata, including: RDA, FRBR/LRM, PREMIS, Research Data metadata standards, Authority Control., BIBFRAME, EAD3, etc.</a:t>
                      </a:r>
                      <a:endParaRPr lang="en-US" sz="600" dirty="0">
                        <a:solidFill>
                          <a:srgbClr val="FFFF00"/>
                        </a:solidFill>
                        <a:effectLst/>
                      </a:endParaRPr>
                    </a:p>
                    <a:p>
                      <a:pPr marL="0" marR="0">
                        <a:spcBef>
                          <a:spcPts val="0"/>
                        </a:spcBef>
                        <a:spcAft>
                          <a:spcPts val="0"/>
                        </a:spcAft>
                      </a:pPr>
                      <a:r>
                        <a:rPr lang="en-US" sz="600" dirty="0">
                          <a:effectLst/>
                        </a:rPr>
                        <a:t> </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spcBef>
                          <a:spcPts val="0"/>
                        </a:spcBef>
                        <a:spcAft>
                          <a:spcPts val="0"/>
                        </a:spcAft>
                      </a:pPr>
                      <a:r>
                        <a:rPr lang="en-US" sz="600" dirty="0">
                          <a:effectLst/>
                        </a:rPr>
                        <a:t>Melanie</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342900" marR="0" lvl="0" indent="-342900">
                        <a:spcBef>
                          <a:spcPts val="0"/>
                        </a:spcBef>
                        <a:spcAft>
                          <a:spcPts val="0"/>
                        </a:spcAft>
                        <a:buFont typeface="Symbol" charset="2"/>
                        <a:buChar char=""/>
                      </a:pPr>
                      <a:r>
                        <a:rPr lang="en-US" sz="600" dirty="0">
                          <a:effectLst/>
                        </a:rPr>
                        <a:t>Seth</a:t>
                      </a:r>
                    </a:p>
                    <a:p>
                      <a:pPr marL="342900" marR="0" lvl="0" indent="-342900">
                        <a:lnSpc>
                          <a:spcPct val="107000"/>
                        </a:lnSpc>
                        <a:spcBef>
                          <a:spcPts val="0"/>
                        </a:spcBef>
                        <a:spcAft>
                          <a:spcPts val="0"/>
                        </a:spcAft>
                        <a:buFont typeface="Symbol" charset="2"/>
                        <a:buChar char=""/>
                      </a:pPr>
                      <a:r>
                        <a:rPr lang="en-US" sz="600" dirty="0">
                          <a:effectLst/>
                        </a:rPr>
                        <a:t>Barb</a:t>
                      </a:r>
                    </a:p>
                    <a:p>
                      <a:pPr marL="342900" marR="0" lvl="0" indent="-342900">
                        <a:lnSpc>
                          <a:spcPct val="107000"/>
                        </a:lnSpc>
                        <a:spcBef>
                          <a:spcPts val="0"/>
                        </a:spcBef>
                        <a:spcAft>
                          <a:spcPts val="0"/>
                        </a:spcAft>
                        <a:buFont typeface="Symbol" charset="2"/>
                        <a:buChar char=""/>
                      </a:pPr>
                      <a:r>
                        <a:rPr lang="en-US" sz="600" dirty="0">
                          <a:effectLst/>
                        </a:rPr>
                        <a:t>Kurt</a:t>
                      </a:r>
                    </a:p>
                    <a:p>
                      <a:pPr marL="0" marR="0">
                        <a:spcBef>
                          <a:spcPts val="0"/>
                        </a:spcBef>
                        <a:spcAft>
                          <a:spcPts val="0"/>
                        </a:spcAft>
                      </a:pPr>
                      <a:r>
                        <a:rPr lang="en-US" sz="600" dirty="0">
                          <a:effectLst/>
                        </a:rPr>
                        <a:t> </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6"/>
                  </a:ext>
                </a:extLst>
              </a:tr>
              <a:tr h="380673">
                <a:tc>
                  <a:txBody>
                    <a:bodyPr/>
                    <a:lstStyle/>
                    <a:p>
                      <a:pPr marL="0" marR="0">
                        <a:spcBef>
                          <a:spcPts val="0"/>
                        </a:spcBef>
                        <a:spcAft>
                          <a:spcPts val="0"/>
                        </a:spcAft>
                      </a:pPr>
                      <a:r>
                        <a:rPr lang="en-US" sz="500" dirty="0">
                          <a:effectLst/>
                        </a:rPr>
                        <a:t>Goal#5:</a:t>
                      </a:r>
                      <a:endParaRPr lang="en-US" sz="600" dirty="0">
                        <a:effectLst/>
                      </a:endParaRPr>
                    </a:p>
                    <a:p>
                      <a:pPr marL="0" marR="0">
                        <a:spcBef>
                          <a:spcPts val="0"/>
                        </a:spcBef>
                        <a:spcAft>
                          <a:spcPts val="0"/>
                        </a:spcAft>
                      </a:pPr>
                      <a:r>
                        <a:rPr lang="en-US" sz="500" dirty="0">
                          <a:effectLst/>
                        </a:rPr>
                        <a:t>Improve turn around time and project goal completion</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tx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500" dirty="0">
                          <a:effectLst/>
                        </a:rPr>
                        <a:t>Activity #1:</a:t>
                      </a:r>
                      <a:endParaRPr lang="en-US" sz="600" dirty="0">
                        <a:effectLst/>
                      </a:endParaRPr>
                    </a:p>
                    <a:p>
                      <a:pPr marL="0" marR="0">
                        <a:spcBef>
                          <a:spcPts val="0"/>
                        </a:spcBef>
                        <a:spcAft>
                          <a:spcPts val="0"/>
                        </a:spcAft>
                      </a:pPr>
                      <a:r>
                        <a:rPr lang="en-US" sz="500" dirty="0">
                          <a:effectLst/>
                        </a:rPr>
                        <a:t>Improve the average turn around time for material being cataloged in the unit</a:t>
                      </a:r>
                      <a:endParaRPr lang="en-US" sz="600" dirty="0">
                        <a:effectLst/>
                      </a:endParaRPr>
                    </a:p>
                    <a:p>
                      <a:pPr marL="0" marR="0">
                        <a:spcBef>
                          <a:spcPts val="0"/>
                        </a:spcBef>
                        <a:spcAft>
                          <a:spcPts val="0"/>
                        </a:spcAft>
                      </a:pPr>
                      <a:r>
                        <a:rPr lang="en-US" sz="600" dirty="0">
                          <a:effectLst/>
                        </a:rPr>
                        <a:t> </a:t>
                      </a:r>
                      <a:endParaRPr lang="en-US" sz="600" dirty="0">
                        <a:effectLst/>
                        <a:latin typeface="Cambria" charset="0"/>
                        <a:ea typeface="ＭＳ 明朝" charset="-128"/>
                        <a:cs typeface="Times New Roman" charset="0"/>
                      </a:endParaRPr>
                    </a:p>
                  </a:txBody>
                  <a:tcPr marL="33588" marR="33588"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tcPr>
                </a:tc>
                <a:tc>
                  <a:txBody>
                    <a:bodyPr/>
                    <a:lstStyle/>
                    <a:p>
                      <a:pPr marL="0" marR="0">
                        <a:spcBef>
                          <a:spcPts val="0"/>
                        </a:spcBef>
                        <a:spcAft>
                          <a:spcPts val="0"/>
                        </a:spcAft>
                      </a:pPr>
                      <a:r>
                        <a:rPr lang="en-US" sz="600" dirty="0">
                          <a:effectLst/>
                        </a:rPr>
                        <a:t>Liz</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tcPr>
                </a:tc>
                <a:tc>
                  <a:txBody>
                    <a:bodyPr/>
                    <a:lstStyle/>
                    <a:p>
                      <a:pPr marL="342900" marR="0" lvl="0" indent="-342900">
                        <a:spcBef>
                          <a:spcPts val="0"/>
                        </a:spcBef>
                        <a:spcAft>
                          <a:spcPts val="0"/>
                        </a:spcAft>
                        <a:buFont typeface="Symbol" charset="2"/>
                        <a:buChar char=""/>
                      </a:pPr>
                      <a:r>
                        <a:rPr lang="en-US" sz="600" dirty="0">
                          <a:effectLst/>
                        </a:rPr>
                        <a:t>Seth</a:t>
                      </a:r>
                    </a:p>
                    <a:p>
                      <a:pPr marL="342900" marR="0" lvl="0" indent="-342900">
                        <a:spcBef>
                          <a:spcPts val="0"/>
                        </a:spcBef>
                        <a:spcAft>
                          <a:spcPts val="0"/>
                        </a:spcAft>
                        <a:buFont typeface="Symbol" charset="2"/>
                        <a:buChar char=""/>
                      </a:pPr>
                      <a:r>
                        <a:rPr lang="en-US" sz="600" dirty="0">
                          <a:effectLst/>
                        </a:rPr>
                        <a:t>Spencer</a:t>
                      </a:r>
                    </a:p>
                    <a:p>
                      <a:pPr marL="342900" marR="0" lvl="0" indent="-342900">
                        <a:spcBef>
                          <a:spcPts val="0"/>
                        </a:spcBef>
                        <a:spcAft>
                          <a:spcPts val="0"/>
                        </a:spcAft>
                        <a:buFont typeface="Symbol" charset="2"/>
                        <a:buChar char=""/>
                      </a:pPr>
                      <a:r>
                        <a:rPr lang="en-US" sz="600" dirty="0">
                          <a:effectLst/>
                        </a:rPr>
                        <a:t>Becky</a:t>
                      </a:r>
                      <a:endParaRPr lang="en-US" sz="600" dirty="0">
                        <a:effectLst/>
                        <a:latin typeface="Cambria" charset="0"/>
                        <a:ea typeface="ＭＳ 明朝" charset="-128"/>
                        <a:cs typeface="Times New Roman" charset="0"/>
                      </a:endParaRPr>
                    </a:p>
                  </a:txBody>
                  <a:tcPr marL="33588" marR="33588" marT="0" marB="0">
                    <a:lnL w="12700" cap="flat" cmpd="sng" algn="ctr">
                      <a:solidFill>
                        <a:schemeClr val="accent1"/>
                      </a:solidFill>
                      <a:prstDash val="solid"/>
                      <a:round/>
                      <a:headEnd type="none" w="med" len="med"/>
                      <a:tailEnd type="none" w="med" len="med"/>
                    </a:lnL>
                    <a:lnT w="12700" cap="flat" cmpd="sng" algn="ctr">
                      <a:solidFill>
                        <a:schemeClr val="accent1"/>
                      </a:solidFill>
                      <a:prstDash val="solid"/>
                      <a:round/>
                      <a:headEnd type="none" w="med" len="med"/>
                      <a:tailEnd type="none" w="med" len="med"/>
                    </a:lnT>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4827300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57350" y="90768"/>
            <a:ext cx="5828110" cy="1072403"/>
          </a:xfrm>
          <a:prstGeom prst="rect">
            <a:avLst/>
          </a:prstGeom>
        </p:spPr>
        <p:txBody>
          <a:bodyPr>
            <a:normAutofit/>
          </a:bodyPr>
          <a:lstStyle>
            <a:lvl1pPr algn="ctr" defTabSz="914400" rtl="0" eaLnBrk="1" latinLnBrk="0" hangingPunct="1">
              <a:spcBef>
                <a:spcPct val="0"/>
              </a:spcBef>
              <a:buNone/>
              <a:defRPr sz="4800" kern="1200">
                <a:solidFill>
                  <a:schemeClr val="tx1"/>
                </a:solidFill>
                <a:effectLst>
                  <a:outerShdw blurRad="50800" dist="50800" dir="5400000" sx="101000" sy="101000" algn="t" rotWithShape="0">
                    <a:prstClr val="black">
                      <a:alpha val="40000"/>
                    </a:prstClr>
                  </a:outerShdw>
                </a:effectLst>
                <a:latin typeface="+mj-lt"/>
                <a:ea typeface="+mj-ea"/>
                <a:cs typeface="+mj-cs"/>
              </a:defRPr>
            </a:lvl1pPr>
          </a:lstStyle>
          <a:p>
            <a:pPr defTabSz="685800">
              <a:buClrTx/>
            </a:pPr>
            <a:r>
              <a:rPr lang="en-US" sz="3600" dirty="0">
                <a:solidFill>
                  <a:prstClr val="white"/>
                </a:solidFill>
                <a:latin typeface="Calisto MT"/>
              </a:rPr>
              <a:t>Goal Setting</a:t>
            </a:r>
          </a:p>
        </p:txBody>
      </p:sp>
      <p:pic>
        <p:nvPicPr>
          <p:cNvPr id="3" name="Picture 2"/>
          <p:cNvPicPr>
            <a:picLocks noChangeAspect="1"/>
          </p:cNvPicPr>
          <p:nvPr/>
        </p:nvPicPr>
        <p:blipFill>
          <a:blip r:embed="rId3"/>
          <a:stretch>
            <a:fillRect/>
          </a:stretch>
        </p:blipFill>
        <p:spPr>
          <a:xfrm>
            <a:off x="1277168" y="800100"/>
            <a:ext cx="3294237" cy="4279225"/>
          </a:xfrm>
          <a:prstGeom prst="rect">
            <a:avLst/>
          </a:prstGeom>
        </p:spPr>
      </p:pic>
      <p:pic>
        <p:nvPicPr>
          <p:cNvPr id="4" name="Picture 3"/>
          <p:cNvPicPr>
            <a:picLocks noChangeAspect="1"/>
          </p:cNvPicPr>
          <p:nvPr/>
        </p:nvPicPr>
        <p:blipFill>
          <a:blip r:embed="rId4"/>
          <a:stretch>
            <a:fillRect/>
          </a:stretch>
        </p:blipFill>
        <p:spPr>
          <a:xfrm>
            <a:off x="4629150" y="800100"/>
            <a:ext cx="3273634" cy="4279225"/>
          </a:xfrm>
          <a:prstGeom prst="rect">
            <a:avLst/>
          </a:prstGeom>
        </p:spPr>
      </p:pic>
    </p:spTree>
    <p:extLst>
      <p:ext uri="{BB962C8B-B14F-4D97-AF65-F5344CB8AC3E}">
        <p14:creationId xmlns:p14="http://schemas.microsoft.com/office/powerpoint/2010/main" val="1267499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Assessment</a:t>
            </a:r>
          </a:p>
        </p:txBody>
      </p:sp>
      <p:sp>
        <p:nvSpPr>
          <p:cNvPr id="3" name="Content Placeholder 2"/>
          <p:cNvSpPr>
            <a:spLocks noGrp="1"/>
          </p:cNvSpPr>
          <p:nvPr>
            <p:ph idx="1"/>
          </p:nvPr>
        </p:nvSpPr>
        <p:spPr/>
        <p:txBody>
          <a:bodyPr>
            <a:normAutofit lnSpcReduction="10000"/>
          </a:bodyPr>
          <a:lstStyle/>
          <a:p>
            <a:r>
              <a:rPr lang="en-US" dirty="0"/>
              <a:t>Annual Unit Report</a:t>
            </a:r>
          </a:p>
          <a:p>
            <a:pPr lvl="1"/>
            <a:r>
              <a:rPr lang="en-US" dirty="0"/>
              <a:t>Goal teams and specialty/technical leads</a:t>
            </a:r>
          </a:p>
          <a:p>
            <a:r>
              <a:rPr lang="en-US" dirty="0"/>
              <a:t>Annual Evaluation and Discussion</a:t>
            </a:r>
          </a:p>
          <a:p>
            <a:pPr lvl="1"/>
            <a:r>
              <a:rPr lang="en-US" dirty="0"/>
              <a:t>Emerging technologies and standards to consider</a:t>
            </a:r>
          </a:p>
          <a:p>
            <a:pPr lvl="1"/>
            <a:r>
              <a:rPr lang="en-US" dirty="0"/>
              <a:t>Obsolete technologies and standards to discontinue</a:t>
            </a:r>
          </a:p>
          <a:p>
            <a:pPr lvl="1"/>
            <a:r>
              <a:rPr lang="en-US" dirty="0"/>
              <a:t>Effectiveness</a:t>
            </a:r>
          </a:p>
          <a:p>
            <a:r>
              <a:rPr lang="en-US" dirty="0"/>
              <a:t>Yearly review/evaluation</a:t>
            </a:r>
          </a:p>
          <a:p>
            <a:pPr lvl="1"/>
            <a:r>
              <a:rPr lang="en-US" dirty="0"/>
              <a:t>Performance evaluations for accountability and to assess that they are reaching toward Core Competencies</a:t>
            </a:r>
          </a:p>
          <a:p>
            <a:pPr lvl="1"/>
            <a:r>
              <a:rPr lang="en-US" dirty="0"/>
              <a:t>View for work plan to make sure it is not overwhelming</a:t>
            </a:r>
          </a:p>
          <a:p>
            <a:pPr marL="685800" lvl="2" indent="0">
              <a:buNone/>
            </a:pPr>
            <a:endParaRPr lang="en-US" dirty="0"/>
          </a:p>
        </p:txBody>
      </p:sp>
    </p:spTree>
    <p:extLst>
      <p:ext uri="{BB962C8B-B14F-4D97-AF65-F5344CB8AC3E}">
        <p14:creationId xmlns:p14="http://schemas.microsoft.com/office/powerpoint/2010/main" val="2864472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571501"/>
            <a:ext cx="5829300" cy="1602581"/>
          </a:xfrm>
        </p:spPr>
        <p:txBody>
          <a:bodyPr>
            <a:normAutofit/>
          </a:bodyPr>
          <a:lstStyle/>
          <a:p>
            <a:r>
              <a:rPr lang="en-US" dirty="0"/>
              <a:t>Building Expertise </a:t>
            </a:r>
            <a:br>
              <a:rPr lang="en-US" dirty="0"/>
            </a:br>
            <a:r>
              <a:rPr lang="en-US" dirty="0"/>
              <a:t>From Within</a:t>
            </a:r>
          </a:p>
        </p:txBody>
      </p:sp>
      <p:sp>
        <p:nvSpPr>
          <p:cNvPr id="3" name="Subtitle 2"/>
          <p:cNvSpPr>
            <a:spLocks noGrp="1"/>
          </p:cNvSpPr>
          <p:nvPr>
            <p:ph type="subTitle" idx="1"/>
          </p:nvPr>
        </p:nvSpPr>
        <p:spPr>
          <a:xfrm>
            <a:off x="1885950" y="2343150"/>
            <a:ext cx="5257800" cy="1314450"/>
          </a:xfrm>
        </p:spPr>
        <p:txBody>
          <a:bodyPr>
            <a:normAutofit/>
          </a:bodyPr>
          <a:lstStyle/>
          <a:p>
            <a:r>
              <a:rPr lang="en-US" sz="2100" dirty="0">
                <a:solidFill>
                  <a:schemeClr val="tx2"/>
                </a:solidFill>
              </a:rPr>
              <a:t>One department’s look at new ways to cultivate cataloging knowledge for their staff</a:t>
            </a:r>
          </a:p>
        </p:txBody>
      </p:sp>
      <p:cxnSp>
        <p:nvCxnSpPr>
          <p:cNvPr id="5" name="Straight Connector 4"/>
          <p:cNvCxnSpPr/>
          <p:nvPr/>
        </p:nvCxnSpPr>
        <p:spPr>
          <a:xfrm>
            <a:off x="1543050" y="2286000"/>
            <a:ext cx="5943600"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1335882" y="4126660"/>
            <a:ext cx="3158237" cy="923330"/>
          </a:xfrm>
          <a:prstGeom prst="rect">
            <a:avLst/>
          </a:prstGeom>
          <a:noFill/>
        </p:spPr>
        <p:txBody>
          <a:bodyPr wrap="none" rtlCol="0" anchor="t">
            <a:spAutoFit/>
          </a:bodyPr>
          <a:lstStyle/>
          <a:p>
            <a:pPr defTabSz="685800">
              <a:buClrTx/>
            </a:pPr>
            <a:r>
              <a:rPr lang="en-US" sz="1350" b="1" kern="1200" dirty="0">
                <a:solidFill>
                  <a:srgbClr val="FFFFFF"/>
                </a:solidFill>
                <a:latin typeface="Calisto MT"/>
                <a:ea typeface="+mn-ea"/>
                <a:cs typeface="+mn-cs"/>
              </a:rPr>
              <a:t>Becky Skeen</a:t>
            </a:r>
          </a:p>
          <a:p>
            <a:pPr defTabSz="685800">
              <a:buClrTx/>
            </a:pPr>
            <a:r>
              <a:rPr lang="en-US" sz="1350" kern="1200" dirty="0">
                <a:solidFill>
                  <a:srgbClr val="1D86CD"/>
                </a:solidFill>
                <a:latin typeface="Calisto MT"/>
                <a:ea typeface="+mn-ea"/>
                <a:cs typeface="+mn-cs"/>
              </a:rPr>
              <a:t>Special Collections Cataloging Librarian</a:t>
            </a:r>
          </a:p>
          <a:p>
            <a:pPr defTabSz="685800">
              <a:buClrTx/>
            </a:pPr>
            <a:r>
              <a:rPr lang="en-US" sz="1350" kern="1200" dirty="0">
                <a:solidFill>
                  <a:srgbClr val="1D86CD"/>
                </a:solidFill>
                <a:latin typeface="Calisto MT"/>
                <a:ea typeface="+mn-ea"/>
                <a:cs typeface="+mn-cs"/>
              </a:rPr>
              <a:t>Utah State University</a:t>
            </a:r>
          </a:p>
          <a:p>
            <a:pPr defTabSz="685800">
              <a:buClrTx/>
            </a:pPr>
            <a:r>
              <a:rPr lang="en-US" sz="1350" kern="1200" dirty="0">
                <a:solidFill>
                  <a:srgbClr val="CDD4D7"/>
                </a:solidFill>
                <a:latin typeface="Calisto MT"/>
                <a:ea typeface="+mn-ea"/>
                <a:cs typeface="+mn-cs"/>
              </a:rPr>
              <a:t>becky.skeen@usu.edu</a:t>
            </a:r>
          </a:p>
        </p:txBody>
      </p:sp>
      <p:sp>
        <p:nvSpPr>
          <p:cNvPr id="8" name="TextBox 7"/>
          <p:cNvSpPr txBox="1"/>
          <p:nvPr/>
        </p:nvSpPr>
        <p:spPr>
          <a:xfrm>
            <a:off x="4706009" y="4126660"/>
            <a:ext cx="3188886" cy="923330"/>
          </a:xfrm>
          <a:prstGeom prst="rect">
            <a:avLst/>
          </a:prstGeom>
          <a:noFill/>
        </p:spPr>
        <p:txBody>
          <a:bodyPr wrap="none" rtlCol="0" anchor="t">
            <a:spAutoFit/>
          </a:bodyPr>
          <a:lstStyle/>
          <a:p>
            <a:pPr algn="r" defTabSz="685800">
              <a:buClrTx/>
            </a:pPr>
            <a:r>
              <a:rPr lang="en-US" sz="1350" b="1" kern="1200" dirty="0">
                <a:solidFill>
                  <a:srgbClr val="FFFFFF"/>
                </a:solidFill>
                <a:latin typeface="Calisto MT"/>
                <a:ea typeface="+mn-ea"/>
                <a:cs typeface="+mn-cs"/>
              </a:rPr>
              <a:t>Liz Woolcott</a:t>
            </a:r>
          </a:p>
          <a:p>
            <a:pPr algn="r" defTabSz="685800">
              <a:buClrTx/>
            </a:pPr>
            <a:r>
              <a:rPr lang="en-US" sz="1350" kern="1200" dirty="0">
                <a:solidFill>
                  <a:srgbClr val="1D86CD"/>
                </a:solidFill>
                <a:latin typeface="Calisto MT"/>
                <a:ea typeface="+mn-ea"/>
                <a:cs typeface="+mn-cs"/>
              </a:rPr>
              <a:t>Head, Cataloging and Metadata Services</a:t>
            </a:r>
          </a:p>
          <a:p>
            <a:pPr algn="r" defTabSz="685800">
              <a:buClrTx/>
            </a:pPr>
            <a:r>
              <a:rPr lang="en-US" sz="1350" kern="1200" dirty="0">
                <a:solidFill>
                  <a:srgbClr val="1D86CD"/>
                </a:solidFill>
                <a:latin typeface="Calisto MT"/>
                <a:ea typeface="+mn-ea"/>
                <a:cs typeface="+mn-cs"/>
              </a:rPr>
              <a:t>Utah State University</a:t>
            </a:r>
          </a:p>
          <a:p>
            <a:pPr algn="r" defTabSz="685800">
              <a:buClrTx/>
            </a:pPr>
            <a:r>
              <a:rPr lang="en-US" sz="1350" kern="1200" dirty="0">
                <a:solidFill>
                  <a:srgbClr val="CDD4D7"/>
                </a:solidFill>
                <a:latin typeface="Calisto MT"/>
                <a:ea typeface="+mn-ea"/>
                <a:cs typeface="+mn-cs"/>
              </a:rPr>
              <a:t>liz.woolcott@usu.edu</a:t>
            </a:r>
            <a:endParaRPr lang="en-US" sz="1350" kern="1200">
              <a:solidFill>
                <a:srgbClr val="CDD4D7"/>
              </a:solidFill>
              <a:latin typeface="Calisto MT"/>
              <a:ea typeface="+mn-ea"/>
              <a:cs typeface="+mn-cs"/>
            </a:endParaRPr>
          </a:p>
        </p:txBody>
      </p:sp>
    </p:spTree>
    <p:extLst>
      <p:ext uri="{BB962C8B-B14F-4D97-AF65-F5344CB8AC3E}">
        <p14:creationId xmlns:p14="http://schemas.microsoft.com/office/powerpoint/2010/main" val="7877077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Reflections</a:t>
            </a:r>
          </a:p>
        </p:txBody>
      </p:sp>
      <p:sp>
        <p:nvSpPr>
          <p:cNvPr id="3" name="Content Placeholder 2"/>
          <p:cNvSpPr>
            <a:spLocks noGrp="1"/>
          </p:cNvSpPr>
          <p:nvPr>
            <p:ph idx="1"/>
          </p:nvPr>
        </p:nvSpPr>
        <p:spPr/>
        <p:txBody>
          <a:bodyPr vert="horz" lIns="68580" tIns="34290" rIns="68580" bIns="34290" rtlCol="0" anchor="t">
            <a:normAutofit/>
          </a:bodyPr>
          <a:lstStyle/>
          <a:p>
            <a:r>
              <a:rPr lang="en-US" dirty="0"/>
              <a:t>What would we do differently</a:t>
            </a:r>
          </a:p>
          <a:p>
            <a:pPr lvl="1"/>
            <a:r>
              <a:rPr lang="en-US" dirty="0"/>
              <a:t>More documentation</a:t>
            </a:r>
          </a:p>
          <a:p>
            <a:pPr lvl="1"/>
            <a:r>
              <a:rPr lang="en-US" dirty="0"/>
              <a:t>Explaining our process outside of CMS better</a:t>
            </a:r>
          </a:p>
          <a:p>
            <a:r>
              <a:rPr lang="en-US" dirty="0"/>
              <a:t>What we felt had biggest impact or went well</a:t>
            </a:r>
          </a:p>
          <a:p>
            <a:pPr lvl="1">
              <a:buChar char="•"/>
            </a:pPr>
            <a:r>
              <a:rPr lang="en-US" dirty="0"/>
              <a:t>Organized way to approach professional development makes it more manageable</a:t>
            </a:r>
          </a:p>
          <a:p>
            <a:pPr lvl="1">
              <a:buChar char="•"/>
            </a:pPr>
            <a:r>
              <a:rPr lang="en-US" dirty="0"/>
              <a:t>Inclusion of everyone, particularly in teams, helps create comradery and collaboration</a:t>
            </a:r>
          </a:p>
          <a:p>
            <a:pPr lvl="1">
              <a:buChar char="•"/>
            </a:pPr>
            <a:r>
              <a:rPr lang="en-US" dirty="0"/>
              <a:t>Influenced the goals we set as a unit</a:t>
            </a:r>
          </a:p>
          <a:p>
            <a:pPr lvl="1">
              <a:buChar char="•"/>
            </a:pPr>
            <a:r>
              <a:rPr lang="en-US" dirty="0"/>
              <a:t>Demonstrated to administration that we were actively pursuing professional development and could handle new and emerging issues</a:t>
            </a:r>
          </a:p>
          <a:p>
            <a:pPr marL="685800" lvl="2" indent="0">
              <a:buNone/>
            </a:pPr>
            <a:endParaRPr lang="en-US" dirty="0"/>
          </a:p>
        </p:txBody>
      </p:sp>
    </p:spTree>
    <p:extLst>
      <p:ext uri="{BB962C8B-B14F-4D97-AF65-F5344CB8AC3E}">
        <p14:creationId xmlns:p14="http://schemas.microsoft.com/office/powerpoint/2010/main" val="6274011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571501"/>
            <a:ext cx="5829300" cy="1602581"/>
          </a:xfrm>
        </p:spPr>
        <p:txBody>
          <a:bodyPr>
            <a:normAutofit/>
          </a:bodyPr>
          <a:lstStyle/>
          <a:p>
            <a:r>
              <a:rPr lang="en-US" dirty="0"/>
              <a:t>Questions?</a:t>
            </a:r>
          </a:p>
        </p:txBody>
      </p:sp>
      <p:sp>
        <p:nvSpPr>
          <p:cNvPr id="3" name="Subtitle 2"/>
          <p:cNvSpPr>
            <a:spLocks noGrp="1"/>
          </p:cNvSpPr>
          <p:nvPr>
            <p:ph type="subTitle" idx="1"/>
          </p:nvPr>
        </p:nvSpPr>
        <p:spPr>
          <a:xfrm>
            <a:off x="1971941" y="3662374"/>
            <a:ext cx="5257800" cy="514350"/>
          </a:xfrm>
        </p:spPr>
        <p:txBody>
          <a:bodyPr>
            <a:normAutofit/>
          </a:bodyPr>
          <a:lstStyle/>
          <a:p>
            <a:r>
              <a:rPr lang="en-US" sz="2100">
                <a:solidFill>
                  <a:schemeClr val="tx2"/>
                </a:solidFill>
              </a:rPr>
              <a:t>Contact Information</a:t>
            </a:r>
            <a:endParaRPr lang="en-US" sz="2100" dirty="0">
              <a:solidFill>
                <a:schemeClr val="tx2"/>
              </a:solidFill>
            </a:endParaRPr>
          </a:p>
        </p:txBody>
      </p:sp>
      <p:cxnSp>
        <p:nvCxnSpPr>
          <p:cNvPr id="5" name="Straight Connector 4"/>
          <p:cNvCxnSpPr/>
          <p:nvPr/>
        </p:nvCxnSpPr>
        <p:spPr>
          <a:xfrm>
            <a:off x="1543050" y="2286000"/>
            <a:ext cx="5943600" cy="0"/>
          </a:xfrm>
          <a:prstGeom prst="line">
            <a:avLst/>
          </a:prstGeom>
          <a:ln>
            <a:solidFill>
              <a:schemeClr val="accent1"/>
            </a:solidFill>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1335882" y="4126660"/>
            <a:ext cx="3158237" cy="923330"/>
          </a:xfrm>
          <a:prstGeom prst="rect">
            <a:avLst/>
          </a:prstGeom>
          <a:noFill/>
        </p:spPr>
        <p:txBody>
          <a:bodyPr wrap="none" rtlCol="0" anchor="t">
            <a:spAutoFit/>
          </a:bodyPr>
          <a:lstStyle/>
          <a:p>
            <a:pPr defTabSz="685800">
              <a:buClrTx/>
            </a:pPr>
            <a:r>
              <a:rPr lang="en-US" sz="1350" b="1" kern="1200" dirty="0">
                <a:solidFill>
                  <a:srgbClr val="FFFFFF"/>
                </a:solidFill>
                <a:latin typeface="Calisto MT"/>
                <a:ea typeface="+mn-ea"/>
                <a:cs typeface="+mn-cs"/>
              </a:rPr>
              <a:t>Becky Skeen</a:t>
            </a:r>
          </a:p>
          <a:p>
            <a:pPr defTabSz="685800">
              <a:buClrTx/>
            </a:pPr>
            <a:r>
              <a:rPr lang="en-US" sz="1350" kern="1200" dirty="0">
                <a:solidFill>
                  <a:srgbClr val="1D86CD"/>
                </a:solidFill>
                <a:latin typeface="Calisto MT"/>
                <a:ea typeface="+mn-ea"/>
                <a:cs typeface="+mn-cs"/>
              </a:rPr>
              <a:t>Special Collections Cataloging Librarian</a:t>
            </a:r>
          </a:p>
          <a:p>
            <a:pPr defTabSz="685800">
              <a:buClrTx/>
            </a:pPr>
            <a:r>
              <a:rPr lang="en-US" sz="1350" kern="1200" dirty="0">
                <a:solidFill>
                  <a:srgbClr val="1D86CD"/>
                </a:solidFill>
                <a:latin typeface="Calisto MT"/>
                <a:ea typeface="+mn-ea"/>
                <a:cs typeface="+mn-cs"/>
              </a:rPr>
              <a:t>Utah State University</a:t>
            </a:r>
          </a:p>
          <a:p>
            <a:pPr defTabSz="685800">
              <a:buClrTx/>
            </a:pPr>
            <a:r>
              <a:rPr lang="en-US" sz="1350" kern="1200" dirty="0">
                <a:solidFill>
                  <a:srgbClr val="CDD4D7"/>
                </a:solidFill>
                <a:latin typeface="Calisto MT"/>
                <a:ea typeface="+mn-ea"/>
                <a:cs typeface="+mn-cs"/>
              </a:rPr>
              <a:t>becky.skeen@usu.edu</a:t>
            </a:r>
          </a:p>
        </p:txBody>
      </p:sp>
      <p:sp>
        <p:nvSpPr>
          <p:cNvPr id="8" name="TextBox 7"/>
          <p:cNvSpPr txBox="1"/>
          <p:nvPr/>
        </p:nvSpPr>
        <p:spPr>
          <a:xfrm>
            <a:off x="4706009" y="4126660"/>
            <a:ext cx="3188886" cy="923330"/>
          </a:xfrm>
          <a:prstGeom prst="rect">
            <a:avLst/>
          </a:prstGeom>
          <a:noFill/>
        </p:spPr>
        <p:txBody>
          <a:bodyPr wrap="none" rtlCol="0" anchor="t">
            <a:spAutoFit/>
          </a:bodyPr>
          <a:lstStyle/>
          <a:p>
            <a:pPr algn="r" defTabSz="685800">
              <a:buClrTx/>
            </a:pPr>
            <a:r>
              <a:rPr lang="en-US" sz="1350" b="1" kern="1200" dirty="0">
                <a:solidFill>
                  <a:srgbClr val="FFFFFF"/>
                </a:solidFill>
                <a:latin typeface="Calisto MT"/>
                <a:ea typeface="+mn-ea"/>
                <a:cs typeface="+mn-cs"/>
              </a:rPr>
              <a:t>Liz Woolcott</a:t>
            </a:r>
          </a:p>
          <a:p>
            <a:pPr algn="r" defTabSz="685800">
              <a:buClrTx/>
            </a:pPr>
            <a:r>
              <a:rPr lang="en-US" sz="1350" kern="1200" dirty="0">
                <a:solidFill>
                  <a:srgbClr val="1D86CD"/>
                </a:solidFill>
                <a:latin typeface="Calisto MT"/>
                <a:ea typeface="+mn-ea"/>
                <a:cs typeface="+mn-cs"/>
              </a:rPr>
              <a:t>Head, Cataloging and Metadata Services</a:t>
            </a:r>
          </a:p>
          <a:p>
            <a:pPr algn="r" defTabSz="685800">
              <a:buClrTx/>
            </a:pPr>
            <a:r>
              <a:rPr lang="en-US" sz="1350" kern="1200" dirty="0">
                <a:solidFill>
                  <a:srgbClr val="1D86CD"/>
                </a:solidFill>
                <a:latin typeface="Calisto MT"/>
                <a:ea typeface="+mn-ea"/>
                <a:cs typeface="+mn-cs"/>
              </a:rPr>
              <a:t>Utah State University</a:t>
            </a:r>
          </a:p>
          <a:p>
            <a:pPr algn="r" defTabSz="685800">
              <a:buClrTx/>
            </a:pPr>
            <a:r>
              <a:rPr lang="en-US" sz="1350" kern="1200" dirty="0">
                <a:solidFill>
                  <a:srgbClr val="CDD4D7"/>
                </a:solidFill>
                <a:latin typeface="Calisto MT"/>
                <a:ea typeface="+mn-ea"/>
                <a:cs typeface="+mn-cs"/>
              </a:rPr>
              <a:t>liz.woolcott@usu.edu</a:t>
            </a:r>
            <a:endParaRPr lang="en-US" sz="1350" kern="1200">
              <a:solidFill>
                <a:srgbClr val="CDD4D7"/>
              </a:solidFill>
              <a:latin typeface="Calisto MT"/>
              <a:ea typeface="+mn-ea"/>
              <a:cs typeface="+mn-cs"/>
            </a:endParaRPr>
          </a:p>
        </p:txBody>
      </p:sp>
    </p:spTree>
    <p:extLst>
      <p:ext uri="{BB962C8B-B14F-4D97-AF65-F5344CB8AC3E}">
        <p14:creationId xmlns:p14="http://schemas.microsoft.com/office/powerpoint/2010/main" val="1137632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76733" y="305675"/>
            <a:ext cx="8520600" cy="20526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a:latin typeface="Helvetica Neue"/>
                <a:ea typeface="Helvetica Neue"/>
                <a:cs typeface="Helvetica Neue"/>
                <a:sym typeface="Helvetica Neue"/>
              </a:rPr>
              <a:t>From opacity to transparency: </a:t>
            </a:r>
            <a:endParaRPr>
              <a:latin typeface="Helvetica Neue"/>
              <a:ea typeface="Helvetica Neue"/>
              <a:cs typeface="Helvetica Neue"/>
              <a:sym typeface="Helvetica Neue"/>
            </a:endParaRPr>
          </a:p>
        </p:txBody>
      </p:sp>
      <p:sp>
        <p:nvSpPr>
          <p:cNvPr id="55" name="Shape 55"/>
          <p:cNvSpPr txBox="1">
            <a:spLocks noGrp="1"/>
          </p:cNvSpPr>
          <p:nvPr>
            <p:ph type="subTitle" idx="1"/>
          </p:nvPr>
        </p:nvSpPr>
        <p:spPr>
          <a:xfrm>
            <a:off x="417375" y="2557775"/>
            <a:ext cx="8520600" cy="792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Helvetica Neue"/>
                <a:ea typeface="Helvetica Neue"/>
                <a:cs typeface="Helvetica Neue"/>
                <a:sym typeface="Helvetica Neue"/>
              </a:rPr>
              <a:t>Creating compelling narratives about the value of metadata </a:t>
            </a:r>
            <a:endParaRPr>
              <a:latin typeface="Helvetica Neue"/>
              <a:ea typeface="Helvetica Neue"/>
              <a:cs typeface="Helvetica Neue"/>
              <a:sym typeface="Helvetica Neue"/>
            </a:endParaRPr>
          </a:p>
        </p:txBody>
      </p:sp>
      <p:sp>
        <p:nvSpPr>
          <p:cNvPr id="56" name="Shape 56"/>
          <p:cNvSpPr txBox="1"/>
          <p:nvPr/>
        </p:nvSpPr>
        <p:spPr>
          <a:xfrm>
            <a:off x="512075" y="3771375"/>
            <a:ext cx="3950100" cy="11379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t>Erin Leach</a:t>
            </a:r>
            <a:endParaRPr/>
          </a:p>
          <a:p>
            <a:pPr marL="0" lvl="0" indent="0">
              <a:spcBef>
                <a:spcPts val="0"/>
              </a:spcBef>
              <a:spcAft>
                <a:spcPts val="0"/>
              </a:spcAft>
              <a:buNone/>
            </a:pPr>
            <a:r>
              <a:rPr lang="en"/>
              <a:t>Special Collections Cataloging Librarian</a:t>
            </a:r>
            <a:endParaRPr/>
          </a:p>
          <a:p>
            <a:pPr marL="0" lvl="0" indent="0">
              <a:spcBef>
                <a:spcPts val="0"/>
              </a:spcBef>
              <a:spcAft>
                <a:spcPts val="0"/>
              </a:spcAft>
              <a:buNone/>
            </a:pPr>
            <a:r>
              <a:rPr lang="en"/>
              <a:t>University of Georgia Libraries</a:t>
            </a:r>
            <a:endParaRPr/>
          </a:p>
          <a:p>
            <a:pPr marL="0" lvl="0" indent="0">
              <a:spcBef>
                <a:spcPts val="0"/>
              </a:spcBef>
              <a:spcAft>
                <a:spcPts val="0"/>
              </a:spcAft>
              <a:buNone/>
            </a:pPr>
            <a:r>
              <a:rPr lang="en"/>
              <a:t>@erinaleach</a:t>
            </a:r>
            <a:endParaRPr/>
          </a:p>
        </p:txBody>
      </p:sp>
      <p:sp>
        <p:nvSpPr>
          <p:cNvPr id="57" name="Shape 57"/>
          <p:cNvSpPr txBox="1"/>
          <p:nvPr/>
        </p:nvSpPr>
        <p:spPr>
          <a:xfrm>
            <a:off x="5461650" y="3870875"/>
            <a:ext cx="3435600" cy="10383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a:t>Rachel Fleming</a:t>
            </a:r>
            <a:endParaRPr/>
          </a:p>
          <a:p>
            <a:pPr marL="0" lvl="0" indent="0" algn="r" rtl="0">
              <a:spcBef>
                <a:spcPts val="0"/>
              </a:spcBef>
              <a:spcAft>
                <a:spcPts val="0"/>
              </a:spcAft>
              <a:buNone/>
            </a:pPr>
            <a:r>
              <a:rPr lang="en"/>
              <a:t>Collections Initiatives Librarian</a:t>
            </a:r>
            <a:endParaRPr/>
          </a:p>
          <a:p>
            <a:pPr marL="0" lvl="0" indent="0" algn="r" rtl="0">
              <a:spcBef>
                <a:spcPts val="0"/>
              </a:spcBef>
              <a:spcAft>
                <a:spcPts val="0"/>
              </a:spcAft>
              <a:buNone/>
            </a:pPr>
            <a:r>
              <a:rPr lang="en"/>
              <a:t>University of Tennessee at Chattanooga</a:t>
            </a:r>
            <a:endParaRPr/>
          </a:p>
          <a:p>
            <a:pPr marL="0" lvl="0" indent="0" algn="r">
              <a:spcBef>
                <a:spcPts val="0"/>
              </a:spcBef>
              <a:spcAft>
                <a:spcPts val="0"/>
              </a:spcAft>
              <a:buNone/>
            </a:pPr>
            <a:r>
              <a:rPr lang="en"/>
              <a:t>@rachelmfleming</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62" name="Shape 62"/>
          <p:cNvPicPr preferRelativeResize="0"/>
          <p:nvPr/>
        </p:nvPicPr>
        <p:blipFill>
          <a:blip r:embed="rId3">
            <a:alphaModFix/>
          </a:blip>
          <a:stretch>
            <a:fillRect/>
          </a:stretch>
        </p:blipFill>
        <p:spPr>
          <a:xfrm>
            <a:off x="1701298" y="0"/>
            <a:ext cx="5741403" cy="51435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The conversation lingered in my head for hours</a:t>
            </a:r>
            <a:endParaRPr>
              <a:latin typeface="Helvetica Neue"/>
              <a:ea typeface="Helvetica Neue"/>
              <a:cs typeface="Helvetica Neue"/>
              <a:sym typeface="Helvetica Neue"/>
            </a:endParaRPr>
          </a:p>
        </p:txBody>
      </p:sp>
      <p:pic>
        <p:nvPicPr>
          <p:cNvPr id="68" name="Shape 68"/>
          <p:cNvPicPr preferRelativeResize="0"/>
          <p:nvPr/>
        </p:nvPicPr>
        <p:blipFill>
          <a:blip r:embed="rId3">
            <a:alphaModFix/>
          </a:blip>
          <a:stretch>
            <a:fillRect/>
          </a:stretch>
        </p:blipFill>
        <p:spPr>
          <a:xfrm>
            <a:off x="1121225" y="1141225"/>
            <a:ext cx="6901551" cy="36040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t>From </a:t>
            </a:r>
            <a:r>
              <a:rPr lang="en" i="1"/>
              <a:t>Core Competencies for Cataloging and Metadata Professional Librarians</a:t>
            </a:r>
            <a:endParaRPr i="1"/>
          </a:p>
        </p:txBody>
      </p:sp>
      <p:sp>
        <p:nvSpPr>
          <p:cNvPr id="74" name="Shape 7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a:p>
            <a:pPr marL="457200" lvl="0" indent="-342900" rtl="0">
              <a:spcBef>
                <a:spcPts val="1600"/>
              </a:spcBef>
              <a:spcAft>
                <a:spcPts val="0"/>
              </a:spcAft>
              <a:buSzPts val="1800"/>
              <a:buChar char="●"/>
            </a:pPr>
            <a:r>
              <a:rPr lang="en"/>
              <a:t>Knowledge of trends in the cataloging &amp; metadata profession</a:t>
            </a:r>
            <a:endParaRPr/>
          </a:p>
          <a:p>
            <a:pPr marL="0" lvl="0" indent="0" rtl="0">
              <a:spcBef>
                <a:spcPts val="1600"/>
              </a:spcBef>
              <a:spcAft>
                <a:spcPts val="0"/>
              </a:spcAft>
              <a:buNone/>
            </a:pPr>
            <a:endParaRPr/>
          </a:p>
          <a:p>
            <a:pPr marL="457200" lvl="0" indent="-342900" rtl="0">
              <a:spcBef>
                <a:spcPts val="1600"/>
              </a:spcBef>
              <a:spcAft>
                <a:spcPts val="0"/>
              </a:spcAft>
              <a:buSzPts val="1800"/>
              <a:buChar char="●"/>
            </a:pPr>
            <a:r>
              <a:rPr lang="en"/>
              <a:t>Application of universal standards in a local context</a:t>
            </a:r>
            <a:endParaRPr/>
          </a:p>
          <a:p>
            <a:pPr marL="0" lvl="0" indent="0" rtl="0">
              <a:spcBef>
                <a:spcPts val="1600"/>
              </a:spcBef>
              <a:spcAft>
                <a:spcPts val="0"/>
              </a:spcAft>
              <a:buNone/>
            </a:pPr>
            <a:endParaRPr/>
          </a:p>
          <a:p>
            <a:pPr marL="457200" lvl="0" indent="-342900">
              <a:spcBef>
                <a:spcPts val="1600"/>
              </a:spcBef>
              <a:spcAft>
                <a:spcPts val="0"/>
              </a:spcAft>
              <a:buSzPts val="1800"/>
              <a:buChar char="●"/>
            </a:pPr>
            <a:r>
              <a:rPr lang="en"/>
              <a:t>Interpersonal communication, public service orientation, problem solving</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Hope that we feel this, feel this way forever</a:t>
            </a:r>
            <a:endParaRPr>
              <a:latin typeface="Helvetica Neue"/>
              <a:ea typeface="Helvetica Neue"/>
              <a:cs typeface="Helvetica Neue"/>
              <a:sym typeface="Helvetica Neue"/>
            </a:endParaRPr>
          </a:p>
        </p:txBody>
      </p:sp>
      <p:pic>
        <p:nvPicPr>
          <p:cNvPr id="80" name="Shape 80"/>
          <p:cNvPicPr preferRelativeResize="0"/>
          <p:nvPr/>
        </p:nvPicPr>
        <p:blipFill>
          <a:blip r:embed="rId3">
            <a:alphaModFix/>
          </a:blip>
          <a:stretch>
            <a:fillRect/>
          </a:stretch>
        </p:blipFill>
        <p:spPr>
          <a:xfrm>
            <a:off x="1633100" y="1078550"/>
            <a:ext cx="6051626" cy="38209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Story: Utopia</a:t>
            </a:r>
            <a:endParaRPr>
              <a:latin typeface="Helvetica Neue"/>
              <a:ea typeface="Helvetica Neue"/>
              <a:cs typeface="Helvetica Neue"/>
              <a:sym typeface="Helvetica Neue"/>
            </a:endParaRPr>
          </a:p>
        </p:txBody>
      </p:sp>
      <p:sp>
        <p:nvSpPr>
          <p:cNvPr id="86" name="Shape 8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a:t>Core competencies understood, applied, and embodied</a:t>
            </a:r>
            <a:endParaRPr/>
          </a:p>
          <a:p>
            <a:pPr marL="0" lvl="0" indent="0" rtl="0">
              <a:spcBef>
                <a:spcPts val="1600"/>
              </a:spcBef>
              <a:spcAft>
                <a:spcPts val="0"/>
              </a:spcAft>
              <a:buNone/>
            </a:pPr>
            <a:endParaRPr/>
          </a:p>
          <a:p>
            <a:pPr marL="457200" lvl="0" indent="-342900" rtl="0">
              <a:spcBef>
                <a:spcPts val="1600"/>
              </a:spcBef>
              <a:spcAft>
                <a:spcPts val="0"/>
              </a:spcAft>
              <a:buSzPts val="1800"/>
              <a:buChar char="●"/>
            </a:pPr>
            <a:r>
              <a:rPr lang="en"/>
              <a:t>Building together: in action</a:t>
            </a:r>
            <a:endParaRPr/>
          </a:p>
          <a:p>
            <a:pPr marL="0" lvl="0" indent="0" rtl="0">
              <a:spcBef>
                <a:spcPts val="1600"/>
              </a:spcBef>
              <a:spcAft>
                <a:spcPts val="0"/>
              </a:spcAft>
              <a:buNone/>
            </a:pPr>
            <a:endParaRPr/>
          </a:p>
          <a:p>
            <a:pPr marL="457200" lvl="0" indent="-342900" rtl="0">
              <a:spcBef>
                <a:spcPts val="1600"/>
              </a:spcBef>
              <a:spcAft>
                <a:spcPts val="0"/>
              </a:spcAft>
              <a:buSzPts val="1800"/>
              <a:buChar char="●"/>
            </a:pPr>
            <a:r>
              <a:rPr lang="en"/>
              <a:t>What do we build?</a:t>
            </a:r>
            <a:endParaRPr/>
          </a:p>
          <a:p>
            <a:pPr marL="0" lvl="0" indent="0" rtl="0">
              <a:spcBef>
                <a:spcPts val="1600"/>
              </a:spcBef>
              <a:spcAft>
                <a:spcPts val="160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84850" y="2824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Helvetica Neue"/>
                <a:ea typeface="Helvetica Neue"/>
                <a:cs typeface="Helvetica Neue"/>
                <a:sym typeface="Helvetica Neue"/>
              </a:rPr>
              <a:t>I’ve got more fans than the average man</a:t>
            </a:r>
            <a:endParaRPr>
              <a:latin typeface="Helvetica Neue"/>
              <a:ea typeface="Helvetica Neue"/>
              <a:cs typeface="Helvetica Neue"/>
              <a:sym typeface="Helvetica Neue"/>
            </a:endParaRPr>
          </a:p>
          <a:p>
            <a:pPr marL="0" lvl="0" indent="0" algn="ctr">
              <a:spcBef>
                <a:spcPts val="0"/>
              </a:spcBef>
              <a:spcAft>
                <a:spcPts val="0"/>
              </a:spcAft>
              <a:buNone/>
            </a:pPr>
            <a:r>
              <a:rPr lang="en">
                <a:latin typeface="Helvetica Neue"/>
                <a:ea typeface="Helvetica Neue"/>
                <a:cs typeface="Helvetica Neue"/>
                <a:sym typeface="Helvetica Neue"/>
              </a:rPr>
              <a:t>But not enough loot to last me </a:t>
            </a:r>
            <a:endParaRPr>
              <a:latin typeface="Helvetica Neue"/>
              <a:ea typeface="Helvetica Neue"/>
              <a:cs typeface="Helvetica Neue"/>
              <a:sym typeface="Helvetica Neue"/>
            </a:endParaRPr>
          </a:p>
        </p:txBody>
      </p:sp>
      <p:pic>
        <p:nvPicPr>
          <p:cNvPr id="92" name="Shape 92"/>
          <p:cNvPicPr preferRelativeResize="0"/>
          <p:nvPr/>
        </p:nvPicPr>
        <p:blipFill>
          <a:blip r:embed="rId3">
            <a:alphaModFix/>
          </a:blip>
          <a:stretch>
            <a:fillRect/>
          </a:stretch>
        </p:blipFill>
        <p:spPr>
          <a:xfrm>
            <a:off x="1763775" y="1283900"/>
            <a:ext cx="5868426" cy="36172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Story: Dystopia</a:t>
            </a:r>
            <a:endParaRPr>
              <a:latin typeface="Helvetica Neue"/>
              <a:ea typeface="Helvetica Neue"/>
              <a:cs typeface="Helvetica Neue"/>
              <a:sym typeface="Helvetica Neue"/>
            </a:endParaRPr>
          </a:p>
        </p:txBody>
      </p:sp>
      <p:sp>
        <p:nvSpPr>
          <p:cNvPr id="98" name="Shape 9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Font typeface="Helvetica Neue"/>
              <a:buChar char="●"/>
            </a:pPr>
            <a:r>
              <a:rPr lang="en">
                <a:latin typeface="Helvetica Neue"/>
                <a:ea typeface="Helvetica Neue"/>
                <a:cs typeface="Helvetica Neue"/>
                <a:sym typeface="Helvetica Neue"/>
              </a:rPr>
              <a:t>Scarcity mindset</a:t>
            </a:r>
            <a:endParaRPr>
              <a:latin typeface="Helvetica Neue"/>
              <a:ea typeface="Helvetica Neue"/>
              <a:cs typeface="Helvetica Neue"/>
              <a:sym typeface="Helvetica Neue"/>
            </a:endParaRPr>
          </a:p>
          <a:p>
            <a:pPr marL="0" lvl="0" indent="0" rtl="0">
              <a:spcBef>
                <a:spcPts val="1600"/>
              </a:spcBef>
              <a:spcAft>
                <a:spcPts val="0"/>
              </a:spcAft>
              <a:buNone/>
            </a:pPr>
            <a:endParaRPr>
              <a:latin typeface="Helvetica Neue"/>
              <a:ea typeface="Helvetica Neue"/>
              <a:cs typeface="Helvetica Neue"/>
              <a:sym typeface="Helvetica Neue"/>
            </a:endParaRPr>
          </a:p>
          <a:p>
            <a:pPr marL="457200" lvl="0" indent="-342900">
              <a:spcBef>
                <a:spcPts val="1600"/>
              </a:spcBef>
              <a:spcAft>
                <a:spcPts val="0"/>
              </a:spcAft>
              <a:buSzPts val="1800"/>
              <a:buFont typeface="Helvetica Neue"/>
              <a:buChar char="●"/>
            </a:pPr>
            <a:r>
              <a:rPr lang="en">
                <a:latin typeface="Helvetica Neue"/>
                <a:ea typeface="Helvetica Neue"/>
                <a:cs typeface="Helvetica Neue"/>
                <a:sym typeface="Helvetica Neue"/>
              </a:rPr>
              <a:t>Silos</a:t>
            </a:r>
            <a:endParaRPr>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USU Cataloging and Metadata Services Unit</a:t>
            </a:r>
          </a:p>
        </p:txBody>
      </p:sp>
      <p:sp>
        <p:nvSpPr>
          <p:cNvPr id="3" name="Content Placeholder 2"/>
          <p:cNvSpPr>
            <a:spLocks noGrp="1"/>
          </p:cNvSpPr>
          <p:nvPr>
            <p:ph idx="1"/>
          </p:nvPr>
        </p:nvSpPr>
        <p:spPr/>
        <p:txBody>
          <a:bodyPr vert="horz" lIns="68580" tIns="34290" rIns="68580" bIns="34290" rtlCol="0" anchor="t">
            <a:normAutofit/>
          </a:bodyPr>
          <a:lstStyle/>
          <a:p>
            <a:r>
              <a:rPr lang="en-US" dirty="0"/>
              <a:t>4.75 FTE professional catalogers, 3 FTE paraprofessional cataloging assistants, &amp; 1 unit head</a:t>
            </a:r>
          </a:p>
          <a:p>
            <a:r>
              <a:rPr lang="en-US" dirty="0"/>
              <a:t>Cooperative department – give same opportunities to professional and paraprofessional</a:t>
            </a:r>
          </a:p>
          <a:p>
            <a:r>
              <a:rPr lang="en-US" dirty="0"/>
              <a:t>Non-Union, no hard and fast rules for job duties</a:t>
            </a:r>
          </a:p>
          <a:p>
            <a:r>
              <a:rPr lang="en-US" dirty="0"/>
              <a:t>Loss of staff, need for cross-training, creative approach to meet new challenges</a:t>
            </a:r>
          </a:p>
          <a:p>
            <a:endParaRPr lang="en-US" dirty="0"/>
          </a:p>
        </p:txBody>
      </p:sp>
    </p:spTree>
    <p:extLst>
      <p:ext uri="{BB962C8B-B14F-4D97-AF65-F5344CB8AC3E}">
        <p14:creationId xmlns:p14="http://schemas.microsoft.com/office/powerpoint/2010/main" val="38653669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The sky is falling, ain’t no need to panic</a:t>
            </a:r>
            <a:endParaRPr>
              <a:latin typeface="Helvetica Neue"/>
              <a:ea typeface="Helvetica Neue"/>
              <a:cs typeface="Helvetica Neue"/>
              <a:sym typeface="Helvetica Neue"/>
            </a:endParaRPr>
          </a:p>
        </p:txBody>
      </p:sp>
      <p:pic>
        <p:nvPicPr>
          <p:cNvPr id="104" name="Shape 104"/>
          <p:cNvPicPr preferRelativeResize="0"/>
          <p:nvPr/>
        </p:nvPicPr>
        <p:blipFill>
          <a:blip r:embed="rId3">
            <a:alphaModFix/>
          </a:blip>
          <a:stretch>
            <a:fillRect/>
          </a:stretch>
        </p:blipFill>
        <p:spPr>
          <a:xfrm>
            <a:off x="1685100" y="1130950"/>
            <a:ext cx="5711750" cy="3820974"/>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Embracing the magic</a:t>
            </a:r>
            <a:endParaRPr>
              <a:latin typeface="Helvetica Neue"/>
              <a:ea typeface="Helvetica Neue"/>
              <a:cs typeface="Helvetica Neue"/>
              <a:sym typeface="Helvetica Neue"/>
            </a:endParaRPr>
          </a:p>
        </p:txBody>
      </p:sp>
      <p:sp>
        <p:nvSpPr>
          <p:cNvPr id="110" name="Shape 11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Font typeface="Helvetica Neue"/>
              <a:buChar char="●"/>
            </a:pPr>
            <a:r>
              <a:rPr lang="en">
                <a:latin typeface="Helvetica Neue"/>
                <a:ea typeface="Helvetica Neue"/>
                <a:cs typeface="Helvetica Neue"/>
                <a:sym typeface="Helvetica Neue"/>
              </a:rPr>
              <a:t>What’s a story and what’s real?</a:t>
            </a:r>
            <a:endParaRPr>
              <a:latin typeface="Helvetica Neue"/>
              <a:ea typeface="Helvetica Neue"/>
              <a:cs typeface="Helvetica Neue"/>
              <a:sym typeface="Helvetica Neue"/>
            </a:endParaRPr>
          </a:p>
          <a:p>
            <a:pPr marL="0" lvl="0" indent="0" rtl="0">
              <a:spcBef>
                <a:spcPts val="1600"/>
              </a:spcBef>
              <a:spcAft>
                <a:spcPts val="0"/>
              </a:spcAft>
              <a:buNone/>
            </a:pPr>
            <a:endParaRPr>
              <a:latin typeface="Helvetica Neue"/>
              <a:ea typeface="Helvetica Neue"/>
              <a:cs typeface="Helvetica Neue"/>
              <a:sym typeface="Helvetica Neue"/>
            </a:endParaRPr>
          </a:p>
          <a:p>
            <a:pPr marL="457200" lvl="0" indent="-342900" rtl="0">
              <a:spcBef>
                <a:spcPts val="1600"/>
              </a:spcBef>
              <a:spcAft>
                <a:spcPts val="0"/>
              </a:spcAft>
              <a:buSzPts val="1800"/>
              <a:buFont typeface="Helvetica Neue"/>
              <a:buChar char="●"/>
            </a:pPr>
            <a:r>
              <a:rPr lang="en">
                <a:latin typeface="Helvetica Neue"/>
                <a:ea typeface="Helvetica Neue"/>
                <a:cs typeface="Helvetica Neue"/>
                <a:sym typeface="Helvetica Neue"/>
              </a:rPr>
              <a:t>What is magic made of?</a:t>
            </a:r>
            <a:endParaRPr>
              <a:latin typeface="Helvetica Neue"/>
              <a:ea typeface="Helvetica Neue"/>
              <a:cs typeface="Helvetica Neue"/>
              <a:sym typeface="Helvetica Neue"/>
            </a:endParaRPr>
          </a:p>
          <a:p>
            <a:pPr marL="0" lvl="0" indent="0" rtl="0">
              <a:spcBef>
                <a:spcPts val="1600"/>
              </a:spcBef>
              <a:spcAft>
                <a:spcPts val="0"/>
              </a:spcAft>
              <a:buNone/>
            </a:pPr>
            <a:endParaRPr>
              <a:latin typeface="Helvetica Neue"/>
              <a:ea typeface="Helvetica Neue"/>
              <a:cs typeface="Helvetica Neue"/>
              <a:sym typeface="Helvetica Neue"/>
            </a:endParaRPr>
          </a:p>
          <a:p>
            <a:pPr marL="457200" lvl="0" indent="-342900" rtl="0">
              <a:spcBef>
                <a:spcPts val="1600"/>
              </a:spcBef>
              <a:spcAft>
                <a:spcPts val="0"/>
              </a:spcAft>
              <a:buSzPts val="1800"/>
              <a:buFont typeface="Helvetica Neue"/>
              <a:buChar char="●"/>
            </a:pPr>
            <a:r>
              <a:rPr lang="en">
                <a:latin typeface="Helvetica Neue"/>
                <a:ea typeface="Helvetica Neue"/>
                <a:cs typeface="Helvetica Neue"/>
                <a:sym typeface="Helvetica Neue"/>
              </a:rPr>
              <a:t>Who does magic?</a:t>
            </a:r>
            <a:endParaRPr>
              <a:latin typeface="Helvetica Neue"/>
              <a:ea typeface="Helvetica Neue"/>
              <a:cs typeface="Helvetica Neue"/>
              <a:sym typeface="Helvetica Neue"/>
            </a:endParaRPr>
          </a:p>
          <a:p>
            <a:pPr marL="0" lvl="0" indent="0" rtl="0">
              <a:spcBef>
                <a:spcPts val="1600"/>
              </a:spcBef>
              <a:spcAft>
                <a:spcPts val="1600"/>
              </a:spcAft>
              <a:buNone/>
            </a:pPr>
            <a:r>
              <a:rPr lang="en">
                <a:latin typeface="Helvetica Neue"/>
                <a:ea typeface="Helvetica Neue"/>
                <a:cs typeface="Helvetica Neue"/>
                <a:sym typeface="Helvetica Neue"/>
              </a:rPr>
              <a:t>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Y’all don’t want to hear me, you just want to dance</a:t>
            </a:r>
            <a:endParaRPr>
              <a:latin typeface="Helvetica Neue"/>
              <a:ea typeface="Helvetica Neue"/>
              <a:cs typeface="Helvetica Neue"/>
              <a:sym typeface="Helvetica Neue"/>
            </a:endParaRPr>
          </a:p>
        </p:txBody>
      </p:sp>
      <p:pic>
        <p:nvPicPr>
          <p:cNvPr id="116" name="Shape 116"/>
          <p:cNvPicPr preferRelativeResize="0"/>
          <p:nvPr/>
        </p:nvPicPr>
        <p:blipFill>
          <a:blip r:embed="rId3">
            <a:alphaModFix/>
          </a:blip>
          <a:stretch>
            <a:fillRect/>
          </a:stretch>
        </p:blipFill>
        <p:spPr>
          <a:xfrm>
            <a:off x="1146050" y="1064450"/>
            <a:ext cx="6331699" cy="382097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Pull back the curtain, but do it strategically</a:t>
            </a:r>
            <a:endParaRPr>
              <a:latin typeface="Helvetica Neue"/>
              <a:ea typeface="Helvetica Neue"/>
              <a:cs typeface="Helvetica Neue"/>
              <a:sym typeface="Helvetica Neue"/>
            </a:endParaRPr>
          </a:p>
        </p:txBody>
      </p:sp>
      <p:sp>
        <p:nvSpPr>
          <p:cNvPr id="122" name="Shape 12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Font typeface="Helvetica Neue"/>
              <a:buChar char="●"/>
            </a:pPr>
            <a:r>
              <a:rPr lang="en">
                <a:latin typeface="Helvetica Neue"/>
                <a:ea typeface="Helvetica Neue"/>
                <a:cs typeface="Helvetica Neue"/>
                <a:sym typeface="Helvetica Neue"/>
              </a:rPr>
              <a:t>Impact of our work on others</a:t>
            </a:r>
            <a:endParaRPr>
              <a:latin typeface="Helvetica Neue"/>
              <a:ea typeface="Helvetica Neue"/>
              <a:cs typeface="Helvetica Neue"/>
              <a:sym typeface="Helvetica Neue"/>
            </a:endParaRPr>
          </a:p>
          <a:p>
            <a:pPr marL="0" lvl="0" indent="0" rtl="0">
              <a:spcBef>
                <a:spcPts val="1600"/>
              </a:spcBef>
              <a:spcAft>
                <a:spcPts val="0"/>
              </a:spcAft>
              <a:buNone/>
            </a:pPr>
            <a:endParaRPr>
              <a:latin typeface="Helvetica Neue"/>
              <a:ea typeface="Helvetica Neue"/>
              <a:cs typeface="Helvetica Neue"/>
              <a:sym typeface="Helvetica Neue"/>
            </a:endParaRPr>
          </a:p>
          <a:p>
            <a:pPr marL="457200" lvl="0" indent="-342900" rtl="0">
              <a:spcBef>
                <a:spcPts val="1600"/>
              </a:spcBef>
              <a:spcAft>
                <a:spcPts val="0"/>
              </a:spcAft>
              <a:buSzPts val="1800"/>
              <a:buFont typeface="Helvetica Neue"/>
              <a:buChar char="●"/>
            </a:pPr>
            <a:r>
              <a:rPr lang="en">
                <a:latin typeface="Helvetica Neue"/>
                <a:ea typeface="Helvetica Neue"/>
                <a:cs typeface="Helvetica Neue"/>
                <a:sym typeface="Helvetica Neue"/>
              </a:rPr>
              <a:t>Labor</a:t>
            </a:r>
            <a:endParaRPr>
              <a:latin typeface="Helvetica Neue"/>
              <a:ea typeface="Helvetica Neue"/>
              <a:cs typeface="Helvetica Neue"/>
              <a:sym typeface="Helvetica Neue"/>
            </a:endParaRPr>
          </a:p>
          <a:p>
            <a:pPr marL="0" lvl="0" indent="0" rtl="0">
              <a:spcBef>
                <a:spcPts val="1600"/>
              </a:spcBef>
              <a:spcAft>
                <a:spcPts val="0"/>
              </a:spcAft>
              <a:buNone/>
            </a:pPr>
            <a:endParaRPr>
              <a:latin typeface="Helvetica Neue"/>
              <a:ea typeface="Helvetica Neue"/>
              <a:cs typeface="Helvetica Neue"/>
              <a:sym typeface="Helvetica Neue"/>
            </a:endParaRPr>
          </a:p>
          <a:p>
            <a:pPr marL="457200" lvl="0" indent="-342900" rtl="0">
              <a:spcBef>
                <a:spcPts val="1600"/>
              </a:spcBef>
              <a:spcAft>
                <a:spcPts val="0"/>
              </a:spcAft>
              <a:buSzPts val="1800"/>
              <a:buFont typeface="Helvetica Neue"/>
              <a:buChar char="●"/>
            </a:pPr>
            <a:r>
              <a:rPr lang="en">
                <a:latin typeface="Helvetica Neue"/>
                <a:ea typeface="Helvetica Neue"/>
                <a:cs typeface="Helvetica Neue"/>
                <a:sym typeface="Helvetica Neue"/>
              </a:rPr>
              <a:t>Limits of capacity</a:t>
            </a:r>
            <a:endParaRPr>
              <a:latin typeface="Helvetica Neue"/>
              <a:ea typeface="Helvetica Neue"/>
              <a:cs typeface="Helvetica Neue"/>
              <a:sym typeface="Helvetica Neue"/>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Let me listen to the story you tell</a:t>
            </a:r>
            <a:endParaRPr>
              <a:latin typeface="Helvetica Neue"/>
              <a:ea typeface="Helvetica Neue"/>
              <a:cs typeface="Helvetica Neue"/>
              <a:sym typeface="Helvetica Neue"/>
            </a:endParaRPr>
          </a:p>
        </p:txBody>
      </p:sp>
      <p:pic>
        <p:nvPicPr>
          <p:cNvPr id="128" name="Shape 128"/>
          <p:cNvPicPr preferRelativeResize="0"/>
          <p:nvPr/>
        </p:nvPicPr>
        <p:blipFill>
          <a:blip r:embed="rId3">
            <a:alphaModFix/>
          </a:blip>
          <a:stretch>
            <a:fillRect/>
          </a:stretch>
        </p:blipFill>
        <p:spPr>
          <a:xfrm>
            <a:off x="1885700" y="1121350"/>
            <a:ext cx="5421374" cy="382097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Constructing your story</a:t>
            </a:r>
            <a:endParaRPr>
              <a:latin typeface="Helvetica Neue"/>
              <a:ea typeface="Helvetica Neue"/>
              <a:cs typeface="Helvetica Neue"/>
              <a:sym typeface="Helvetica Neue"/>
            </a:endParaRPr>
          </a:p>
        </p:txBody>
      </p:sp>
      <p:sp>
        <p:nvSpPr>
          <p:cNvPr id="134" name="Shape 13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a:p>
            <a:pPr marL="457200" lvl="0" indent="-342900" rtl="0">
              <a:spcBef>
                <a:spcPts val="1600"/>
              </a:spcBef>
              <a:spcAft>
                <a:spcPts val="0"/>
              </a:spcAft>
              <a:buSzPts val="1800"/>
              <a:buChar char="●"/>
            </a:pPr>
            <a:r>
              <a:rPr lang="en"/>
              <a:t>Acquaint yourself with your institution’s mission &amp; vision </a:t>
            </a:r>
            <a:endParaRPr/>
          </a:p>
          <a:p>
            <a:pPr marL="0" lvl="0" indent="0" rtl="0">
              <a:spcBef>
                <a:spcPts val="1600"/>
              </a:spcBef>
              <a:spcAft>
                <a:spcPts val="0"/>
              </a:spcAft>
              <a:buNone/>
            </a:pPr>
            <a:endParaRPr/>
          </a:p>
          <a:p>
            <a:pPr marL="457200" lvl="0" indent="-342900">
              <a:spcBef>
                <a:spcPts val="1600"/>
              </a:spcBef>
              <a:spcAft>
                <a:spcPts val="0"/>
              </a:spcAft>
              <a:buSzPts val="1800"/>
              <a:buChar char="●"/>
            </a:pPr>
            <a:r>
              <a:rPr lang="en"/>
              <a:t>Know your audience</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Big things happen every time we meet</a:t>
            </a:r>
            <a:endParaRPr>
              <a:latin typeface="Helvetica Neue"/>
              <a:ea typeface="Helvetica Neue"/>
              <a:cs typeface="Helvetica Neue"/>
              <a:sym typeface="Helvetica Neue"/>
            </a:endParaRPr>
          </a:p>
        </p:txBody>
      </p:sp>
      <p:pic>
        <p:nvPicPr>
          <p:cNvPr id="140" name="Shape 140"/>
          <p:cNvPicPr preferRelativeResize="0"/>
          <p:nvPr/>
        </p:nvPicPr>
        <p:blipFill>
          <a:blip r:embed="rId3">
            <a:alphaModFix/>
          </a:blip>
          <a:stretch>
            <a:fillRect/>
          </a:stretch>
        </p:blipFill>
        <p:spPr>
          <a:xfrm>
            <a:off x="2040125" y="1096975"/>
            <a:ext cx="5266950" cy="382097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Telling your story</a:t>
            </a:r>
            <a:endParaRPr>
              <a:latin typeface="Helvetica Neue"/>
              <a:ea typeface="Helvetica Neue"/>
              <a:cs typeface="Helvetica Neue"/>
              <a:sym typeface="Helvetica Neue"/>
            </a:endParaRPr>
          </a:p>
        </p:txBody>
      </p:sp>
      <p:sp>
        <p:nvSpPr>
          <p:cNvPr id="146" name="Shape 14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Font typeface="Helvetica Neue"/>
              <a:buChar char="●"/>
            </a:pPr>
            <a:r>
              <a:rPr lang="en">
                <a:latin typeface="Helvetica Neue"/>
                <a:ea typeface="Helvetica Neue"/>
                <a:cs typeface="Helvetica Neue"/>
                <a:sym typeface="Helvetica Neue"/>
              </a:rPr>
              <a:t>Like the back of your hand</a:t>
            </a:r>
            <a:endParaRPr>
              <a:latin typeface="Helvetica Neue"/>
              <a:ea typeface="Helvetica Neue"/>
              <a:cs typeface="Helvetica Neue"/>
              <a:sym typeface="Helvetica Neue"/>
            </a:endParaRPr>
          </a:p>
          <a:p>
            <a:pPr marL="0" lvl="0" indent="0" rtl="0">
              <a:spcBef>
                <a:spcPts val="1600"/>
              </a:spcBef>
              <a:spcAft>
                <a:spcPts val="0"/>
              </a:spcAft>
              <a:buNone/>
            </a:pPr>
            <a:endParaRPr>
              <a:latin typeface="Helvetica Neue"/>
              <a:ea typeface="Helvetica Neue"/>
              <a:cs typeface="Helvetica Neue"/>
              <a:sym typeface="Helvetica Neue"/>
            </a:endParaRPr>
          </a:p>
          <a:p>
            <a:pPr marL="457200" lvl="0" indent="-342900" rtl="0">
              <a:spcBef>
                <a:spcPts val="1600"/>
              </a:spcBef>
              <a:spcAft>
                <a:spcPts val="0"/>
              </a:spcAft>
              <a:buSzPts val="1800"/>
              <a:buFont typeface="Helvetica Neue"/>
              <a:buChar char="●"/>
            </a:pPr>
            <a:r>
              <a:rPr lang="en">
                <a:latin typeface="Helvetica Neue"/>
                <a:ea typeface="Helvetica Neue"/>
                <a:cs typeface="Helvetica Neue"/>
                <a:sym typeface="Helvetica Neue"/>
              </a:rPr>
              <a:t>Shopkeepers in the Shuk</a:t>
            </a:r>
            <a:endParaRPr>
              <a:latin typeface="Helvetica Neue"/>
              <a:ea typeface="Helvetica Neue"/>
              <a:cs typeface="Helvetica Neue"/>
              <a:sym typeface="Helvetica Neue"/>
            </a:endParaRPr>
          </a:p>
          <a:p>
            <a:pPr marL="0" lvl="0" indent="0" rtl="0">
              <a:spcBef>
                <a:spcPts val="1600"/>
              </a:spcBef>
              <a:spcAft>
                <a:spcPts val="0"/>
              </a:spcAft>
              <a:buNone/>
            </a:pPr>
            <a:endParaRPr>
              <a:latin typeface="Helvetica Neue"/>
              <a:ea typeface="Helvetica Neue"/>
              <a:cs typeface="Helvetica Neue"/>
              <a:sym typeface="Helvetica Neue"/>
            </a:endParaRPr>
          </a:p>
          <a:p>
            <a:pPr marL="457200" lvl="0" indent="-342900" rtl="0">
              <a:spcBef>
                <a:spcPts val="1600"/>
              </a:spcBef>
              <a:spcAft>
                <a:spcPts val="0"/>
              </a:spcAft>
              <a:buSzPts val="1800"/>
              <a:buFont typeface="Helvetica Neue"/>
              <a:buChar char="●"/>
            </a:pPr>
            <a:r>
              <a:rPr lang="en">
                <a:latin typeface="Helvetica Neue"/>
                <a:ea typeface="Helvetica Neue"/>
                <a:cs typeface="Helvetica Neue"/>
                <a:sym typeface="Helvetica Neue"/>
              </a:rPr>
              <a:t>Keeping the fish on the hook</a:t>
            </a:r>
            <a:endParaRPr>
              <a:latin typeface="Helvetica Neue"/>
              <a:ea typeface="Helvetica Neue"/>
              <a:cs typeface="Helvetica Neue"/>
              <a:sym typeface="Helvetica Neue"/>
            </a:endParaRPr>
          </a:p>
          <a:p>
            <a:pPr marL="0" lvl="0" indent="0" rtl="0">
              <a:spcBef>
                <a:spcPts val="1600"/>
              </a:spcBef>
              <a:spcAft>
                <a:spcPts val="0"/>
              </a:spcAft>
              <a:buNone/>
            </a:pPr>
            <a:endParaRPr>
              <a:latin typeface="Helvetica Neue"/>
              <a:ea typeface="Helvetica Neue"/>
              <a:cs typeface="Helvetica Neue"/>
              <a:sym typeface="Helvetica Neue"/>
            </a:endParaRPr>
          </a:p>
          <a:p>
            <a:pPr marL="457200" lvl="0" indent="-342900" rtl="0">
              <a:spcBef>
                <a:spcPts val="1600"/>
              </a:spcBef>
              <a:spcAft>
                <a:spcPts val="0"/>
              </a:spcAft>
              <a:buSzPts val="1800"/>
              <a:buFont typeface="Helvetica Neue"/>
              <a:buChar char="●"/>
            </a:pPr>
            <a:r>
              <a:rPr lang="en">
                <a:latin typeface="Helvetica Neue"/>
                <a:ea typeface="Helvetica Neue"/>
                <a:cs typeface="Helvetica Neue"/>
                <a:sym typeface="Helvetica Neue"/>
              </a:rPr>
              <a:t>Creating a culture of story tellers</a:t>
            </a:r>
            <a:endParaRPr>
              <a:latin typeface="Helvetica Neue"/>
              <a:ea typeface="Helvetica Neue"/>
              <a:cs typeface="Helvetica Neue"/>
              <a:sym typeface="Helvetica Neue"/>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Thank you!</a:t>
            </a:r>
            <a:endParaRPr>
              <a:latin typeface="Helvetica Neue"/>
              <a:ea typeface="Helvetica Neue"/>
              <a:cs typeface="Helvetica Neue"/>
              <a:sym typeface="Helvetica Neue"/>
            </a:endParaRPr>
          </a:p>
        </p:txBody>
      </p:sp>
      <p:pic>
        <p:nvPicPr>
          <p:cNvPr id="152" name="Shape 152"/>
          <p:cNvPicPr preferRelativeResize="0"/>
          <p:nvPr/>
        </p:nvPicPr>
        <p:blipFill>
          <a:blip r:embed="rId3">
            <a:alphaModFix/>
          </a:blip>
          <a:stretch>
            <a:fillRect/>
          </a:stretch>
        </p:blipFill>
        <p:spPr>
          <a:xfrm>
            <a:off x="5182950" y="1017725"/>
            <a:ext cx="3037539" cy="3820977"/>
          </a:xfrm>
          <a:prstGeom prst="rect">
            <a:avLst/>
          </a:prstGeom>
          <a:noFill/>
          <a:ln>
            <a:noFill/>
          </a:ln>
        </p:spPr>
      </p:pic>
      <p:pic>
        <p:nvPicPr>
          <p:cNvPr id="153" name="Shape 153"/>
          <p:cNvPicPr preferRelativeResize="0"/>
          <p:nvPr/>
        </p:nvPicPr>
        <p:blipFill>
          <a:blip r:embed="rId4">
            <a:alphaModFix/>
          </a:blip>
          <a:stretch>
            <a:fillRect/>
          </a:stretch>
        </p:blipFill>
        <p:spPr>
          <a:xfrm>
            <a:off x="182925" y="1017725"/>
            <a:ext cx="3820974" cy="3820974"/>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en">
                <a:latin typeface="Helvetica Neue"/>
                <a:ea typeface="Helvetica Neue"/>
                <a:cs typeface="Helvetica Neue"/>
                <a:sym typeface="Helvetica Neue"/>
              </a:rPr>
              <a:t>Image credits</a:t>
            </a:r>
            <a:endParaRPr>
              <a:latin typeface="Helvetica Neue"/>
              <a:ea typeface="Helvetica Neue"/>
              <a:cs typeface="Helvetica Neue"/>
              <a:sym typeface="Helvetica Neue"/>
            </a:endParaRPr>
          </a:p>
        </p:txBody>
      </p:sp>
      <p:sp>
        <p:nvSpPr>
          <p:cNvPr id="159" name="Shape 159"/>
          <p:cNvSpPr txBox="1">
            <a:spLocks noGrp="1"/>
          </p:cNvSpPr>
          <p:nvPr>
            <p:ph type="body" idx="1"/>
          </p:nvPr>
        </p:nvSpPr>
        <p:spPr>
          <a:xfrm>
            <a:off x="254800" y="1176875"/>
            <a:ext cx="8520600" cy="1732800"/>
          </a:xfrm>
          <a:prstGeom prst="rect">
            <a:avLst/>
          </a:prstGeom>
        </p:spPr>
        <p:txBody>
          <a:bodyPr spcFirstLastPara="1" wrap="square" lIns="91425" tIns="91425" rIns="91425" bIns="91425" anchor="t" anchorCtr="0">
            <a:noAutofit/>
          </a:bodyPr>
          <a:lstStyle/>
          <a:p>
            <a:pPr marL="457200" lvl="0" indent="-292100" rtl="0">
              <a:spcBef>
                <a:spcPts val="0"/>
              </a:spcBef>
              <a:spcAft>
                <a:spcPts val="0"/>
              </a:spcAft>
              <a:buSzPts val="1000"/>
              <a:buFont typeface="Helvetica Neue"/>
              <a:buChar char="●"/>
            </a:pPr>
            <a:r>
              <a:rPr lang="en" sz="1000" u="sng">
                <a:solidFill>
                  <a:schemeClr val="hlink"/>
                </a:solidFill>
                <a:latin typeface="Helvetica Neue"/>
                <a:ea typeface="Helvetica Neue"/>
                <a:cs typeface="Helvetica Neue"/>
                <a:sym typeface="Helvetica Neue"/>
                <a:hlinkClick r:id="rId3"/>
              </a:rPr>
              <a:t>“Agility”</a:t>
            </a:r>
            <a:r>
              <a:rPr lang="en" sz="1000">
                <a:latin typeface="Helvetica Neue"/>
                <a:ea typeface="Helvetica Neue"/>
                <a:cs typeface="Helvetica Neue"/>
                <a:sym typeface="Helvetica Neue"/>
              </a:rPr>
              <a:t> by Thomas Turner (taken Sept. 18, 2010). CC BY-NC 2.0</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u="sng">
                <a:solidFill>
                  <a:schemeClr val="hlink"/>
                </a:solidFill>
                <a:latin typeface="Helvetica Neue"/>
                <a:ea typeface="Helvetica Neue"/>
                <a:cs typeface="Helvetica Neue"/>
                <a:sym typeface="Helvetica Neue"/>
                <a:hlinkClick r:id="rId4"/>
              </a:rPr>
              <a:t>“Agility practice, June 2013”</a:t>
            </a:r>
            <a:r>
              <a:rPr lang="en" sz="1000">
                <a:latin typeface="Helvetica Neue"/>
                <a:ea typeface="Helvetica Neue"/>
                <a:cs typeface="Helvetica Neue"/>
                <a:sym typeface="Helvetica Neue"/>
              </a:rPr>
              <a:t> by eqkrishena (taken June 17, 2013). CC BY-NC 2.0</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u="sng">
                <a:solidFill>
                  <a:schemeClr val="hlink"/>
                </a:solidFill>
                <a:latin typeface="Helvetica Neue"/>
                <a:ea typeface="Helvetica Neue"/>
                <a:cs typeface="Helvetica Neue"/>
                <a:sym typeface="Helvetica Neue"/>
                <a:hlinkClick r:id="rId5"/>
              </a:rPr>
              <a:t>“AKC Helena agility fall 2012” </a:t>
            </a:r>
            <a:r>
              <a:rPr lang="en" sz="1000">
                <a:latin typeface="Helvetica Neue"/>
                <a:ea typeface="Helvetica Neue"/>
                <a:cs typeface="Helvetica Neue"/>
                <a:sym typeface="Helvetica Neue"/>
              </a:rPr>
              <a:t>by SheltieBoy (taken Oct. 6, 2012). CC BY-NC 2.0</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u="sng">
                <a:solidFill>
                  <a:schemeClr val="hlink"/>
                </a:solidFill>
                <a:latin typeface="Helvetica Neue"/>
                <a:ea typeface="Helvetica Neue"/>
                <a:cs typeface="Helvetica Neue"/>
                <a:sym typeface="Helvetica Neue"/>
                <a:hlinkClick r:id="rId6"/>
              </a:rPr>
              <a:t>“AKC Helena agility fall 2012” </a:t>
            </a:r>
            <a:r>
              <a:rPr lang="en" sz="1000">
                <a:latin typeface="Helvetica Neue"/>
                <a:ea typeface="Helvetica Neue"/>
                <a:cs typeface="Helvetica Neue"/>
                <a:sym typeface="Helvetica Neue"/>
              </a:rPr>
              <a:t>by SheltieBoy (taken Oct. 6, 2012). CC BY-NC 2.0</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u="sng">
                <a:solidFill>
                  <a:schemeClr val="hlink"/>
                </a:solidFill>
                <a:latin typeface="Helvetica Neue"/>
                <a:ea typeface="Helvetica Neue"/>
                <a:cs typeface="Helvetica Neue"/>
                <a:sym typeface="Helvetica Neue"/>
                <a:hlinkClick r:id="rId7"/>
              </a:rPr>
              <a:t>“IMG_2593”</a:t>
            </a:r>
            <a:r>
              <a:rPr lang="en" sz="1000">
                <a:latin typeface="Helvetica Neue"/>
                <a:ea typeface="Helvetica Neue"/>
                <a:cs typeface="Helvetica Neue"/>
                <a:sym typeface="Helvetica Neue"/>
              </a:rPr>
              <a:t> by Matt Drobnik (taken April 8, 2017). CC BY-NC-ND 2.0</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u="sng">
                <a:solidFill>
                  <a:schemeClr val="hlink"/>
                </a:solidFill>
                <a:latin typeface="Helvetica Neue"/>
                <a:ea typeface="Helvetica Neue"/>
                <a:cs typeface="Helvetica Neue"/>
                <a:sym typeface="Helvetica Neue"/>
                <a:hlinkClick r:id="rId8"/>
              </a:rPr>
              <a:t>“IMG 5092”</a:t>
            </a:r>
            <a:r>
              <a:rPr lang="en" sz="1000">
                <a:latin typeface="Helvetica Neue"/>
                <a:ea typeface="Helvetica Neue"/>
                <a:cs typeface="Helvetica Neue"/>
                <a:sym typeface="Helvetica Neue"/>
              </a:rPr>
              <a:t> by Matt Drobnik (taken Nov. 23, 2013). CC BY-NC-ND 2.0</a:t>
            </a:r>
            <a:endParaRPr sz="1000">
              <a:latin typeface="Helvetica Neue"/>
              <a:ea typeface="Helvetica Neue"/>
              <a:cs typeface="Helvetica Neue"/>
              <a:sym typeface="Helvetica Neue"/>
            </a:endParaRPr>
          </a:p>
          <a:p>
            <a:pPr marL="457200" lvl="0" indent="-292100">
              <a:spcBef>
                <a:spcPts val="0"/>
              </a:spcBef>
              <a:spcAft>
                <a:spcPts val="0"/>
              </a:spcAft>
              <a:buSzPts val="1000"/>
              <a:buFont typeface="Helvetica Neue"/>
              <a:buChar char="●"/>
            </a:pPr>
            <a:r>
              <a:rPr lang="en" sz="1000" u="sng">
                <a:solidFill>
                  <a:schemeClr val="hlink"/>
                </a:solidFill>
                <a:latin typeface="Helvetica Neue"/>
                <a:ea typeface="Helvetica Neue"/>
                <a:cs typeface="Helvetica Neue"/>
                <a:sym typeface="Helvetica Neue"/>
                <a:hlinkClick r:id="rId9"/>
              </a:rPr>
              <a:t>“Jake”</a:t>
            </a:r>
            <a:r>
              <a:rPr lang="en" sz="1000">
                <a:latin typeface="Helvetica Neue"/>
                <a:ea typeface="Helvetica Neue"/>
                <a:cs typeface="Helvetica Neue"/>
                <a:sym typeface="Helvetica Neue"/>
              </a:rPr>
              <a:t> by bullcitydogs (taken April 7, 2010). CC BY-NC 2.0</a:t>
            </a:r>
            <a:endParaRPr sz="1000">
              <a:latin typeface="Helvetica Neue"/>
              <a:ea typeface="Helvetica Neue"/>
              <a:cs typeface="Helvetica Neue"/>
              <a:sym typeface="Helvetica Neue"/>
            </a:endParaRPr>
          </a:p>
        </p:txBody>
      </p:sp>
      <p:sp>
        <p:nvSpPr>
          <p:cNvPr id="160" name="Shape 160"/>
          <p:cNvSpPr txBox="1">
            <a:spLocks noGrp="1"/>
          </p:cNvSpPr>
          <p:nvPr>
            <p:ph type="title"/>
          </p:nvPr>
        </p:nvSpPr>
        <p:spPr>
          <a:xfrm>
            <a:off x="311700" y="27822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latin typeface="Helvetica Neue"/>
                <a:ea typeface="Helvetica Neue"/>
                <a:cs typeface="Helvetica Neue"/>
                <a:sym typeface="Helvetica Neue"/>
              </a:rPr>
              <a:t>All song lyrics by Outkast</a:t>
            </a:r>
            <a:endParaRPr>
              <a:latin typeface="Helvetica Neue"/>
              <a:ea typeface="Helvetica Neue"/>
              <a:cs typeface="Helvetica Neue"/>
              <a:sym typeface="Helvetica Neue"/>
            </a:endParaRPr>
          </a:p>
        </p:txBody>
      </p:sp>
      <p:sp>
        <p:nvSpPr>
          <p:cNvPr id="161" name="Shape 161"/>
          <p:cNvSpPr txBox="1">
            <a:spLocks noGrp="1"/>
          </p:cNvSpPr>
          <p:nvPr>
            <p:ph type="body" idx="1"/>
          </p:nvPr>
        </p:nvSpPr>
        <p:spPr>
          <a:xfrm>
            <a:off x="358200" y="3410700"/>
            <a:ext cx="8520600" cy="1732800"/>
          </a:xfrm>
          <a:prstGeom prst="rect">
            <a:avLst/>
          </a:prstGeom>
        </p:spPr>
        <p:txBody>
          <a:bodyPr spcFirstLastPara="1" wrap="square" lIns="91425" tIns="91425" rIns="91425" bIns="91425" anchor="t" anchorCtr="0">
            <a:noAutofit/>
          </a:bodyPr>
          <a:lstStyle/>
          <a:p>
            <a:pPr marL="457200" lvl="0" indent="-292100" rtl="0">
              <a:spcBef>
                <a:spcPts val="0"/>
              </a:spcBef>
              <a:spcAft>
                <a:spcPts val="0"/>
              </a:spcAft>
              <a:buSzPts val="1000"/>
              <a:buFont typeface="Helvetica Neue"/>
              <a:buChar char="●"/>
            </a:pPr>
            <a:r>
              <a:rPr lang="en" sz="1000">
                <a:latin typeface="Helvetica Neue"/>
                <a:ea typeface="Helvetica Neue"/>
                <a:cs typeface="Helvetica Neue"/>
                <a:sym typeface="Helvetica Neue"/>
              </a:rPr>
              <a:t>Rosa Parks</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a:latin typeface="Helvetica Neue"/>
                <a:ea typeface="Helvetica Neue"/>
                <a:cs typeface="Helvetica Neue"/>
                <a:sym typeface="Helvetica Neue"/>
              </a:rPr>
              <a:t>Ms. Jackson</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a:latin typeface="Helvetica Neue"/>
                <a:ea typeface="Helvetica Neue"/>
                <a:cs typeface="Helvetica Neue"/>
                <a:sym typeface="Helvetica Neue"/>
              </a:rPr>
              <a:t>Elevators (Me &amp; You)</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a:latin typeface="Helvetica Neue"/>
                <a:ea typeface="Helvetica Neue"/>
                <a:cs typeface="Helvetica Neue"/>
                <a:sym typeface="Helvetica Neue"/>
              </a:rPr>
              <a:t>So Fresh and So Clean</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a:latin typeface="Helvetica Neue"/>
                <a:ea typeface="Helvetica Neue"/>
                <a:cs typeface="Helvetica Neue"/>
                <a:sym typeface="Helvetica Neue"/>
              </a:rPr>
              <a:t>Hey Ya!</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a:latin typeface="Helvetica Neue"/>
                <a:ea typeface="Helvetica Neue"/>
                <a:cs typeface="Helvetica Neue"/>
                <a:sym typeface="Helvetica Neue"/>
              </a:rPr>
              <a:t>The Way You Move</a:t>
            </a:r>
            <a:endParaRPr sz="1000">
              <a:latin typeface="Helvetica Neue"/>
              <a:ea typeface="Helvetica Neue"/>
              <a:cs typeface="Helvetica Neue"/>
              <a:sym typeface="Helvetica Neue"/>
            </a:endParaRPr>
          </a:p>
          <a:p>
            <a:pPr marL="457200" lvl="0" indent="-292100" rtl="0">
              <a:spcBef>
                <a:spcPts val="0"/>
              </a:spcBef>
              <a:spcAft>
                <a:spcPts val="0"/>
              </a:spcAft>
              <a:buSzPts val="1000"/>
              <a:buFont typeface="Helvetica Neue"/>
              <a:buChar char="●"/>
            </a:pPr>
            <a:r>
              <a:rPr lang="en" sz="1000">
                <a:latin typeface="Helvetica Neue"/>
                <a:ea typeface="Helvetica Neue"/>
                <a:cs typeface="Helvetica Neue"/>
                <a:sym typeface="Helvetica Neue"/>
              </a:rPr>
              <a:t>Bombs Over Baghdad</a:t>
            </a:r>
            <a:endParaRPr sz="1000">
              <a:latin typeface="Helvetica Neue"/>
              <a:ea typeface="Helvetica Neue"/>
              <a:cs typeface="Helvetica Neue"/>
              <a:sym typeface="Helvetica Neu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Assessment Process: Department Meeting</a:t>
            </a:r>
          </a:p>
        </p:txBody>
      </p:sp>
      <p:sp>
        <p:nvSpPr>
          <p:cNvPr id="3" name="Content Placeholder 2"/>
          <p:cNvSpPr>
            <a:spLocks noGrp="1"/>
          </p:cNvSpPr>
          <p:nvPr>
            <p:ph idx="1"/>
          </p:nvPr>
        </p:nvSpPr>
        <p:spPr/>
        <p:txBody>
          <a:bodyPr>
            <a:normAutofit/>
          </a:bodyPr>
          <a:lstStyle/>
          <a:p>
            <a:r>
              <a:rPr lang="en-US" dirty="0"/>
              <a:t>Met together with entire unit</a:t>
            </a:r>
          </a:p>
          <a:p>
            <a:pPr lvl="1"/>
            <a:r>
              <a:rPr lang="en-US" dirty="0"/>
              <a:t>Professional and </a:t>
            </a:r>
            <a:r>
              <a:rPr lang="en-US" dirty="0" err="1"/>
              <a:t>para</a:t>
            </a:r>
            <a:r>
              <a:rPr lang="en-US" dirty="0"/>
              <a:t>-professional</a:t>
            </a:r>
          </a:p>
          <a:p>
            <a:r>
              <a:rPr lang="en-US" dirty="0"/>
              <a:t>Reviewed </a:t>
            </a:r>
            <a:r>
              <a:rPr lang="en-US" i="1" dirty="0"/>
              <a:t>Core Competencies for Cataloging and Metadata Professional Librarians </a:t>
            </a:r>
          </a:p>
          <a:p>
            <a:r>
              <a:rPr lang="en-US" dirty="0"/>
              <a:t>Discussion of current skills and expertise as well as future needs to</a:t>
            </a:r>
          </a:p>
          <a:p>
            <a:pPr lvl="2">
              <a:buFont typeface="Wingdings" panose="05000000000000000000" pitchFamily="2" charset="2"/>
              <a:buChar char="§"/>
            </a:pPr>
            <a:r>
              <a:rPr lang="en-US" dirty="0"/>
              <a:t>Complete our current work</a:t>
            </a:r>
          </a:p>
          <a:p>
            <a:pPr lvl="2">
              <a:buFont typeface="Wingdings" panose="05000000000000000000" pitchFamily="2" charset="2"/>
              <a:buChar char="§"/>
            </a:pPr>
            <a:r>
              <a:rPr lang="en-US" dirty="0"/>
              <a:t>Automate current processes</a:t>
            </a:r>
          </a:p>
          <a:p>
            <a:pPr lvl="2">
              <a:buFont typeface="Wingdings" panose="05000000000000000000" pitchFamily="2" charset="2"/>
              <a:buChar char="§"/>
            </a:pPr>
            <a:r>
              <a:rPr lang="en-US" dirty="0"/>
              <a:t>Stay current with emerging trends in the field</a:t>
            </a:r>
          </a:p>
          <a:p>
            <a:pPr lvl="2">
              <a:buFont typeface="Wingdings" panose="05000000000000000000" pitchFamily="2" charset="2"/>
              <a:buChar char="§"/>
            </a:pPr>
            <a:r>
              <a:rPr lang="en-US" dirty="0"/>
              <a:t>Raise awareness of how changes were adopted by other libraries/vendors</a:t>
            </a:r>
          </a:p>
          <a:p>
            <a:pPr lvl="1">
              <a:buFont typeface="Wingdings" panose="05000000000000000000" pitchFamily="2" charset="2"/>
              <a:buChar char="§"/>
            </a:pPr>
            <a:endParaRPr lang="en-US" dirty="0"/>
          </a:p>
          <a:p>
            <a:pPr marL="0" indent="0">
              <a:buNone/>
            </a:pP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5100" y="971550"/>
            <a:ext cx="1357313" cy="1099424"/>
          </a:xfrm>
          <a:prstGeom prst="rect">
            <a:avLst/>
          </a:prstGeom>
        </p:spPr>
      </p:pic>
    </p:spTree>
    <p:extLst>
      <p:ext uri="{BB962C8B-B14F-4D97-AF65-F5344CB8AC3E}">
        <p14:creationId xmlns:p14="http://schemas.microsoft.com/office/powerpoint/2010/main" val="40064143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441614" y="265814"/>
            <a:ext cx="8260773" cy="1129563"/>
          </a:xfrm>
        </p:spPr>
        <p:txBody>
          <a:bodyPr>
            <a:noAutofit/>
          </a:bodyPr>
          <a:lstStyle/>
          <a:p>
            <a:r>
              <a:rPr lang="en-US" sz="3200" dirty="0"/>
              <a:t>Open discussion:</a:t>
            </a:r>
          </a:p>
        </p:txBody>
      </p:sp>
      <p:sp>
        <p:nvSpPr>
          <p:cNvPr id="8" name="TextBox 7"/>
          <p:cNvSpPr txBox="1"/>
          <p:nvPr/>
        </p:nvSpPr>
        <p:spPr>
          <a:xfrm>
            <a:off x="441613" y="1395377"/>
            <a:ext cx="8260773" cy="3662541"/>
          </a:xfrm>
          <a:prstGeom prst="rect">
            <a:avLst/>
          </a:prstGeom>
          <a:noFill/>
        </p:spPr>
        <p:txBody>
          <a:bodyPr wrap="square" rtlCol="0">
            <a:spAutoFit/>
          </a:bodyPr>
          <a:lstStyle/>
          <a:p>
            <a:pPr marL="342900" indent="-342900" eaLnBrk="0" fontAlgn="base" hangingPunct="0">
              <a:spcBef>
                <a:spcPct val="0"/>
              </a:spcBef>
              <a:spcAft>
                <a:spcPct val="0"/>
              </a:spcAft>
              <a:buFont typeface="Arial" panose="020B0604020202020204" pitchFamily="34" charset="0"/>
              <a:buChar char="•"/>
            </a:pPr>
            <a:r>
              <a:rPr lang="en-US" sz="2400" dirty="0">
                <a:solidFill>
                  <a:schemeClr val="tx1"/>
                </a:solidFill>
              </a:rPr>
              <a:t>How can institutions support engagement in professional development at all levels, from degreed catalogers, to paraprofessionals, to interns, to achieve the Core Competencies?</a:t>
            </a:r>
          </a:p>
          <a:p>
            <a:pPr marL="342900" indent="-342900" eaLnBrk="0" fontAlgn="base" hangingPunct="0">
              <a:spcBef>
                <a:spcPct val="0"/>
              </a:spcBef>
              <a:spcAft>
                <a:spcPct val="0"/>
              </a:spcAft>
              <a:buFont typeface="Arial" panose="020B0604020202020204" pitchFamily="34" charset="0"/>
              <a:buChar char="•"/>
            </a:pPr>
            <a:endParaRPr lang="en-US" altLang="en-US" sz="2400" dirty="0">
              <a:solidFill>
                <a:schemeClr val="tx1"/>
              </a:solidFill>
              <a:ea typeface="Calibri" panose="020F0502020204030204" pitchFamily="34" charset="0"/>
              <a:cs typeface="Times New Roman" panose="02020603050405020304" pitchFamily="18" charset="0"/>
            </a:endParaRPr>
          </a:p>
          <a:p>
            <a:pPr marL="342900" indent="-342900" eaLnBrk="0" fontAlgn="base" hangingPunct="0">
              <a:spcBef>
                <a:spcPct val="0"/>
              </a:spcBef>
              <a:spcAft>
                <a:spcPct val="0"/>
              </a:spcAft>
              <a:buFont typeface="Arial" panose="020B0604020202020204" pitchFamily="34" charset="0"/>
              <a:buChar char="•"/>
            </a:pPr>
            <a:r>
              <a:rPr lang="en-US" altLang="en-US" sz="2400" dirty="0">
                <a:solidFill>
                  <a:schemeClr val="tx1"/>
                </a:solidFill>
                <a:ea typeface="Calibri" panose="020F0502020204030204" pitchFamily="34" charset="0"/>
                <a:cs typeface="Times New Roman" panose="02020603050405020304" pitchFamily="18" charset="0"/>
              </a:rPr>
              <a:t>What have other institutions done, what do they plan to do, and what do we hope they do, and what role will the Core Competencies play in those actions?</a:t>
            </a:r>
            <a:endParaRPr lang="en-US" altLang="en-US" sz="2400" dirty="0">
              <a:solidFill>
                <a:schemeClr val="tx1"/>
              </a:solidFill>
            </a:endParaRPr>
          </a:p>
          <a:p>
            <a:endParaRPr lang="en-US" sz="2000" dirty="0">
              <a:solidFill>
                <a:schemeClr val="tx1"/>
              </a:solidFill>
            </a:endParaRPr>
          </a:p>
          <a:p>
            <a:pPr marL="0" indent="0">
              <a:buNone/>
            </a:pPr>
            <a:r>
              <a:rPr lang="en-US" sz="2000" dirty="0">
                <a:solidFill>
                  <a:schemeClr val="tx1"/>
                </a:solidFill>
              </a:rPr>
              <a:t>		Core Competencies: </a:t>
            </a:r>
            <a:r>
              <a:rPr lang="en-US" sz="2000" dirty="0">
                <a:solidFill>
                  <a:schemeClr val="tx1"/>
                </a:solidFill>
                <a:hlinkClick r:id="rId2"/>
              </a:rPr>
              <a:t>http://hdl.handle.net/11213/7853</a:t>
            </a:r>
            <a:endParaRPr lang="en-US" sz="2000" dirty="0">
              <a:solidFill>
                <a:schemeClr val="tx1"/>
              </a:solidFill>
            </a:endParaRPr>
          </a:p>
        </p:txBody>
      </p:sp>
    </p:spTree>
    <p:extLst>
      <p:ext uri="{BB962C8B-B14F-4D97-AF65-F5344CB8AC3E}">
        <p14:creationId xmlns:p14="http://schemas.microsoft.com/office/powerpoint/2010/main" val="1229871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Assessment Process: Whiteboard brainstorming</a:t>
            </a:r>
          </a:p>
        </p:txBody>
      </p:sp>
      <p:sp>
        <p:nvSpPr>
          <p:cNvPr id="3" name="Content Placeholder 2"/>
          <p:cNvSpPr>
            <a:spLocks noGrp="1"/>
          </p:cNvSpPr>
          <p:nvPr>
            <p:ph idx="1"/>
          </p:nvPr>
        </p:nvSpPr>
        <p:spPr/>
        <p:txBody>
          <a:bodyPr vert="horz" lIns="68580" tIns="34290" rIns="68580" bIns="34290" rtlCol="0" anchor="t">
            <a:normAutofit/>
          </a:bodyPr>
          <a:lstStyle/>
          <a:p>
            <a:r>
              <a:rPr lang="en-US" dirty="0"/>
              <a:t>Created a framework for needed skills</a:t>
            </a:r>
          </a:p>
          <a:p>
            <a:r>
              <a:rPr lang="en-US" dirty="0"/>
              <a:t>Left whiteboard out for two week</a:t>
            </a:r>
          </a:p>
          <a:p>
            <a:r>
              <a:rPr lang="en-US" dirty="0"/>
              <a:t>Allowed staff to research and think about skills and contribute ideas anonymously</a:t>
            </a:r>
          </a:p>
          <a:p>
            <a:pPr marL="261938" lvl="1" indent="0">
              <a:buNone/>
            </a:pP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3450" y="2914650"/>
            <a:ext cx="2064828" cy="2064828"/>
          </a:xfrm>
          <a:prstGeom prst="rect">
            <a:avLst/>
          </a:prstGeom>
        </p:spPr>
      </p:pic>
    </p:spTree>
    <p:extLst>
      <p:ext uri="{BB962C8B-B14F-4D97-AF65-F5344CB8AC3E}">
        <p14:creationId xmlns:p14="http://schemas.microsoft.com/office/powerpoint/2010/main" val="33701136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Assessment Process: Department meeting, take 2</a:t>
            </a:r>
          </a:p>
        </p:txBody>
      </p:sp>
      <p:sp>
        <p:nvSpPr>
          <p:cNvPr id="3" name="Content Placeholder 2"/>
          <p:cNvSpPr>
            <a:spLocks noGrp="1"/>
          </p:cNvSpPr>
          <p:nvPr>
            <p:ph idx="1"/>
          </p:nvPr>
        </p:nvSpPr>
        <p:spPr/>
        <p:txBody>
          <a:bodyPr vert="horz" lIns="68580" tIns="34290" rIns="68580" bIns="34290" rtlCol="0" anchor="t">
            <a:normAutofit/>
          </a:bodyPr>
          <a:lstStyle/>
          <a:p>
            <a:r>
              <a:rPr lang="en-US" dirty="0"/>
              <a:t>Reconvened to discuss whiteboard results in relation to the Core Competencies framework</a:t>
            </a:r>
          </a:p>
          <a:p>
            <a:pPr marL="0" indent="0">
              <a:spcBef>
                <a:spcPts val="1350"/>
              </a:spcBef>
              <a:buNone/>
            </a:pPr>
            <a:r>
              <a:rPr lang="en-US" dirty="0"/>
              <a:t>	1) Knowledge competencies</a:t>
            </a:r>
          </a:p>
          <a:p>
            <a:pPr marL="0" indent="0">
              <a:spcBef>
                <a:spcPts val="1350"/>
              </a:spcBef>
              <a:buNone/>
            </a:pPr>
            <a:r>
              <a:rPr lang="en-US" dirty="0"/>
              <a:t>	2) Skill &amp; ability competencies</a:t>
            </a:r>
          </a:p>
          <a:p>
            <a:pPr marL="0" indent="0">
              <a:spcBef>
                <a:spcPts val="1350"/>
              </a:spcBef>
              <a:buNone/>
            </a:pPr>
            <a:r>
              <a:rPr lang="en-US" dirty="0"/>
              <a:t>	3) Behavioral competencies</a:t>
            </a:r>
          </a:p>
          <a:p>
            <a:pPr marL="514350" lvl="2" indent="0">
              <a:buNone/>
            </a:pP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00651" y="2954351"/>
            <a:ext cx="2531627" cy="1899037"/>
          </a:xfrm>
          <a:prstGeom prst="rect">
            <a:avLst/>
          </a:prstGeom>
        </p:spPr>
      </p:pic>
    </p:spTree>
    <p:extLst>
      <p:ext uri="{BB962C8B-B14F-4D97-AF65-F5344CB8AC3E}">
        <p14:creationId xmlns:p14="http://schemas.microsoft.com/office/powerpoint/2010/main" val="3158985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Assessment Process: Department meeting, take 2</a:t>
            </a:r>
          </a:p>
        </p:txBody>
      </p:sp>
      <p:sp>
        <p:nvSpPr>
          <p:cNvPr id="3" name="Content Placeholder 2"/>
          <p:cNvSpPr>
            <a:spLocks noGrp="1"/>
          </p:cNvSpPr>
          <p:nvPr>
            <p:ph idx="1"/>
          </p:nvPr>
        </p:nvSpPr>
        <p:spPr/>
        <p:txBody>
          <a:bodyPr vert="horz" lIns="68580" tIns="34290" rIns="68580" bIns="34290" rtlCol="0" anchor="t">
            <a:normAutofit/>
          </a:bodyPr>
          <a:lstStyle/>
          <a:p>
            <a:pPr marL="0" indent="0">
              <a:buNone/>
            </a:pPr>
            <a:r>
              <a:rPr lang="en-US" dirty="0"/>
              <a:t>Knowledge Competencies</a:t>
            </a:r>
          </a:p>
          <a:p>
            <a:pPr lvl="1"/>
            <a:r>
              <a:rPr lang="en-US" dirty="0"/>
              <a:t>According to framework</a:t>
            </a:r>
          </a:p>
          <a:p>
            <a:pPr lvl="2"/>
            <a:r>
              <a:rPr lang="en-US" dirty="0"/>
              <a:t>Principles</a:t>
            </a:r>
          </a:p>
          <a:p>
            <a:pPr lvl="2"/>
            <a:r>
              <a:rPr lang="en-US" dirty="0"/>
              <a:t>Systems </a:t>
            </a:r>
          </a:p>
          <a:p>
            <a:pPr lvl="2"/>
            <a:r>
              <a:rPr lang="en-US" dirty="0"/>
              <a:t>Trends</a:t>
            </a:r>
          </a:p>
          <a:p>
            <a:pPr lvl="1"/>
            <a:r>
              <a:rPr lang="en-US" dirty="0"/>
              <a:t>USU identified “Knowledge Competencies” needing emphasis</a:t>
            </a:r>
          </a:p>
          <a:p>
            <a:pPr lvl="2"/>
            <a:r>
              <a:rPr lang="en-US" dirty="0"/>
              <a:t>Principles: XML, BIBFRAME, RDA</a:t>
            </a:r>
          </a:p>
          <a:p>
            <a:pPr lvl="2"/>
            <a:r>
              <a:rPr lang="en-US" dirty="0"/>
              <a:t>Systems: </a:t>
            </a:r>
            <a:r>
              <a:rPr lang="en-US" dirty="0" err="1"/>
              <a:t>MarcEdit</a:t>
            </a:r>
            <a:r>
              <a:rPr lang="en-US" dirty="0"/>
              <a:t>, </a:t>
            </a:r>
            <a:r>
              <a:rPr lang="en-US" dirty="0" err="1"/>
              <a:t>OpenRefine</a:t>
            </a:r>
            <a:r>
              <a:rPr lang="en-US" dirty="0"/>
              <a:t>, </a:t>
            </a:r>
            <a:r>
              <a:rPr lang="en-US" dirty="0" err="1"/>
              <a:t>oXygen</a:t>
            </a:r>
            <a:r>
              <a:rPr lang="en-US" dirty="0"/>
              <a:t> XML editor</a:t>
            </a:r>
          </a:p>
          <a:p>
            <a:pPr lvl="2"/>
            <a:r>
              <a:rPr lang="en-US" dirty="0"/>
              <a:t>Trends: linked data</a:t>
            </a:r>
          </a:p>
          <a:p>
            <a:pPr marL="514350" lvl="2" indent="0">
              <a:buNone/>
            </a:pPr>
            <a:endParaRPr lang="en-US" dirty="0"/>
          </a:p>
        </p:txBody>
      </p:sp>
      <p:pic>
        <p:nvPicPr>
          <p:cNvPr id="4" name="Picture 3">
            <a:extLst>
              <a:ext uri="{FF2B5EF4-FFF2-40B4-BE49-F238E27FC236}">
                <a16:creationId xmlns:a16="http://schemas.microsoft.com/office/drawing/2014/main" id="{9FF74EFC-C5E8-4D27-8311-CBB2812490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7950" y="3257550"/>
            <a:ext cx="1371600" cy="1702499"/>
          </a:xfrm>
          <a:prstGeom prst="rect">
            <a:avLst/>
          </a:prstGeom>
        </p:spPr>
      </p:pic>
    </p:spTree>
    <p:extLst>
      <p:ext uri="{BB962C8B-B14F-4D97-AF65-F5344CB8AC3E}">
        <p14:creationId xmlns:p14="http://schemas.microsoft.com/office/powerpoint/2010/main" val="31817414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Assessment Process: Department meeting, take 2</a:t>
            </a:r>
          </a:p>
        </p:txBody>
      </p:sp>
      <p:sp>
        <p:nvSpPr>
          <p:cNvPr id="3" name="Content Placeholder 2"/>
          <p:cNvSpPr>
            <a:spLocks noGrp="1"/>
          </p:cNvSpPr>
          <p:nvPr>
            <p:ph idx="1"/>
          </p:nvPr>
        </p:nvSpPr>
        <p:spPr/>
        <p:txBody>
          <a:bodyPr vert="horz" lIns="68580" tIns="34290" rIns="68580" bIns="34290" rtlCol="0" anchor="t">
            <a:normAutofit/>
          </a:bodyPr>
          <a:lstStyle/>
          <a:p>
            <a:pPr marL="0" indent="0">
              <a:buNone/>
            </a:pPr>
            <a:r>
              <a:rPr lang="en-US" dirty="0"/>
              <a:t>Skill &amp; Ability Competencies</a:t>
            </a:r>
          </a:p>
          <a:p>
            <a:pPr lvl="1"/>
            <a:r>
              <a:rPr lang="en-US" dirty="0"/>
              <a:t>According to framework</a:t>
            </a:r>
          </a:p>
          <a:p>
            <a:pPr lvl="2"/>
            <a:r>
              <a:rPr lang="en-US" dirty="0"/>
              <a:t>Application of standards, conceptual models and principles within a bibliographic system</a:t>
            </a:r>
          </a:p>
          <a:p>
            <a:pPr lvl="2"/>
            <a:r>
              <a:rPr lang="en-US" dirty="0"/>
              <a:t>Application of universal standards within a local context</a:t>
            </a:r>
          </a:p>
          <a:p>
            <a:pPr lvl="2"/>
            <a:r>
              <a:rPr lang="en-US" dirty="0"/>
              <a:t>Integration, mapping, and transformation of metadata within a bibliographic system</a:t>
            </a:r>
          </a:p>
          <a:p>
            <a:pPr lvl="1"/>
            <a:r>
              <a:rPr lang="en-US" dirty="0"/>
              <a:t>USU identified “Skill &amp; Ability Competencies”</a:t>
            </a:r>
          </a:p>
          <a:p>
            <a:pPr lvl="3"/>
            <a:r>
              <a:rPr lang="en-US" dirty="0"/>
              <a:t>Application of standards: RDA authority control, Machine-actionable data</a:t>
            </a:r>
          </a:p>
          <a:p>
            <a:pPr lvl="3"/>
            <a:r>
              <a:rPr lang="en-US" dirty="0"/>
              <a:t>Local Context: procedure documentation, designing workflow processes</a:t>
            </a:r>
          </a:p>
          <a:p>
            <a:pPr lvl="3"/>
            <a:r>
              <a:rPr lang="en-US" dirty="0"/>
              <a:t>Metadata manipulation: cross-walking, normalization</a:t>
            </a:r>
          </a:p>
          <a:p>
            <a:pPr lvl="1"/>
            <a:endParaRPr lang="en-US" dirty="0"/>
          </a:p>
        </p:txBody>
      </p:sp>
    </p:spTree>
    <p:extLst>
      <p:ext uri="{BB962C8B-B14F-4D97-AF65-F5344CB8AC3E}">
        <p14:creationId xmlns:p14="http://schemas.microsoft.com/office/powerpoint/2010/main" val="3759478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Assessment Process: Department meeting, take 2</a:t>
            </a:r>
          </a:p>
        </p:txBody>
      </p:sp>
      <p:sp>
        <p:nvSpPr>
          <p:cNvPr id="3" name="Content Placeholder 2"/>
          <p:cNvSpPr>
            <a:spLocks noGrp="1"/>
          </p:cNvSpPr>
          <p:nvPr>
            <p:ph idx="1"/>
          </p:nvPr>
        </p:nvSpPr>
        <p:spPr/>
        <p:txBody>
          <a:bodyPr vert="horz" lIns="68580" tIns="34290" rIns="68580" bIns="34290" rtlCol="0" anchor="t">
            <a:normAutofit/>
          </a:bodyPr>
          <a:lstStyle/>
          <a:p>
            <a:pPr marL="261938" lvl="1" indent="0">
              <a:buNone/>
            </a:pPr>
            <a:r>
              <a:rPr lang="en-US" sz="1800" dirty="0"/>
              <a:t>Behavioral Competencies</a:t>
            </a:r>
          </a:p>
          <a:p>
            <a:pPr lvl="2"/>
            <a:r>
              <a:rPr lang="en-US" sz="1500" dirty="0"/>
              <a:t>According to framework include</a:t>
            </a:r>
          </a:p>
          <a:p>
            <a:pPr lvl="3"/>
            <a:r>
              <a:rPr lang="en-US" dirty="0"/>
              <a:t>Interpersonal Communication</a:t>
            </a:r>
          </a:p>
          <a:p>
            <a:pPr lvl="3"/>
            <a:r>
              <a:rPr lang="en-US" dirty="0"/>
              <a:t>Public service orientation</a:t>
            </a:r>
          </a:p>
          <a:p>
            <a:pPr lvl="3"/>
            <a:r>
              <a:rPr lang="en-US" dirty="0"/>
              <a:t>Initiative &amp; adaptability</a:t>
            </a:r>
          </a:p>
          <a:p>
            <a:pPr lvl="3"/>
            <a:r>
              <a:rPr lang="en-US" dirty="0"/>
              <a:t>Professional curiosity</a:t>
            </a:r>
          </a:p>
          <a:p>
            <a:pPr lvl="3"/>
            <a:r>
              <a:rPr lang="en-US" dirty="0"/>
              <a:t>Problem solving</a:t>
            </a:r>
          </a:p>
          <a:p>
            <a:pPr lvl="2"/>
            <a:r>
              <a:rPr lang="en-US" sz="1500" dirty="0"/>
              <a:t>USU </a:t>
            </a:r>
          </a:p>
          <a:p>
            <a:pPr lvl="3"/>
            <a:r>
              <a:rPr lang="en-US" dirty="0"/>
              <a:t>Currently being handled by library-wide Staff Development and Engagement Committee</a:t>
            </a:r>
          </a:p>
        </p:txBody>
      </p:sp>
      <p:pic>
        <p:nvPicPr>
          <p:cNvPr id="4" name="Picture 3">
            <a:extLst>
              <a:ext uri="{FF2B5EF4-FFF2-40B4-BE49-F238E27FC236}">
                <a16:creationId xmlns:a16="http://schemas.microsoft.com/office/drawing/2014/main" id="{AD1053C1-DBC6-4926-8821-F3E672464EAF}"/>
              </a:ext>
            </a:extLst>
          </p:cNvPr>
          <p:cNvPicPr>
            <a:picLocks noChangeAspect="1"/>
          </p:cNvPicPr>
          <p:nvPr/>
        </p:nvPicPr>
        <p:blipFill rotWithShape="1">
          <a:blip r:embed="rId3">
            <a:extLst>
              <a:ext uri="{28A0092B-C50C-407E-A947-70E740481C1C}">
                <a14:useLocalDpi xmlns:a14="http://schemas.microsoft.com/office/drawing/2010/main" val="0"/>
              </a:ext>
            </a:extLst>
          </a:blip>
          <a:srcRect l="12776" t="6798" r="12929" b="5573"/>
          <a:stretch/>
        </p:blipFill>
        <p:spPr>
          <a:xfrm>
            <a:off x="5429250" y="2015378"/>
            <a:ext cx="2228851" cy="1314450"/>
          </a:xfrm>
          <a:prstGeom prst="rect">
            <a:avLst/>
          </a:prstGeom>
        </p:spPr>
      </p:pic>
    </p:spTree>
    <p:extLst>
      <p:ext uri="{BB962C8B-B14F-4D97-AF65-F5344CB8AC3E}">
        <p14:creationId xmlns:p14="http://schemas.microsoft.com/office/powerpoint/2010/main" val="1967172865"/>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tory">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Story">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Story">
      <a:fillStyleLst>
        <a:solidFill>
          <a:schemeClr val="phClr"/>
        </a:solidFill>
        <a:blipFill rotWithShape="1">
          <a:blip xmlns:r="http://schemas.openxmlformats.org/officeDocument/2006/relationships" r:embed="rId1">
            <a:duotone>
              <a:schemeClr val="phClr">
                <a:shade val="10000"/>
                <a:satMod val="150000"/>
                <a:lumMod val="120000"/>
              </a:schemeClr>
              <a:schemeClr val="phClr">
                <a:satMod val="350000"/>
                <a:lumMod val="150000"/>
              </a:schemeClr>
            </a:duotone>
          </a:blip>
          <a:tile tx="0" ty="0" sx="20000" sy="20000" flip="none" algn="ctr"/>
        </a:blipFill>
        <a:gradFill rotWithShape="1">
          <a:gsLst>
            <a:gs pos="0">
              <a:schemeClr val="phClr">
                <a:shade val="20000"/>
                <a:satMod val="130000"/>
              </a:schemeClr>
            </a:gs>
            <a:gs pos="50000">
              <a:schemeClr val="phClr">
                <a:shade val="90000"/>
                <a:satMod val="130000"/>
              </a:schemeClr>
            </a:gs>
            <a:gs pos="100000">
              <a:schemeClr val="phClr">
                <a:shade val="100000"/>
                <a:satMod val="200000"/>
                <a:lumMod val="120000"/>
              </a:schemeClr>
            </a:gs>
          </a:gsLst>
          <a:lin ang="16200000" scaled="0"/>
        </a:gradFill>
      </a:fillStyleLst>
      <a:lnStyleLst>
        <a:ln w="6350" cap="flat" cmpd="sng" algn="ctr">
          <a:solidFill>
            <a:schemeClr val="phClr">
              <a:shade val="95000"/>
              <a:satMod val="105000"/>
            </a:schemeClr>
          </a:solidFill>
          <a:prstDash val="solid"/>
        </a:ln>
        <a:ln w="19050"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outerShdw blurRad="88900" dist="50800" dir="2100000" sx="104000" sy="104000" algn="br" rotWithShape="0">
              <a:srgbClr val="000000">
                <a:alpha val="55000"/>
              </a:srgbClr>
            </a:outerShdw>
          </a:effectLst>
        </a:effectStyle>
        <a:effectStyle>
          <a:effectLst>
            <a:outerShdw blurRad="127000" dist="63500" dir="5400000" sx="103000" sy="103000" rotWithShape="0">
              <a:srgbClr val="000000">
                <a:alpha val="75000"/>
              </a:srgbClr>
            </a:outerShdw>
          </a:effectLst>
          <a:scene3d>
            <a:camera prst="perspectiveFront" fov="3000000"/>
            <a:lightRig rig="balanced" dir="t">
              <a:rot lat="0" lon="0" rev="18000000"/>
            </a:lightRig>
          </a:scene3d>
          <a:sp3d prstMaterial="plastic">
            <a:bevelT w="254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2">
            <a:duotone>
              <a:schemeClr val="phClr">
                <a:shade val="10000"/>
                <a:satMod val="150000"/>
              </a:schemeClr>
              <a:schemeClr val="phClr">
                <a:tint val="60000"/>
                <a:satMod val="4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3978</Words>
  <Application>Microsoft Office PowerPoint</Application>
  <PresentationFormat>On-screen Show (16:9)</PresentationFormat>
  <Paragraphs>475</Paragraphs>
  <Slides>40</Slides>
  <Notes>38</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40</vt:i4>
      </vt:variant>
    </vt:vector>
  </HeadingPairs>
  <TitlesOfParts>
    <vt:vector size="52" baseType="lpstr">
      <vt:lpstr>ＭＳ 明朝</vt:lpstr>
      <vt:lpstr>Arial</vt:lpstr>
      <vt:lpstr>Calibri</vt:lpstr>
      <vt:lpstr>Calisto MT</vt:lpstr>
      <vt:lpstr>Cambria</vt:lpstr>
      <vt:lpstr>Helvetica Neue</vt:lpstr>
      <vt:lpstr>Lucida Bright</vt:lpstr>
      <vt:lpstr>Symbol</vt:lpstr>
      <vt:lpstr>Times New Roman</vt:lpstr>
      <vt:lpstr>Wingdings</vt:lpstr>
      <vt:lpstr>Simple Light</vt:lpstr>
      <vt:lpstr>Story</vt:lpstr>
      <vt:lpstr>CaMMS Competencies and Education for a Career in Cataloging Interest Group #ceccigmidwinter </vt:lpstr>
      <vt:lpstr>Building Expertise  From Within</vt:lpstr>
      <vt:lpstr>USU Cataloging and Metadata Services Unit</vt:lpstr>
      <vt:lpstr>Assessment Process: Department Meeting</vt:lpstr>
      <vt:lpstr>Assessment Process: Whiteboard brainstorming</vt:lpstr>
      <vt:lpstr>Assessment Process: Department meeting, take 2</vt:lpstr>
      <vt:lpstr>Assessment Process: Department meeting, take 2</vt:lpstr>
      <vt:lpstr>Assessment Process: Department meeting, take 2</vt:lpstr>
      <vt:lpstr>Assessment Process: Department meeting, take 2</vt:lpstr>
      <vt:lpstr>Process: Responsibilities</vt:lpstr>
      <vt:lpstr>Process: Responsibilities</vt:lpstr>
      <vt:lpstr>Process: Responsibilities</vt:lpstr>
      <vt:lpstr>Process: Responsibilities</vt:lpstr>
      <vt:lpstr>Implementation</vt:lpstr>
      <vt:lpstr>Implementation</vt:lpstr>
      <vt:lpstr>Implementation</vt:lpstr>
      <vt:lpstr>Goal Setting</vt:lpstr>
      <vt:lpstr>PowerPoint Presentation</vt:lpstr>
      <vt:lpstr>Assessment</vt:lpstr>
      <vt:lpstr>Reflections</vt:lpstr>
      <vt:lpstr>Questions?</vt:lpstr>
      <vt:lpstr>From opacity to transparency: </vt:lpstr>
      <vt:lpstr>PowerPoint Presentation</vt:lpstr>
      <vt:lpstr>The conversation lingered in my head for hours</vt:lpstr>
      <vt:lpstr>From Core Competencies for Cataloging and Metadata Professional Librarians</vt:lpstr>
      <vt:lpstr>Hope that we feel this, feel this way forever</vt:lpstr>
      <vt:lpstr>Story: Utopia</vt:lpstr>
      <vt:lpstr>I’ve got more fans than the average man But not enough loot to last me </vt:lpstr>
      <vt:lpstr>Story: Dystopia</vt:lpstr>
      <vt:lpstr>The sky is falling, ain’t no need to panic</vt:lpstr>
      <vt:lpstr>Embracing the magic</vt:lpstr>
      <vt:lpstr>Y’all don’t want to hear me, you just want to dance</vt:lpstr>
      <vt:lpstr>Pull back the curtain, but do it strategically</vt:lpstr>
      <vt:lpstr>Let me listen to the story you tell</vt:lpstr>
      <vt:lpstr>Constructing your story</vt:lpstr>
      <vt:lpstr>Big things happen every time we meet</vt:lpstr>
      <vt:lpstr>Telling your story</vt:lpstr>
      <vt:lpstr>Thank you!</vt:lpstr>
      <vt:lpstr>Image credits</vt:lpstr>
      <vt:lpstr>Open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opacity to transparency:</dc:title>
  <dc:creator>Maurine McCourry</dc:creator>
  <cp:lastModifiedBy>datasis</cp:lastModifiedBy>
  <cp:revision>6</cp:revision>
  <dcterms:modified xsi:type="dcterms:W3CDTF">2018-02-09T19:54:42Z</dcterms:modified>
</cp:coreProperties>
</file>