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5143500" type="screen16x9"/>
  <p:notesSz cx="6858000" cy="9144000"/>
  <p:embeddedFontLst>
    <p:embeddedFont>
      <p:font typeface="PT Sans Narrow" panose="020B0604020202020204" charset="0"/>
      <p:regular r:id="rId15"/>
      <p:bold r:id="rId16"/>
    </p:embeddedFont>
    <p:embeddedFont>
      <p:font typeface="Open Sans" panose="020B0606030504020204" pitchFamily="34" charset="0"/>
      <p:regular r:id="rId17"/>
      <p:bold r:id="rId18"/>
      <p:italic r:id="rId19"/>
      <p:boldItalic r:id="rId2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5234" autoAdjust="0"/>
  </p:normalViewPr>
  <p:slideViewPr>
    <p:cSldViewPr snapToGrid="0">
      <p:cViewPr varScale="1">
        <p:scale>
          <a:sx n="94" d="100"/>
          <a:sy n="94" d="100"/>
        </p:scale>
        <p:origin x="252" y="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97670023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Shape 6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302450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Shape 12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26404025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Shape 13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1600"/>
              </a:spcBef>
              <a:spcAft>
                <a:spcPts val="0"/>
              </a:spcAft>
              <a:buNone/>
            </a:pPr>
            <a:endParaRPr sz="1000" dirty="0"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29270071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Shape 13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5150084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6712088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270303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Shape 8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921814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6173633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7806631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Shape 10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200" dirty="0"/>
          </a:p>
        </p:txBody>
      </p:sp>
    </p:spTree>
    <p:extLst>
      <p:ext uri="{BB962C8B-B14F-4D97-AF65-F5344CB8AC3E}">
        <p14:creationId xmlns:p14="http://schemas.microsoft.com/office/powerpoint/2010/main" val="5175953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Shape 11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1000" dirty="0"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24297350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Shape 11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0043685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hape 10"/>
          <p:cNvCxnSpPr/>
          <p:nvPr/>
        </p:nvCxnSpPr>
        <p:spPr>
          <a:xfrm>
            <a:off x="7007735" y="3176888"/>
            <a:ext cx="562200" cy="0"/>
          </a:xfrm>
          <a:prstGeom prst="straightConnector1">
            <a:avLst/>
          </a:prstGeom>
          <a:noFill/>
          <a:ln w="7620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1" name="Shape 11"/>
          <p:cNvCxnSpPr/>
          <p:nvPr/>
        </p:nvCxnSpPr>
        <p:spPr>
          <a:xfrm>
            <a:off x="1575035" y="3158252"/>
            <a:ext cx="562200" cy="0"/>
          </a:xfrm>
          <a:prstGeom prst="straightConnector1">
            <a:avLst/>
          </a:prstGeom>
          <a:noFill/>
          <a:ln w="7620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12" name="Shape 12"/>
          <p:cNvGrpSpPr/>
          <p:nvPr/>
        </p:nvGrpSpPr>
        <p:grpSpPr>
          <a:xfrm>
            <a:off x="1004144" y="1022025"/>
            <a:ext cx="7136668" cy="152400"/>
            <a:chOff x="1346429" y="1011300"/>
            <a:chExt cx="6452100" cy="152400"/>
          </a:xfrm>
        </p:grpSpPr>
        <p:cxnSp>
          <p:nvCxnSpPr>
            <p:cNvPr id="13" name="Shape 13"/>
            <p:cNvCxnSpPr/>
            <p:nvPr/>
          </p:nvCxnSpPr>
          <p:spPr>
            <a:xfrm rot="10800000">
              <a:off x="1346429" y="1011300"/>
              <a:ext cx="6452100" cy="0"/>
            </a:xfrm>
            <a:prstGeom prst="straightConnector1">
              <a:avLst/>
            </a:prstGeom>
            <a:noFill/>
            <a:ln w="762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4" name="Shape 14"/>
            <p:cNvCxnSpPr/>
            <p:nvPr/>
          </p:nvCxnSpPr>
          <p:spPr>
            <a:xfrm rot="10800000">
              <a:off x="1346429" y="1163700"/>
              <a:ext cx="64521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15" name="Shape 15"/>
          <p:cNvGrpSpPr/>
          <p:nvPr/>
        </p:nvGrpSpPr>
        <p:grpSpPr>
          <a:xfrm>
            <a:off x="1004151" y="3969100"/>
            <a:ext cx="7136668" cy="152400"/>
            <a:chOff x="1346435" y="3969088"/>
            <a:chExt cx="6452100" cy="152400"/>
          </a:xfrm>
        </p:grpSpPr>
        <p:cxnSp>
          <p:nvCxnSpPr>
            <p:cNvPr id="16" name="Shape 16"/>
            <p:cNvCxnSpPr/>
            <p:nvPr/>
          </p:nvCxnSpPr>
          <p:spPr>
            <a:xfrm>
              <a:off x="1346435" y="4121488"/>
              <a:ext cx="6452100" cy="0"/>
            </a:xfrm>
            <a:prstGeom prst="straightConnector1">
              <a:avLst/>
            </a:prstGeom>
            <a:noFill/>
            <a:ln w="762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7" name="Shape 17"/>
            <p:cNvCxnSpPr/>
            <p:nvPr/>
          </p:nvCxnSpPr>
          <p:spPr>
            <a:xfrm>
              <a:off x="1346435" y="3969088"/>
              <a:ext cx="64521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sp>
        <p:nvSpPr>
          <p:cNvPr id="18" name="Shape 18"/>
          <p:cNvSpPr txBox="1">
            <a:spLocks noGrp="1"/>
          </p:cNvSpPr>
          <p:nvPr>
            <p:ph type="ctrTitle"/>
          </p:nvPr>
        </p:nvSpPr>
        <p:spPr>
          <a:xfrm>
            <a:off x="1004150" y="1751764"/>
            <a:ext cx="7136700" cy="10224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1pPr>
            <a:lvl2pPr lvl="1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2pPr>
            <a:lvl3pPr lvl="2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3pPr>
            <a:lvl4pPr lvl="3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4pPr>
            <a:lvl5pPr lvl="4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5pPr>
            <a:lvl6pPr lvl="5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6pPr>
            <a:lvl7pPr lvl="6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7pPr>
            <a:lvl8pPr lvl="7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8pPr>
            <a:lvl9pPr lvl="8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ubTitle" idx="1"/>
          </p:nvPr>
        </p:nvSpPr>
        <p:spPr>
          <a:xfrm>
            <a:off x="2137225" y="2850039"/>
            <a:ext cx="48705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title" hasCustomPrompt="1"/>
          </p:nvPr>
        </p:nvSpPr>
        <p:spPr>
          <a:xfrm>
            <a:off x="311700" y="1304850"/>
            <a:ext cx="8520600" cy="153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8" name="Shape 58"/>
          <p:cNvSpPr txBox="1">
            <a:spLocks noGrp="1"/>
          </p:cNvSpPr>
          <p:nvPr>
            <p:ph type="body" idx="1"/>
          </p:nvPr>
        </p:nvSpPr>
        <p:spPr>
          <a:xfrm>
            <a:off x="311700" y="2995650"/>
            <a:ext cx="8520600" cy="1071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/>
          <p:nvPr/>
        </p:nvSpPr>
        <p:spPr>
          <a:xfrm>
            <a:off x="-50" y="2571900"/>
            <a:ext cx="9144000" cy="2571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311700" y="814800"/>
            <a:ext cx="8571300" cy="94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body" idx="1"/>
          </p:nvPr>
        </p:nvSpPr>
        <p:spPr>
          <a:xfrm>
            <a:off x="311700" y="1266175"/>
            <a:ext cx="39999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body" idx="2"/>
          </p:nvPr>
        </p:nvSpPr>
        <p:spPr>
          <a:xfrm>
            <a:off x="4832400" y="1266175"/>
            <a:ext cx="39999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6"/>
        </a:solidFill>
        <a:effectLst/>
      </p:bgPr>
    </p:bg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6136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47" name="Shape 47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8" name="Shape 48"/>
          <p:cNvSpPr txBox="1">
            <a:spLocks noGrp="1"/>
          </p:cNvSpPr>
          <p:nvPr>
            <p:ph type="title"/>
          </p:nvPr>
        </p:nvSpPr>
        <p:spPr>
          <a:xfrm>
            <a:off x="265500" y="1039675"/>
            <a:ext cx="4045200" cy="16758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subTitle" idx="1"/>
          </p:nvPr>
        </p:nvSpPr>
        <p:spPr>
          <a:xfrm>
            <a:off x="265500" y="27268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>
            <a:spLocks noGrp="1"/>
          </p:cNvSpPr>
          <p:nvPr>
            <p:ph type="body" idx="1"/>
          </p:nvPr>
        </p:nvSpPr>
        <p:spPr>
          <a:xfrm>
            <a:off x="311700" y="4230725"/>
            <a:ext cx="5998800" cy="59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T Sans Narrow"/>
              <a:buNone/>
              <a:defRPr sz="2400">
                <a:latin typeface="PT Sans Narrow"/>
                <a:ea typeface="PT Sans Narrow"/>
                <a:cs typeface="PT Sans Narrow"/>
                <a:sym typeface="PT Sans Narrow"/>
              </a:defRPr>
            </a:lvl1pPr>
          </a:lstStyle>
          <a:p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tropic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Open Sans"/>
              <a:buChar char="●"/>
              <a:defRPr sz="18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goo.gl/forms/qhFKqo6hzzJYRvn82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>
            <a:spLocks noGrp="1"/>
          </p:cNvSpPr>
          <p:nvPr>
            <p:ph type="ctrTitle"/>
          </p:nvPr>
        </p:nvSpPr>
        <p:spPr>
          <a:xfrm>
            <a:off x="1004150" y="1751764"/>
            <a:ext cx="7136700" cy="1022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Beyond Budget Allocations</a:t>
            </a:r>
            <a:endParaRPr dirty="0"/>
          </a:p>
        </p:txBody>
      </p:sp>
      <p:sp>
        <p:nvSpPr>
          <p:cNvPr id="67" name="Shape 67"/>
          <p:cNvSpPr txBox="1">
            <a:spLocks noGrp="1"/>
          </p:cNvSpPr>
          <p:nvPr>
            <p:ph type="subTitle" idx="1"/>
          </p:nvPr>
        </p:nvSpPr>
        <p:spPr>
          <a:xfrm>
            <a:off x="2137225" y="2850055"/>
            <a:ext cx="4870500" cy="112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/>
              <a:t>Implementing change, being intentional, and maintaining our values</a:t>
            </a:r>
            <a:endParaRPr sz="1800" dirty="0"/>
          </a:p>
        </p:txBody>
      </p:sp>
      <p:sp>
        <p:nvSpPr>
          <p:cNvPr id="68" name="Shape 68"/>
          <p:cNvSpPr txBox="1"/>
          <p:nvPr/>
        </p:nvSpPr>
        <p:spPr>
          <a:xfrm>
            <a:off x="1028700" y="4216675"/>
            <a:ext cx="7136700" cy="53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rPr>
              <a:t>Jennifer</a:t>
            </a:r>
            <a:r>
              <a:rPr lang="en">
                <a:solidFill>
                  <a:schemeClr val="accent1"/>
                </a:solidFill>
              </a:rPr>
              <a:t> </a:t>
            </a:r>
            <a:r>
              <a:rPr lang="en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rPr>
              <a:t>Roper, University of Virginia (UVA)</a:t>
            </a:r>
            <a:endParaRPr>
              <a:solidFill>
                <a:schemeClr val="accen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rPr>
              <a:t>Denise Pan, University of Washington (UW)</a:t>
            </a:r>
            <a:endParaRPr>
              <a:solidFill>
                <a:schemeClr val="accen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9" name="Shape 69"/>
          <p:cNvSpPr txBox="1"/>
          <p:nvPr/>
        </p:nvSpPr>
        <p:spPr>
          <a:xfrm>
            <a:off x="1003650" y="392875"/>
            <a:ext cx="7136700" cy="53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rPr>
              <a:t>ALA Annual Chief Collection Development Officers (CCDO) | June 22, 2018</a:t>
            </a:r>
            <a:endParaRPr>
              <a:solidFill>
                <a:schemeClr val="accen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UVa: Modern Expectations</a:t>
            </a:r>
            <a:endParaRPr/>
          </a:p>
        </p:txBody>
      </p:sp>
      <p:sp>
        <p:nvSpPr>
          <p:cNvPr id="127" name="Shape 127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Char char="●"/>
            </a:pPr>
            <a:r>
              <a:rPr lang="en" sz="2400">
                <a:solidFill>
                  <a:srgbClr val="000000"/>
                </a:solidFill>
              </a:rPr>
              <a:t>Ebook packaging create an expectation for purchasing entire front list, not just in particular areas.</a:t>
            </a:r>
            <a:endParaRPr sz="2400">
              <a:solidFill>
                <a:srgbClr val="000000"/>
              </a:solidFill>
            </a:endParaRPr>
          </a:p>
          <a:p>
            <a:pPr marL="457200" lvl="0" indent="-3810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Char char="●"/>
            </a:pPr>
            <a:r>
              <a:rPr lang="en" sz="2400">
                <a:solidFill>
                  <a:srgbClr val="000000"/>
                </a:solidFill>
              </a:rPr>
              <a:t>Netflix and Amazon world for personal purchasing and consumption not mirrored in library world</a:t>
            </a:r>
            <a:endParaRPr sz="2400">
              <a:solidFill>
                <a:srgbClr val="000000"/>
              </a:solidFill>
            </a:endParaRPr>
          </a:p>
          <a:p>
            <a:pPr marL="0" lvl="0" indent="0">
              <a:spcBef>
                <a:spcPts val="1600"/>
              </a:spcBef>
              <a:spcAft>
                <a:spcPts val="1600"/>
              </a:spcAft>
              <a:buNone/>
            </a:pPr>
            <a:endParaRPr sz="24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UVa:  New Intentionality</a:t>
            </a:r>
            <a:endParaRPr/>
          </a:p>
        </p:txBody>
      </p:sp>
      <p:sp>
        <p:nvSpPr>
          <p:cNvPr id="133" name="Shape 133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Char char="●"/>
            </a:pPr>
            <a:r>
              <a:rPr lang="en" sz="2400">
                <a:solidFill>
                  <a:srgbClr val="000000"/>
                </a:solidFill>
              </a:rPr>
              <a:t>Review gift agreements.  </a:t>
            </a:r>
            <a:endParaRPr sz="2400">
              <a:solidFill>
                <a:srgbClr val="000000"/>
              </a:solidFill>
            </a:endParaRPr>
          </a:p>
          <a:p>
            <a:pPr marL="457200" lvl="0" indent="-3810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Char char="●"/>
            </a:pPr>
            <a:r>
              <a:rPr lang="en" sz="2400">
                <a:solidFill>
                  <a:srgbClr val="000000"/>
                </a:solidFill>
              </a:rPr>
              <a:t>Inform faculty about serials contracts.</a:t>
            </a:r>
            <a:endParaRPr sz="2400">
              <a:solidFill>
                <a:srgbClr val="000000"/>
              </a:solidFill>
            </a:endParaRPr>
          </a:p>
          <a:p>
            <a:pPr marL="457200" lvl="0" indent="-3810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Char char="●"/>
            </a:pPr>
            <a:r>
              <a:rPr lang="en" sz="2400">
                <a:solidFill>
                  <a:srgbClr val="000000"/>
                </a:solidFill>
              </a:rPr>
              <a:t>Shift discussions of money.</a:t>
            </a:r>
            <a:endParaRPr sz="2400">
              <a:solidFill>
                <a:srgbClr val="000000"/>
              </a:solidFill>
            </a:endParaRPr>
          </a:p>
          <a:p>
            <a:pPr marL="457200" lvl="0" indent="-3810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Char char="●"/>
            </a:pPr>
            <a:r>
              <a:rPr lang="en" sz="2400">
                <a:solidFill>
                  <a:srgbClr val="000000"/>
                </a:solidFill>
              </a:rPr>
              <a:t>Lean in on consortial agreements</a:t>
            </a:r>
            <a:endParaRPr sz="2400">
              <a:solidFill>
                <a:srgbClr val="000000"/>
              </a:solidFill>
            </a:endParaRPr>
          </a:p>
          <a:p>
            <a:pPr marL="457200" lvl="0" indent="-3810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Char char="●"/>
            </a:pPr>
            <a:r>
              <a:rPr lang="en" sz="2400">
                <a:solidFill>
                  <a:srgbClr val="000000"/>
                </a:solidFill>
              </a:rPr>
              <a:t>Focus on institutional mission </a:t>
            </a:r>
            <a:endParaRPr sz="2400">
              <a:solidFill>
                <a:srgbClr val="000000"/>
              </a:solidFill>
            </a:endParaRPr>
          </a:p>
          <a:p>
            <a:pPr marL="457200" lvl="0" indent="-3810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Char char="●"/>
            </a:pPr>
            <a:r>
              <a:rPr lang="en" sz="2400">
                <a:solidFill>
                  <a:srgbClr val="000000"/>
                </a:solidFill>
              </a:rPr>
              <a:t>Reward feedback.  </a:t>
            </a:r>
            <a:endParaRPr sz="24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Thank you!  Questions?</a:t>
            </a:r>
            <a:endParaRPr/>
          </a:p>
        </p:txBody>
      </p:sp>
      <p:sp>
        <p:nvSpPr>
          <p:cNvPr id="139" name="Shape 139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Denise Pan, University of Washington (dpan@uw.edu) </a:t>
            </a:r>
            <a:endParaRPr sz="2400"/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Jennifer</a:t>
            </a:r>
            <a:r>
              <a:rPr lang="en" sz="240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" sz="2400"/>
              <a:t>Roper, University of Virginia (jroper@virginia.edu)</a:t>
            </a:r>
            <a:endParaRPr sz="2400"/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Introduction</a:t>
            </a:r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39930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Major Trends from </a:t>
            </a:r>
            <a:br>
              <a:rPr lang="en"/>
            </a:br>
            <a:r>
              <a:rPr lang="en"/>
              <a:t>CCDO Budget Allocation Survey</a:t>
            </a:r>
            <a:endParaRPr/>
          </a:p>
          <a:p>
            <a:pPr marL="457200" lvl="0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Majority of respondents are currently using historical allocation patterns </a:t>
            </a:r>
            <a:endParaRPr/>
          </a:p>
          <a:p>
            <a: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Half of the Libraries are  considering significant changes to their collections budget</a:t>
            </a:r>
            <a:endParaRPr/>
          </a:p>
          <a:p>
            <a:pPr marL="0" lvl="0" indent="0">
              <a:spcBef>
                <a:spcPts val="1600"/>
              </a:spcBef>
              <a:spcAft>
                <a:spcPts val="0"/>
              </a:spcAft>
              <a:buNone/>
            </a:pPr>
            <a:endParaRPr/>
          </a:p>
          <a:p>
            <a:pPr marL="0" lvl="0" indent="0"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76" name="Shape 76" descr="Title: Whare are/were your motivations for making or considering changes to your budget allocation model. &#10;Budget cut 35%&#10;Staff Reorganization: 24%&#10;Changes with University Administration: 18%&#10;Responsibility centered management: 18%" title="Bar Graph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39450" y="1409375"/>
            <a:ext cx="4527601" cy="2567106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Shape 77"/>
          <p:cNvSpPr txBox="1"/>
          <p:nvPr/>
        </p:nvSpPr>
        <p:spPr>
          <a:xfrm>
            <a:off x="463625" y="4233425"/>
            <a:ext cx="7968900" cy="37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 u="sng">
                <a:solidFill>
                  <a:srgbClr val="4A86E8"/>
                </a:solidFill>
                <a:latin typeface="Open Sans"/>
                <a:ea typeface="Open Sans"/>
                <a:cs typeface="Open Sans"/>
                <a:sym typeface="Open Sans"/>
                <a:hlinkClick r:id="rId4"/>
              </a:rPr>
              <a:t>Beyond CCDO -- New </a:t>
            </a:r>
            <a:r>
              <a:rPr lang="en" sz="1800" b="1" u="sng">
                <a:solidFill>
                  <a:srgbClr val="4A86E8"/>
                </a:solidFill>
                <a:latin typeface="Open Sans"/>
                <a:ea typeface="Open Sans"/>
                <a:cs typeface="Open Sans"/>
                <a:sym typeface="Open Sans"/>
                <a:hlinkClick r:id="rId4"/>
              </a:rPr>
              <a:t>Budget Allocation Survey -- please participate</a:t>
            </a:r>
            <a:r>
              <a:rPr lang="en" sz="1800" b="1">
                <a:solidFill>
                  <a:srgbClr val="4A86E8"/>
                </a:solidFill>
                <a:latin typeface="Open Sans"/>
                <a:ea typeface="Open Sans"/>
                <a:cs typeface="Open Sans"/>
                <a:sym typeface="Open Sans"/>
              </a:rPr>
              <a:t>!</a:t>
            </a:r>
            <a:endParaRPr sz="1800" b="1">
              <a:solidFill>
                <a:srgbClr val="4A86E8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Case Studies</a:t>
            </a:r>
            <a:endParaRPr/>
          </a:p>
        </p:txBody>
      </p:sp>
      <p:sp>
        <p:nvSpPr>
          <p:cNvPr id="83" name="Shape 83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2"/>
                </a:solidFill>
              </a:rPr>
              <a:t>Implementation: University of Washington (UW)</a:t>
            </a:r>
            <a:endParaRPr>
              <a:solidFill>
                <a:schemeClr val="accent2"/>
              </a:solidFill>
            </a:endParaRP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developing an iterative process for making budget allocation changes</a:t>
            </a:r>
            <a:endParaRPr>
              <a:solidFill>
                <a:schemeClr val="accent1"/>
              </a:solidFill>
            </a:endParaRPr>
          </a:p>
          <a:p>
            <a:pPr marL="0" lvl="0" indent="0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2"/>
                </a:solidFill>
              </a:rPr>
              <a:t>Intentionality: University of Virginia (UVA)</a:t>
            </a:r>
            <a:endParaRPr>
              <a:solidFill>
                <a:schemeClr val="accent2"/>
              </a:solidFill>
            </a:endParaRP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When budget allocations are not enough</a:t>
            </a:r>
            <a:endParaRPr/>
          </a:p>
          <a:p>
            <a:pPr marL="0" marR="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endParaRPr/>
          </a:p>
          <a:p>
            <a:pPr marL="0" lvl="0" indent="0" rtl="0"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UW: Process for Reviewing Budget Allocations</a:t>
            </a:r>
            <a:endParaRPr/>
          </a:p>
        </p:txBody>
      </p:sp>
      <p:sp>
        <p:nvSpPr>
          <p:cNvPr id="89" name="Shape 89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4200000" cy="356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95D46"/>
              </a:buClr>
              <a:buSzPts val="2000"/>
              <a:buAutoNum type="arabicPeriod"/>
            </a:pPr>
            <a:r>
              <a:rPr lang="en" sz="2000">
                <a:solidFill>
                  <a:srgbClr val="695D46"/>
                </a:solidFill>
              </a:rPr>
              <a:t>Convened sub-committee to conduct environmental scan</a:t>
            </a:r>
            <a:endParaRPr sz="2000">
              <a:solidFill>
                <a:srgbClr val="695D46"/>
              </a:solidFill>
            </a:endParaRPr>
          </a:p>
          <a:p>
            <a:pPr marL="457200" lvl="0" indent="-3556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95D46"/>
              </a:buClr>
              <a:buSzPts val="2000"/>
              <a:buAutoNum type="arabicPeriod"/>
            </a:pPr>
            <a:r>
              <a:rPr lang="en" sz="2000">
                <a:solidFill>
                  <a:srgbClr val="695D46"/>
                </a:solidFill>
              </a:rPr>
              <a:t>Consultant lead discussions and reported findings</a:t>
            </a:r>
            <a:endParaRPr sz="2000">
              <a:solidFill>
                <a:srgbClr val="695D46"/>
              </a:solidFill>
            </a:endParaRPr>
          </a:p>
          <a:p>
            <a:pPr marL="457200" lvl="0" indent="-3556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95D46"/>
              </a:buClr>
              <a:buSzPts val="2000"/>
              <a:buAutoNum type="arabicPeriod"/>
            </a:pPr>
            <a:r>
              <a:rPr lang="en" sz="2000">
                <a:solidFill>
                  <a:srgbClr val="695D46"/>
                </a:solidFill>
              </a:rPr>
              <a:t>Collections Resources Council approved budget allocation changes for FY19</a:t>
            </a:r>
            <a:endParaRPr sz="2000">
              <a:solidFill>
                <a:srgbClr val="695D46"/>
              </a:solidFill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rgbClr val="695D46"/>
              </a:solidFill>
            </a:endParaRPr>
          </a:p>
          <a:p>
            <a:pPr marL="0" lvl="0" indent="0">
              <a:spcBef>
                <a:spcPts val="100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90" name="Shape 90" descr="Suzzallo Library Interior. Photo by Dennis Wise.&#10;UW October 2015 Campus Shots&#10;" title="Photo of Suzzallo Library Hanging Globe Lamps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04275" y="1372275"/>
            <a:ext cx="3842701" cy="25630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UW: Environmental Scan Report</a:t>
            </a:r>
            <a:endParaRPr/>
          </a:p>
        </p:txBody>
      </p:sp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95D46"/>
              </a:buClr>
              <a:buSzPts val="2000"/>
              <a:buChar char="●"/>
            </a:pPr>
            <a:r>
              <a:rPr lang="en" sz="2000" b="1">
                <a:solidFill>
                  <a:srgbClr val="695D46"/>
                </a:solidFill>
              </a:rPr>
              <a:t>Major components</a:t>
            </a:r>
            <a:r>
              <a:rPr lang="en" sz="2000">
                <a:solidFill>
                  <a:srgbClr val="695D46"/>
                </a:solidFill>
              </a:rPr>
              <a:t>: </a:t>
            </a:r>
            <a:endParaRPr sz="2000">
              <a:solidFill>
                <a:srgbClr val="695D46"/>
              </a:solidFill>
            </a:endParaRPr>
          </a:p>
          <a:p>
            <a:pPr marL="914400" marR="0" lvl="1" indent="-355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95D46"/>
              </a:buClr>
              <a:buSzPts val="2000"/>
              <a:buChar char="○"/>
            </a:pPr>
            <a:r>
              <a:rPr lang="en" sz="2000">
                <a:solidFill>
                  <a:srgbClr val="695D46"/>
                </a:solidFill>
              </a:rPr>
              <a:t>Core values to serve as a benchmark for considerations</a:t>
            </a:r>
            <a:endParaRPr sz="2000">
              <a:solidFill>
                <a:srgbClr val="695D46"/>
              </a:solidFill>
            </a:endParaRPr>
          </a:p>
          <a:p>
            <a:pPr marL="914400" lvl="1" indent="-355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95D46"/>
              </a:buClr>
              <a:buSzPts val="2000"/>
              <a:buChar char="○"/>
            </a:pPr>
            <a:r>
              <a:rPr lang="en" sz="2000">
                <a:solidFill>
                  <a:srgbClr val="695D46"/>
                </a:solidFill>
              </a:rPr>
              <a:t>Literature review of 46 articles from 1980-2017</a:t>
            </a:r>
            <a:endParaRPr sz="2000">
              <a:solidFill>
                <a:srgbClr val="695D46"/>
              </a:solidFill>
            </a:endParaRPr>
          </a:p>
          <a:p>
            <a:pPr marL="914400" marR="0" lvl="1" indent="-355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95D46"/>
              </a:buClr>
              <a:buSzPts val="2000"/>
              <a:buChar char="○"/>
            </a:pPr>
            <a:r>
              <a:rPr lang="en" sz="2000">
                <a:solidFill>
                  <a:srgbClr val="695D46"/>
                </a:solidFill>
              </a:rPr>
              <a:t>Budget Allocation Survey: 23 CCDO Libraries -- Thank you!</a:t>
            </a:r>
            <a:endParaRPr sz="2000">
              <a:solidFill>
                <a:srgbClr val="695D46"/>
              </a:solidFill>
            </a:endParaRPr>
          </a:p>
          <a:p>
            <a:pPr marL="914400" marR="0" lvl="1" indent="-355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95D46"/>
              </a:buClr>
              <a:buSzPts val="2000"/>
              <a:buChar char="○"/>
            </a:pPr>
            <a:r>
              <a:rPr lang="en" sz="2000">
                <a:solidFill>
                  <a:srgbClr val="695D46"/>
                </a:solidFill>
              </a:rPr>
              <a:t>Follow-up conversations with CCDO colleagues -- Kudos!</a:t>
            </a:r>
            <a:endParaRPr sz="2000">
              <a:solidFill>
                <a:srgbClr val="695D46"/>
              </a:solidFill>
            </a:endParaRPr>
          </a:p>
          <a:p>
            <a:pPr marL="914400" marR="0" lvl="1" indent="-3556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95D46"/>
              </a:buClr>
              <a:buSzPts val="2000"/>
              <a:buChar char="○"/>
            </a:pPr>
            <a:r>
              <a:rPr lang="en" sz="2000">
                <a:solidFill>
                  <a:srgbClr val="695D46"/>
                </a:solidFill>
              </a:rPr>
              <a:t>Ohio State, Texas A&amp;M, U of Alberta, and U of Arizona</a:t>
            </a:r>
            <a:endParaRPr sz="2000">
              <a:solidFill>
                <a:srgbClr val="695D46"/>
              </a:solidFill>
            </a:endParaRPr>
          </a:p>
          <a:p>
            <a:pPr marL="457200" marR="0" lvl="0" indent="-3556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95D46"/>
              </a:buClr>
              <a:buSzPts val="2000"/>
              <a:buChar char="●"/>
            </a:pPr>
            <a:r>
              <a:rPr lang="en" sz="2000" b="1">
                <a:solidFill>
                  <a:srgbClr val="695D46"/>
                </a:solidFill>
              </a:rPr>
              <a:t>Findings</a:t>
            </a:r>
            <a:r>
              <a:rPr lang="en" sz="2000">
                <a:solidFill>
                  <a:srgbClr val="695D46"/>
                </a:solidFill>
              </a:rPr>
              <a:t>: no simple solution or “magic bullet”</a:t>
            </a:r>
            <a:endParaRPr sz="2000">
              <a:solidFill>
                <a:srgbClr val="695D46"/>
              </a:solidFill>
            </a:endParaRPr>
          </a:p>
          <a:p>
            <a:pPr marL="457200" marR="0" lvl="0" indent="-3556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95D46"/>
              </a:buClr>
              <a:buSzPts val="2000"/>
              <a:buChar char="●"/>
            </a:pPr>
            <a:r>
              <a:rPr lang="en" sz="2000" b="1">
                <a:solidFill>
                  <a:srgbClr val="695D46"/>
                </a:solidFill>
              </a:rPr>
              <a:t>Recommended</a:t>
            </a:r>
            <a:r>
              <a:rPr lang="en" sz="2000">
                <a:solidFill>
                  <a:srgbClr val="695D46"/>
                </a:solidFill>
              </a:rPr>
              <a:t>: near and  longer term actions</a:t>
            </a:r>
            <a:endParaRPr sz="2000">
              <a:solidFill>
                <a:srgbClr val="695D46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EF6C00"/>
                </a:solidFill>
              </a:rPr>
              <a:t>UW: External Consultant </a:t>
            </a:r>
            <a:endParaRPr/>
          </a:p>
        </p:txBody>
      </p:sp>
      <p:sp>
        <p:nvSpPr>
          <p:cNvPr id="102" name="Shape 102"/>
          <p:cNvSpPr txBox="1">
            <a:spLocks noGrp="1"/>
          </p:cNvSpPr>
          <p:nvPr>
            <p:ph type="body" idx="1"/>
          </p:nvPr>
        </p:nvSpPr>
        <p:spPr>
          <a:xfrm>
            <a:off x="311700" y="1266175"/>
            <a:ext cx="39999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chemeClr val="accent2"/>
                </a:solidFill>
              </a:rPr>
              <a:t>Facilitated Discussions</a:t>
            </a:r>
            <a:endParaRPr sz="2400" b="1">
              <a:solidFill>
                <a:schemeClr val="accent2"/>
              </a:solidFill>
            </a:endParaRPr>
          </a:p>
          <a:p>
            <a:pPr marL="0" lvl="0" indent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rgbClr val="695D46"/>
                </a:solidFill>
              </a:rPr>
              <a:t>Method</a:t>
            </a:r>
            <a:r>
              <a:rPr lang="en" sz="1800">
                <a:solidFill>
                  <a:srgbClr val="695D46"/>
                </a:solidFill>
              </a:rPr>
              <a:t>: In-person 1.5 days;</a:t>
            </a:r>
            <a:endParaRPr sz="1800">
              <a:solidFill>
                <a:srgbClr val="695D46"/>
              </a:solidFill>
            </a:endParaRPr>
          </a:p>
          <a:p>
            <a:pPr marL="0" lvl="0" indent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695D46"/>
                </a:solidFill>
              </a:rPr>
              <a:t>small &amp; Large Groups</a:t>
            </a:r>
            <a:endParaRPr sz="1800">
              <a:solidFill>
                <a:srgbClr val="695D46"/>
              </a:solidFill>
            </a:endParaRPr>
          </a:p>
          <a:p>
            <a:pPr marL="0" lvl="0" indent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rgbClr val="695D46"/>
                </a:solidFill>
              </a:rPr>
              <a:t>Goal</a:t>
            </a:r>
            <a:r>
              <a:rPr lang="en" sz="1800">
                <a:solidFill>
                  <a:srgbClr val="695D46"/>
                </a:solidFill>
              </a:rPr>
              <a:t>: promote clarity and shared understanding regarding values, pro/cons for each near and longer term action, and next steps</a:t>
            </a:r>
            <a:endParaRPr sz="1800">
              <a:solidFill>
                <a:srgbClr val="695D46"/>
              </a:solidFill>
            </a:endParaRPr>
          </a:p>
          <a:p>
            <a:pPr marL="0" lvl="0" indent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sp>
        <p:nvSpPr>
          <p:cNvPr id="103" name="Shape 103"/>
          <p:cNvSpPr txBox="1">
            <a:spLocks noGrp="1"/>
          </p:cNvSpPr>
          <p:nvPr>
            <p:ph type="body" idx="2"/>
          </p:nvPr>
        </p:nvSpPr>
        <p:spPr>
          <a:xfrm>
            <a:off x="4832400" y="1266175"/>
            <a:ext cx="39999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chemeClr val="accent2"/>
                </a:solidFill>
              </a:rPr>
              <a:t>Final Report</a:t>
            </a:r>
            <a:endParaRPr sz="2400" b="1">
              <a:solidFill>
                <a:schemeClr val="accent2"/>
              </a:solidFill>
            </a:endParaRPr>
          </a:p>
          <a:p>
            <a:pPr marL="0" lvl="0" indent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rgbClr val="695D46"/>
                </a:solidFill>
              </a:rPr>
              <a:t>Major</a:t>
            </a:r>
            <a:r>
              <a:rPr lang="en" sz="1800">
                <a:solidFill>
                  <a:srgbClr val="695D46"/>
                </a:solidFill>
              </a:rPr>
              <a:t> </a:t>
            </a:r>
            <a:r>
              <a:rPr lang="en" sz="1800" b="1">
                <a:solidFill>
                  <a:srgbClr val="695D46"/>
                </a:solidFill>
              </a:rPr>
              <a:t>components:</a:t>
            </a:r>
            <a:endParaRPr sz="1800" b="1">
              <a:solidFill>
                <a:srgbClr val="695D46"/>
              </a:solidFill>
            </a:endParaRPr>
          </a:p>
          <a:p>
            <a:pPr marL="0" lvl="0" indent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695D46"/>
                </a:solidFill>
              </a:rPr>
              <a:t>●</a:t>
            </a:r>
            <a:r>
              <a:rPr lang="en" sz="1800">
                <a:solidFill>
                  <a:srgbClr val="695D46"/>
                </a:solidFill>
              </a:rPr>
              <a:t>Introduction and context</a:t>
            </a:r>
            <a:endParaRPr sz="1800">
              <a:solidFill>
                <a:srgbClr val="695D46"/>
              </a:solidFill>
            </a:endParaRPr>
          </a:p>
          <a:p>
            <a:pPr marL="0" lvl="0" indent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695D46"/>
                </a:solidFill>
              </a:rPr>
              <a:t>●</a:t>
            </a:r>
            <a:r>
              <a:rPr lang="en" sz="1800">
                <a:solidFill>
                  <a:srgbClr val="695D46"/>
                </a:solidFill>
              </a:rPr>
              <a:t>Summary of discussions on near and  longer term actions</a:t>
            </a:r>
            <a:endParaRPr sz="1800">
              <a:solidFill>
                <a:srgbClr val="695D46"/>
              </a:solidFill>
            </a:endParaRPr>
          </a:p>
          <a:p>
            <a:pPr marL="0" lvl="0" indent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695D46"/>
                </a:solidFill>
              </a:rPr>
              <a:t>●</a:t>
            </a:r>
            <a:r>
              <a:rPr lang="en" sz="1800">
                <a:solidFill>
                  <a:srgbClr val="695D46"/>
                </a:solidFill>
              </a:rPr>
              <a:t>Recommendations</a:t>
            </a:r>
            <a:endParaRPr sz="1800">
              <a:solidFill>
                <a:srgbClr val="695D46"/>
              </a:solidFill>
            </a:endParaRPr>
          </a:p>
          <a:p>
            <a:pPr marL="0" lvl="0" indent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695D46"/>
                </a:solidFill>
              </a:rPr>
              <a:t>●</a:t>
            </a:r>
            <a:r>
              <a:rPr lang="en" sz="1800">
                <a:solidFill>
                  <a:srgbClr val="695D46"/>
                </a:solidFill>
              </a:rPr>
              <a:t>Observations</a:t>
            </a:r>
            <a:endParaRPr sz="1800">
              <a:solidFill>
                <a:srgbClr val="695D46"/>
              </a:solidFill>
            </a:endParaRPr>
          </a:p>
          <a:p>
            <a:pPr marL="0" lvl="0" indent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EF6C00"/>
                </a:solidFill>
              </a:rPr>
              <a:t>UW: Establishing iterative process </a:t>
            </a:r>
            <a:endParaRPr/>
          </a:p>
        </p:txBody>
      </p:sp>
      <p:sp>
        <p:nvSpPr>
          <p:cNvPr id="109" name="Shape 109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chemeClr val="accent2"/>
                </a:solidFill>
              </a:rPr>
              <a:t>Outcomes</a:t>
            </a:r>
            <a:endParaRPr sz="2400" b="1">
              <a:solidFill>
                <a:schemeClr val="accent2"/>
              </a:solidFill>
            </a:endParaRPr>
          </a:p>
          <a:p>
            <a:pPr marL="457200" lvl="0" indent="-3429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95D46"/>
              </a:buClr>
              <a:buSzPts val="1800"/>
              <a:buChar char="●"/>
            </a:pPr>
            <a:r>
              <a:rPr lang="en" sz="2400">
                <a:solidFill>
                  <a:srgbClr val="695D46"/>
                </a:solidFill>
              </a:rPr>
              <a:t>Achieved consensus to implement recommendations. </a:t>
            </a:r>
            <a:endParaRPr sz="2400">
              <a:solidFill>
                <a:srgbClr val="695D46"/>
              </a:solidFill>
            </a:endParaRPr>
          </a:p>
          <a:p>
            <a:pPr marL="457200" lvl="0" indent="-3429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95D46"/>
              </a:buClr>
              <a:buSzPts val="1800"/>
              <a:buChar char="●"/>
            </a:pPr>
            <a:r>
              <a:rPr lang="en" sz="2400">
                <a:solidFill>
                  <a:srgbClr val="695D46"/>
                </a:solidFill>
              </a:rPr>
              <a:t>Focused on reviewing serials annually, and investigate one-time orders in the future.</a:t>
            </a:r>
            <a:endParaRPr sz="2400">
              <a:solidFill>
                <a:srgbClr val="695D46"/>
              </a:solidFill>
            </a:endParaRPr>
          </a:p>
          <a:p>
            <a:pPr marL="457200" lvl="0" indent="-3429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95D46"/>
              </a:buClr>
              <a:buSzPts val="1800"/>
              <a:buChar char="●"/>
            </a:pPr>
            <a:r>
              <a:rPr lang="en" sz="2400">
                <a:solidFill>
                  <a:srgbClr val="695D46"/>
                </a:solidFill>
              </a:rPr>
              <a:t>Established process for reviewing budget structure.</a:t>
            </a:r>
            <a:endParaRPr sz="2000" b="1">
              <a:solidFill>
                <a:srgbClr val="695D46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rtl="0"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UVa:  Shifting allocations a first step</a:t>
            </a:r>
            <a:endParaRPr/>
          </a:p>
        </p:txBody>
      </p:sp>
      <p:sp>
        <p:nvSpPr>
          <p:cNvPr id="115" name="Shape 115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Collections budget is not infinitely elastic </a:t>
            </a:r>
            <a:endParaRPr sz="2400"/>
          </a:p>
          <a:p>
            <a:pPr marL="457200" lvl="0" indent="-381000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Multiple perspectives on collections.  </a:t>
            </a:r>
            <a:endParaRPr sz="2400"/>
          </a:p>
          <a:p>
            <a:pPr marL="457200" lvl="0" indent="-381000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Continuing expectations, historical and modern</a:t>
            </a:r>
            <a:endParaRPr sz="2400"/>
          </a:p>
          <a:p>
            <a:pPr marL="457200" lvl="0" indent="-381000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Attempts at intentionality</a:t>
            </a:r>
            <a:endParaRPr sz="24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UVa: Additional Historical Expectations</a:t>
            </a:r>
            <a:endParaRPr/>
          </a:p>
        </p:txBody>
      </p:sp>
      <p:sp>
        <p:nvSpPr>
          <p:cNvPr id="121" name="Shape 121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Char char="●"/>
            </a:pPr>
            <a:r>
              <a:rPr lang="en" sz="2400">
                <a:solidFill>
                  <a:srgbClr val="000000"/>
                </a:solidFill>
              </a:rPr>
              <a:t>End of year deus ex machina</a:t>
            </a:r>
            <a:endParaRPr sz="2400">
              <a:solidFill>
                <a:srgbClr val="000000"/>
              </a:solidFill>
            </a:endParaRPr>
          </a:p>
          <a:p>
            <a:pPr marL="457200" lvl="0" indent="-3810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Char char="●"/>
            </a:pPr>
            <a:r>
              <a:rPr lang="en" sz="2400">
                <a:solidFill>
                  <a:srgbClr val="000000"/>
                </a:solidFill>
              </a:rPr>
              <a:t>Disciplines with deep well of endowment funds</a:t>
            </a:r>
            <a:endParaRPr sz="2400">
              <a:solidFill>
                <a:srgbClr val="000000"/>
              </a:solidFill>
            </a:endParaRPr>
          </a:p>
          <a:p>
            <a:pPr marL="457200" lvl="0" indent="-3810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Char char="●"/>
            </a:pPr>
            <a:r>
              <a:rPr lang="en" sz="2400">
                <a:solidFill>
                  <a:srgbClr val="000000"/>
                </a:solidFill>
              </a:rPr>
              <a:t>No negative feedback about purchases made.</a:t>
            </a:r>
            <a:endParaRPr sz="2400">
              <a:solidFill>
                <a:srgbClr val="000000"/>
              </a:solidFill>
            </a:endParaRPr>
          </a:p>
          <a:p>
            <a:pPr marL="457200" lvl="0" indent="-3810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Char char="●"/>
            </a:pPr>
            <a:r>
              <a:rPr lang="en" sz="2400">
                <a:solidFill>
                  <a:srgbClr val="000000"/>
                </a:solidFill>
              </a:rPr>
              <a:t>Different disciplines = different pressures</a:t>
            </a:r>
            <a:endParaRPr sz="2400">
              <a:solidFill>
                <a:srgbClr val="000000"/>
              </a:solidFill>
            </a:endParaRPr>
          </a:p>
          <a:p>
            <a:pPr marL="457200" lvl="0" indent="-3810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Char char="●"/>
            </a:pPr>
            <a:r>
              <a:rPr lang="en" sz="2400">
                <a:solidFill>
                  <a:srgbClr val="000000"/>
                </a:solidFill>
              </a:rPr>
              <a:t>Serials cancellation is a monolithic process.</a:t>
            </a:r>
            <a:endParaRPr sz="2400">
              <a:solidFill>
                <a:srgbClr val="000000"/>
              </a:solidFill>
            </a:endParaRPr>
          </a:p>
          <a:p>
            <a:pPr marL="0" lvl="0" indent="0">
              <a:spcBef>
                <a:spcPts val="1600"/>
              </a:spcBef>
              <a:spcAft>
                <a:spcPts val="1600"/>
              </a:spcAft>
              <a:buNone/>
            </a:pPr>
            <a:endParaRPr sz="24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ropic">
  <a:themeElements>
    <a:clrScheme name="Tropic">
      <a:dk1>
        <a:srgbClr val="A1E8D9"/>
      </a:dk1>
      <a:lt1>
        <a:srgbClr val="FFFFFF"/>
      </a:lt1>
      <a:dk2>
        <a:srgbClr val="695D46"/>
      </a:dk2>
      <a:lt2>
        <a:srgbClr val="B3A77D"/>
      </a:lt2>
      <a:accent1>
        <a:srgbClr val="EF6C00"/>
      </a:accent1>
      <a:accent2>
        <a:srgbClr val="009668"/>
      </a:accent2>
      <a:accent3>
        <a:srgbClr val="4DB6AC"/>
      </a:accent3>
      <a:accent4>
        <a:srgbClr val="FF9800"/>
      </a:accent4>
      <a:accent5>
        <a:srgbClr val="CE93D8"/>
      </a:accent5>
      <a:accent6>
        <a:srgbClr val="EEFF41"/>
      </a:accent6>
      <a:hlink>
        <a:srgbClr val="CE93D8"/>
      </a:hlink>
      <a:folHlink>
        <a:srgbClr val="CE93D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442</Words>
  <Application>Microsoft Office PowerPoint</Application>
  <PresentationFormat>On-screen Show (16:9)</PresentationFormat>
  <Paragraphs>70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PT Sans Narrow</vt:lpstr>
      <vt:lpstr>Open Sans</vt:lpstr>
      <vt:lpstr>Arial</vt:lpstr>
      <vt:lpstr>Tropic</vt:lpstr>
      <vt:lpstr>Beyond Budget Allocations</vt:lpstr>
      <vt:lpstr>Introduction</vt:lpstr>
      <vt:lpstr>Case Studies</vt:lpstr>
      <vt:lpstr>UW: Process for Reviewing Budget Allocations</vt:lpstr>
      <vt:lpstr>UW: Environmental Scan Report</vt:lpstr>
      <vt:lpstr>UW: External Consultant </vt:lpstr>
      <vt:lpstr>UW: Establishing iterative process </vt:lpstr>
      <vt:lpstr>UVa:  Shifting allocations a first step</vt:lpstr>
      <vt:lpstr>UVa: Additional Historical Expectations</vt:lpstr>
      <vt:lpstr>UVa: Modern Expectations</vt:lpstr>
      <vt:lpstr>UVa:  New Intentionality</vt:lpstr>
      <vt:lpstr>Thank you!  Questions?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Beyond Budget Allocations</dc:title>
  <dc:creator>Denise Pan</dc:creator>
  <cp:lastModifiedBy>Denise Pan</cp:lastModifiedBy>
  <cp:revision>3</cp:revision>
  <dcterms:modified xsi:type="dcterms:W3CDTF">2018-06-27T14:57:20Z</dcterms:modified>
</cp:coreProperties>
</file>