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71" r:id="rId3"/>
    <p:sldId id="272" r:id="rId4"/>
    <p:sldId id="257" r:id="rId5"/>
    <p:sldId id="258" r:id="rId6"/>
    <p:sldId id="267" r:id="rId7"/>
    <p:sldId id="268" r:id="rId8"/>
    <p:sldId id="259" r:id="rId9"/>
    <p:sldId id="260" r:id="rId10"/>
    <p:sldId id="261" r:id="rId11"/>
    <p:sldId id="269" r:id="rId12"/>
    <p:sldId id="262" r:id="rId13"/>
    <p:sldId id="264" r:id="rId14"/>
    <p:sldId id="270" r:id="rId15"/>
    <p:sldId id="265" r:id="rId16"/>
    <p:sldId id="273" r:id="rId17"/>
    <p:sldId id="274" r:id="rId18"/>
    <p:sldId id="275" r:id="rId19"/>
    <p:sldId id="276"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5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23FD6F1D-61F8-490E-9A7C-BBC8002EC771}" type="datetimeFigureOut">
              <a:rPr lang="en-US" smtClean="0"/>
              <a:t>6/17/2017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55F284-C379-4887-94F7-08030825CF3F}" type="slidenum">
              <a:rPr lang="en-US" smtClean="0"/>
              <a:t>‹#›</a:t>
            </a:fld>
            <a:endParaRPr lang="en-US"/>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FD6F1D-61F8-490E-9A7C-BBC8002EC771}" type="datetimeFigureOut">
              <a:rPr lang="en-US" smtClean="0"/>
              <a:t>6/17/2017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55F284-C379-4887-94F7-08030825CF3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FD6F1D-61F8-490E-9A7C-BBC8002EC771}" type="datetimeFigureOut">
              <a:rPr lang="en-US" smtClean="0"/>
              <a:t>6/17/2017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55F284-C379-4887-94F7-08030825CF3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23FD6F1D-61F8-490E-9A7C-BBC8002EC771}" type="datetimeFigureOut">
              <a:rPr lang="en-US" smtClean="0"/>
              <a:t>6/17/2017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55F284-C379-4887-94F7-08030825CF3F}" type="slidenum">
              <a:rPr lang="en-US" smtClean="0"/>
              <a:t>‹#›</a:t>
            </a:fld>
            <a:endParaRPr lang="en-US"/>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FD6F1D-61F8-490E-9A7C-BBC8002EC771}" type="datetimeFigureOut">
              <a:rPr lang="en-US" smtClean="0"/>
              <a:t>6/17/2017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55F284-C379-4887-94F7-08030825CF3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23FD6F1D-61F8-490E-9A7C-BBC8002EC771}" type="datetimeFigureOut">
              <a:rPr lang="en-US" smtClean="0"/>
              <a:t>6/17/2017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55F284-C379-4887-94F7-08030825CF3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23FD6F1D-61F8-490E-9A7C-BBC8002EC771}" type="datetimeFigureOut">
              <a:rPr lang="en-US" smtClean="0"/>
              <a:t>6/17/2017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55F284-C379-4887-94F7-08030825CF3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3FD6F1D-61F8-490E-9A7C-BBC8002EC771}" type="datetimeFigureOut">
              <a:rPr lang="en-US" smtClean="0"/>
              <a:t>6/17/2017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55F284-C379-4887-94F7-08030825CF3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FD6F1D-61F8-490E-9A7C-BBC8002EC771}" type="datetimeFigureOut">
              <a:rPr lang="en-US" smtClean="0"/>
              <a:t>6/17/2017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55F284-C379-4887-94F7-08030825CF3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FD6F1D-61F8-490E-9A7C-BBC8002EC771}" type="datetimeFigureOut">
              <a:rPr lang="en-US" smtClean="0"/>
              <a:t>6/17/2017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55F284-C379-4887-94F7-08030825CF3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FD6F1D-61F8-490E-9A7C-BBC8002EC771}" type="datetimeFigureOut">
              <a:rPr lang="en-US" smtClean="0"/>
              <a:t>6/17/2017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55F284-C379-4887-94F7-08030825CF3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23FD6F1D-61F8-490E-9A7C-BBC8002EC771}" type="datetimeFigureOut">
              <a:rPr lang="en-US" smtClean="0"/>
              <a:t>6/17/2017</a:t>
            </a:fld>
            <a:endParaRPr lang="en-US"/>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en-US"/>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4955F284-C379-4887-94F7-08030825CF3F}"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hyperlink" Target="http://publications.newberry.org/ahcbp/"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hyperlink" Target="http://publications.newberry.org/ahcbp/project.html"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3900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92500" lnSpcReduction="10000"/>
          </a:bodyPr>
          <a:lstStyle/>
          <a:p>
            <a:pPr algn="r"/>
            <a:r>
              <a:rPr lang="en-US" sz="2400" dirty="0" smtClean="0">
                <a:solidFill>
                  <a:schemeClr val="tx1"/>
                </a:solidFill>
              </a:rPr>
              <a:t>Rebecca Lowery</a:t>
            </a:r>
          </a:p>
          <a:p>
            <a:pPr algn="r"/>
            <a:r>
              <a:rPr lang="en-US" sz="2400" smtClean="0">
                <a:solidFill>
                  <a:schemeClr val="tx1"/>
                </a:solidFill>
              </a:rPr>
              <a:t>Genealogy &amp; </a:t>
            </a:r>
            <a:r>
              <a:rPr lang="en-US" sz="2400" dirty="0" smtClean="0">
                <a:solidFill>
                  <a:schemeClr val="tx1"/>
                </a:solidFill>
              </a:rPr>
              <a:t>Family History</a:t>
            </a:r>
          </a:p>
          <a:p>
            <a:pPr algn="r"/>
            <a:r>
              <a:rPr lang="en-US" sz="2400" dirty="0" smtClean="0">
                <a:solidFill>
                  <a:schemeClr val="tx1"/>
                </a:solidFill>
              </a:rPr>
              <a:t>Newberry Library</a:t>
            </a:r>
          </a:p>
          <a:p>
            <a:pPr algn="r"/>
            <a:r>
              <a:rPr lang="en-US" sz="2400" dirty="0" smtClean="0">
                <a:solidFill>
                  <a:schemeClr val="tx1"/>
                </a:solidFill>
              </a:rPr>
              <a:t>Chicago, IL</a:t>
            </a:r>
            <a:endParaRPr lang="en-US" sz="2400" dirty="0">
              <a:solidFill>
                <a:schemeClr val="tx1"/>
              </a:solidFill>
            </a:endParaRPr>
          </a:p>
        </p:txBody>
      </p:sp>
      <p:sp>
        <p:nvSpPr>
          <p:cNvPr id="2" name="Title 1"/>
          <p:cNvSpPr>
            <a:spLocks noGrp="1"/>
          </p:cNvSpPr>
          <p:nvPr>
            <p:ph type="ctrTitle"/>
          </p:nvPr>
        </p:nvSpPr>
        <p:spPr>
          <a:xfrm>
            <a:off x="609600" y="1447800"/>
            <a:ext cx="7772400" cy="1470025"/>
          </a:xfrm>
        </p:spPr>
        <p:txBody>
          <a:bodyPr>
            <a:normAutofit fontScale="90000"/>
          </a:bodyPr>
          <a:lstStyle/>
          <a:p>
            <a:r>
              <a:rPr lang="en-US" sz="3600" dirty="0" smtClean="0"/>
              <a:t>Maps and Genealogy:</a:t>
            </a:r>
            <a:r>
              <a:rPr lang="en-US" dirty="0" smtClean="0"/>
              <a:t/>
            </a:r>
            <a:br>
              <a:rPr lang="en-US" dirty="0" smtClean="0"/>
            </a:br>
            <a:r>
              <a:rPr lang="en-US" sz="3100" dirty="0" smtClean="0"/>
              <a:t>ChicagoAncestors.org and The Atlas of Historical County Boundaries</a:t>
            </a:r>
            <a:endParaRPr lang="en-US" sz="3100" dirty="0"/>
          </a:p>
        </p:txBody>
      </p:sp>
    </p:spTree>
    <p:extLst>
      <p:ext uri="{BB962C8B-B14F-4D97-AF65-F5344CB8AC3E}">
        <p14:creationId xmlns:p14="http://schemas.microsoft.com/office/powerpoint/2010/main" val="7913087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23" y="1445584"/>
            <a:ext cx="8941278" cy="4843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Then a listing of specific sites are given</a:t>
            </a:r>
            <a:endParaRPr lang="en-US" dirty="0"/>
          </a:p>
        </p:txBody>
      </p:sp>
    </p:spTree>
    <p:extLst>
      <p:ext uri="{BB962C8B-B14F-4D97-AF65-F5344CB8AC3E}">
        <p14:creationId xmlns:p14="http://schemas.microsoft.com/office/powerpoint/2010/main" val="20380121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0"/>
            <a:ext cx="8862644" cy="4800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35480" y="152400"/>
            <a:ext cx="7924800" cy="1143000"/>
          </a:xfrm>
        </p:spPr>
        <p:txBody>
          <a:bodyPr/>
          <a:lstStyle/>
          <a:p>
            <a:r>
              <a:rPr lang="en-US" dirty="0" smtClean="0"/>
              <a:t>Beyond the map and list …</a:t>
            </a:r>
            <a:endParaRPr lang="en-US" dirty="0"/>
          </a:p>
        </p:txBody>
      </p:sp>
    </p:spTree>
    <p:extLst>
      <p:ext uri="{BB962C8B-B14F-4D97-AF65-F5344CB8AC3E}">
        <p14:creationId xmlns:p14="http://schemas.microsoft.com/office/powerpoint/2010/main" val="3419668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524000"/>
            <a:ext cx="8991600" cy="4870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Collection descriptions</a:t>
            </a:r>
            <a:endParaRPr lang="en-US" dirty="0"/>
          </a:p>
        </p:txBody>
      </p:sp>
    </p:spTree>
    <p:extLst>
      <p:ext uri="{BB962C8B-B14F-4D97-AF65-F5344CB8AC3E}">
        <p14:creationId xmlns:p14="http://schemas.microsoft.com/office/powerpoint/2010/main" val="41740976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81" y="1361536"/>
            <a:ext cx="8991600" cy="4870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Help in searching:  simple or advanced</a:t>
            </a:r>
            <a:endParaRPr lang="en-US" dirty="0"/>
          </a:p>
        </p:txBody>
      </p:sp>
    </p:spTree>
    <p:extLst>
      <p:ext uri="{BB962C8B-B14F-4D97-AF65-F5344CB8AC3E}">
        <p14:creationId xmlns:p14="http://schemas.microsoft.com/office/powerpoint/2010/main" val="32346918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30" y="1600200"/>
            <a:ext cx="8991600" cy="4870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Articles to enhance understanding</a:t>
            </a:r>
            <a:endParaRPr lang="en-US" dirty="0"/>
          </a:p>
        </p:txBody>
      </p:sp>
    </p:spTree>
    <p:extLst>
      <p:ext uri="{BB962C8B-B14F-4D97-AF65-F5344CB8AC3E}">
        <p14:creationId xmlns:p14="http://schemas.microsoft.com/office/powerpoint/2010/main" val="2130762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11" y="1447800"/>
            <a:ext cx="9003323"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Additional resources including maps</a:t>
            </a:r>
            <a:endParaRPr lang="en-US" dirty="0"/>
          </a:p>
        </p:txBody>
      </p:sp>
    </p:spTree>
    <p:extLst>
      <p:ext uri="{BB962C8B-B14F-4D97-AF65-F5344CB8AC3E}">
        <p14:creationId xmlns:p14="http://schemas.microsoft.com/office/powerpoint/2010/main" val="26965780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Property research</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845" y="1676400"/>
            <a:ext cx="8862646"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9234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1143000"/>
          </a:xfrm>
        </p:spPr>
        <p:txBody>
          <a:bodyPr/>
          <a:lstStyle/>
          <a:p>
            <a:r>
              <a:rPr lang="en-US" dirty="0" smtClean="0"/>
              <a:t>Street guides and city directories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447800"/>
            <a:ext cx="8862646"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77701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Atlas of historical county boundaries</a:t>
            </a:r>
            <a:endParaRPr lang="en-US" dirty="0"/>
          </a:p>
        </p:txBody>
      </p:sp>
      <p:sp>
        <p:nvSpPr>
          <p:cNvPr id="4" name="TextBox 3"/>
          <p:cNvSpPr txBox="1"/>
          <p:nvPr/>
        </p:nvSpPr>
        <p:spPr>
          <a:xfrm>
            <a:off x="762001" y="1752600"/>
            <a:ext cx="7848600" cy="1754326"/>
          </a:xfrm>
          <a:prstGeom prst="rect">
            <a:avLst/>
          </a:prstGeom>
          <a:noFill/>
        </p:spPr>
        <p:txBody>
          <a:bodyPr wrap="square" rtlCol="0">
            <a:spAutoFit/>
          </a:bodyPr>
          <a:lstStyle/>
          <a:p>
            <a:r>
              <a:rPr lang="en-US" dirty="0" smtClean="0"/>
              <a:t>Newly (literally this month) revised, the Atlas is now available again in interactive form as well as the static maps.</a:t>
            </a:r>
          </a:p>
          <a:p>
            <a:pPr marL="285750" indent="-285750">
              <a:buFont typeface="Arial" panose="020B0604020202020204" pitchFamily="34" charset="0"/>
              <a:buChar char="•"/>
            </a:pPr>
            <a:r>
              <a:rPr lang="en-US" dirty="0" smtClean="0">
                <a:hlinkClick r:id="rId2"/>
              </a:rPr>
              <a:t>http</a:t>
            </a:r>
            <a:r>
              <a:rPr lang="en-US" dirty="0">
                <a:hlinkClick r:id="rId2"/>
              </a:rPr>
              <a:t>://publications.newberry.org/ahcbp</a:t>
            </a:r>
            <a:r>
              <a:rPr lang="en-US" dirty="0" smtClean="0">
                <a:hlinkClick r:id="rId2"/>
              </a:rPr>
              <a:t>/</a:t>
            </a:r>
            <a:endParaRPr lang="en-US" dirty="0" smtClean="0"/>
          </a:p>
          <a:p>
            <a:pPr marL="285750" indent="-285750">
              <a:buFont typeface="Arial" panose="020B0604020202020204" pitchFamily="34" charset="0"/>
              <a:buChar char="•"/>
            </a:pPr>
            <a:endParaRPr lang="en-US" dirty="0"/>
          </a:p>
          <a:p>
            <a:r>
              <a:rPr lang="en-US" dirty="0" smtClean="0"/>
              <a:t>Please feel free to contact us.  We really do want you to give it a good test drive and let us know what shakes, breaks or doesn’t work.</a:t>
            </a:r>
            <a:endParaRPr lang="en-US" dirty="0"/>
          </a:p>
        </p:txBody>
      </p:sp>
    </p:spTree>
    <p:extLst>
      <p:ext uri="{BB962C8B-B14F-4D97-AF65-F5344CB8AC3E}">
        <p14:creationId xmlns:p14="http://schemas.microsoft.com/office/powerpoint/2010/main" val="2484889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1676400"/>
            <a:ext cx="6477000" cy="3139321"/>
          </a:xfrm>
          <a:prstGeom prst="rect">
            <a:avLst/>
          </a:prstGeom>
          <a:noFill/>
        </p:spPr>
        <p:txBody>
          <a:bodyPr wrap="square" rtlCol="0">
            <a:spAutoFit/>
          </a:bodyPr>
          <a:lstStyle/>
          <a:p>
            <a:r>
              <a:rPr lang="en-US" dirty="0" smtClean="0"/>
              <a:t>The ChicagoAncestors.org project was originally funded with a grant through LSTA and is maintained and enhanced by continued funding of the Newberry Library.</a:t>
            </a:r>
          </a:p>
          <a:p>
            <a:endParaRPr lang="en-US" dirty="0"/>
          </a:p>
          <a:p>
            <a:r>
              <a:rPr lang="en-US" dirty="0" smtClean="0"/>
              <a:t>Original creators of the website were Jack Simpson, Ginger Frere, and Matt Rutherford.  They were assisted by a number of interns and students who provided essential work to the project.</a:t>
            </a:r>
          </a:p>
          <a:p>
            <a:endParaRPr lang="en-US" dirty="0"/>
          </a:p>
          <a:p>
            <a:r>
              <a:rPr lang="en-US" dirty="0" smtClean="0"/>
              <a:t>The Atlas of Historical County Boundaries was originally funded by an NEH grant and further funding has come from the Newberry Library.  The Atlas staff </a:t>
            </a:r>
            <a:r>
              <a:rPr lang="en-US" dirty="0"/>
              <a:t>is enumerated at </a:t>
            </a:r>
            <a:r>
              <a:rPr lang="en-US" dirty="0">
                <a:hlinkClick r:id="rId2"/>
              </a:rPr>
              <a:t>http://</a:t>
            </a:r>
            <a:r>
              <a:rPr lang="en-US" dirty="0" smtClean="0">
                <a:hlinkClick r:id="rId2"/>
              </a:rPr>
              <a:t>publications.newberry.org/ahcbp/project.html</a:t>
            </a:r>
            <a:r>
              <a:rPr lang="en-US" dirty="0" smtClean="0"/>
              <a:t> .</a:t>
            </a:r>
            <a:endParaRPr lang="en-US" dirty="0"/>
          </a:p>
        </p:txBody>
      </p:sp>
      <p:sp>
        <p:nvSpPr>
          <p:cNvPr id="4" name="Title 3"/>
          <p:cNvSpPr>
            <a:spLocks noGrp="1"/>
          </p:cNvSpPr>
          <p:nvPr>
            <p:ph type="title"/>
          </p:nvPr>
        </p:nvSpPr>
        <p:spPr/>
        <p:txBody>
          <a:bodyPr/>
          <a:lstStyle/>
          <a:p>
            <a:r>
              <a:rPr lang="en-US" dirty="0" smtClean="0"/>
              <a:t>Credit where credit is due</a:t>
            </a:r>
            <a:endParaRPr lang="en-US" dirty="0"/>
          </a:p>
        </p:txBody>
      </p:sp>
    </p:spTree>
    <p:extLst>
      <p:ext uri="{BB962C8B-B14F-4D97-AF65-F5344CB8AC3E}">
        <p14:creationId xmlns:p14="http://schemas.microsoft.com/office/powerpoint/2010/main" val="1368658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792162"/>
          </a:xfrm>
        </p:spPr>
        <p:txBody>
          <a:bodyPr/>
          <a:lstStyle/>
          <a:p>
            <a:r>
              <a:rPr lang="en-US" dirty="0" smtClean="0"/>
              <a:t>Background of ChicagoAncestors.org</a:t>
            </a:r>
            <a:endParaRPr lang="en-US" dirty="0"/>
          </a:p>
        </p:txBody>
      </p:sp>
      <p:sp>
        <p:nvSpPr>
          <p:cNvPr id="4" name="TextBox 3"/>
          <p:cNvSpPr txBox="1"/>
          <p:nvPr/>
        </p:nvSpPr>
        <p:spPr>
          <a:xfrm>
            <a:off x="685800" y="1219200"/>
            <a:ext cx="2895600" cy="4524315"/>
          </a:xfrm>
          <a:prstGeom prst="rect">
            <a:avLst/>
          </a:prstGeom>
          <a:noFill/>
        </p:spPr>
        <p:txBody>
          <a:bodyPr wrap="square" rtlCol="0">
            <a:spAutoFit/>
          </a:bodyPr>
          <a:lstStyle/>
          <a:p>
            <a:r>
              <a:rPr lang="en-US" sz="1600" dirty="0" smtClean="0"/>
              <a:t>We are presently in the second generation of the ChicagoAncestors.com program.  It was first launched in 2007.  The inspiration for it came from how often a particular map was used in the genealogical reference interviews. </a:t>
            </a:r>
          </a:p>
          <a:p>
            <a:r>
              <a:rPr lang="en-US" sz="1600" dirty="0" smtClean="0"/>
              <a:t>This map was a 1926 map showing the Roman Catholic churches in Chicago and was produced as an advertisement for the </a:t>
            </a:r>
            <a:r>
              <a:rPr lang="en-US" sz="1600" dirty="0" err="1" smtClean="0"/>
              <a:t>Daprato</a:t>
            </a:r>
            <a:r>
              <a:rPr lang="en-US" sz="1600" dirty="0" smtClean="0"/>
              <a:t> Statuary.  The map had all of the Chicago churches on it.  As a result it was a great source for family historians trying to determine which Catholic church their ancestors might have attended.</a:t>
            </a:r>
            <a:endParaRPr lang="en-US" sz="16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1000" y="981335"/>
            <a:ext cx="3729228" cy="4876933"/>
          </a:xfrm>
          <a:prstGeom prst="rect">
            <a:avLst/>
          </a:prstGeom>
        </p:spPr>
      </p:pic>
    </p:spTree>
    <p:extLst>
      <p:ext uri="{BB962C8B-B14F-4D97-AF65-F5344CB8AC3E}">
        <p14:creationId xmlns:p14="http://schemas.microsoft.com/office/powerpoint/2010/main" val="4243975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792162"/>
          </a:xfrm>
        </p:spPr>
        <p:txBody>
          <a:bodyPr/>
          <a:lstStyle/>
          <a:p>
            <a:r>
              <a:rPr lang="en-US" dirty="0" smtClean="0"/>
              <a:t>ChicagoAncestors.org</a:t>
            </a:r>
            <a:endParaRPr lang="en-US" dirty="0"/>
          </a:p>
        </p:txBody>
      </p:sp>
      <p:sp>
        <p:nvSpPr>
          <p:cNvPr id="3" name="TextBox 2"/>
          <p:cNvSpPr txBox="1"/>
          <p:nvPr/>
        </p:nvSpPr>
        <p:spPr>
          <a:xfrm>
            <a:off x="457200" y="1143000"/>
            <a:ext cx="8153400" cy="3970318"/>
          </a:xfrm>
          <a:prstGeom prst="rect">
            <a:avLst/>
          </a:prstGeom>
          <a:noFill/>
        </p:spPr>
        <p:txBody>
          <a:bodyPr wrap="square" rtlCol="0">
            <a:spAutoFit/>
          </a:bodyPr>
          <a:lstStyle/>
          <a:p>
            <a:r>
              <a:rPr lang="en-US" dirty="0" smtClean="0"/>
              <a:t>This website is free, open to the public, and requires no ID or password.  This new and enhanced version has a much larger map and is generally more accessible for the users.</a:t>
            </a:r>
          </a:p>
          <a:p>
            <a:endParaRPr lang="en-US" dirty="0"/>
          </a:p>
          <a:p>
            <a:r>
              <a:rPr lang="en-US" dirty="0" smtClean="0"/>
              <a:t>We have brought over the previous information from the original version and have been adding more data as it becomes available.</a:t>
            </a:r>
          </a:p>
          <a:p>
            <a:endParaRPr lang="en-US" dirty="0"/>
          </a:p>
          <a:p>
            <a:r>
              <a:rPr lang="en-US" dirty="0" smtClean="0"/>
              <a:t>The site has user comments sections as well as allowing the public to suggest additional data that might be useful on the sight.  We have maintained the basic approach of searching by address but have expanded and enhanced those options to make searching smarter while not being burdensome.</a:t>
            </a:r>
          </a:p>
          <a:p>
            <a:endParaRPr lang="en-US" dirty="0"/>
          </a:p>
          <a:p>
            <a:r>
              <a:rPr lang="en-US" dirty="0" smtClean="0"/>
              <a:t>So let’s take a look at the website.</a:t>
            </a:r>
          </a:p>
          <a:p>
            <a:endParaRPr lang="en-US" dirty="0"/>
          </a:p>
          <a:p>
            <a:r>
              <a:rPr lang="en-US" dirty="0" smtClean="0"/>
              <a:t>  </a:t>
            </a:r>
            <a:endParaRPr lang="en-US" dirty="0"/>
          </a:p>
        </p:txBody>
      </p:sp>
    </p:spTree>
    <p:extLst>
      <p:ext uri="{BB962C8B-B14F-4D97-AF65-F5344CB8AC3E}">
        <p14:creationId xmlns:p14="http://schemas.microsoft.com/office/powerpoint/2010/main" val="577490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99" y="1600200"/>
            <a:ext cx="8721969"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Home page</a:t>
            </a:r>
            <a:endParaRPr lang="en-US" dirty="0"/>
          </a:p>
        </p:txBody>
      </p:sp>
    </p:spTree>
    <p:extLst>
      <p:ext uri="{BB962C8B-B14F-4D97-AF65-F5344CB8AC3E}">
        <p14:creationId xmlns:p14="http://schemas.microsoft.com/office/powerpoint/2010/main" val="35862718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394604"/>
            <a:ext cx="9003323"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539261" y="152400"/>
            <a:ext cx="7924800" cy="1143000"/>
          </a:xfrm>
        </p:spPr>
        <p:txBody>
          <a:bodyPr/>
          <a:lstStyle/>
          <a:p>
            <a:r>
              <a:rPr lang="en-US" dirty="0" smtClean="0"/>
              <a:t>The old neighborhood:</a:t>
            </a:r>
            <a:br>
              <a:rPr lang="en-US" dirty="0" smtClean="0"/>
            </a:br>
            <a:r>
              <a:rPr lang="en-US" sz="2400" dirty="0" smtClean="0"/>
              <a:t>Or Community Areas as they are known locally</a:t>
            </a:r>
            <a:endParaRPr lang="en-US" sz="2400" dirty="0"/>
          </a:p>
        </p:txBody>
      </p:sp>
    </p:spTree>
    <p:extLst>
      <p:ext uri="{BB962C8B-B14F-4D97-AF65-F5344CB8AC3E}">
        <p14:creationId xmlns:p14="http://schemas.microsoft.com/office/powerpoint/2010/main" val="35594514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447800"/>
            <a:ext cx="8912524" cy="5013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Learning about an area</a:t>
            </a:r>
            <a:endParaRPr lang="en-US" dirty="0"/>
          </a:p>
        </p:txBody>
      </p:sp>
    </p:spTree>
    <p:extLst>
      <p:ext uri="{BB962C8B-B14F-4D97-AF65-F5344CB8AC3E}">
        <p14:creationId xmlns:p14="http://schemas.microsoft.com/office/powerpoint/2010/main" val="101610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517" y="1600200"/>
            <a:ext cx="9007415" cy="48790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Advanced Searches</a:t>
            </a:r>
            <a:endParaRPr lang="en-US" dirty="0"/>
          </a:p>
        </p:txBody>
      </p:sp>
    </p:spTree>
    <p:extLst>
      <p:ext uri="{BB962C8B-B14F-4D97-AF65-F5344CB8AC3E}">
        <p14:creationId xmlns:p14="http://schemas.microsoft.com/office/powerpoint/2010/main" val="1464138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49" y="1447800"/>
            <a:ext cx="8991599" cy="4870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09599" y="158750"/>
            <a:ext cx="7924800" cy="1143000"/>
          </a:xfrm>
        </p:spPr>
        <p:txBody>
          <a:bodyPr/>
          <a:lstStyle/>
          <a:p>
            <a:r>
              <a:rPr lang="en-US" dirty="0" smtClean="0"/>
              <a:t>Sample of collections</a:t>
            </a:r>
            <a:endParaRPr lang="en-US" dirty="0"/>
          </a:p>
        </p:txBody>
      </p:sp>
    </p:spTree>
    <p:extLst>
      <p:ext uri="{BB962C8B-B14F-4D97-AF65-F5344CB8AC3E}">
        <p14:creationId xmlns:p14="http://schemas.microsoft.com/office/powerpoint/2010/main" val="35648319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295400"/>
            <a:ext cx="8980098" cy="4864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03849" y="156713"/>
            <a:ext cx="7924800" cy="1143000"/>
          </a:xfrm>
        </p:spPr>
        <p:txBody>
          <a:bodyPr/>
          <a:lstStyle/>
          <a:p>
            <a:r>
              <a:rPr lang="en-US" dirty="0" smtClean="0"/>
              <a:t>First a map is provided</a:t>
            </a:r>
            <a:endParaRPr lang="en-US" dirty="0"/>
          </a:p>
        </p:txBody>
      </p:sp>
    </p:spTree>
    <p:extLst>
      <p:ext uri="{BB962C8B-B14F-4D97-AF65-F5344CB8AC3E}">
        <p14:creationId xmlns:p14="http://schemas.microsoft.com/office/powerpoint/2010/main" val="2726507246"/>
      </p:ext>
    </p:extLst>
  </p:cSld>
  <p:clrMapOvr>
    <a:masterClrMapping/>
  </p:clrMapOvr>
  <p:timing>
    <p:tnLst>
      <p:par>
        <p:cTn id="1" dur="indefinite" restart="never" nodeType="tmRoot"/>
      </p:par>
    </p:tnLst>
  </p:timing>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184</TotalTime>
  <Words>451</Words>
  <Application>Microsoft Office PowerPoint</Application>
  <PresentationFormat>On-screen Show (4:3)</PresentationFormat>
  <Paragraphs>43</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Horizon</vt:lpstr>
      <vt:lpstr>Maps and Genealogy: ChicagoAncestors.org and The Atlas of Historical County Boundaries</vt:lpstr>
      <vt:lpstr>Background of ChicagoAncestors.org</vt:lpstr>
      <vt:lpstr>ChicagoAncestors.org</vt:lpstr>
      <vt:lpstr>Home page</vt:lpstr>
      <vt:lpstr>The old neighborhood: Or Community Areas as they are known locally</vt:lpstr>
      <vt:lpstr>Learning about an area</vt:lpstr>
      <vt:lpstr>Advanced Searches</vt:lpstr>
      <vt:lpstr>Sample of collections</vt:lpstr>
      <vt:lpstr>First a map is provided</vt:lpstr>
      <vt:lpstr>Then a listing of specific sites are given</vt:lpstr>
      <vt:lpstr>Beyond the map and list …</vt:lpstr>
      <vt:lpstr>Collection descriptions</vt:lpstr>
      <vt:lpstr>Help in searching:  simple or advanced</vt:lpstr>
      <vt:lpstr>Articles to enhance understanding</vt:lpstr>
      <vt:lpstr>Additional resources including maps</vt:lpstr>
      <vt:lpstr>Property research</vt:lpstr>
      <vt:lpstr>Street guides and city directories</vt:lpstr>
      <vt:lpstr>Atlas of historical county boundaries</vt:lpstr>
      <vt:lpstr>Credit where credit is due</vt:lpstr>
    </vt:vector>
  </TitlesOfParts>
  <Company>Newberry Library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Becky Lowery</dc:creator>
  <cp:lastModifiedBy>Becky Lowery</cp:lastModifiedBy>
  <cp:revision>15</cp:revision>
  <dcterms:created xsi:type="dcterms:W3CDTF">2016-08-12T16:13:16Z</dcterms:created>
  <dcterms:modified xsi:type="dcterms:W3CDTF">2017-06-17T16:50:03Z</dcterms:modified>
</cp:coreProperties>
</file>