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84" r:id="rId3"/>
    <p:sldId id="257" r:id="rId4"/>
    <p:sldId id="258" r:id="rId5"/>
    <p:sldId id="285" r:id="rId6"/>
    <p:sldId id="263" r:id="rId7"/>
    <p:sldId id="272" r:id="rId8"/>
    <p:sldId id="270" r:id="rId9"/>
    <p:sldId id="271" r:id="rId10"/>
    <p:sldId id="264" r:id="rId11"/>
    <p:sldId id="265" r:id="rId12"/>
    <p:sldId id="269" r:id="rId13"/>
    <p:sldId id="266" r:id="rId14"/>
    <p:sldId id="267" r:id="rId15"/>
    <p:sldId id="281" r:id="rId16"/>
    <p:sldId id="279" r:id="rId17"/>
    <p:sldId id="28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5446C-4144-4AAA-B269-7F8A05A06D70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D61-74A8-440E-98C1-F67AAF661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71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didn’t analyze</a:t>
            </a:r>
            <a:r>
              <a:rPr lang="en-US" baseline="0" dirty="0" smtClean="0"/>
              <a:t> ACS stats at that the time we were looking at them because – ACS was changing their position and we were told they don’t </a:t>
            </a:r>
            <a:r>
              <a:rPr lang="en-US" baseline="0" dirty="0" err="1" smtClean="0"/>
              <a:t>negociate</a:t>
            </a:r>
            <a:r>
              <a:rPr lang="en-US" baseline="0" dirty="0" smtClean="0"/>
              <a:t>.  Now we are hearing otherwise.  But UNCG my school is looking at dropping out of their big deal package because they want to increase our cost by 50%  and we can’t afford that in North Carolina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1AD61-74A8-440E-98C1-F67AAF661F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1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11 Schools in</a:t>
            </a:r>
            <a:r>
              <a:rPr lang="en-US" baseline="0" dirty="0" smtClean="0"/>
              <a:t> this deal, but still it the 3</a:t>
            </a:r>
            <a:r>
              <a:rPr lang="en-US" baseline="30000" dirty="0" smtClean="0"/>
              <a:t>rd</a:t>
            </a:r>
            <a:r>
              <a:rPr lang="en-US" baseline="0" dirty="0" smtClean="0"/>
              <a:t> used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1AD61-74A8-440E-98C1-F67AAF661FF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61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A13F7E-7112-4DFD-92EB-788555A10959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CB9EC3-0B60-42C9-8E26-E846FC7932C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851648" cy="2209800"/>
          </a:xfrm>
        </p:spPr>
        <p:txBody>
          <a:bodyPr/>
          <a:lstStyle/>
          <a:p>
            <a:pPr algn="ctr"/>
            <a:r>
              <a:rPr lang="en-US" dirty="0">
                <a:effectLst/>
              </a:rPr>
              <a:t>Looking and Reacting to Consortium Statistics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Beth R Bernhardt</a:t>
            </a:r>
          </a:p>
          <a:p>
            <a:pPr algn="ctr"/>
            <a:r>
              <a:rPr lang="en-US" dirty="0" smtClean="0"/>
              <a:t>Electronic Resources Librarian</a:t>
            </a:r>
          </a:p>
          <a:p>
            <a:pPr algn="ctr"/>
            <a:r>
              <a:rPr lang="en-US" dirty="0" smtClean="0"/>
              <a:t>UNC Greensboro</a:t>
            </a:r>
          </a:p>
        </p:txBody>
      </p:sp>
    </p:spTree>
    <p:extLst>
      <p:ext uri="{BB962C8B-B14F-4D97-AF65-F5344CB8AC3E}">
        <p14:creationId xmlns:p14="http://schemas.microsoft.com/office/powerpoint/2010/main" val="131389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Elsevier Freedom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Anemic growth over 2 years (0.8%)</a:t>
            </a:r>
          </a:p>
          <a:p>
            <a:r>
              <a:rPr lang="en-US" dirty="0" smtClean="0"/>
              <a:t>2011 CPU 3</a:t>
            </a:r>
            <a:r>
              <a:rPr lang="en-US" baseline="30000" dirty="0" smtClean="0"/>
              <a:t>rd</a:t>
            </a:r>
            <a:r>
              <a:rPr lang="en-US" dirty="0" smtClean="0"/>
              <a:t> best of 6</a:t>
            </a:r>
          </a:p>
          <a:p>
            <a:r>
              <a:rPr lang="en-US" dirty="0" smtClean="0"/>
              <a:t>Price Change 19%, Usage change .8%</a:t>
            </a:r>
          </a:p>
          <a:p>
            <a:r>
              <a:rPr lang="en-US" dirty="0" smtClean="0"/>
              <a:t>29.5% of </a:t>
            </a:r>
            <a:r>
              <a:rPr lang="en-US" dirty="0"/>
              <a:t>cost, </a:t>
            </a:r>
            <a:r>
              <a:rPr lang="en-US" dirty="0" smtClean="0"/>
              <a:t>30.3% </a:t>
            </a:r>
            <a:r>
              <a:rPr lang="en-US" dirty="0"/>
              <a:t>of </a:t>
            </a:r>
            <a:r>
              <a:rPr lang="en-US" dirty="0" smtClean="0"/>
              <a:t>use in the CC</a:t>
            </a:r>
          </a:p>
          <a:p>
            <a:r>
              <a:rPr lang="en-US" dirty="0" smtClean="0"/>
              <a:t>Highest average cost</a:t>
            </a:r>
          </a:p>
          <a:p>
            <a:r>
              <a:rPr lang="en-US" dirty="0" smtClean="0"/>
              <a:t>Very high number of Highly Used Titles </a:t>
            </a:r>
          </a:p>
          <a:p>
            <a:r>
              <a:rPr lang="en-US" dirty="0" smtClean="0"/>
              <a:t>Least number of schools – but the Highest use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83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Oxford University 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lowest CPU </a:t>
            </a:r>
          </a:p>
          <a:p>
            <a:r>
              <a:rPr lang="en-US" dirty="0" smtClean="0"/>
              <a:t>28 schools</a:t>
            </a:r>
          </a:p>
          <a:p>
            <a:r>
              <a:rPr lang="en-US" dirty="0" smtClean="0"/>
              <a:t>5.2</a:t>
            </a:r>
            <a:r>
              <a:rPr lang="en-US" dirty="0"/>
              <a:t>%</a:t>
            </a:r>
            <a:r>
              <a:rPr lang="en-US" dirty="0" smtClean="0"/>
              <a:t> of cost, 12.3% of use</a:t>
            </a:r>
          </a:p>
          <a:p>
            <a:r>
              <a:rPr lang="en-US" dirty="0" smtClean="0"/>
              <a:t>Publisher is flexible with schools that have financial hardships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7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lowest CPU </a:t>
            </a:r>
          </a:p>
          <a:p>
            <a:r>
              <a:rPr lang="en-US" dirty="0" smtClean="0"/>
              <a:t>6.5% of cost; 10.8% of use</a:t>
            </a:r>
          </a:p>
          <a:p>
            <a:r>
              <a:rPr lang="en-US" dirty="0" smtClean="0"/>
              <a:t>18 schools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479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38 schools, most of any large CC big deal</a:t>
            </a:r>
          </a:p>
          <a:p>
            <a:r>
              <a:rPr lang="en-US" dirty="0" smtClean="0"/>
              <a:t>19.7% of spend, 17.8% of usage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lowest inflation rate</a:t>
            </a:r>
          </a:p>
          <a:p>
            <a:r>
              <a:rPr lang="en-US" dirty="0" smtClean="0"/>
              <a:t>Deal structure makes it hard to not belong to the deal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19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Wiley-Blackwell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Biggest CC spend</a:t>
            </a:r>
          </a:p>
          <a:p>
            <a:r>
              <a:rPr lang="en-US" dirty="0" smtClean="0"/>
              <a:t>33 schools, 2</a:t>
            </a:r>
            <a:r>
              <a:rPr lang="en-US" baseline="30000" dirty="0" smtClean="0"/>
              <a:t>nd</a:t>
            </a:r>
            <a:r>
              <a:rPr lang="en-US" dirty="0" smtClean="0"/>
              <a:t> most of any large big deals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highest CPU </a:t>
            </a:r>
          </a:p>
          <a:p>
            <a:r>
              <a:rPr lang="en-US" dirty="0" smtClean="0"/>
              <a:t>36.4% of spend, 26.8% of use</a:t>
            </a:r>
          </a:p>
          <a:p>
            <a:r>
              <a:rPr lang="en-US" dirty="0" smtClean="0"/>
              <a:t>8% price increase , 15% increase in use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87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 – Big system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2011 paid $50,870; 1186 uses</a:t>
            </a:r>
          </a:p>
          <a:p>
            <a:r>
              <a:rPr lang="en-US" dirty="0" smtClean="0"/>
              <a:t>345 titles used; 1817 unused</a:t>
            </a:r>
          </a:p>
          <a:p>
            <a:r>
              <a:rPr lang="en-US" dirty="0" smtClean="0"/>
              <a:t>21 titles used 10 or more times; their sub cost  is $43,078</a:t>
            </a:r>
          </a:p>
          <a:p>
            <a:r>
              <a:rPr lang="en-US" dirty="0" smtClean="0"/>
              <a:t>Those titles account for 375 uses (32%)</a:t>
            </a:r>
          </a:p>
        </p:txBody>
      </p:sp>
    </p:spTree>
    <p:extLst>
      <p:ext uri="{BB962C8B-B14F-4D97-AF65-F5344CB8AC3E}">
        <p14:creationId xmlns:p14="http://schemas.microsoft.com/office/powerpoint/2010/main" val="12688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Steps to Developing a CC Plan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Pull 2012 stats</a:t>
            </a:r>
          </a:p>
          <a:p>
            <a:r>
              <a:rPr lang="en-US" dirty="0"/>
              <a:t>Adding 2012 cost/use data</a:t>
            </a:r>
          </a:p>
          <a:p>
            <a:r>
              <a:rPr lang="en-US" dirty="0" smtClean="0"/>
              <a:t>Prioritizing</a:t>
            </a:r>
          </a:p>
          <a:p>
            <a:pPr lvl="1"/>
            <a:r>
              <a:rPr lang="en-US" dirty="0" smtClean="0"/>
              <a:t>Publishers</a:t>
            </a:r>
          </a:p>
          <a:p>
            <a:pPr lvl="1"/>
            <a:r>
              <a:rPr lang="en-US" dirty="0" smtClean="0"/>
              <a:t>Costs/issues</a:t>
            </a:r>
            <a:endParaRPr lang="en-US" dirty="0"/>
          </a:p>
          <a:p>
            <a:r>
              <a:rPr lang="en-US" dirty="0" smtClean="0"/>
              <a:t>Negotiating with publishers</a:t>
            </a:r>
          </a:p>
          <a:p>
            <a:r>
              <a:rPr lang="en-US" smtClean="0"/>
              <a:t>Coordinating </a:t>
            </a:r>
            <a:r>
              <a:rPr lang="en-US" dirty="0" smtClean="0"/>
              <a:t>with UNC system</a:t>
            </a:r>
          </a:p>
          <a:p>
            <a:r>
              <a:rPr lang="en-US" dirty="0" smtClean="0"/>
              <a:t>Collective action </a:t>
            </a:r>
            <a:r>
              <a:rPr lang="en-US" dirty="0" err="1" smtClean="0"/>
              <a:t>vs</a:t>
            </a:r>
            <a:r>
              <a:rPr lang="en-US" dirty="0" smtClean="0"/>
              <a:t> coordinated action </a:t>
            </a:r>
            <a:r>
              <a:rPr lang="en-US" dirty="0" err="1" smtClean="0"/>
              <a:t>vs</a:t>
            </a:r>
            <a:r>
              <a:rPr lang="en-US" dirty="0" smtClean="0"/>
              <a:t> individual action</a:t>
            </a:r>
          </a:p>
          <a:p>
            <a:r>
              <a:rPr lang="en-US" dirty="0" smtClean="0"/>
              <a:t>Make </a:t>
            </a:r>
            <a:r>
              <a:rPr lang="en-US" dirty="0"/>
              <a:t>recommendations to individual schools about adding/dropping </a:t>
            </a:r>
            <a:r>
              <a:rPr lang="en-US" dirty="0" smtClean="0"/>
              <a:t>deals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46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Beth Bernhardt</a:t>
            </a:r>
          </a:p>
          <a:p>
            <a:pPr marL="0" indent="0">
              <a:buNone/>
            </a:pPr>
            <a:r>
              <a:rPr lang="en-US" dirty="0" smtClean="0"/>
              <a:t>		Electronic Resources Librarian</a:t>
            </a:r>
          </a:p>
          <a:p>
            <a:pPr marL="0" indent="0">
              <a:buNone/>
            </a:pPr>
            <a:r>
              <a:rPr lang="en-US" dirty="0" smtClean="0"/>
              <a:t>		UNC Greensboro</a:t>
            </a:r>
          </a:p>
          <a:p>
            <a:pPr marL="0" indent="0">
              <a:buNone/>
            </a:pPr>
            <a:r>
              <a:rPr lang="en-US" smtClean="0"/>
              <a:t>		Beth_Bernhardt@uncg.edu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92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Carolina Consortium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2004 with meetings and signed first license in 1/1/2005</a:t>
            </a:r>
          </a:p>
          <a:p>
            <a:r>
              <a:rPr lang="en-US" dirty="0" smtClean="0"/>
              <a:t>Members are any College, University or Community College in North and South Carolina</a:t>
            </a:r>
          </a:p>
          <a:p>
            <a:r>
              <a:rPr lang="en-US" dirty="0" smtClean="0"/>
              <a:t>Membership is free</a:t>
            </a:r>
          </a:p>
          <a:p>
            <a:r>
              <a:rPr lang="en-US" dirty="0" smtClean="0"/>
              <a:t>Buyers Club</a:t>
            </a:r>
          </a:p>
          <a:p>
            <a:r>
              <a:rPr lang="en-US" dirty="0" smtClean="0"/>
              <a:t>Started with three big deals and have over 70+ deals schools can join into</a:t>
            </a:r>
          </a:p>
        </p:txBody>
      </p:sp>
    </p:spTree>
    <p:extLst>
      <p:ext uri="{BB962C8B-B14F-4D97-AF65-F5344CB8AC3E}">
        <p14:creationId xmlns:p14="http://schemas.microsoft.com/office/powerpoint/2010/main" val="367945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CC Big Deals with spend &gt; 250,000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ACS </a:t>
            </a:r>
          </a:p>
          <a:p>
            <a:r>
              <a:rPr lang="en-US" dirty="0" smtClean="0"/>
              <a:t>Cambridge University Press</a:t>
            </a:r>
          </a:p>
          <a:p>
            <a:r>
              <a:rPr lang="en-US" dirty="0" smtClean="0"/>
              <a:t>Elsevier</a:t>
            </a:r>
          </a:p>
          <a:p>
            <a:r>
              <a:rPr lang="en-US" dirty="0" smtClean="0"/>
              <a:t>Oxford University Press</a:t>
            </a:r>
          </a:p>
          <a:p>
            <a:r>
              <a:rPr lang="en-US" dirty="0" smtClean="0"/>
              <a:t>Sage</a:t>
            </a:r>
          </a:p>
          <a:p>
            <a:r>
              <a:rPr lang="en-US" dirty="0" smtClean="0"/>
              <a:t>Springer</a:t>
            </a:r>
          </a:p>
          <a:p>
            <a:r>
              <a:rPr lang="en-US" dirty="0" smtClean="0"/>
              <a:t>Wiley-Blackwell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6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CC Big Deals with Spend &lt; $250,000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BEPress</a:t>
            </a:r>
            <a:r>
              <a:rPr lang="en-US" dirty="0" smtClean="0"/>
              <a:t> (bought by </a:t>
            </a:r>
            <a:r>
              <a:rPr lang="en-US" dirty="0" err="1" smtClean="0"/>
              <a:t>deGruyter</a:t>
            </a:r>
            <a:r>
              <a:rPr lang="en-US" dirty="0" smtClean="0"/>
              <a:t>) (19 CC schools)</a:t>
            </a:r>
          </a:p>
          <a:p>
            <a:r>
              <a:rPr lang="en-US" dirty="0" smtClean="0"/>
              <a:t>Brill (22)</a:t>
            </a:r>
          </a:p>
          <a:p>
            <a:r>
              <a:rPr lang="en-US" dirty="0" smtClean="0"/>
              <a:t>Duke (12)</a:t>
            </a:r>
          </a:p>
          <a:p>
            <a:r>
              <a:rPr lang="en-US" dirty="0" smtClean="0"/>
              <a:t>Elsevier College Editions (14)</a:t>
            </a:r>
          </a:p>
          <a:p>
            <a:r>
              <a:rPr lang="en-US" dirty="0" smtClean="0"/>
              <a:t>IGI Global (3)</a:t>
            </a:r>
          </a:p>
          <a:p>
            <a:r>
              <a:rPr lang="en-US" dirty="0" smtClean="0"/>
              <a:t>Mary Ann </a:t>
            </a:r>
            <a:r>
              <a:rPr lang="en-US" dirty="0" err="1" smtClean="0"/>
              <a:t>Liebert</a:t>
            </a:r>
            <a:r>
              <a:rPr lang="en-US" dirty="0" smtClean="0"/>
              <a:t> (56)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24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Collected COUNTER statistics for all schools and most of the big journal deals.</a:t>
            </a:r>
          </a:p>
          <a:p>
            <a:r>
              <a:rPr lang="en-US" dirty="0" smtClean="0"/>
              <a:t>Looked at usage statistics from 2009, 2010 and 2011</a:t>
            </a:r>
          </a:p>
          <a:p>
            <a:r>
              <a:rPr lang="en-US" dirty="0" smtClean="0"/>
              <a:t>Pulled total pricing information</a:t>
            </a:r>
          </a:p>
          <a:p>
            <a:r>
              <a:rPr lang="en-US" dirty="0" smtClean="0"/>
              <a:t>Combined PDF and HTML full text views </a:t>
            </a:r>
          </a:p>
          <a:p>
            <a:r>
              <a:rPr lang="en-US" dirty="0" smtClean="0"/>
              <a:t>Calculated Cost Per Use</a:t>
            </a:r>
          </a:p>
          <a:p>
            <a:r>
              <a:rPr lang="en-US" dirty="0" smtClean="0"/>
              <a:t>Looked at price change and usage change between 2009-2011</a:t>
            </a:r>
          </a:p>
        </p:txBody>
      </p:sp>
    </p:spTree>
    <p:extLst>
      <p:ext uri="{BB962C8B-B14F-4D97-AF65-F5344CB8AC3E}">
        <p14:creationId xmlns:p14="http://schemas.microsoft.com/office/powerpoint/2010/main" val="271664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Cambridge University 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Has one of the worst Cost Per Use (CPU) </a:t>
            </a:r>
          </a:p>
          <a:p>
            <a:r>
              <a:rPr lang="en-US" dirty="0" smtClean="0"/>
              <a:t>By </a:t>
            </a:r>
            <a:r>
              <a:rPr lang="en-US" dirty="0"/>
              <a:t>far</a:t>
            </a:r>
            <a:r>
              <a:rPr lang="en-US" dirty="0" smtClean="0"/>
              <a:t> the lowest overall use</a:t>
            </a:r>
          </a:p>
          <a:p>
            <a:r>
              <a:rPr lang="en-US" dirty="0" smtClean="0"/>
              <a:t>Low rate of usage increase</a:t>
            </a:r>
          </a:p>
          <a:p>
            <a:r>
              <a:rPr lang="en-US" dirty="0" smtClean="0"/>
              <a:t>Poor license terms</a:t>
            </a:r>
          </a:p>
          <a:p>
            <a:r>
              <a:rPr lang="en-US" dirty="0" smtClean="0"/>
              <a:t>Must keep takeovers</a:t>
            </a:r>
          </a:p>
          <a:p>
            <a:r>
              <a:rPr lang="en-US" dirty="0" smtClean="0"/>
              <a:t>Most subscribe to launches at 50% list price</a:t>
            </a:r>
          </a:p>
          <a:p>
            <a:r>
              <a:rPr lang="en-US" dirty="0" smtClean="0"/>
              <a:t>2.7% of spend and 1.9% of use</a:t>
            </a:r>
          </a:p>
        </p:txBody>
      </p:sp>
    </p:spTree>
    <p:extLst>
      <p:ext uri="{BB962C8B-B14F-4D97-AF65-F5344CB8AC3E}">
        <p14:creationId xmlns:p14="http://schemas.microsoft.com/office/powerpoint/2010/main" val="56809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Cambridge University Press -Example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private school</a:t>
            </a:r>
          </a:p>
          <a:p>
            <a:r>
              <a:rPr lang="en-US" dirty="0" smtClean="0"/>
              <a:t>Will pay about $5300 for 2013</a:t>
            </a:r>
          </a:p>
          <a:p>
            <a:r>
              <a:rPr lang="en-US" dirty="0" smtClean="0"/>
              <a:t>2011 = 48 uses; $103 CPU</a:t>
            </a:r>
          </a:p>
          <a:p>
            <a:r>
              <a:rPr lang="en-US" dirty="0" smtClean="0"/>
              <a:t>24 titles used; 272 unused</a:t>
            </a:r>
          </a:p>
          <a:p>
            <a:r>
              <a:rPr lang="en-US" dirty="0" smtClean="0"/>
              <a:t>No titles used more than 6 times</a:t>
            </a:r>
          </a:p>
          <a:p>
            <a:r>
              <a:rPr lang="en-US" dirty="0" smtClean="0"/>
              <a:t>3 inexpensive titles account for 13 of the 48 uses. They Cost for these 3 titles would be $526.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0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9154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Cambridge University Press – UNC System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pay about $7200 for 2013 big deal</a:t>
            </a:r>
          </a:p>
          <a:p>
            <a:r>
              <a:rPr lang="en-US" dirty="0" smtClean="0"/>
              <a:t>2011 data= 457 uses, $14.95 CPU</a:t>
            </a:r>
          </a:p>
          <a:p>
            <a:r>
              <a:rPr lang="en-US" dirty="0" smtClean="0"/>
              <a:t>3 year change = +15% price; -41% use</a:t>
            </a:r>
          </a:p>
          <a:p>
            <a:r>
              <a:rPr lang="en-US" dirty="0" smtClean="0"/>
              <a:t>80 titles used; 316 unused</a:t>
            </a:r>
          </a:p>
          <a:p>
            <a:r>
              <a:rPr lang="en-US" dirty="0" smtClean="0"/>
              <a:t>Only 10 titles used 10 times or more</a:t>
            </a:r>
          </a:p>
          <a:p>
            <a:r>
              <a:rPr lang="en-US" dirty="0" smtClean="0"/>
              <a:t>Those 10 account for 243 of 457 uses (53%)</a:t>
            </a:r>
          </a:p>
          <a:p>
            <a:r>
              <a:rPr lang="en-US" dirty="0" smtClean="0"/>
              <a:t>Direct subs to those 10 for 2013 cost $13,063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08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2011 title by title usage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472920"/>
              </p:ext>
            </p:extLst>
          </p:nvPr>
        </p:nvGraphicFramePr>
        <p:xfrm>
          <a:off x="762001" y="1447799"/>
          <a:ext cx="6705599" cy="52578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9135"/>
                <a:gridCol w="1034116"/>
                <a:gridCol w="1034116"/>
                <a:gridCol w="1034116"/>
                <a:gridCol w="1034116"/>
              </a:tblGrid>
              <a:tr h="298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Title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0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Development and Psychopathology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Public Health Nutrition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1821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Parasitology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1943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3764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0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Journal of Fluid Mechanics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4654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8418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802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Bulletin of the Australian Mathematical Society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8921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0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Behavioral and Brain Sciences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9976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0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International Psychogeriatrics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10865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Journal of Social Policy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11434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802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Proceedings of the Edinburgh Mathematical Society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11829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Psychological Medicine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13063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599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1233</TotalTime>
  <Words>763</Words>
  <Application>Microsoft Office PowerPoint</Application>
  <PresentationFormat>On-screen Show (4:3)</PresentationFormat>
  <Paragraphs>159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Looking and Reacting to Consortium Statistics</vt:lpstr>
      <vt:lpstr>Carolina Consortium</vt:lpstr>
      <vt:lpstr>CC Big Deals with spend &gt; 250,000</vt:lpstr>
      <vt:lpstr>CC Big Deals with Spend &lt; $250,000</vt:lpstr>
      <vt:lpstr>Statistical Collection</vt:lpstr>
      <vt:lpstr>Cambridge University Press</vt:lpstr>
      <vt:lpstr>Cambridge University Press -Example </vt:lpstr>
      <vt:lpstr>Cambridge University Press – UNC System school</vt:lpstr>
      <vt:lpstr>2011 title by title usage</vt:lpstr>
      <vt:lpstr>Elsevier Freedom Collection</vt:lpstr>
      <vt:lpstr>Oxford University Press</vt:lpstr>
      <vt:lpstr>Sage</vt:lpstr>
      <vt:lpstr>Springer</vt:lpstr>
      <vt:lpstr>Wiley-Blackwell</vt:lpstr>
      <vt:lpstr>WB – Big system school</vt:lpstr>
      <vt:lpstr>Next Steps to Developing a CC Plan </vt:lpstr>
      <vt:lpstr>Thank You</vt:lpstr>
    </vt:vector>
  </TitlesOfParts>
  <Company>UNC Greensboro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 Data Analysis</dc:title>
  <dc:creator>Timothy Bucknall</dc:creator>
  <cp:lastModifiedBy>datasis</cp:lastModifiedBy>
  <cp:revision>55</cp:revision>
  <dcterms:created xsi:type="dcterms:W3CDTF">2012-10-29T14:46:28Z</dcterms:created>
  <dcterms:modified xsi:type="dcterms:W3CDTF">2013-01-27T20:16:13Z</dcterms:modified>
</cp:coreProperties>
</file>