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Lst>
  <p:notesMasterIdLst>
    <p:notesMasterId r:id="rId14"/>
  </p:notesMasterIdLst>
  <p:sldIdLst>
    <p:sldId id="265" r:id="rId2"/>
    <p:sldId id="257" r:id="rId3"/>
    <p:sldId id="271" r:id="rId4"/>
    <p:sldId id="259" r:id="rId5"/>
    <p:sldId id="258" r:id="rId6"/>
    <p:sldId id="268" r:id="rId7"/>
    <p:sldId id="267" r:id="rId8"/>
    <p:sldId id="260" r:id="rId9"/>
    <p:sldId id="262" r:id="rId10"/>
    <p:sldId id="261" r:id="rId11"/>
    <p:sldId id="269" r:id="rId12"/>
    <p:sldId id="266" r:id="rId1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588" autoAdjust="0"/>
    <p:restoredTop sz="74327" autoAdjust="0"/>
  </p:normalViewPr>
  <p:slideViewPr>
    <p:cSldViewPr>
      <p:cViewPr varScale="1">
        <p:scale>
          <a:sx n="55" d="100"/>
          <a:sy n="55" d="100"/>
        </p:scale>
        <p:origin x="1836" y="72"/>
      </p:cViewPr>
      <p:guideLst>
        <p:guide orient="horz" pos="2160"/>
        <p:guide pos="2880"/>
      </p:guideLst>
    </p:cSldViewPr>
  </p:slideViewPr>
  <p:notesTextViewPr>
    <p:cViewPr>
      <p:scale>
        <a:sx n="125" d="100"/>
        <a:sy n="125"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DA09563-A31D-40D5-B549-3AD7EE4BF99D}" type="datetimeFigureOut">
              <a:rPr lang="en-US" smtClean="0"/>
              <a:t>6/27/2015</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52AFFB0-99B0-4757-8D69-E3BD622A63A4}" type="slidenum">
              <a:rPr lang="en-US" smtClean="0"/>
              <a:t>‹#›</a:t>
            </a:fld>
            <a:endParaRPr lang="en-US"/>
          </a:p>
        </p:txBody>
      </p:sp>
    </p:spTree>
    <p:extLst>
      <p:ext uri="{BB962C8B-B14F-4D97-AF65-F5344CB8AC3E}">
        <p14:creationId xmlns:p14="http://schemas.microsoft.com/office/powerpoint/2010/main" val="185934222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t>
            </a:r>
            <a:endParaRPr lang="en-US" dirty="0"/>
          </a:p>
        </p:txBody>
      </p:sp>
      <p:sp>
        <p:nvSpPr>
          <p:cNvPr id="4" name="Slide Number Placeholder 3"/>
          <p:cNvSpPr>
            <a:spLocks noGrp="1"/>
          </p:cNvSpPr>
          <p:nvPr>
            <p:ph type="sldNum" sz="quarter" idx="10"/>
          </p:nvPr>
        </p:nvSpPr>
        <p:spPr/>
        <p:txBody>
          <a:bodyPr/>
          <a:lstStyle/>
          <a:p>
            <a:fld id="{352AFFB0-99B0-4757-8D69-E3BD622A63A4}" type="slidenum">
              <a:rPr lang="en-US" smtClean="0"/>
              <a:t>1</a:t>
            </a:fld>
            <a:endParaRPr lang="en-US"/>
          </a:p>
        </p:txBody>
      </p:sp>
    </p:spTree>
    <p:extLst>
      <p:ext uri="{BB962C8B-B14F-4D97-AF65-F5344CB8AC3E}">
        <p14:creationId xmlns:p14="http://schemas.microsoft.com/office/powerpoint/2010/main" val="17550062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When we are extending</a:t>
            </a:r>
            <a:r>
              <a:rPr lang="en-US" baseline="0" dirty="0" smtClean="0"/>
              <a:t> a </a:t>
            </a:r>
            <a:r>
              <a:rPr lang="en-US" baseline="0" dirty="0" smtClean="0"/>
              <a:t>core </a:t>
            </a:r>
            <a:r>
              <a:rPr lang="en-US" baseline="0" dirty="0" smtClean="0"/>
              <a:t>BF </a:t>
            </a:r>
            <a:r>
              <a:rPr lang="en-US" baseline="0" dirty="0" smtClean="0"/>
              <a:t>vocabulary, </a:t>
            </a:r>
            <a:r>
              <a:rPr lang="en-US" baseline="0" dirty="0" smtClean="0"/>
              <a:t>how do we know what </a:t>
            </a:r>
            <a:r>
              <a:rPr lang="en-US" baseline="0" dirty="0" smtClean="0"/>
              <a:t>other schema or vocabulary </a:t>
            </a:r>
            <a:r>
              <a:rPr lang="en-US" baseline="0" dirty="0" smtClean="0"/>
              <a:t>options </a:t>
            </a:r>
            <a:r>
              <a:rPr lang="en-US" baseline="0" dirty="0" smtClean="0"/>
              <a:t>we have?  </a:t>
            </a:r>
            <a:r>
              <a:rPr lang="en-US" baseline="0" dirty="0" smtClean="0"/>
              <a:t>Will our community establish best practices?</a:t>
            </a:r>
          </a:p>
          <a:p>
            <a:endParaRPr lang="en-US" baseline="0" dirty="0" smtClean="0"/>
          </a:p>
          <a:p>
            <a:r>
              <a:rPr lang="en-US" baseline="0" dirty="0" smtClean="0"/>
              <a:t>What if </a:t>
            </a:r>
            <a:r>
              <a:rPr lang="en-US" baseline="0" dirty="0" smtClean="0"/>
              <a:t>our </a:t>
            </a:r>
            <a:r>
              <a:rPr lang="en-US" baseline="0" dirty="0" smtClean="0"/>
              <a:t>legacy data includes </a:t>
            </a:r>
            <a:r>
              <a:rPr lang="en-US" baseline="0" dirty="0" smtClean="0"/>
              <a:t>description of the same resource </a:t>
            </a:r>
            <a:r>
              <a:rPr lang="en-US" baseline="0" dirty="0" smtClean="0"/>
              <a:t>in multiple schema – </a:t>
            </a:r>
            <a:r>
              <a:rPr lang="en-US" baseline="0" dirty="0" smtClean="0"/>
              <a:t>do </a:t>
            </a:r>
            <a:r>
              <a:rPr lang="en-US" baseline="0" dirty="0" smtClean="0"/>
              <a:t>we keep </a:t>
            </a:r>
            <a:r>
              <a:rPr lang="en-US" baseline="0" dirty="0" smtClean="0"/>
              <a:t>and convert both </a:t>
            </a:r>
            <a:r>
              <a:rPr lang="en-US" baseline="0" dirty="0" smtClean="0"/>
              <a:t>or only one?</a:t>
            </a:r>
            <a:endParaRPr lang="en-US" dirty="0"/>
          </a:p>
        </p:txBody>
      </p:sp>
      <p:sp>
        <p:nvSpPr>
          <p:cNvPr id="4" name="Slide Number Placeholder 3"/>
          <p:cNvSpPr>
            <a:spLocks noGrp="1"/>
          </p:cNvSpPr>
          <p:nvPr>
            <p:ph type="sldNum" sz="quarter" idx="10"/>
          </p:nvPr>
        </p:nvSpPr>
        <p:spPr/>
        <p:txBody>
          <a:bodyPr/>
          <a:lstStyle/>
          <a:p>
            <a:fld id="{352AFFB0-99B0-4757-8D69-E3BD622A63A4}" type="slidenum">
              <a:rPr lang="en-US" smtClean="0"/>
              <a:t>10</a:t>
            </a:fld>
            <a:endParaRPr lang="en-US"/>
          </a:p>
        </p:txBody>
      </p:sp>
    </p:spTree>
    <p:extLst>
      <p:ext uri="{BB962C8B-B14F-4D97-AF65-F5344CB8AC3E}">
        <p14:creationId xmlns:p14="http://schemas.microsoft.com/office/powerpoint/2010/main" val="228934241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52AFFB0-99B0-4757-8D69-E3BD622A63A4}" type="slidenum">
              <a:rPr lang="en-US" smtClean="0"/>
              <a:t>11</a:t>
            </a:fld>
            <a:endParaRPr lang="en-US"/>
          </a:p>
        </p:txBody>
      </p:sp>
    </p:spTree>
    <p:extLst>
      <p:ext uri="{BB962C8B-B14F-4D97-AF65-F5344CB8AC3E}">
        <p14:creationId xmlns:p14="http://schemas.microsoft.com/office/powerpoint/2010/main" val="187911612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NLM</a:t>
            </a:r>
            <a:r>
              <a:rPr lang="en-US" baseline="0" dirty="0" smtClean="0"/>
              <a:t> is experimenting with a modular approach to BF.  We believe that BF should be comprised of a core set of classes and properties that are commonly used to describe many different kinds of resources across the cultural heritage community. </a:t>
            </a:r>
          </a:p>
          <a:p>
            <a:endParaRPr lang="en-US" baseline="0" dirty="0" smtClean="0"/>
          </a:p>
          <a:p>
            <a:r>
              <a:rPr lang="en-US" baseline="0" dirty="0" smtClean="0"/>
              <a:t>But a core set of common Classes and properties is not sufficient to fully describe our resources.  The cultural heritage community has a wealth of knowledge about a wide variety of resources.  And it has used that expertise to develop rich descriptive schema specific to each of those resources.  Rather than trying to subsume that expertise and incorporate all of that rich description within BF, we believe those existing expert schema should be used to enhance and extend the BF core.  </a:t>
            </a:r>
          </a:p>
          <a:p>
            <a:endParaRPr lang="en-US" baseline="0" dirty="0" smtClean="0"/>
          </a:p>
          <a:p>
            <a:endParaRPr lang="en-US" baseline="-25000" dirty="0" smtClean="0"/>
          </a:p>
        </p:txBody>
      </p:sp>
      <p:sp>
        <p:nvSpPr>
          <p:cNvPr id="4" name="Slide Number Placeholder 3"/>
          <p:cNvSpPr>
            <a:spLocks noGrp="1"/>
          </p:cNvSpPr>
          <p:nvPr>
            <p:ph type="sldNum" sz="quarter" idx="10"/>
          </p:nvPr>
        </p:nvSpPr>
        <p:spPr/>
        <p:txBody>
          <a:bodyPr/>
          <a:lstStyle/>
          <a:p>
            <a:fld id="{352AFFB0-99B0-4757-8D69-E3BD622A63A4}" type="slidenum">
              <a:rPr lang="en-US" smtClean="0"/>
              <a:t>2</a:t>
            </a:fld>
            <a:endParaRPr lang="en-US"/>
          </a:p>
        </p:txBody>
      </p:sp>
    </p:spTree>
    <p:extLst>
      <p:ext uri="{BB962C8B-B14F-4D97-AF65-F5344CB8AC3E}">
        <p14:creationId xmlns:p14="http://schemas.microsoft.com/office/powerpoint/2010/main" val="400031646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NLM</a:t>
            </a:r>
            <a:r>
              <a:rPr lang="en-US" baseline="0" dirty="0" smtClean="0"/>
              <a:t> also feels that BF development should be focused on usability in creating new descriptive data, rather than conversion of legacy data, which may include description that is no longer considered pertinent or that will not necessarily be relevant in a linked data environment.  This is not to say that we think legacy data can be ignored; we will need to convert our legacy data.  </a:t>
            </a:r>
          </a:p>
          <a:p>
            <a:endParaRPr lang="en-US" baseline="0" dirty="0" smtClean="0"/>
          </a:p>
          <a:p>
            <a:r>
              <a:rPr lang="en-US" baseline="0" dirty="0" smtClean="0"/>
              <a:t>But our past should not dictate our future.</a:t>
            </a:r>
            <a:endParaRPr lang="en-US" dirty="0"/>
          </a:p>
        </p:txBody>
      </p:sp>
      <p:sp>
        <p:nvSpPr>
          <p:cNvPr id="4" name="Slide Number Placeholder 3"/>
          <p:cNvSpPr>
            <a:spLocks noGrp="1"/>
          </p:cNvSpPr>
          <p:nvPr>
            <p:ph type="sldNum" sz="quarter" idx="10"/>
          </p:nvPr>
        </p:nvSpPr>
        <p:spPr/>
        <p:txBody>
          <a:bodyPr/>
          <a:lstStyle/>
          <a:p>
            <a:fld id="{352AFFB0-99B0-4757-8D69-E3BD622A63A4}" type="slidenum">
              <a:rPr lang="en-US" smtClean="0"/>
              <a:t>3</a:t>
            </a:fld>
            <a:endParaRPr lang="en-US"/>
          </a:p>
        </p:txBody>
      </p:sp>
    </p:spTree>
    <p:extLst>
      <p:ext uri="{BB962C8B-B14F-4D97-AF65-F5344CB8AC3E}">
        <p14:creationId xmlns:p14="http://schemas.microsoft.com/office/powerpoint/2010/main" val="121251338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t>Shortly after midwinter we began working closely with members of </a:t>
            </a:r>
            <a:r>
              <a:rPr lang="en-US" baseline="0" dirty="0" err="1" smtClean="0"/>
              <a:t>Zepheira</a:t>
            </a:r>
            <a:r>
              <a:rPr lang="en-US" baseline="0" dirty="0" smtClean="0"/>
              <a:t>, Jackie Shieh of George Washington University and </a:t>
            </a:r>
            <a:r>
              <a:rPr lang="en-US" baseline="0" dirty="0" err="1" smtClean="0"/>
              <a:t>Xiaoli</a:t>
            </a:r>
            <a:r>
              <a:rPr lang="en-US" baseline="0" dirty="0" smtClean="0"/>
              <a:t> Li of University of California, Davis to develop a core vocabulary that we could experiment with to test the viability of our modular approach to BF.</a:t>
            </a:r>
          </a:p>
          <a:p>
            <a:endParaRPr lang="en-US" baseline="0" dirty="0" smtClean="0"/>
          </a:p>
          <a:p>
            <a:r>
              <a:rPr lang="en-US" baseline="0" dirty="0" smtClean="0"/>
              <a:t>We learned last Fall that </a:t>
            </a:r>
            <a:r>
              <a:rPr lang="en-US" baseline="0" dirty="0" err="1" smtClean="0"/>
              <a:t>Zepheira</a:t>
            </a:r>
            <a:r>
              <a:rPr lang="en-US" baseline="0" dirty="0" smtClean="0"/>
              <a:t> had independently determined that a modular approach to BF with common, widely shareable properties at its core, was the most viable development path.  As part of its work for the National Library Board of Singapore, </a:t>
            </a:r>
            <a:r>
              <a:rPr lang="en-US" baseline="0" dirty="0" err="1" smtClean="0"/>
              <a:t>Zepheira</a:t>
            </a:r>
            <a:r>
              <a:rPr lang="en-US" baseline="0" dirty="0" smtClean="0"/>
              <a:t> had begun building a set of core Classes and properties from 5 different metadata schema being used to describe resources.  Any property shared across at least three schema became part of its BF Lite core vocabulary.</a:t>
            </a:r>
          </a:p>
          <a:p>
            <a:endParaRPr lang="en-US" baseline="0" dirty="0" smtClean="0"/>
          </a:p>
          <a:p>
            <a:r>
              <a:rPr lang="en-US" baseline="0" dirty="0" smtClean="0"/>
              <a:t>Rather than reinvent the wheel, we began to discuss collaborating with </a:t>
            </a:r>
            <a:r>
              <a:rPr lang="en-US" baseline="0" dirty="0" err="1" smtClean="0"/>
              <a:t>Zepheira</a:t>
            </a:r>
            <a:r>
              <a:rPr lang="en-US" baseline="0" dirty="0" smtClean="0"/>
              <a:t> in development of BF Lite.  Through a series of serendipitous connections, we also discovered shared goals and philosophies with George Washington University and University of California, Davis.  Our four institutions began a regular communication to collaborate on BF Lite. </a:t>
            </a:r>
          </a:p>
          <a:p>
            <a:endParaRPr lang="en-US" baseline="0" dirty="0" smtClean="0"/>
          </a:p>
        </p:txBody>
      </p:sp>
      <p:sp>
        <p:nvSpPr>
          <p:cNvPr id="4" name="Slide Number Placeholder 3"/>
          <p:cNvSpPr>
            <a:spLocks noGrp="1"/>
          </p:cNvSpPr>
          <p:nvPr>
            <p:ph type="sldNum" sz="quarter" idx="10"/>
          </p:nvPr>
        </p:nvSpPr>
        <p:spPr/>
        <p:txBody>
          <a:bodyPr/>
          <a:lstStyle/>
          <a:p>
            <a:fld id="{352AFFB0-99B0-4757-8D69-E3BD622A63A4}" type="slidenum">
              <a:rPr lang="en-US" smtClean="0"/>
              <a:t>4</a:t>
            </a:fld>
            <a:endParaRPr lang="en-US"/>
          </a:p>
        </p:txBody>
      </p:sp>
    </p:spTree>
    <p:extLst>
      <p:ext uri="{BB962C8B-B14F-4D97-AF65-F5344CB8AC3E}">
        <p14:creationId xmlns:p14="http://schemas.microsoft.com/office/powerpoint/2010/main" val="454927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t>The expertise of NLM’s BF Team lay mainly in traditional cataloging. So our contribution to BF Lite was to compare it to the PCC BSR and to see how it mapped to RDA.  We discovered  that BF Lite corresponded fairly well with the PCC BSR although some data required in the BSR was missing.  We then considered whether the BSR elements that were not in BF Lite were likely to be useful for description beyond traditional library cataloging and conveyed our thoughts to the collaborative group. </a:t>
            </a:r>
          </a:p>
          <a:p>
            <a:endParaRPr lang="en-US" baseline="0" dirty="0" smtClean="0"/>
          </a:p>
          <a:p>
            <a:r>
              <a:rPr lang="en-US" baseline="0" dirty="0" smtClean="0"/>
              <a:t>In regularly scheduled conference calls and a 2 day meeting, the collaborative group hashed out what would or would not be added to BF Lite.  At the same time, NLM and GWU worked on enhancing many of the BF Lite property definitions and mapping the BF Lite properties to RDA RDF properties.  Our hope is that these definitions and mappings will help RDA catalogers better understand how to apply the BF Lite properties and facilitate experimentation.</a:t>
            </a:r>
          </a:p>
          <a:p>
            <a:endParaRPr lang="en-US" baseline="0" dirty="0" smtClean="0"/>
          </a:p>
          <a:p>
            <a:r>
              <a:rPr lang="en-US" baseline="0" dirty="0" smtClean="0"/>
              <a:t>The result was a static snapshot of BF Lite that NLM published earlier in June. I would like to make clear that it </a:t>
            </a:r>
            <a:r>
              <a:rPr lang="en-US" sz="2800" i="1" dirty="0" smtClean="0"/>
              <a:t>is not </a:t>
            </a:r>
            <a:r>
              <a:rPr lang="en-US" sz="2800" i="0" dirty="0" smtClean="0"/>
              <a:t>p</a:t>
            </a:r>
            <a:r>
              <a:rPr lang="en-US" sz="2600" dirty="0" smtClean="0"/>
              <a:t>erfect or finished or</a:t>
            </a:r>
            <a:r>
              <a:rPr lang="en-US" sz="2600" baseline="0" dirty="0" smtClean="0"/>
              <a:t> even necessarily the vocabulary that the community should ultimately adopt.  It is a prototype of a core BF vocabulary that meets our needs for testing the </a:t>
            </a:r>
            <a:r>
              <a:rPr lang="en-US" sz="2800" dirty="0" smtClean="0"/>
              <a:t>viability of a modular approach</a:t>
            </a:r>
            <a:r>
              <a:rPr lang="en-US" sz="2800" baseline="0" dirty="0" smtClean="0"/>
              <a:t> and which we hope others will use it for similar testing.</a:t>
            </a:r>
            <a:endParaRPr lang="en-US" dirty="0" smtClean="0"/>
          </a:p>
          <a:p>
            <a:endParaRPr lang="en-US" baseline="0" dirty="0" smtClean="0"/>
          </a:p>
          <a:p>
            <a:r>
              <a:rPr lang="en-US" baseline="0" dirty="0" smtClean="0"/>
              <a:t>Using the spreadsheet, NLM and GWU manually generated two mockups of new cataloging, created not converted, to demonstrate how the BF Lite core Classes and properties might be used in a cataloging environment.</a:t>
            </a:r>
            <a:endParaRPr lang="en-US" dirty="0"/>
          </a:p>
        </p:txBody>
      </p:sp>
      <p:sp>
        <p:nvSpPr>
          <p:cNvPr id="4" name="Slide Number Placeholder 3"/>
          <p:cNvSpPr>
            <a:spLocks noGrp="1"/>
          </p:cNvSpPr>
          <p:nvPr>
            <p:ph type="sldNum" sz="quarter" idx="10"/>
          </p:nvPr>
        </p:nvSpPr>
        <p:spPr/>
        <p:txBody>
          <a:bodyPr/>
          <a:lstStyle/>
          <a:p>
            <a:fld id="{352AFFB0-99B0-4757-8D69-E3BD622A63A4}" type="slidenum">
              <a:rPr lang="en-US" smtClean="0"/>
              <a:t>5</a:t>
            </a:fld>
            <a:endParaRPr lang="en-US"/>
          </a:p>
        </p:txBody>
      </p:sp>
    </p:spTree>
    <p:extLst>
      <p:ext uri="{BB962C8B-B14F-4D97-AF65-F5344CB8AC3E}">
        <p14:creationId xmlns:p14="http://schemas.microsoft.com/office/powerpoint/2010/main" val="423321206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Subsequent</a:t>
            </a:r>
            <a:r>
              <a:rPr lang="en-US" baseline="0" dirty="0" smtClean="0"/>
              <a:t> to that, the NLM team decided it might prove useful to the PCC cataloging community if we enhanced and published our original mapping of the PCC BSR to BF Lite and RDA RDF, along with mockups of new cataloging using those mappings.  Earlier this week, that work was announced on various lists and made public.</a:t>
            </a:r>
            <a:endParaRPr lang="en-US" dirty="0"/>
          </a:p>
        </p:txBody>
      </p:sp>
      <p:sp>
        <p:nvSpPr>
          <p:cNvPr id="4" name="Slide Number Placeholder 3"/>
          <p:cNvSpPr>
            <a:spLocks noGrp="1"/>
          </p:cNvSpPr>
          <p:nvPr>
            <p:ph type="sldNum" sz="quarter" idx="10"/>
          </p:nvPr>
        </p:nvSpPr>
        <p:spPr/>
        <p:txBody>
          <a:bodyPr/>
          <a:lstStyle/>
          <a:p>
            <a:fld id="{352AFFB0-99B0-4757-8D69-E3BD622A63A4}" type="slidenum">
              <a:rPr lang="en-US" smtClean="0"/>
              <a:t>6</a:t>
            </a:fld>
            <a:endParaRPr lang="en-US"/>
          </a:p>
        </p:txBody>
      </p:sp>
    </p:spTree>
    <p:extLst>
      <p:ext uri="{BB962C8B-B14F-4D97-AF65-F5344CB8AC3E}">
        <p14:creationId xmlns:p14="http://schemas.microsoft.com/office/powerpoint/2010/main" val="314795832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summer NLM plans</a:t>
            </a:r>
            <a:r>
              <a:rPr lang="en-US" baseline="0" dirty="0" smtClean="0"/>
              <a:t> to coordinate with the Library of Congress and run a parallel test pilot, using the BIBFLOW cataloging module being developed by UCD and </a:t>
            </a:r>
            <a:r>
              <a:rPr lang="en-US" baseline="0" dirty="0" err="1" smtClean="0"/>
              <a:t>Zepheira</a:t>
            </a:r>
            <a:r>
              <a:rPr lang="en-US" baseline="0" dirty="0" smtClean="0"/>
              <a:t> to create new resource description.  The BIBFLOW cataloging module will be using the BF Lite Classes and properties.  NLM intends to make all its work and findings publicly available.</a:t>
            </a:r>
            <a:endParaRPr lang="en-US" dirty="0"/>
          </a:p>
        </p:txBody>
      </p:sp>
      <p:sp>
        <p:nvSpPr>
          <p:cNvPr id="4" name="Slide Number Placeholder 3"/>
          <p:cNvSpPr>
            <a:spLocks noGrp="1"/>
          </p:cNvSpPr>
          <p:nvPr>
            <p:ph type="sldNum" sz="quarter" idx="10"/>
          </p:nvPr>
        </p:nvSpPr>
        <p:spPr/>
        <p:txBody>
          <a:bodyPr/>
          <a:lstStyle/>
          <a:p>
            <a:fld id="{352AFFB0-99B0-4757-8D69-E3BD622A63A4}" type="slidenum">
              <a:rPr lang="en-US" smtClean="0"/>
              <a:t>7</a:t>
            </a:fld>
            <a:endParaRPr lang="en-US"/>
          </a:p>
        </p:txBody>
      </p:sp>
    </p:spTree>
    <p:extLst>
      <p:ext uri="{BB962C8B-B14F-4D97-AF65-F5344CB8AC3E}">
        <p14:creationId xmlns:p14="http://schemas.microsoft.com/office/powerpoint/2010/main" val="111303343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As mentioned,</a:t>
            </a:r>
            <a:r>
              <a:rPr lang="en-US" baseline="0" dirty="0" smtClean="0"/>
              <a:t> we are not ignoring legacy data.  NLM holds many resources that are not described in MARC/AACR2/RDA.  In order to test whether the BF Lite core is useful beyond traditional cataloging, we are also testing with legacy conversion of existing non-MARC metadata.  We decided to focus on resources held by NLM that are by and about Nobel Prize winning scientist Marshall Nirenberg.</a:t>
            </a:r>
          </a:p>
          <a:p>
            <a:endParaRPr lang="en-US" baseline="0" dirty="0" smtClean="0"/>
          </a:p>
          <a:p>
            <a:r>
              <a:rPr lang="en-US" baseline="0" dirty="0" smtClean="0"/>
              <a:t>This experimentation has only just begun, and is proving challenging.  Some of the challenge lies in determining how to apply BF Lite and some of the challenge lies in simply using and understanding the existing metadata, which may combine a </a:t>
            </a:r>
            <a:r>
              <a:rPr lang="en-US" baseline="0" dirty="0" err="1" smtClean="0"/>
              <a:t>hodge</a:t>
            </a:r>
            <a:r>
              <a:rPr lang="en-US" baseline="0" dirty="0" smtClean="0"/>
              <a:t> </a:t>
            </a:r>
            <a:r>
              <a:rPr lang="en-US" baseline="0" dirty="0" err="1" smtClean="0"/>
              <a:t>podge</a:t>
            </a:r>
            <a:r>
              <a:rPr lang="en-US" baseline="0" dirty="0" smtClean="0"/>
              <a:t>  of descriptive, structural, and administrative metadata for a variety of disparate uses.</a:t>
            </a:r>
            <a:endParaRPr lang="en-US" dirty="0"/>
          </a:p>
        </p:txBody>
      </p:sp>
      <p:sp>
        <p:nvSpPr>
          <p:cNvPr id="4" name="Slide Number Placeholder 3"/>
          <p:cNvSpPr>
            <a:spLocks noGrp="1"/>
          </p:cNvSpPr>
          <p:nvPr>
            <p:ph type="sldNum" sz="quarter" idx="10"/>
          </p:nvPr>
        </p:nvSpPr>
        <p:spPr/>
        <p:txBody>
          <a:bodyPr/>
          <a:lstStyle/>
          <a:p>
            <a:fld id="{352AFFB0-99B0-4757-8D69-E3BD622A63A4}" type="slidenum">
              <a:rPr lang="en-US" smtClean="0"/>
              <a:t>8</a:t>
            </a:fld>
            <a:endParaRPr lang="en-US"/>
          </a:p>
        </p:txBody>
      </p:sp>
    </p:spTree>
    <p:extLst>
      <p:ext uri="{BB962C8B-B14F-4D97-AF65-F5344CB8AC3E}">
        <p14:creationId xmlns:p14="http://schemas.microsoft.com/office/powerpoint/2010/main" val="180588898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Trying to use BF Lite for</a:t>
            </a:r>
            <a:r>
              <a:rPr lang="en-US" baseline="0" dirty="0" smtClean="0"/>
              <a:t> </a:t>
            </a:r>
            <a:r>
              <a:rPr lang="en-US" dirty="0" smtClean="0"/>
              <a:t>real description</a:t>
            </a:r>
            <a:r>
              <a:rPr lang="en-US" baseline="0" dirty="0" smtClean="0"/>
              <a:t> has raised some questions for me.  I don’t have answers, but I’d like to share a few of them – the more brains </a:t>
            </a:r>
            <a:r>
              <a:rPr lang="en-US" baseline="0" dirty="0" smtClean="0"/>
              <a:t>we </a:t>
            </a:r>
            <a:r>
              <a:rPr lang="en-US" baseline="0" dirty="0" smtClean="0"/>
              <a:t>have thinking about these issues the better.</a:t>
            </a:r>
          </a:p>
          <a:p>
            <a:endParaRPr lang="en-US" baseline="0" dirty="0" smtClean="0"/>
          </a:p>
          <a:p>
            <a:r>
              <a:rPr lang="en-US" baseline="0" dirty="0" smtClean="0"/>
              <a:t>We have choices for where we get our authoritative data, the sources of the IRIs we’re going to use.  How do we decide?  </a:t>
            </a:r>
          </a:p>
          <a:p>
            <a:r>
              <a:rPr lang="en-US" baseline="0" dirty="0" smtClean="0"/>
              <a:t>	Which IRIs </a:t>
            </a:r>
            <a:r>
              <a:rPr lang="en-US" baseline="0" dirty="0" smtClean="0"/>
              <a:t>get us the most bang for our buck?  </a:t>
            </a:r>
          </a:p>
          <a:p>
            <a:r>
              <a:rPr lang="en-US" baseline="0" dirty="0" smtClean="0"/>
              <a:t>	Are </a:t>
            </a:r>
            <a:r>
              <a:rPr lang="en-US" baseline="0" dirty="0" smtClean="0"/>
              <a:t>some more appropriate to use in some cases than others?</a:t>
            </a:r>
            <a:r>
              <a:rPr lang="en-US" dirty="0" smtClean="0"/>
              <a:t> </a:t>
            </a:r>
          </a:p>
          <a:p>
            <a:r>
              <a:rPr lang="en-US" dirty="0" smtClean="0"/>
              <a:t>	Will</a:t>
            </a:r>
            <a:r>
              <a:rPr lang="en-US" baseline="0" dirty="0" smtClean="0"/>
              <a:t> </a:t>
            </a:r>
            <a:r>
              <a:rPr lang="en-US" baseline="0" dirty="0" smtClean="0"/>
              <a:t>we have ‘clearing houses’ relating similar or same as IRIs?</a:t>
            </a:r>
          </a:p>
          <a:p>
            <a:endParaRPr lang="en-US" baseline="0" dirty="0" smtClean="0"/>
          </a:p>
          <a:p>
            <a:r>
              <a:rPr lang="en-US" baseline="0" dirty="0" smtClean="0"/>
              <a:t>I think we should have authoritative IRI’s for Works and </a:t>
            </a:r>
            <a:r>
              <a:rPr lang="en-US" baseline="0" dirty="0" smtClean="0"/>
              <a:t>that </a:t>
            </a:r>
            <a:r>
              <a:rPr lang="en-US" baseline="0" dirty="0" smtClean="0"/>
              <a:t>OCLC is the natural </a:t>
            </a:r>
            <a:r>
              <a:rPr lang="en-US" baseline="0" dirty="0" smtClean="0"/>
              <a:t>place </a:t>
            </a:r>
            <a:r>
              <a:rPr lang="en-US" baseline="0" dirty="0" smtClean="0"/>
              <a:t>to look for that.  But what about Instances?  Should we have authoritative IRI’s from a central </a:t>
            </a:r>
            <a:r>
              <a:rPr lang="en-US" baseline="0" dirty="0" smtClean="0"/>
              <a:t>source </a:t>
            </a:r>
            <a:r>
              <a:rPr lang="en-US" baseline="0" dirty="0" smtClean="0"/>
              <a:t>for those too?</a:t>
            </a:r>
            <a:endParaRPr lang="en-US" dirty="0"/>
          </a:p>
        </p:txBody>
      </p:sp>
      <p:sp>
        <p:nvSpPr>
          <p:cNvPr id="4" name="Slide Number Placeholder 3"/>
          <p:cNvSpPr>
            <a:spLocks noGrp="1"/>
          </p:cNvSpPr>
          <p:nvPr>
            <p:ph type="sldNum" sz="quarter" idx="10"/>
          </p:nvPr>
        </p:nvSpPr>
        <p:spPr/>
        <p:txBody>
          <a:bodyPr/>
          <a:lstStyle/>
          <a:p>
            <a:fld id="{352AFFB0-99B0-4757-8D69-E3BD622A63A4}" type="slidenum">
              <a:rPr lang="en-US" smtClean="0"/>
              <a:t>9</a:t>
            </a:fld>
            <a:endParaRPr lang="en-US"/>
          </a:p>
        </p:txBody>
      </p:sp>
    </p:spTree>
    <p:extLst>
      <p:ext uri="{BB962C8B-B14F-4D97-AF65-F5344CB8AC3E}">
        <p14:creationId xmlns:p14="http://schemas.microsoft.com/office/powerpoint/2010/main" val="376735549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9" name="Subtitle 8"/>
          <p:cNvSpPr>
            <a:spLocks noGrp="1"/>
          </p:cNvSpPr>
          <p:nvPr>
            <p:ph type="subTitle" idx="1"/>
          </p:nvPr>
        </p:nvSpPr>
        <p:spPr>
          <a:xfrm>
            <a:off x="457200" y="3699804"/>
            <a:ext cx="8305800" cy="1786596"/>
          </a:xfrm>
        </p:spPr>
        <p:txBody>
          <a:bodyPr>
            <a:noAutofit/>
          </a:bodyPr>
          <a:lstStyle>
            <a:lvl1pPr marL="0" indent="0" algn="ctr">
              <a:buNone/>
              <a:defRPr sz="2200" spc="10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Title 27"/>
          <p:cNvSpPr>
            <a:spLocks noGrp="1"/>
          </p:cNvSpPr>
          <p:nvPr>
            <p:ph type="ctrTitle"/>
          </p:nvPr>
        </p:nvSpPr>
        <p:spPr>
          <a:xfrm>
            <a:off x="457200" y="1433732"/>
            <a:ext cx="8305800" cy="1981200"/>
          </a:xfrm>
          <a:ln w="6350" cap="rnd">
            <a:noFill/>
          </a:ln>
        </p:spPr>
        <p:txBody>
          <a:bodyPr anchor="b" anchorCtr="0">
            <a:noAutofit/>
          </a:bodyPr>
          <a:lstStyle>
            <a:lvl1pPr algn="ctr">
              <a:defRPr lang="en-US" sz="4800" b="0" dirty="0">
                <a:ln w="3200">
                  <a:solidFill>
                    <a:schemeClr val="bg2">
                      <a:shade val="75000"/>
                      <a:alpha val="25000"/>
                    </a:schemeClr>
                  </a:solidFill>
                  <a:prstDash val="solid"/>
                  <a:round/>
                </a:ln>
                <a:solidFill>
                  <a:srgbClr val="F9F9F9"/>
                </a:solidFill>
                <a:effectLst>
                  <a:innerShdw blurRad="50800" dist="25400" dir="13500000">
                    <a:srgbClr val="000000">
                      <a:alpha val="70000"/>
                    </a:srgbClr>
                  </a:innerShdw>
                </a:effectLst>
              </a:defRPr>
            </a:lvl1pPr>
          </a:lstStyle>
          <a:p>
            <a:r>
              <a:rPr kumimoji="0" lang="en-US" smtClean="0"/>
              <a:t>Click to edit Master title style</a:t>
            </a:r>
            <a:endParaRPr kumimoji="0" lang="en-US"/>
          </a:p>
        </p:txBody>
      </p:sp>
      <p:cxnSp>
        <p:nvCxnSpPr>
          <p:cNvPr id="8" name="Straight Connector 7"/>
          <p:cNvCxnSpPr/>
          <p:nvPr/>
        </p:nvCxnSpPr>
        <p:spPr>
          <a:xfrm>
            <a:off x="1463626"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4708574"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4540348" y="3526302"/>
            <a:ext cx="45720" cy="45720"/>
          </a:xfrm>
          <a:prstGeom prst="ellipse">
            <a:avLst/>
          </a:prstGeom>
          <a:effectLst>
            <a:outerShdw blurRad="31750" dir="2700000" algn="tl" rotWithShape="0">
              <a:srgbClr val="000000">
                <a:alpha val="55000"/>
              </a:srgbClr>
            </a:outerShdw>
          </a:effectLst>
        </p:spPr>
        <p:style>
          <a:lnRef idx="2">
            <a:schemeClr val="accent2"/>
          </a:lnRef>
          <a:fillRef idx="1">
            <a:schemeClr val="accent2"/>
          </a:fillRef>
          <a:effectRef idx="0">
            <a:schemeClr val="accent2"/>
          </a:effectRef>
          <a:fontRef idx="minor">
            <a:schemeClr val="lt1"/>
          </a:fontRef>
        </p:style>
        <p:txBody>
          <a:bodyPr rtlCol="0" anchor="ctr"/>
          <a:lstStyle/>
          <a:p>
            <a:pPr algn="ctr"/>
            <a:endParaRPr lang="en-US">
              <a:solidFill>
                <a:prstClr val="white"/>
              </a:solidFill>
            </a:endParaRPr>
          </a:p>
        </p:txBody>
      </p:sp>
      <p:pic>
        <p:nvPicPr>
          <p:cNvPr id="10" name="Picture 9" descr="Logo of the U.S. Department of Health &amp; Human Services" title="HHS Logo"/>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456512" y="6324600"/>
            <a:ext cx="458888" cy="457200"/>
          </a:xfrm>
          <a:prstGeom prst="rect">
            <a:avLst/>
          </a:prstGeom>
        </p:spPr>
      </p:pic>
    </p:spTree>
    <p:extLst>
      <p:ext uri="{BB962C8B-B14F-4D97-AF65-F5344CB8AC3E}">
        <p14:creationId xmlns:p14="http://schemas.microsoft.com/office/powerpoint/2010/main" val="200216371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629400" y="457200"/>
            <a:ext cx="20574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457200" y="457200"/>
            <a:ext cx="6019800" cy="5562600"/>
          </a:xfrm>
          <a:solidFill>
            <a:schemeClr val="tx2">
              <a:tint val="40000"/>
            </a:schemeClr>
          </a:solidFill>
          <a:effectLst>
            <a:outerShdw blurRad="88900" sx="103000" sy="103000" algn="ctr" rotWithShape="0">
              <a:prstClr val="black">
                <a:alpha val="32000"/>
              </a:prstClr>
            </a:outerShdw>
            <a:softEdge rad="127000"/>
          </a:effectLst>
        </p:spPr>
        <p:txBody>
          <a:bodyPr/>
          <a:lstStyle>
            <a:lvl1pPr marL="0" indent="0">
              <a:buNone/>
              <a:defRPr sz="3200">
                <a:solidFill>
                  <a:schemeClr val="bg1"/>
                </a:solidFill>
              </a:defRPr>
            </a:lvl1pPr>
          </a:lstStyle>
          <a:p>
            <a:r>
              <a:rPr kumimoji="0" lang="en-US" smtClean="0"/>
              <a:t>Click icon to add picture</a:t>
            </a:r>
            <a:endParaRPr kumimoji="0" lang="en-US"/>
          </a:p>
        </p:txBody>
      </p:sp>
      <p:sp>
        <p:nvSpPr>
          <p:cNvPr id="4" name="Text Placeholder 3"/>
          <p:cNvSpPr>
            <a:spLocks noGrp="1"/>
          </p:cNvSpPr>
          <p:nvPr>
            <p:ph type="body" sz="half" idx="2"/>
          </p:nvPr>
        </p:nvSpPr>
        <p:spPr>
          <a:xfrm>
            <a:off x="6629400" y="1600200"/>
            <a:ext cx="2057400" cy="4419600"/>
          </a:xfrm>
        </p:spPr>
        <p:txBody>
          <a:bodyPr anchor="t" anchorCtr="0"/>
          <a:lstStyle>
            <a:lvl1pPr marL="0" indent="0">
              <a:lnSpc>
                <a:spcPct val="125000"/>
              </a:lnSpc>
              <a:spcAft>
                <a:spcPts val="1000"/>
              </a:spcAft>
              <a:buFontTx/>
              <a:buNone/>
              <a:defRPr sz="1600" b="0">
                <a:solidFill>
                  <a:schemeClr val="tx2"/>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8" name="Date Placeholder 7"/>
          <p:cNvSpPr>
            <a:spLocks noGrp="1"/>
          </p:cNvSpPr>
          <p:nvPr>
            <p:ph type="dt" sz="half" idx="10"/>
          </p:nvPr>
        </p:nvSpPr>
        <p:spPr>
          <a:xfrm>
            <a:off x="5791200" y="6203667"/>
            <a:ext cx="2590800" cy="384048"/>
          </a:xfrm>
          <a:prstGeom prst="rect">
            <a:avLst/>
          </a:prstGeom>
        </p:spPr>
        <p:txBody>
          <a:bodyPr/>
          <a:lstStyle/>
          <a:p>
            <a:endParaRPr lang="en-US">
              <a:solidFill>
                <a:prstClr val="white"/>
              </a:solidFill>
            </a:endParaRPr>
          </a:p>
        </p:txBody>
      </p:sp>
      <p:sp>
        <p:nvSpPr>
          <p:cNvPr id="9" name="Slide Number Placeholder 8"/>
          <p:cNvSpPr>
            <a:spLocks noGrp="1"/>
          </p:cNvSpPr>
          <p:nvPr>
            <p:ph type="sldNum" sz="quarter" idx="11"/>
          </p:nvPr>
        </p:nvSpPr>
        <p:spPr/>
        <p:txBody>
          <a:bodyPr/>
          <a:lstStyle/>
          <a:p>
            <a:fld id="{0C9FA9AA-3294-404D-B319-2B75C3DF66C7}" type="slidenum">
              <a:rPr lang="en-US" smtClean="0">
                <a:solidFill>
                  <a:srgbClr val="ECEDD1"/>
                </a:solidFill>
              </a:rPr>
              <a:pPr/>
              <a:t>‹#›</a:t>
            </a:fld>
            <a:endParaRPr lang="en-US">
              <a:solidFill>
                <a:srgbClr val="ECEDD1"/>
              </a:solidFill>
            </a:endParaRPr>
          </a:p>
        </p:txBody>
      </p:sp>
      <p:sp>
        <p:nvSpPr>
          <p:cNvPr id="10" name="Footer Placeholder 9"/>
          <p:cNvSpPr>
            <a:spLocks noGrp="1"/>
          </p:cNvSpPr>
          <p:nvPr>
            <p:ph type="ftr" sz="quarter" idx="12"/>
          </p:nvPr>
        </p:nvSpPr>
        <p:spPr>
          <a:xfrm>
            <a:off x="2133600" y="6203667"/>
            <a:ext cx="3581400" cy="384048"/>
          </a:xfrm>
          <a:prstGeom prst="rect">
            <a:avLst/>
          </a:prstGeom>
        </p:spPr>
        <p:txBody>
          <a:bodyPr/>
          <a:lstStyle/>
          <a:p>
            <a:endParaRPr lang="en-US">
              <a:solidFill>
                <a:prstClr val="white"/>
              </a:solidFill>
            </a:endParaRPr>
          </a:p>
        </p:txBody>
      </p:sp>
    </p:spTree>
    <p:extLst>
      <p:ext uri="{BB962C8B-B14F-4D97-AF65-F5344CB8AC3E}">
        <p14:creationId xmlns:p14="http://schemas.microsoft.com/office/powerpoint/2010/main" val="96465899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Slide Number Placeholder 5"/>
          <p:cNvSpPr>
            <a:spLocks noGrp="1"/>
          </p:cNvSpPr>
          <p:nvPr>
            <p:ph type="sldNum" sz="quarter" idx="12"/>
          </p:nvPr>
        </p:nvSpPr>
        <p:spPr/>
        <p:txBody>
          <a:bodyPr/>
          <a:lstStyle/>
          <a:p>
            <a:fld id="{0C9FA9AA-3294-404D-B319-2B75C3DF66C7}" type="slidenum">
              <a:rPr lang="en-US" smtClean="0">
                <a:solidFill>
                  <a:srgbClr val="ECEDD1"/>
                </a:solidFill>
              </a:rPr>
              <a:pPr/>
              <a:t>‹#›</a:t>
            </a:fld>
            <a:endParaRPr lang="en-US">
              <a:solidFill>
                <a:srgbClr val="ECEDD1"/>
              </a:solidFill>
            </a:endParaRPr>
          </a:p>
        </p:txBody>
      </p:sp>
    </p:spTree>
    <p:extLst>
      <p:ext uri="{BB962C8B-B14F-4D97-AF65-F5344CB8AC3E}">
        <p14:creationId xmlns:p14="http://schemas.microsoft.com/office/powerpoint/2010/main" val="161668984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Slide Number Placeholder 5"/>
          <p:cNvSpPr>
            <a:spLocks noGrp="1"/>
          </p:cNvSpPr>
          <p:nvPr>
            <p:ph type="sldNum" sz="quarter" idx="12"/>
          </p:nvPr>
        </p:nvSpPr>
        <p:spPr/>
        <p:txBody>
          <a:bodyPr/>
          <a:lstStyle/>
          <a:p>
            <a:fld id="{0C9FA9AA-3294-404D-B319-2B75C3DF66C7}" type="slidenum">
              <a:rPr lang="en-US" smtClean="0">
                <a:solidFill>
                  <a:srgbClr val="ECEDD1"/>
                </a:solidFill>
              </a:rPr>
              <a:pPr/>
              <a:t>‹#›</a:t>
            </a:fld>
            <a:endParaRPr lang="en-US">
              <a:solidFill>
                <a:srgbClr val="ECEDD1"/>
              </a:solidFill>
            </a:endParaRPr>
          </a:p>
        </p:txBody>
      </p:sp>
    </p:spTree>
    <p:extLst>
      <p:ext uri="{BB962C8B-B14F-4D97-AF65-F5344CB8AC3E}">
        <p14:creationId xmlns:p14="http://schemas.microsoft.com/office/powerpoint/2010/main" val="111924782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9" name="Content Placeholder 8"/>
          <p:cNvSpPr>
            <a:spLocks noGrp="1"/>
          </p:cNvSpPr>
          <p:nvPr>
            <p:ph idx="1"/>
          </p:nvPr>
        </p:nvSpPr>
        <p:spPr>
          <a:xfrm>
            <a:off x="457200" y="1524000"/>
            <a:ext cx="8229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5" name="Slide Number Placeholder 14"/>
          <p:cNvSpPr>
            <a:spLocks noGrp="1"/>
          </p:cNvSpPr>
          <p:nvPr>
            <p:ph type="sldNum" sz="quarter" idx="15"/>
          </p:nvPr>
        </p:nvSpPr>
        <p:spPr/>
        <p:txBody>
          <a:bodyPr/>
          <a:lstStyle>
            <a:lvl1pPr algn="ctr">
              <a:defRPr/>
            </a:lvl1pPr>
          </a:lstStyle>
          <a:p>
            <a:fld id="{0C9FA9AA-3294-404D-B319-2B75C3DF66C7}" type="slidenum">
              <a:rPr lang="en-US" smtClean="0">
                <a:solidFill>
                  <a:srgbClr val="ECEDD1"/>
                </a:solidFill>
              </a:rPr>
              <a:pPr/>
              <a:t>‹#›</a:t>
            </a:fld>
            <a:endParaRPr lang="en-US">
              <a:solidFill>
                <a:srgbClr val="ECEDD1"/>
              </a:solidFill>
            </a:endParaRPr>
          </a:p>
        </p:txBody>
      </p:sp>
      <p:sp>
        <p:nvSpPr>
          <p:cNvPr id="17" name="Title 16"/>
          <p:cNvSpPr>
            <a:spLocks noGrp="1"/>
          </p:cNvSpPr>
          <p:nvPr>
            <p:ph type="title"/>
          </p:nvPr>
        </p:nvSpPr>
        <p:spPr/>
        <p:txBody>
          <a:bodyPr rtlCol="0" anchor="b" anchorCtr="0"/>
          <a:lstStyle/>
          <a:p>
            <a:r>
              <a:rPr kumimoji="0" lang="en-US" smtClean="0"/>
              <a:t>Click to edit Master title style</a:t>
            </a:r>
            <a:endParaRPr kumimoji="0" lang="en-US"/>
          </a:p>
        </p:txBody>
      </p:sp>
    </p:spTree>
    <p:extLst>
      <p:ext uri="{BB962C8B-B14F-4D97-AF65-F5344CB8AC3E}">
        <p14:creationId xmlns:p14="http://schemas.microsoft.com/office/powerpoint/2010/main" val="18364424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0C9FA9AA-3294-404D-B319-2B75C3DF66C7}" type="slidenum">
              <a:rPr lang="en-US" smtClean="0">
                <a:solidFill>
                  <a:srgbClr val="ECEDD1"/>
                </a:solidFill>
              </a:rPr>
              <a:pPr/>
              <a:t>‹#›</a:t>
            </a:fld>
            <a:endParaRPr lang="en-US">
              <a:solidFill>
                <a:srgbClr val="ECEDD1"/>
              </a:solidFill>
            </a:endParaRPr>
          </a:p>
        </p:txBody>
      </p:sp>
      <p:sp>
        <p:nvSpPr>
          <p:cNvPr id="2" name="Title 1"/>
          <p:cNvSpPr>
            <a:spLocks noGrp="1"/>
          </p:cNvSpPr>
          <p:nvPr>
            <p:ph type="title"/>
          </p:nvPr>
        </p:nvSpPr>
        <p:spPr>
          <a:xfrm>
            <a:off x="685800" y="3505200"/>
            <a:ext cx="7924800" cy="1371600"/>
          </a:xfrm>
        </p:spPr>
        <p:txBody>
          <a:bodyPr>
            <a:noAutofit/>
          </a:bodyPr>
          <a:lstStyle>
            <a:lvl1pPr algn="l" rtl="0">
              <a:spcBef>
                <a:spcPct val="0"/>
              </a:spcBef>
              <a:buNone/>
              <a:defRPr lang="en-US" sz="4800" b="0" dirty="0">
                <a:ln w="3200">
                  <a:solidFill>
                    <a:schemeClr val="bg2">
                      <a:shade val="25000"/>
                      <a:alpha val="25000"/>
                    </a:schemeClr>
                  </a:solidFill>
                  <a:prstDash val="solid"/>
                  <a:round/>
                </a:ln>
                <a:solidFill>
                  <a:srgbClr val="F9F9F9"/>
                </a:solidFill>
                <a:effectLst>
                  <a:innerShdw blurRad="38100" dist="25400" dir="13500000">
                    <a:prstClr val="black">
                      <a:alpha val="70000"/>
                    </a:prstClr>
                  </a:innerShdw>
                </a:effectLst>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685800" y="4958864"/>
            <a:ext cx="7924800" cy="984736"/>
          </a:xfrm>
        </p:spPr>
        <p:txBody>
          <a:bodyPr anchor="t"/>
          <a:lstStyle>
            <a:lvl1pPr marL="0" indent="0">
              <a:buNone/>
              <a:defRPr sz="2000" spc="10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cxnSp>
        <p:nvCxnSpPr>
          <p:cNvPr id="7" name="Straight Connector 6"/>
          <p:cNvCxnSpPr/>
          <p:nvPr/>
        </p:nvCxnSpPr>
        <p:spPr>
          <a:xfrm>
            <a:off x="685800" y="4916992"/>
            <a:ext cx="7924800" cy="4301"/>
          </a:xfrm>
          <a:prstGeom prst="line">
            <a:avLst/>
          </a:prstGeom>
          <a:noFill/>
          <a:ln w="9525" cap="flat" cmpd="sng" algn="ctr">
            <a:solidFill>
              <a:srgbClr val="E9E9E8"/>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7475780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7" name="Slide Number Placeholder 6"/>
          <p:cNvSpPr>
            <a:spLocks noGrp="1"/>
          </p:cNvSpPr>
          <p:nvPr>
            <p:ph type="sldNum" sz="quarter" idx="12"/>
          </p:nvPr>
        </p:nvSpPr>
        <p:spPr/>
        <p:txBody>
          <a:bodyPr/>
          <a:lstStyle/>
          <a:p>
            <a:fld id="{0C9FA9AA-3294-404D-B319-2B75C3DF66C7}" type="slidenum">
              <a:rPr lang="en-US" smtClean="0">
                <a:solidFill>
                  <a:srgbClr val="ECEDD1"/>
                </a:solidFill>
              </a:rPr>
              <a:pPr/>
              <a:t>‹#›</a:t>
            </a:fld>
            <a:endParaRPr lang="en-US">
              <a:solidFill>
                <a:srgbClr val="ECEDD1"/>
              </a:solidFill>
            </a:endParaRPr>
          </a:p>
        </p:txBody>
      </p:sp>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11" name="Content Placeholder 10"/>
          <p:cNvSpPr>
            <a:spLocks noGrp="1"/>
          </p:cNvSpPr>
          <p:nvPr>
            <p:ph sz="half" idx="1"/>
          </p:nvPr>
        </p:nvSpPr>
        <p:spPr>
          <a:xfrm>
            <a:off x="457200" y="1524000"/>
            <a:ext cx="4059936"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2"/>
          </p:nvPr>
        </p:nvSpPr>
        <p:spPr>
          <a:xfrm>
            <a:off x="4648200" y="1524000"/>
            <a:ext cx="4059936"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extLst>
      <p:ext uri="{BB962C8B-B14F-4D97-AF65-F5344CB8AC3E}">
        <p14:creationId xmlns:p14="http://schemas.microsoft.com/office/powerpoint/2010/main" val="44873865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9" name="Slide Number Placeholder 8"/>
          <p:cNvSpPr>
            <a:spLocks noGrp="1"/>
          </p:cNvSpPr>
          <p:nvPr>
            <p:ph type="sldNum" sz="quarter" idx="12"/>
          </p:nvPr>
        </p:nvSpPr>
        <p:spPr/>
        <p:txBody>
          <a:bodyPr/>
          <a:lstStyle/>
          <a:p>
            <a:fld id="{0C9FA9AA-3294-404D-B319-2B75C3DF66C7}" type="slidenum">
              <a:rPr lang="en-US" smtClean="0">
                <a:solidFill>
                  <a:srgbClr val="ECEDD1"/>
                </a:solidFill>
              </a:rPr>
              <a:pPr/>
              <a:t>‹#›</a:t>
            </a:fld>
            <a:endParaRPr lang="en-US">
              <a:solidFill>
                <a:srgbClr val="ECEDD1"/>
              </a:solidFill>
            </a:endParaRPr>
          </a:p>
        </p:txBody>
      </p:sp>
      <p:sp>
        <p:nvSpPr>
          <p:cNvPr id="3" name="Text Placeholder 2"/>
          <p:cNvSpPr>
            <a:spLocks noGrp="1"/>
          </p:cNvSpPr>
          <p:nvPr>
            <p:ph type="body" idx="1"/>
          </p:nvPr>
        </p:nvSpPr>
        <p:spPr>
          <a:xfrm>
            <a:off x="457200" y="1399593"/>
            <a:ext cx="4040188" cy="762000"/>
          </a:xfrm>
          <a:noFill/>
          <a:ln w="25400" cap="rnd" cmpd="sng" algn="ctr">
            <a:noFill/>
            <a:prstDash val="solid"/>
          </a:ln>
          <a:effectLst>
            <a:softEdge rad="63500"/>
          </a:effectLst>
          <a:sp3d prstMaterial="fla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32" name="Content Placeholder 31"/>
          <p:cNvSpPr>
            <a:spLocks noGrp="1"/>
          </p:cNvSpPr>
          <p:nvPr>
            <p:ph sz="half" idx="2"/>
          </p:nvPr>
        </p:nvSpPr>
        <p:spPr>
          <a:xfrm>
            <a:off x="457200" y="2201896"/>
            <a:ext cx="4038600" cy="391363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34" name="Content Placeholder 33"/>
          <p:cNvSpPr>
            <a:spLocks noGrp="1"/>
          </p:cNvSpPr>
          <p:nvPr>
            <p:ph sz="quarter" idx="4"/>
          </p:nvPr>
        </p:nvSpPr>
        <p:spPr>
          <a:xfrm>
            <a:off x="4649788" y="2201896"/>
            <a:ext cx="4038600" cy="391363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 name="Title 1"/>
          <p:cNvSpPr>
            <a:spLocks noGrp="1"/>
          </p:cNvSpPr>
          <p:nvPr>
            <p:ph type="title"/>
          </p:nvPr>
        </p:nvSpPr>
        <p:spPr>
          <a:xfrm>
            <a:off x="457200" y="155448"/>
            <a:ext cx="8229600" cy="1143000"/>
          </a:xfrm>
        </p:spPr>
        <p:txBody>
          <a:bodyPr anchor="b" anchorCtr="0"/>
          <a:lstStyle>
            <a:lvl1pPr>
              <a:defRPr/>
            </a:lvl1pPr>
          </a:lstStyle>
          <a:p>
            <a:r>
              <a:rPr kumimoji="0" lang="en-US" smtClean="0"/>
              <a:t>Click to edit Master title style</a:t>
            </a:r>
            <a:endParaRPr kumimoji="0" lang="en-US"/>
          </a:p>
        </p:txBody>
      </p:sp>
      <p:sp>
        <p:nvSpPr>
          <p:cNvPr id="12" name="Text Placeholder 11"/>
          <p:cNvSpPr>
            <a:spLocks noGrp="1"/>
          </p:cNvSpPr>
          <p:nvPr>
            <p:ph type="body" idx="3"/>
          </p:nvPr>
        </p:nvSpPr>
        <p:spPr>
          <a:xfrm>
            <a:off x="4648200" y="1399593"/>
            <a:ext cx="4040188" cy="762000"/>
          </a:xfrm>
          <a:noFill/>
          <a:ln w="25400" cap="rnd" cmpd="sng" algn="ctr">
            <a:noFill/>
            <a:prstDash val="solid"/>
          </a:ln>
          <a:effectLst>
            <a:softEdge rad="63500"/>
          </a:effectLs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baseline="0">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cxnSp>
        <p:nvCxnSpPr>
          <p:cNvPr id="10" name="Straight Connector 9"/>
          <p:cNvCxnSpPr/>
          <p:nvPr/>
        </p:nvCxnSpPr>
        <p:spPr>
          <a:xfrm>
            <a:off x="562945"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4754880"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1661209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0C9FA9AA-3294-404D-B319-2B75C3DF66C7}" type="slidenum">
              <a:rPr lang="en-US" smtClean="0">
                <a:solidFill>
                  <a:srgbClr val="ECEDD1"/>
                </a:solidFill>
              </a:rPr>
              <a:pPr/>
              <a:t>‹#›</a:t>
            </a:fld>
            <a:endParaRPr lang="en-US">
              <a:solidFill>
                <a:srgbClr val="ECEDD1"/>
              </a:solidFill>
            </a:endParaRPr>
          </a:p>
        </p:txBody>
      </p:sp>
      <p:sp>
        <p:nvSpPr>
          <p:cNvPr id="2" name="Title 1"/>
          <p:cNvSpPr>
            <a:spLocks noGrp="1"/>
          </p:cNvSpPr>
          <p:nvPr>
            <p:ph type="title"/>
          </p:nvPr>
        </p:nvSpPr>
        <p:spPr/>
        <p:txBody>
          <a:bodyPr/>
          <a:lstStyle/>
          <a:p>
            <a:r>
              <a:rPr kumimoji="0" lang="en-US" smtClean="0"/>
              <a:t>Click to edit Master title style</a:t>
            </a:r>
            <a:endParaRPr kumimoji="0" lang="en-US"/>
          </a:p>
        </p:txBody>
      </p:sp>
    </p:spTree>
    <p:extLst>
      <p:ext uri="{BB962C8B-B14F-4D97-AF65-F5344CB8AC3E}">
        <p14:creationId xmlns:p14="http://schemas.microsoft.com/office/powerpoint/2010/main" val="310160352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w/Logo">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0C9FA9AA-3294-404D-B319-2B75C3DF66C7}" type="slidenum">
              <a:rPr lang="en-US" smtClean="0">
                <a:solidFill>
                  <a:srgbClr val="ECEDD1"/>
                </a:solidFill>
              </a:rPr>
              <a:pPr/>
              <a:t>‹#›</a:t>
            </a:fld>
            <a:endParaRPr lang="en-US">
              <a:solidFill>
                <a:srgbClr val="ECEDD1"/>
              </a:solidFill>
            </a:endParaRPr>
          </a:p>
        </p:txBody>
      </p:sp>
    </p:spTree>
    <p:extLst>
      <p:ext uri="{BB962C8B-B14F-4D97-AF65-F5344CB8AC3E}">
        <p14:creationId xmlns:p14="http://schemas.microsoft.com/office/powerpoint/2010/main" val="33421279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blank" preserve="1">
  <p:cSld name="Blank No Logo">
    <p:spTree>
      <p:nvGrpSpPr>
        <p:cNvPr id="1" name=""/>
        <p:cNvGrpSpPr/>
        <p:nvPr/>
      </p:nvGrpSpPr>
      <p:grpSpPr>
        <a:xfrm>
          <a:off x="0" y="0"/>
          <a:ext cx="0" cy="0"/>
          <a:chOff x="0" y="0"/>
          <a:chExt cx="0" cy="0"/>
        </a:xfrm>
      </p:grpSpPr>
    </p:spTree>
    <p:extLst>
      <p:ext uri="{BB962C8B-B14F-4D97-AF65-F5344CB8AC3E}">
        <p14:creationId xmlns:p14="http://schemas.microsoft.com/office/powerpoint/2010/main" val="411317599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9" name="Content Placeholder 28"/>
          <p:cNvSpPr>
            <a:spLocks noGrp="1"/>
          </p:cNvSpPr>
          <p:nvPr>
            <p:ph sz="quarter" idx="1"/>
          </p:nvPr>
        </p:nvSpPr>
        <p:spPr>
          <a:xfrm>
            <a:off x="457200" y="457200"/>
            <a:ext cx="6248400" cy="5715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3" name="Text Placeholder 2"/>
          <p:cNvSpPr>
            <a:spLocks noGrp="1"/>
          </p:cNvSpPr>
          <p:nvPr>
            <p:ph type="body" idx="2"/>
          </p:nvPr>
        </p:nvSpPr>
        <p:spPr>
          <a:xfrm>
            <a:off x="6781800" y="1600200"/>
            <a:ext cx="1984248" cy="3733800"/>
          </a:xfrm>
        </p:spPr>
        <p:txBody>
          <a:bodyPr tIns="45720" bIns="45720" anchor="t" anchorCtr="0"/>
          <a:lstStyle>
            <a:lvl1pPr marL="0" indent="0">
              <a:lnSpc>
                <a:spcPct val="1250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31" name="Title 30"/>
          <p:cNvSpPr>
            <a:spLocks noGrp="1"/>
          </p:cNvSpPr>
          <p:nvPr>
            <p:ph type="title"/>
          </p:nvPr>
        </p:nvSpPr>
        <p:spPr>
          <a:xfrm>
            <a:off x="6781800" y="457200"/>
            <a:ext cx="19812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en-US" smtClean="0"/>
              <a:t>Click to edit Master title style</a:t>
            </a:r>
            <a:endParaRPr kumimoji="0" lang="en-US"/>
          </a:p>
        </p:txBody>
      </p:sp>
      <p:sp>
        <p:nvSpPr>
          <p:cNvPr id="9" name="Slide Number Placeholder 8"/>
          <p:cNvSpPr>
            <a:spLocks noGrp="1"/>
          </p:cNvSpPr>
          <p:nvPr>
            <p:ph type="sldNum" sz="quarter" idx="15"/>
          </p:nvPr>
        </p:nvSpPr>
        <p:spPr/>
        <p:txBody>
          <a:bodyPr/>
          <a:lstStyle/>
          <a:p>
            <a:fld id="{0C9FA9AA-3294-404D-B319-2B75C3DF66C7}" type="slidenum">
              <a:rPr lang="en-US" smtClean="0">
                <a:solidFill>
                  <a:srgbClr val="ECEDD1"/>
                </a:solidFill>
              </a:rPr>
              <a:pPr/>
              <a:t>‹#›</a:t>
            </a:fld>
            <a:endParaRPr lang="en-US">
              <a:solidFill>
                <a:srgbClr val="ECEDD1"/>
              </a:solidFill>
            </a:endParaRPr>
          </a:p>
        </p:txBody>
      </p:sp>
    </p:spTree>
    <p:extLst>
      <p:ext uri="{BB962C8B-B14F-4D97-AF65-F5344CB8AC3E}">
        <p14:creationId xmlns:p14="http://schemas.microsoft.com/office/powerpoint/2010/main" val="368602946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3.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205590"/>
        </a:solidFill>
        <a:effectLst/>
      </p:bgPr>
    </p:bg>
    <p:spTree>
      <p:nvGrpSpPr>
        <p:cNvPr id="1" name=""/>
        <p:cNvGrpSpPr/>
        <p:nvPr/>
      </p:nvGrpSpPr>
      <p:grpSpPr>
        <a:xfrm>
          <a:off x="0" y="0"/>
          <a:ext cx="0" cy="0"/>
          <a:chOff x="0" y="0"/>
          <a:chExt cx="0" cy="0"/>
        </a:xfrm>
      </p:grpSpPr>
      <p:sp>
        <p:nvSpPr>
          <p:cNvPr id="9" name="Text Placeholder 8"/>
          <p:cNvSpPr>
            <a:spLocks noGrp="1"/>
          </p:cNvSpPr>
          <p:nvPr>
            <p:ph type="body" idx="1"/>
          </p:nvPr>
        </p:nvSpPr>
        <p:spPr>
          <a:xfrm>
            <a:off x="457200" y="1371600"/>
            <a:ext cx="8229600" cy="47545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dirty="0"/>
          </a:p>
        </p:txBody>
      </p:sp>
      <p:sp>
        <p:nvSpPr>
          <p:cNvPr id="22" name="Slide Number Placeholder 21"/>
          <p:cNvSpPr>
            <a:spLocks noGrp="1"/>
          </p:cNvSpPr>
          <p:nvPr>
            <p:ph type="sldNum" sz="quarter" idx="4"/>
          </p:nvPr>
        </p:nvSpPr>
        <p:spPr>
          <a:xfrm>
            <a:off x="8410575" y="6324600"/>
            <a:ext cx="609600" cy="457200"/>
          </a:xfrm>
          <a:prstGeom prst="rect">
            <a:avLst/>
          </a:prstGeom>
          <a:noFill/>
        </p:spPr>
        <p:txBody>
          <a:bodyPr vert="horz" lIns="0" tIns="0" rIns="0" bIns="0" anchor="ctr" anchorCtr="0">
            <a:noAutofit/>
          </a:bodyPr>
          <a:lstStyle>
            <a:lvl1pPr algn="ctr" eaLnBrk="1" latinLnBrk="0" hangingPunct="1">
              <a:defRPr kumimoji="0" sz="1600" baseline="0">
                <a:solidFill>
                  <a:schemeClr val="tx2"/>
                </a:solidFill>
              </a:defRPr>
            </a:lvl1pPr>
          </a:lstStyle>
          <a:p>
            <a:fld id="{0C9FA9AA-3294-404D-B319-2B75C3DF66C7}" type="slidenum">
              <a:rPr lang="en-US" smtClean="0">
                <a:solidFill>
                  <a:srgbClr val="ECEDD1"/>
                </a:solidFill>
              </a:rPr>
              <a:pPr/>
              <a:t>‹#›</a:t>
            </a:fld>
            <a:endParaRPr lang="en-US">
              <a:solidFill>
                <a:srgbClr val="ECEDD1"/>
              </a:solidFill>
            </a:endParaRPr>
          </a:p>
        </p:txBody>
      </p:sp>
      <p:sp>
        <p:nvSpPr>
          <p:cNvPr id="5" name="Title Placeholder 4"/>
          <p:cNvSpPr>
            <a:spLocks noGrp="1"/>
          </p:cNvSpPr>
          <p:nvPr>
            <p:ph type="title"/>
          </p:nvPr>
        </p:nvSpPr>
        <p:spPr>
          <a:xfrm>
            <a:off x="457200" y="152400"/>
            <a:ext cx="8229600" cy="1066800"/>
          </a:xfrm>
          <a:prstGeom prst="rect">
            <a:avLst/>
          </a:prstGeom>
          <a:ln w="6350" cap="rnd">
            <a:noFill/>
          </a:ln>
        </p:spPr>
        <p:txBody>
          <a:bodyPr vert="horz" anchor="b" anchorCtr="0">
            <a:normAutofit/>
          </a:bodyPr>
          <a:lstStyle/>
          <a:p>
            <a:r>
              <a:rPr kumimoji="0" lang="en-US" smtClean="0"/>
              <a:t>Click to edit Master title style</a:t>
            </a:r>
            <a:endParaRPr kumimoji="0" lang="en-US" dirty="0"/>
          </a:p>
        </p:txBody>
      </p:sp>
      <p:pic>
        <p:nvPicPr>
          <p:cNvPr id="7" name="Picture 6" descr="National Institutes of Health, U.S. National Library of Medicine logo" title="NIH NLM Logo"/>
          <p:cNvPicPr>
            <a:picLocks noChangeAspect="1"/>
          </p:cNvPicPr>
          <p:nvPr/>
        </p:nvPicPr>
        <p:blipFill>
          <a:blip r:embed="rId14" cstate="print">
            <a:extLst>
              <a:ext uri="{28A0092B-C50C-407E-A947-70E740481C1C}">
                <a14:useLocalDpi xmlns:a14="http://schemas.microsoft.com/office/drawing/2010/main" val="0"/>
              </a:ext>
            </a:extLst>
          </a:blip>
          <a:stretch>
            <a:fillRect/>
          </a:stretch>
        </p:blipFill>
        <p:spPr>
          <a:xfrm>
            <a:off x="0" y="6230863"/>
            <a:ext cx="4648200" cy="627137"/>
          </a:xfrm>
          <a:prstGeom prst="rect">
            <a:avLst/>
          </a:prstGeom>
        </p:spPr>
      </p:pic>
    </p:spTree>
    <p:extLst>
      <p:ext uri="{BB962C8B-B14F-4D97-AF65-F5344CB8AC3E}">
        <p14:creationId xmlns:p14="http://schemas.microsoft.com/office/powerpoint/2010/main" val="2863724331"/>
      </p:ext>
    </p:extLst>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hf hdr="0" ftr="0" dt="0"/>
  <p:txStyles>
    <p:titleStyle>
      <a:lvl1pPr algn="l" rtl="0" eaLnBrk="1" latinLnBrk="0" hangingPunct="1">
        <a:spcBef>
          <a:spcPct val="0"/>
        </a:spcBef>
        <a:buNone/>
        <a:defRPr kumimoji="0" lang="en-US" sz="4200" b="0" kern="1200" spc="-100" baseline="0" dirty="0">
          <a:ln w="3200">
            <a:solidFill>
              <a:schemeClr val="bg2">
                <a:shade val="75000"/>
                <a:alpha val="25000"/>
              </a:schemeClr>
            </a:solidFill>
            <a:prstDash val="solid"/>
            <a:round/>
          </a:ln>
          <a:solidFill>
            <a:srgbClr val="F9F9F9"/>
          </a:solidFill>
          <a:effectLst>
            <a:innerShdw blurRad="50800" dist="25400" dir="13500000">
              <a:prstClr val="black">
                <a:alpha val="70000"/>
              </a:prstClr>
            </a:innerShdw>
          </a:effectLst>
          <a:latin typeface="Calibri" pitchFamily="34" charset="0"/>
          <a:ea typeface="+mj-ea"/>
          <a:cs typeface="+mj-cs"/>
        </a:defRPr>
      </a:lvl1pPr>
    </p:titleStyle>
    <p:bodyStyle>
      <a:lvl1pPr marL="274320" indent="-274320" algn="l" rtl="0" eaLnBrk="1" latinLnBrk="0" hangingPunct="1">
        <a:spcBef>
          <a:spcPts val="600"/>
        </a:spcBef>
        <a:buClr>
          <a:schemeClr val="accent2"/>
        </a:buClr>
        <a:buSzPct val="85000"/>
        <a:buFont typeface="Wingdings 2"/>
        <a:buChar char=""/>
        <a:defRPr kumimoji="0" sz="2600" kern="1200">
          <a:solidFill>
            <a:schemeClr val="tx1"/>
          </a:solidFill>
          <a:latin typeface="Calibri" pitchFamily="34" charset="0"/>
          <a:ea typeface="+mn-ea"/>
          <a:cs typeface="+mn-cs"/>
        </a:defRPr>
      </a:lvl1pPr>
      <a:lvl2pPr marL="640080" indent="-274320" algn="l" rtl="0" eaLnBrk="1" latinLnBrk="0" hangingPunct="1">
        <a:spcBef>
          <a:spcPts val="300"/>
        </a:spcBef>
        <a:buClr>
          <a:schemeClr val="accent2">
            <a:shade val="75000"/>
          </a:schemeClr>
        </a:buClr>
        <a:buSzPct val="85000"/>
        <a:buFont typeface="Wingdings 2"/>
        <a:buChar char=""/>
        <a:defRPr kumimoji="0" sz="2400" kern="1200">
          <a:solidFill>
            <a:schemeClr val="tx1"/>
          </a:solidFill>
          <a:latin typeface="Calibri" pitchFamily="34" charset="0"/>
          <a:ea typeface="+mn-ea"/>
          <a:cs typeface="+mn-cs"/>
        </a:defRPr>
      </a:lvl2pPr>
      <a:lvl3pPr marL="1005840" indent="-228600" algn="l" rtl="0" eaLnBrk="1" latinLnBrk="0" hangingPunct="1">
        <a:spcBef>
          <a:spcPts val="300"/>
        </a:spcBef>
        <a:buClr>
          <a:schemeClr val="accent2">
            <a:shade val="50000"/>
          </a:schemeClr>
        </a:buClr>
        <a:buSzPct val="85000"/>
        <a:buFont typeface="Wingdings 2"/>
        <a:buChar char=""/>
        <a:defRPr kumimoji="0" sz="2100" kern="1200">
          <a:solidFill>
            <a:schemeClr val="tx1"/>
          </a:solidFill>
          <a:latin typeface="Calibri" pitchFamily="34" charset="0"/>
          <a:ea typeface="+mn-ea"/>
          <a:cs typeface="+mn-cs"/>
        </a:defRPr>
      </a:lvl3pPr>
      <a:lvl4pPr marL="1280160" indent="-228600" algn="l" rtl="0" eaLnBrk="1" latinLnBrk="0" hangingPunct="1">
        <a:spcBef>
          <a:spcPts val="300"/>
        </a:spcBef>
        <a:buClr>
          <a:schemeClr val="accent2">
            <a:shade val="75000"/>
          </a:schemeClr>
        </a:buClr>
        <a:buSzPct val="85000"/>
        <a:buFont typeface="Wingdings 2" pitchFamily="18" charset="2"/>
        <a:buChar char=""/>
        <a:defRPr kumimoji="0" sz="1900" kern="1200">
          <a:solidFill>
            <a:schemeClr val="tx1"/>
          </a:solidFill>
          <a:latin typeface="Calibri" pitchFamily="34" charset="0"/>
          <a:ea typeface="+mn-ea"/>
          <a:cs typeface="+mn-cs"/>
        </a:defRPr>
      </a:lvl4pPr>
      <a:lvl5pPr marL="1554480" indent="-228600" algn="l" rtl="0" eaLnBrk="1" latinLnBrk="0" hangingPunct="1">
        <a:spcBef>
          <a:spcPts val="340"/>
        </a:spcBef>
        <a:buClr>
          <a:schemeClr val="accent2">
            <a:shade val="75000"/>
          </a:schemeClr>
        </a:buClr>
        <a:buSzPct val="85000"/>
        <a:buFont typeface="Wingdings 2" pitchFamily="18" charset="2"/>
        <a:buChar char=""/>
        <a:defRPr kumimoji="0" sz="1600" kern="1200">
          <a:solidFill>
            <a:schemeClr val="tx1"/>
          </a:solidFill>
          <a:latin typeface="Calibri" pitchFamily="34" charset="0"/>
          <a:ea typeface="+mn-ea"/>
          <a:cs typeface="+mn-cs"/>
        </a:defRPr>
      </a:lvl5pPr>
      <a:lvl6pPr marL="1828800" indent="-228600" algn="l" rtl="0" eaLnBrk="1" latinLnBrk="0" hangingPunct="1">
        <a:spcBef>
          <a:spcPts val="340"/>
        </a:spcBef>
        <a:buClr>
          <a:schemeClr val="accent2">
            <a:shade val="75000"/>
          </a:schemeClr>
        </a:buClr>
        <a:buSzPct val="85000"/>
        <a:buFont typeface="Wingdings 2" pitchFamily="18" charset="2"/>
        <a:buChar char="?"/>
        <a:defRPr kumimoji="0" sz="1700" kern="1200">
          <a:solidFill>
            <a:schemeClr val="tx1"/>
          </a:solidFill>
          <a:latin typeface="+mn-lt"/>
          <a:ea typeface="+mn-ea"/>
          <a:cs typeface="+mn-cs"/>
        </a:defRPr>
      </a:lvl6pPr>
      <a:lvl7pPr marL="2011680" indent="-182880" algn="l" rtl="0" eaLnBrk="1" latinLnBrk="0" hangingPunct="1">
        <a:spcBef>
          <a:spcPts val="340"/>
        </a:spcBef>
        <a:buClr>
          <a:schemeClr val="accent2">
            <a:shade val="75000"/>
          </a:schemeClr>
        </a:buClr>
        <a:buSzPct val="85000"/>
        <a:buFont typeface="Wingdings 2" pitchFamily="18" charset="2"/>
        <a:buChar char="?"/>
        <a:defRPr kumimoji="0" sz="1600" kern="1200" baseline="0">
          <a:solidFill>
            <a:schemeClr val="tx1"/>
          </a:solidFill>
          <a:latin typeface="+mn-lt"/>
          <a:ea typeface="+mn-ea"/>
          <a:cs typeface="+mn-cs"/>
        </a:defRPr>
      </a:lvl7pPr>
      <a:lvl8pPr marL="228600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8pPr>
      <a:lvl9pPr marL="256032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8" Type="http://schemas.openxmlformats.org/officeDocument/2006/relationships/hyperlink" Target="https://mail.nih.gov/owa/redir.aspx?SURL=aSW70MaUNcTJZCo47QqDm6dWWMgYiOvV0qvgqwhO8kgbn1cjS37SCGgAdAB0AHAAcwA6AC8ALwBkAG8AYwBzAC4AZwBvAG8AZwBsAGUALgBjAG8AbQAvAHMAcAByAGUAYQBkAHMAaABlAGUAdABzAC8AZAAvADEAaQA5ADEAegBKAHEAZAA4AFkANgBJAEcAVABpAE0AbwBLAGkAMgBLAGcAawBEAF8ANwB4ADkAWgBmAHMAdABDAFoAdgBMAFgAdgBHAFUARQBwAGgAMAAvAGUAZABpAHQAPwB1AHMAcAA9AHMAaABhAHIAaQBuAGcA&amp;URL=https://docs.google.com/spreadsheets/d/1i91zJqd8Y6IGTiMoKi2KgkD_7x9ZfstCZvLXvGUEph0/edit?usp%3dsharing" TargetMode="External"/><Relationship Id="rId3" Type="http://schemas.openxmlformats.org/officeDocument/2006/relationships/hyperlink" Target="https://github.com/fallgrennj/BIBFRAME-NLM" TargetMode="External"/><Relationship Id="rId7" Type="http://schemas.openxmlformats.org/officeDocument/2006/relationships/hyperlink" Target="https://docs.google.com/document/d/10jhz0P2bN_d_WZPmKDwhvQSDKrVvU99RWGiinKP6NUc/edit?usp=sharing" TargetMode="External"/><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hyperlink" Target="https://docs.google.com/document/d/1WNcOy56l6f1vswWCa4PTBvkjoSDo2T2U3cj69moYwX8/edit?usp=sharing" TargetMode="External"/><Relationship Id="rId5" Type="http://schemas.openxmlformats.org/officeDocument/2006/relationships/hyperlink" Target="https://docs.google.com/spreadsheets/d/1QM8X4qHd-D6ogftRHywBwIvKGyMa_5Kp3YgNEsv7KpU/edit?usp=sharing" TargetMode="External"/><Relationship Id="rId10" Type="http://schemas.openxmlformats.org/officeDocument/2006/relationships/hyperlink" Target="https://mail.nih.gov/owa/redir.aspx?SURL=3kdS8MWHi3nei0RiaNuWy8X7OhdIZHr-Omj9pDy--LQbn1cjS37SCGgAdAB0AHAAcwA6AC8ALwBkAG8AYwBzAC4AZwBvAG8AZwBsAGUALgBjAG8AbQAvAGQAbwBjAHUAbQBlAG4AdAAvAGQALwAxAE8AYgBXAFYANQBXADAAcgAzAFYAaQBzAEcAcABQAEEAcgBCAE4AegBNAFMAUABuAEkAQwA1AGgAeAB5AHUAcgA1AEkAQgBlAFgAWQBIAFYARABwADgALwBlAGQAaQB0AD8AdQBzAHAAPQBzAGgAYQByAGkAbgBnAA..&amp;URL=https://docs.google.com/document/d/1ObWV5W0r3VisGpPArBNzMSPnIC5hxyur5IBeXYHVDp8/edit?usp%3dsharing" TargetMode="External"/><Relationship Id="rId4" Type="http://schemas.openxmlformats.org/officeDocument/2006/relationships/hyperlink" Target="http://bibfra.me/" TargetMode="External"/><Relationship Id="rId9" Type="http://schemas.openxmlformats.org/officeDocument/2006/relationships/hyperlink" Target="https://mail.nih.gov/owa/redir.aspx?SURL=Y4760JWDTKpQ27IDwPBy4uWtmrE-BhNywSznImOmggQbn1cjS37SCGgAdAB0AHAAcwA6AC8ALwBkAG8AYwBzAC4AZwBvAG8AZwBsAGUALgBjAG8AbQAvAGQAbwBjAHUAbQBlAG4AdAAvAGQALwAxAE4AOQBYAHIAagBjADUAMgBfAFoAMgBWAGwASABWAHUAdQB0AHYARQBSAFUAbAA3AE4AVwA5AFAAegB3AHYAVgAzAGkAUgBBAHkAagBuAG8AUQBqADAALwBlAGQAaQB0AD8AdQBzAHAAPQBzAGgAYQByAGkAbgBnAA..&amp;URL=https://docs.google.com/document/d/1N9Xrjc52_Z2VlHVuutvERUl7NW9PzwvV3iRAyjnoQj0/edit?usp%3dsharing" TargetMode="External"/></Relationships>
</file>

<file path=ppt/slides/_rels/slide12.xml.rels><?xml version="1.0" encoding="UTF-8" standalone="yes"?>
<Relationships xmlns="http://schemas.openxmlformats.org/package/2006/relationships"><Relationship Id="rId2" Type="http://schemas.openxmlformats.org/officeDocument/2006/relationships/hyperlink" Target="mailto:fallgrennj@mail.nlm.nih.gov"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hyperlink" Target="http://bibfra.me/" TargetMode="External"/><Relationship Id="rId7" Type="http://schemas.openxmlformats.org/officeDocument/2006/relationships/image" Target="../media/image9.pn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8.png"/><Relationship Id="rId5" Type="http://schemas.openxmlformats.org/officeDocument/2006/relationships/image" Target="../media/image7.gif"/><Relationship Id="rId4" Type="http://schemas.openxmlformats.org/officeDocument/2006/relationships/image" Target="../media/image6.png"/></Relationships>
</file>

<file path=ppt/slides/_rels/slide5.xml.rels><?xml version="1.0" encoding="UTF-8" standalone="yes"?>
<Relationships xmlns="http://schemas.openxmlformats.org/package/2006/relationships"><Relationship Id="rId3" Type="http://schemas.openxmlformats.org/officeDocument/2006/relationships/hyperlink" Target="https://docs.google.com/spreadsheets/d/1QM8X4qHd-D6ogftRHywBwIvKGyMa_5Kp3YgNEsv7KpU/edit?usp=sharing" TargetMode="External"/><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hyperlink" Target="https://docs.google.com/document/d/1WNcOy56l6f1vswWCa4PTBvkjoSDo2T2U3cj69moYwX8/edit?usp=sharing" TargetMode="External"/><Relationship Id="rId4" Type="http://schemas.openxmlformats.org/officeDocument/2006/relationships/hyperlink" Target="https://docs.google.com/document/d/10jhz0P2bN_d_WZPmKDwhvQSDKrVvU99RWGiinKP6NUc/edit?usp=sharing" TargetMode="External"/></Relationships>
</file>

<file path=ppt/slides/_rels/slide6.xml.rels><?xml version="1.0" encoding="UTF-8" standalone="yes"?>
<Relationships xmlns="http://schemas.openxmlformats.org/package/2006/relationships"><Relationship Id="rId3" Type="http://schemas.openxmlformats.org/officeDocument/2006/relationships/hyperlink" Target="https://docs.google.com/spreadsheets/d/1i91zJqd8Y6IGTiMoKi2KgkD_7x9ZfstCZvLXvGUEph0/edit?usp=sharing" TargetMode="External"/><Relationship Id="rId2" Type="http://schemas.openxmlformats.org/officeDocument/2006/relationships/notesSlide" Target="../notesSlides/notesSlide6.xml"/><Relationship Id="rId1" Type="http://schemas.openxmlformats.org/officeDocument/2006/relationships/slideLayout" Target="../slideLayouts/slideLayout2.xml"/><Relationship Id="rId5" Type="http://schemas.openxmlformats.org/officeDocument/2006/relationships/hyperlink" Target="https://docs.google.com/document/d/1ObWV5W0r3VisGpPArBNzMSPnIC5hxyur5IBeXYHVDp8/edit?usp=sharing" TargetMode="External"/><Relationship Id="rId4" Type="http://schemas.openxmlformats.org/officeDocument/2006/relationships/hyperlink" Target="https://docs.google.com/document/d/1N9Xrjc52_Z2VlHVuutvERUl7NW9PzwvV3iRAyjnoQj0/edit?usp=sharing" TargetMode="External"/></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457200" y="3699804"/>
            <a:ext cx="8305800" cy="2472396"/>
          </a:xfrm>
        </p:spPr>
        <p:txBody>
          <a:bodyPr>
            <a:normAutofit fontScale="62500" lnSpcReduction="20000"/>
          </a:bodyPr>
          <a:lstStyle/>
          <a:p>
            <a:pPr lvl="0"/>
            <a:r>
              <a:rPr lang="en-US" sz="2600" dirty="0" smtClean="0">
                <a:solidFill>
                  <a:prstClr val="white">
                    <a:tint val="75000"/>
                  </a:prstClr>
                </a:solidFill>
              </a:rPr>
              <a:t>Nancy Fallgren</a:t>
            </a:r>
          </a:p>
          <a:p>
            <a:pPr lvl="0"/>
            <a:r>
              <a:rPr lang="en-US" sz="2600" dirty="0" smtClean="0">
                <a:solidFill>
                  <a:prstClr val="white">
                    <a:tint val="75000"/>
                  </a:prstClr>
                </a:solidFill>
              </a:rPr>
              <a:t>Metadata Librarian</a:t>
            </a:r>
          </a:p>
          <a:p>
            <a:pPr lvl="0"/>
            <a:r>
              <a:rPr lang="en-US" dirty="0" smtClean="0">
                <a:solidFill>
                  <a:prstClr val="white">
                    <a:tint val="75000"/>
                  </a:prstClr>
                </a:solidFill>
              </a:rPr>
              <a:t>Cataloging and Metadata </a:t>
            </a:r>
            <a:r>
              <a:rPr lang="en-US" dirty="0">
                <a:solidFill>
                  <a:prstClr val="white">
                    <a:tint val="75000"/>
                  </a:prstClr>
                </a:solidFill>
              </a:rPr>
              <a:t>M</a:t>
            </a:r>
            <a:r>
              <a:rPr lang="en-US" dirty="0" smtClean="0">
                <a:solidFill>
                  <a:prstClr val="white">
                    <a:tint val="75000"/>
                  </a:prstClr>
                </a:solidFill>
              </a:rPr>
              <a:t>anagement Section, TSD</a:t>
            </a:r>
            <a:endParaRPr lang="en-US" dirty="0">
              <a:solidFill>
                <a:prstClr val="white">
                  <a:tint val="75000"/>
                </a:prstClr>
              </a:solidFill>
            </a:endParaRPr>
          </a:p>
          <a:p>
            <a:pPr lvl="0"/>
            <a:r>
              <a:rPr lang="en-US" dirty="0">
                <a:solidFill>
                  <a:prstClr val="white">
                    <a:tint val="75000"/>
                  </a:prstClr>
                </a:solidFill>
              </a:rPr>
              <a:t>National Library of Medicine</a:t>
            </a:r>
          </a:p>
          <a:p>
            <a:pPr lvl="0"/>
            <a:r>
              <a:rPr lang="en-US" dirty="0">
                <a:solidFill>
                  <a:prstClr val="white">
                    <a:tint val="75000"/>
                  </a:prstClr>
                </a:solidFill>
              </a:rPr>
              <a:t>National Institutes of Health</a:t>
            </a:r>
          </a:p>
          <a:p>
            <a:pPr lvl="0"/>
            <a:r>
              <a:rPr lang="en-US" dirty="0">
                <a:solidFill>
                  <a:prstClr val="white">
                    <a:tint val="75000"/>
                  </a:prstClr>
                </a:solidFill>
              </a:rPr>
              <a:t>U.S. Department of Health and Human </a:t>
            </a:r>
            <a:r>
              <a:rPr lang="en-US" dirty="0" smtClean="0">
                <a:solidFill>
                  <a:prstClr val="white">
                    <a:tint val="75000"/>
                  </a:prstClr>
                </a:solidFill>
              </a:rPr>
              <a:t>Services</a:t>
            </a:r>
          </a:p>
          <a:p>
            <a:pPr lvl="0"/>
            <a:r>
              <a:rPr lang="en-US" dirty="0" smtClean="0">
                <a:solidFill>
                  <a:prstClr val="white">
                    <a:tint val="75000"/>
                  </a:prstClr>
                </a:solidFill>
              </a:rPr>
              <a:t/>
            </a:r>
            <a:br>
              <a:rPr lang="en-US" dirty="0" smtClean="0">
                <a:solidFill>
                  <a:prstClr val="white">
                    <a:tint val="75000"/>
                  </a:prstClr>
                </a:solidFill>
              </a:rPr>
            </a:br>
            <a:r>
              <a:rPr lang="en-US" dirty="0" smtClean="0">
                <a:solidFill>
                  <a:prstClr val="white">
                    <a:tint val="75000"/>
                  </a:prstClr>
                </a:solidFill>
              </a:rPr>
              <a:t>Presentation to Cataloging Norms Interest Group</a:t>
            </a:r>
          </a:p>
          <a:p>
            <a:pPr lvl="0"/>
            <a:r>
              <a:rPr lang="en-US" dirty="0" smtClean="0">
                <a:solidFill>
                  <a:prstClr val="white">
                    <a:tint val="75000"/>
                  </a:prstClr>
                </a:solidFill>
              </a:rPr>
              <a:t>ALA Annual Conference</a:t>
            </a:r>
          </a:p>
          <a:p>
            <a:pPr lvl="0"/>
            <a:r>
              <a:rPr lang="en-US" dirty="0" smtClean="0">
                <a:solidFill>
                  <a:prstClr val="white">
                    <a:tint val="75000"/>
                  </a:prstClr>
                </a:solidFill>
              </a:rPr>
              <a:t>June 27, 2015</a:t>
            </a:r>
          </a:p>
          <a:p>
            <a:pPr lvl="0" algn="r"/>
            <a:endParaRPr lang="en-US" dirty="0">
              <a:solidFill>
                <a:prstClr val="white">
                  <a:tint val="75000"/>
                </a:prstClr>
              </a:solidFill>
            </a:endParaRPr>
          </a:p>
        </p:txBody>
      </p:sp>
      <p:sp>
        <p:nvSpPr>
          <p:cNvPr id="2" name="Title 1"/>
          <p:cNvSpPr>
            <a:spLocks noGrp="1"/>
          </p:cNvSpPr>
          <p:nvPr>
            <p:ph type="ctrTitle"/>
          </p:nvPr>
        </p:nvSpPr>
        <p:spPr/>
        <p:txBody>
          <a:bodyPr/>
          <a:lstStyle/>
          <a:p>
            <a:r>
              <a:rPr lang="en-US" b="1" dirty="0" smtClean="0"/>
              <a:t>Exploring a Modular Approach </a:t>
            </a:r>
            <a:br>
              <a:rPr lang="en-US" b="1" dirty="0" smtClean="0"/>
            </a:br>
            <a:r>
              <a:rPr lang="en-US" b="1" dirty="0" smtClean="0"/>
              <a:t>to BIBFRAME </a:t>
            </a:r>
            <a:endParaRPr lang="en-US" b="1" dirty="0"/>
          </a:p>
        </p:txBody>
      </p:sp>
    </p:spTree>
    <p:extLst>
      <p:ext uri="{BB962C8B-B14F-4D97-AF65-F5344CB8AC3E}">
        <p14:creationId xmlns:p14="http://schemas.microsoft.com/office/powerpoint/2010/main" val="206101963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sz="3600" dirty="0" smtClean="0"/>
              <a:t>Finding or choosing extension schema </a:t>
            </a:r>
          </a:p>
          <a:p>
            <a:r>
              <a:rPr lang="en-US" sz="3600" dirty="0" smtClean="0"/>
              <a:t>Redundant description</a:t>
            </a:r>
          </a:p>
          <a:p>
            <a:pPr lvl="1"/>
            <a:r>
              <a:rPr lang="en-US" sz="2800" dirty="0" smtClean="0"/>
              <a:t>Profiles in Science XML and DC</a:t>
            </a:r>
          </a:p>
          <a:p>
            <a:pPr lvl="1"/>
            <a:r>
              <a:rPr lang="en-US" sz="2800" dirty="0" smtClean="0"/>
              <a:t>Finding Aid and MARC</a:t>
            </a:r>
          </a:p>
        </p:txBody>
      </p:sp>
      <p:sp>
        <p:nvSpPr>
          <p:cNvPr id="2" name="Title 1"/>
          <p:cNvSpPr>
            <a:spLocks noGrp="1"/>
          </p:cNvSpPr>
          <p:nvPr>
            <p:ph type="title"/>
          </p:nvPr>
        </p:nvSpPr>
        <p:spPr/>
        <p:txBody>
          <a:bodyPr>
            <a:normAutofit/>
          </a:bodyPr>
          <a:lstStyle/>
          <a:p>
            <a:pPr algn="ctr"/>
            <a:r>
              <a:rPr lang="en-US" b="1" dirty="0" smtClean="0"/>
              <a:t>Data Considerations</a:t>
            </a:r>
            <a:endParaRPr lang="en-US" b="1" dirty="0"/>
          </a:p>
        </p:txBody>
      </p:sp>
      <p:sp>
        <p:nvSpPr>
          <p:cNvPr id="4" name="Slide Number Placeholder 3"/>
          <p:cNvSpPr>
            <a:spLocks noGrp="1"/>
          </p:cNvSpPr>
          <p:nvPr>
            <p:ph type="sldNum" sz="quarter" idx="15"/>
          </p:nvPr>
        </p:nvSpPr>
        <p:spPr/>
        <p:txBody>
          <a:bodyPr/>
          <a:lstStyle/>
          <a:p>
            <a:fld id="{0C9FA9AA-3294-404D-B319-2B75C3DF66C7}" type="slidenum">
              <a:rPr lang="en-US" smtClean="0">
                <a:solidFill>
                  <a:srgbClr val="ECEDD1"/>
                </a:solidFill>
              </a:rPr>
              <a:pPr/>
              <a:t>10</a:t>
            </a:fld>
            <a:endParaRPr lang="en-US">
              <a:solidFill>
                <a:srgbClr val="ECEDD1"/>
              </a:solidFill>
            </a:endParaRPr>
          </a:p>
        </p:txBody>
      </p:sp>
    </p:spTree>
    <p:extLst>
      <p:ext uri="{BB962C8B-B14F-4D97-AF65-F5344CB8AC3E}">
        <p14:creationId xmlns:p14="http://schemas.microsoft.com/office/powerpoint/2010/main" val="215886018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p:txBody>
          <a:bodyPr>
            <a:normAutofit fontScale="32500" lnSpcReduction="20000"/>
          </a:bodyPr>
          <a:lstStyle/>
          <a:p>
            <a:pPr marL="0" indent="0" algn="ctr">
              <a:buNone/>
            </a:pPr>
            <a:r>
              <a:rPr lang="en-US" sz="2800" dirty="0" smtClean="0"/>
              <a:t>BIBFRAME-NLM GitHub Repository</a:t>
            </a:r>
          </a:p>
          <a:p>
            <a:pPr marL="0" indent="0" algn="ctr">
              <a:buNone/>
            </a:pPr>
            <a:r>
              <a:rPr lang="en-US" sz="2800" u="sng" dirty="0">
                <a:hlinkClick r:id="rId3"/>
              </a:rPr>
              <a:t>https://github.com/fallgrennj/BIBFRAME-NLM</a:t>
            </a:r>
            <a:r>
              <a:rPr lang="en-US" sz="2800" dirty="0"/>
              <a:t> </a:t>
            </a:r>
            <a:endParaRPr lang="en-US" sz="2800" dirty="0" smtClean="0"/>
          </a:p>
          <a:p>
            <a:pPr marL="0" indent="0" algn="ctr">
              <a:buNone/>
            </a:pPr>
            <a:r>
              <a:rPr lang="en-US" sz="2800" dirty="0"/>
              <a:t> </a:t>
            </a:r>
          </a:p>
          <a:p>
            <a:pPr marL="0" indent="0" algn="ctr">
              <a:buNone/>
            </a:pPr>
            <a:r>
              <a:rPr lang="en-US" sz="2800" dirty="0"/>
              <a:t>BF Lite</a:t>
            </a:r>
          </a:p>
          <a:p>
            <a:pPr marL="0" indent="0" algn="ctr">
              <a:buNone/>
            </a:pPr>
            <a:r>
              <a:rPr lang="en-US" sz="2800" u="sng" dirty="0">
                <a:hlinkClick r:id="rId4"/>
              </a:rPr>
              <a:t>http://bibfra.me</a:t>
            </a:r>
            <a:endParaRPr lang="en-US" sz="2800" u="sng" dirty="0"/>
          </a:p>
          <a:p>
            <a:pPr marL="0" indent="0" algn="ctr">
              <a:buNone/>
            </a:pPr>
            <a:r>
              <a:rPr lang="en-US" sz="2800" dirty="0"/>
              <a:t> </a:t>
            </a:r>
          </a:p>
          <a:p>
            <a:pPr marL="0" indent="0" algn="ctr">
              <a:buNone/>
            </a:pPr>
            <a:r>
              <a:rPr lang="en-US" sz="2800" dirty="0"/>
              <a:t>BF Lite core spreadsheet</a:t>
            </a:r>
          </a:p>
          <a:p>
            <a:pPr marL="0" indent="0" algn="ctr">
              <a:buNone/>
            </a:pPr>
            <a:r>
              <a:rPr lang="en-US" sz="2800" u="sng" dirty="0">
                <a:hlinkClick r:id="rId5"/>
              </a:rPr>
              <a:t>https://docs.google.com/spreadsheets/d/1QM8X4qHd-D6ogftRHywBwIvKGyMa_5Kp3YgNEsv7KpU/edit?usp=sharing</a:t>
            </a:r>
            <a:r>
              <a:rPr lang="en-US" sz="2800" dirty="0"/>
              <a:t> </a:t>
            </a:r>
          </a:p>
          <a:p>
            <a:pPr marL="0" indent="0" algn="ctr">
              <a:buNone/>
            </a:pPr>
            <a:r>
              <a:rPr lang="en-US" sz="2800" dirty="0"/>
              <a:t> </a:t>
            </a:r>
          </a:p>
          <a:p>
            <a:pPr marL="0" indent="0" algn="ctr">
              <a:buNone/>
            </a:pPr>
            <a:r>
              <a:rPr lang="en-US" sz="2800" dirty="0"/>
              <a:t>Mockup: The contributions of Rudolph Virchow</a:t>
            </a:r>
          </a:p>
          <a:p>
            <a:pPr marL="0" indent="0" algn="ctr">
              <a:buNone/>
            </a:pPr>
            <a:r>
              <a:rPr lang="en-US" sz="2800" u="sng" dirty="0">
                <a:hlinkClick r:id="rId6"/>
              </a:rPr>
              <a:t>https://docs.google.com/document/d/1WNcOy56l6f1vswWCa4PTBvkjoSDo2T2U3cj69moYwX8/edit?usp=sharing</a:t>
            </a:r>
            <a:endParaRPr lang="en-US" sz="2800" dirty="0"/>
          </a:p>
          <a:p>
            <a:pPr marL="0" indent="0" algn="ctr">
              <a:buNone/>
            </a:pPr>
            <a:r>
              <a:rPr lang="en-US" sz="2800" dirty="0"/>
              <a:t> </a:t>
            </a:r>
          </a:p>
          <a:p>
            <a:pPr marL="0" indent="0" algn="ctr">
              <a:buNone/>
            </a:pPr>
            <a:r>
              <a:rPr lang="en-US" sz="2800" dirty="0"/>
              <a:t>Mockup: The myth of the addicted army</a:t>
            </a:r>
          </a:p>
          <a:p>
            <a:pPr marL="0" indent="0" algn="ctr">
              <a:buNone/>
            </a:pPr>
            <a:r>
              <a:rPr lang="en-US" sz="2800" u="sng" dirty="0">
                <a:hlinkClick r:id="rId7"/>
              </a:rPr>
              <a:t>https://docs.google.com/document/d/10jhz0P2bN_d_WZPmKDwhvQSDKrVvU99RWGiinKP6NUc/edit?usp=sharing</a:t>
            </a:r>
            <a:r>
              <a:rPr lang="en-US" sz="2800" dirty="0"/>
              <a:t> </a:t>
            </a:r>
          </a:p>
          <a:p>
            <a:pPr marL="0" indent="0" algn="ctr">
              <a:buNone/>
            </a:pPr>
            <a:endParaRPr lang="en-US" sz="2800" u="sng" dirty="0"/>
          </a:p>
          <a:p>
            <a:pPr marL="0" indent="0" algn="ctr">
              <a:buNone/>
            </a:pPr>
            <a:r>
              <a:rPr lang="en-US" sz="2800" dirty="0"/>
              <a:t>Spreadsheet: Comparison Chart of BSR Core to BF Lite</a:t>
            </a:r>
          </a:p>
          <a:p>
            <a:pPr marL="0" indent="0" algn="ctr">
              <a:buNone/>
            </a:pPr>
            <a:r>
              <a:rPr lang="en-US" sz="2800" u="sng" dirty="0">
                <a:hlinkClick r:id="rId8"/>
              </a:rPr>
              <a:t>https://docs.google.com/spreadsheets/d/1i91zJqd8Y6IGTiMoKi2KgkD_7x9ZfstCZvLXvGUEph0/edit?usp=sharing</a:t>
            </a:r>
            <a:endParaRPr lang="en-US" sz="2800" dirty="0"/>
          </a:p>
          <a:p>
            <a:pPr marL="0" indent="0" algn="ctr">
              <a:buNone/>
            </a:pPr>
            <a:r>
              <a:rPr lang="en-US" sz="2800" dirty="0"/>
              <a:t> </a:t>
            </a:r>
          </a:p>
          <a:p>
            <a:pPr marL="0" indent="0" algn="ctr">
              <a:buNone/>
            </a:pPr>
            <a:r>
              <a:rPr lang="en-US" sz="2800" dirty="0"/>
              <a:t>Mockup:  Fifteen Minute Hour</a:t>
            </a:r>
          </a:p>
          <a:p>
            <a:pPr marL="0" indent="0" algn="ctr">
              <a:buNone/>
            </a:pPr>
            <a:r>
              <a:rPr lang="en-US" sz="2800" u="sng" dirty="0">
                <a:hlinkClick r:id="rId9"/>
              </a:rPr>
              <a:t>https://docs.google.com/document/d/1N9Xrjc52_Z2VlHVuutvERUl7NW9PzwvV3iRAyjnoQj0/edit?usp=sharing</a:t>
            </a:r>
            <a:endParaRPr lang="en-US" sz="2800" dirty="0"/>
          </a:p>
          <a:p>
            <a:pPr marL="0" indent="0" algn="ctr">
              <a:buNone/>
            </a:pPr>
            <a:r>
              <a:rPr lang="en-US" sz="2800" dirty="0"/>
              <a:t> </a:t>
            </a:r>
          </a:p>
          <a:p>
            <a:pPr marL="0" indent="0" algn="ctr">
              <a:buNone/>
            </a:pPr>
            <a:r>
              <a:rPr lang="en-US" sz="2800" dirty="0"/>
              <a:t>Mockup:  Workshop on Artificial Ecological Systems</a:t>
            </a:r>
          </a:p>
          <a:p>
            <a:pPr marL="0" indent="0" algn="ctr">
              <a:buNone/>
            </a:pPr>
            <a:r>
              <a:rPr lang="en-US" sz="2800" u="sng" dirty="0">
                <a:hlinkClick r:id="rId10"/>
              </a:rPr>
              <a:t>https://docs.google.com/document/d/1ObWV5W0r3VisGpPArBNzMSPnIC5hxyur5IBeXYHVDp8/edit?usp=sharing</a:t>
            </a:r>
            <a:endParaRPr lang="en-US" sz="2800" dirty="0"/>
          </a:p>
          <a:p>
            <a:pPr marL="0" indent="0">
              <a:buNone/>
            </a:pPr>
            <a:endParaRPr lang="en-US" dirty="0"/>
          </a:p>
        </p:txBody>
      </p:sp>
      <p:sp>
        <p:nvSpPr>
          <p:cNvPr id="2" name="Slide Number Placeholder 1"/>
          <p:cNvSpPr>
            <a:spLocks noGrp="1"/>
          </p:cNvSpPr>
          <p:nvPr>
            <p:ph type="sldNum" sz="quarter" idx="15"/>
          </p:nvPr>
        </p:nvSpPr>
        <p:spPr/>
        <p:txBody>
          <a:bodyPr/>
          <a:lstStyle/>
          <a:p>
            <a:fld id="{0C9FA9AA-3294-404D-B319-2B75C3DF66C7}" type="slidenum">
              <a:rPr lang="en-US" smtClean="0">
                <a:solidFill>
                  <a:srgbClr val="ECEDD1"/>
                </a:solidFill>
              </a:rPr>
              <a:pPr/>
              <a:t>11</a:t>
            </a:fld>
            <a:endParaRPr lang="en-US">
              <a:solidFill>
                <a:srgbClr val="ECEDD1"/>
              </a:solidFill>
            </a:endParaRPr>
          </a:p>
        </p:txBody>
      </p:sp>
      <p:sp>
        <p:nvSpPr>
          <p:cNvPr id="3" name="Title 2"/>
          <p:cNvSpPr>
            <a:spLocks noGrp="1"/>
          </p:cNvSpPr>
          <p:nvPr>
            <p:ph type="title"/>
          </p:nvPr>
        </p:nvSpPr>
        <p:spPr/>
        <p:txBody>
          <a:bodyPr/>
          <a:lstStyle/>
          <a:p>
            <a:pPr algn="ctr"/>
            <a:r>
              <a:rPr lang="en-US" b="1" dirty="0" smtClean="0"/>
              <a:t>Links</a:t>
            </a:r>
            <a:endParaRPr lang="en-US" b="1" dirty="0"/>
          </a:p>
        </p:txBody>
      </p:sp>
    </p:spTree>
    <p:extLst>
      <p:ext uri="{BB962C8B-B14F-4D97-AF65-F5344CB8AC3E}">
        <p14:creationId xmlns:p14="http://schemas.microsoft.com/office/powerpoint/2010/main" val="178945815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p:cNvSpPr>
            <a:spLocks noGrp="1"/>
          </p:cNvSpPr>
          <p:nvPr>
            <p:ph idx="1"/>
          </p:nvPr>
        </p:nvSpPr>
        <p:spPr/>
        <p:txBody>
          <a:bodyPr>
            <a:normAutofit/>
          </a:bodyPr>
          <a:lstStyle/>
          <a:p>
            <a:pPr marL="0" indent="0" algn="ctr">
              <a:buNone/>
            </a:pPr>
            <a:endParaRPr lang="en-US" dirty="0" smtClean="0"/>
          </a:p>
          <a:p>
            <a:pPr marL="0" indent="0" algn="ctr">
              <a:buNone/>
            </a:pPr>
            <a:endParaRPr lang="en-US" dirty="0"/>
          </a:p>
          <a:p>
            <a:pPr marL="0" indent="0">
              <a:buNone/>
            </a:pPr>
            <a:endParaRPr lang="en-US" dirty="0"/>
          </a:p>
          <a:p>
            <a:pPr marL="0" indent="0">
              <a:buNone/>
            </a:pPr>
            <a:endParaRPr lang="en-US" dirty="0" smtClean="0"/>
          </a:p>
          <a:p>
            <a:pPr marL="0" indent="0" algn="ctr">
              <a:buNone/>
            </a:pPr>
            <a:r>
              <a:rPr lang="en-US" sz="2400" dirty="0" smtClean="0">
                <a:hlinkClick r:id="rId2"/>
              </a:rPr>
              <a:t>fallgrennj@mail.nlm.nih.gov</a:t>
            </a:r>
            <a:endParaRPr lang="en-US" sz="2400" dirty="0" smtClean="0"/>
          </a:p>
          <a:p>
            <a:pPr marL="0" indent="0" algn="ctr">
              <a:buNone/>
            </a:pPr>
            <a:endParaRPr lang="en-US" dirty="0"/>
          </a:p>
          <a:p>
            <a:pPr marL="0" indent="0" algn="ctr">
              <a:buNone/>
            </a:pPr>
            <a:endParaRPr lang="en-US" dirty="0"/>
          </a:p>
        </p:txBody>
      </p:sp>
      <p:sp>
        <p:nvSpPr>
          <p:cNvPr id="3" name="Slide Number Placeholder 2"/>
          <p:cNvSpPr>
            <a:spLocks noGrp="1"/>
          </p:cNvSpPr>
          <p:nvPr>
            <p:ph type="sldNum" sz="quarter" idx="15"/>
          </p:nvPr>
        </p:nvSpPr>
        <p:spPr/>
        <p:txBody>
          <a:bodyPr/>
          <a:lstStyle/>
          <a:p>
            <a:fld id="{0C9FA9AA-3294-404D-B319-2B75C3DF66C7}" type="slidenum">
              <a:rPr lang="en-US" smtClean="0">
                <a:solidFill>
                  <a:srgbClr val="ECEDD1"/>
                </a:solidFill>
              </a:rPr>
              <a:pPr/>
              <a:t>12</a:t>
            </a:fld>
            <a:endParaRPr lang="en-US">
              <a:solidFill>
                <a:srgbClr val="ECEDD1"/>
              </a:solidFill>
            </a:endParaRPr>
          </a:p>
        </p:txBody>
      </p:sp>
      <p:sp>
        <p:nvSpPr>
          <p:cNvPr id="6" name="Title 5"/>
          <p:cNvSpPr>
            <a:spLocks noGrp="1"/>
          </p:cNvSpPr>
          <p:nvPr>
            <p:ph type="title"/>
          </p:nvPr>
        </p:nvSpPr>
        <p:spPr>
          <a:xfrm>
            <a:off x="495935" y="1524000"/>
            <a:ext cx="8229600" cy="1066800"/>
          </a:xfrm>
        </p:spPr>
        <p:txBody>
          <a:bodyPr/>
          <a:lstStyle/>
          <a:p>
            <a:pPr algn="ctr"/>
            <a:r>
              <a:rPr lang="en-US" b="1" dirty="0" smtClean="0"/>
              <a:t>Thank you!</a:t>
            </a:r>
            <a:endParaRPr lang="en-US" b="1" dirty="0"/>
          </a:p>
        </p:txBody>
      </p:sp>
    </p:spTree>
    <p:extLst>
      <p:ext uri="{BB962C8B-B14F-4D97-AF65-F5344CB8AC3E}">
        <p14:creationId xmlns:p14="http://schemas.microsoft.com/office/powerpoint/2010/main" val="128959565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62000" y="2133600"/>
            <a:ext cx="7924800" cy="2860964"/>
          </a:xfrm>
        </p:spPr>
        <p:txBody>
          <a:bodyPr>
            <a:normAutofit/>
          </a:bodyPr>
          <a:lstStyle/>
          <a:p>
            <a:r>
              <a:rPr lang="en-US" sz="3600" dirty="0" smtClean="0"/>
              <a:t> A core set of Classes and properties</a:t>
            </a:r>
          </a:p>
          <a:p>
            <a:r>
              <a:rPr lang="en-US" sz="3600" dirty="0" smtClean="0"/>
              <a:t>Extend the core with properties from other vocabularies for specificity and richness</a:t>
            </a:r>
          </a:p>
          <a:p>
            <a:endParaRPr lang="en-US" sz="3600" dirty="0" smtClean="0"/>
          </a:p>
          <a:p>
            <a:endParaRPr lang="en-US" sz="3600" dirty="0" smtClean="0"/>
          </a:p>
          <a:p>
            <a:endParaRPr lang="en-US" sz="3600" b="1" dirty="0" smtClean="0"/>
          </a:p>
        </p:txBody>
      </p:sp>
      <p:sp>
        <p:nvSpPr>
          <p:cNvPr id="2" name="Title 1"/>
          <p:cNvSpPr>
            <a:spLocks noGrp="1"/>
          </p:cNvSpPr>
          <p:nvPr>
            <p:ph type="title"/>
          </p:nvPr>
        </p:nvSpPr>
        <p:spPr/>
        <p:txBody>
          <a:bodyPr/>
          <a:lstStyle/>
          <a:p>
            <a:pPr algn="ctr"/>
            <a:r>
              <a:rPr lang="en-US" b="1" dirty="0" smtClean="0"/>
              <a:t>A Modular BIBFRAME Model</a:t>
            </a:r>
            <a:endParaRPr lang="en-US" b="1" dirty="0"/>
          </a:p>
        </p:txBody>
      </p:sp>
      <p:sp>
        <p:nvSpPr>
          <p:cNvPr id="5" name="Slide Number Placeholder 4"/>
          <p:cNvSpPr>
            <a:spLocks noGrp="1"/>
          </p:cNvSpPr>
          <p:nvPr>
            <p:ph type="sldNum" sz="quarter" idx="15"/>
          </p:nvPr>
        </p:nvSpPr>
        <p:spPr/>
        <p:txBody>
          <a:bodyPr/>
          <a:lstStyle/>
          <a:p>
            <a:fld id="{0C9FA9AA-3294-404D-B319-2B75C3DF66C7}" type="slidenum">
              <a:rPr lang="en-US" smtClean="0">
                <a:solidFill>
                  <a:srgbClr val="ECEDD1"/>
                </a:solidFill>
              </a:rPr>
              <a:pPr/>
              <a:t>2</a:t>
            </a:fld>
            <a:endParaRPr lang="en-US">
              <a:solidFill>
                <a:srgbClr val="ECEDD1"/>
              </a:solidFill>
            </a:endParaRPr>
          </a:p>
        </p:txBody>
      </p:sp>
    </p:spTree>
    <p:extLst>
      <p:ext uri="{BB962C8B-B14F-4D97-AF65-F5344CB8AC3E}">
        <p14:creationId xmlns:p14="http://schemas.microsoft.com/office/powerpoint/2010/main" val="214730536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0C9FA9AA-3294-404D-B319-2B75C3DF66C7}" type="slidenum">
              <a:rPr lang="en-US" smtClean="0">
                <a:solidFill>
                  <a:srgbClr val="ECEDD1"/>
                </a:solidFill>
              </a:rPr>
              <a:pPr/>
              <a:t>3</a:t>
            </a:fld>
            <a:endParaRPr lang="en-US">
              <a:solidFill>
                <a:srgbClr val="ECEDD1"/>
              </a:solidFill>
            </a:endParaRPr>
          </a:p>
        </p:txBody>
      </p:sp>
      <p:sp>
        <p:nvSpPr>
          <p:cNvPr id="5" name="Title 4"/>
          <p:cNvSpPr>
            <a:spLocks noGrp="1"/>
          </p:cNvSpPr>
          <p:nvPr>
            <p:ph type="title"/>
          </p:nvPr>
        </p:nvSpPr>
        <p:spPr>
          <a:xfrm>
            <a:off x="485775" y="762000"/>
            <a:ext cx="8229600" cy="3581400"/>
          </a:xfrm>
        </p:spPr>
        <p:txBody>
          <a:bodyPr anchor="t">
            <a:normAutofit/>
          </a:bodyPr>
          <a:lstStyle/>
          <a:p>
            <a:pPr algn="ctr"/>
            <a:r>
              <a:rPr lang="en-US" sz="4800" dirty="0" smtClean="0"/>
              <a:t>To convert or to create, </a:t>
            </a:r>
            <a:br>
              <a:rPr lang="en-US" sz="4800" dirty="0" smtClean="0"/>
            </a:br>
            <a:r>
              <a:rPr lang="en-US" sz="4800" dirty="0" smtClean="0"/>
              <a:t>that is the question. </a:t>
            </a:r>
            <a:endParaRPr lang="en-US" sz="4800" dirty="0"/>
          </a:p>
        </p:txBody>
      </p:sp>
      <p:pic>
        <p:nvPicPr>
          <p:cNvPr id="1026" name="Picture 2" descr="http://www.bbc.co.uk/schools/primaryhistory/famouspeople/william_shakespeare/images/shakespeare_portrait_desk.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898775" y="2895600"/>
            <a:ext cx="3403600" cy="2667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5970788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630996"/>
            <a:ext cx="8229600" cy="4236403"/>
          </a:xfrm>
        </p:spPr>
        <p:txBody>
          <a:bodyPr/>
          <a:lstStyle/>
          <a:p>
            <a:pPr marL="0" indent="0" algn="ctr">
              <a:buNone/>
            </a:pPr>
            <a:r>
              <a:rPr lang="en-US" sz="3600" dirty="0" smtClean="0">
                <a:solidFill>
                  <a:prstClr val="white"/>
                </a:solidFill>
              </a:rPr>
              <a:t>BF </a:t>
            </a:r>
            <a:r>
              <a:rPr lang="en-US" sz="3600" dirty="0">
                <a:solidFill>
                  <a:prstClr val="white"/>
                </a:solidFill>
              </a:rPr>
              <a:t>Lite </a:t>
            </a:r>
            <a:endParaRPr lang="en-US" sz="3600" dirty="0" smtClean="0">
              <a:solidFill>
                <a:prstClr val="white"/>
              </a:solidFill>
            </a:endParaRPr>
          </a:p>
          <a:p>
            <a:pPr marL="0" indent="0" algn="ctr">
              <a:buNone/>
            </a:pPr>
            <a:r>
              <a:rPr lang="en-US" sz="2000" dirty="0" smtClean="0">
                <a:solidFill>
                  <a:prstClr val="white"/>
                </a:solidFill>
                <a:hlinkClick r:id="rId3"/>
              </a:rPr>
              <a:t>http</a:t>
            </a:r>
            <a:r>
              <a:rPr lang="en-US" sz="2000" dirty="0">
                <a:solidFill>
                  <a:prstClr val="white"/>
                </a:solidFill>
                <a:hlinkClick r:id="rId3"/>
              </a:rPr>
              <a:t>://</a:t>
            </a:r>
            <a:r>
              <a:rPr lang="en-US" sz="2000" dirty="0" smtClean="0">
                <a:solidFill>
                  <a:prstClr val="white"/>
                </a:solidFill>
                <a:hlinkClick r:id="rId3"/>
              </a:rPr>
              <a:t>bibfra.me</a:t>
            </a:r>
            <a:endParaRPr lang="en-US" sz="3600" dirty="0" smtClean="0"/>
          </a:p>
        </p:txBody>
      </p:sp>
      <p:sp>
        <p:nvSpPr>
          <p:cNvPr id="2" name="Title 1"/>
          <p:cNvSpPr>
            <a:spLocks noGrp="1"/>
          </p:cNvSpPr>
          <p:nvPr>
            <p:ph type="title"/>
          </p:nvPr>
        </p:nvSpPr>
        <p:spPr/>
        <p:txBody>
          <a:bodyPr/>
          <a:lstStyle/>
          <a:p>
            <a:pPr algn="ctr"/>
            <a:r>
              <a:rPr lang="en-US" b="1" dirty="0" smtClean="0"/>
              <a:t>An </a:t>
            </a:r>
            <a:r>
              <a:rPr lang="en-US" b="1" i="1" dirty="0" smtClean="0"/>
              <a:t>Experimental</a:t>
            </a:r>
            <a:r>
              <a:rPr lang="en-US" b="1" dirty="0" smtClean="0"/>
              <a:t> Core</a:t>
            </a:r>
            <a:endParaRPr lang="en-US" b="1" dirty="0"/>
          </a:p>
        </p:txBody>
      </p:sp>
      <p:sp>
        <p:nvSpPr>
          <p:cNvPr id="4" name="Slide Number Placeholder 3"/>
          <p:cNvSpPr>
            <a:spLocks noGrp="1"/>
          </p:cNvSpPr>
          <p:nvPr>
            <p:ph type="sldNum" sz="quarter" idx="15"/>
          </p:nvPr>
        </p:nvSpPr>
        <p:spPr/>
        <p:txBody>
          <a:bodyPr/>
          <a:lstStyle/>
          <a:p>
            <a:fld id="{0C9FA9AA-3294-404D-B319-2B75C3DF66C7}" type="slidenum">
              <a:rPr lang="en-US" smtClean="0">
                <a:solidFill>
                  <a:srgbClr val="ECEDD1"/>
                </a:solidFill>
              </a:rPr>
              <a:pPr/>
              <a:t>4</a:t>
            </a:fld>
            <a:endParaRPr lang="en-US">
              <a:solidFill>
                <a:srgbClr val="ECEDD1"/>
              </a:solidFill>
            </a:endParaRPr>
          </a:p>
        </p:txBody>
      </p:sp>
      <p:pic>
        <p:nvPicPr>
          <p:cNvPr id="5"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991225" y="3974030"/>
            <a:ext cx="1847850" cy="6953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 name="Picture 5"/>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000500" y="3131747"/>
            <a:ext cx="1143000" cy="1143000"/>
          </a:xfrm>
          <a:prstGeom prst="rect">
            <a:avLst/>
          </a:prstGeom>
        </p:spPr>
      </p:pic>
      <p:pic>
        <p:nvPicPr>
          <p:cNvPr id="7" name="Picture 8"/>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368570" y="3974030"/>
            <a:ext cx="1895475" cy="8572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9" name="Picture 8"/>
          <p:cNvPicPr>
            <a:picLocks noChangeAspect="1"/>
          </p:cNvPicPr>
          <p:nvPr/>
        </p:nvPicPr>
        <p:blipFill>
          <a:blip r:embed="rId7"/>
          <a:stretch>
            <a:fillRect/>
          </a:stretch>
        </p:blipFill>
        <p:spPr>
          <a:xfrm>
            <a:off x="3655219" y="4950273"/>
            <a:ext cx="1833562" cy="740727"/>
          </a:xfrm>
          <a:prstGeom prst="rect">
            <a:avLst/>
          </a:prstGeom>
        </p:spPr>
      </p:pic>
    </p:spTree>
    <p:extLst>
      <p:ext uri="{BB962C8B-B14F-4D97-AF65-F5344CB8AC3E}">
        <p14:creationId xmlns:p14="http://schemas.microsoft.com/office/powerpoint/2010/main" val="135874533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981200"/>
            <a:ext cx="8229600" cy="3962400"/>
          </a:xfrm>
        </p:spPr>
        <p:txBody>
          <a:bodyPr/>
          <a:lstStyle/>
          <a:p>
            <a:r>
              <a:rPr lang="en-US" sz="3600" dirty="0">
                <a:hlinkClick r:id="rId3"/>
              </a:rPr>
              <a:t>BF Lite Spreadsheet</a:t>
            </a:r>
            <a:r>
              <a:rPr lang="en-US" sz="3600" dirty="0"/>
              <a:t> </a:t>
            </a:r>
          </a:p>
          <a:p>
            <a:pPr marL="0" indent="0">
              <a:buNone/>
            </a:pPr>
            <a:endParaRPr lang="en-US" sz="3600" dirty="0" smtClean="0"/>
          </a:p>
          <a:p>
            <a:r>
              <a:rPr lang="en-US" sz="3600" dirty="0" smtClean="0"/>
              <a:t>Print monograph mock ups</a:t>
            </a:r>
          </a:p>
          <a:p>
            <a:pPr lvl="1"/>
            <a:r>
              <a:rPr lang="en-US" u="sng" dirty="0" smtClean="0">
                <a:hlinkClick r:id="rId4"/>
              </a:rPr>
              <a:t>The </a:t>
            </a:r>
            <a:r>
              <a:rPr lang="en-US" u="sng" dirty="0">
                <a:hlinkClick r:id="rId4"/>
              </a:rPr>
              <a:t>myth of the addicted </a:t>
            </a:r>
            <a:r>
              <a:rPr lang="en-US" u="sng" dirty="0" smtClean="0">
                <a:hlinkClick r:id="rId4"/>
              </a:rPr>
              <a:t>army</a:t>
            </a:r>
            <a:endParaRPr lang="en-US" dirty="0" smtClean="0"/>
          </a:p>
          <a:p>
            <a:pPr lvl="1"/>
            <a:r>
              <a:rPr lang="en-US" u="sng" dirty="0" smtClean="0">
                <a:hlinkClick r:id="rId5"/>
              </a:rPr>
              <a:t>The </a:t>
            </a:r>
            <a:r>
              <a:rPr lang="en-US" u="sng" dirty="0">
                <a:hlinkClick r:id="rId5"/>
              </a:rPr>
              <a:t>contributions of Rudolph </a:t>
            </a:r>
            <a:r>
              <a:rPr lang="en-US" u="sng" dirty="0" smtClean="0">
                <a:hlinkClick r:id="rId5"/>
              </a:rPr>
              <a:t>Virchow</a:t>
            </a:r>
            <a:endParaRPr lang="en-US" u="sng" dirty="0" smtClean="0"/>
          </a:p>
          <a:p>
            <a:pPr marL="0" indent="0">
              <a:buNone/>
            </a:pPr>
            <a:endParaRPr lang="en-US" dirty="0" smtClean="0"/>
          </a:p>
        </p:txBody>
      </p:sp>
      <p:sp>
        <p:nvSpPr>
          <p:cNvPr id="2" name="Title 1"/>
          <p:cNvSpPr>
            <a:spLocks noGrp="1"/>
          </p:cNvSpPr>
          <p:nvPr>
            <p:ph type="title"/>
          </p:nvPr>
        </p:nvSpPr>
        <p:spPr/>
        <p:txBody>
          <a:bodyPr>
            <a:normAutofit/>
          </a:bodyPr>
          <a:lstStyle/>
          <a:p>
            <a:pPr algn="ctr"/>
            <a:r>
              <a:rPr lang="en-US" b="1" dirty="0" smtClean="0"/>
              <a:t>Testing: New Resources</a:t>
            </a:r>
            <a:endParaRPr lang="en-US" b="1" dirty="0"/>
          </a:p>
        </p:txBody>
      </p:sp>
      <p:sp>
        <p:nvSpPr>
          <p:cNvPr id="4" name="Slide Number Placeholder 3"/>
          <p:cNvSpPr>
            <a:spLocks noGrp="1"/>
          </p:cNvSpPr>
          <p:nvPr>
            <p:ph type="sldNum" sz="quarter" idx="15"/>
          </p:nvPr>
        </p:nvSpPr>
        <p:spPr/>
        <p:txBody>
          <a:bodyPr/>
          <a:lstStyle/>
          <a:p>
            <a:fld id="{0C9FA9AA-3294-404D-B319-2B75C3DF66C7}" type="slidenum">
              <a:rPr lang="en-US" smtClean="0">
                <a:solidFill>
                  <a:srgbClr val="ECEDD1"/>
                </a:solidFill>
              </a:rPr>
              <a:pPr/>
              <a:t>5</a:t>
            </a:fld>
            <a:endParaRPr lang="en-US">
              <a:solidFill>
                <a:srgbClr val="ECEDD1"/>
              </a:solidFill>
            </a:endParaRPr>
          </a:p>
        </p:txBody>
      </p:sp>
    </p:spTree>
    <p:extLst>
      <p:ext uri="{BB962C8B-B14F-4D97-AF65-F5344CB8AC3E}">
        <p14:creationId xmlns:p14="http://schemas.microsoft.com/office/powerpoint/2010/main" val="409025169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pPr marL="0" indent="0">
              <a:buNone/>
            </a:pPr>
            <a:endParaRPr lang="en-US" sz="3600" dirty="0" smtClean="0"/>
          </a:p>
          <a:p>
            <a:pPr marL="0" indent="0">
              <a:buNone/>
            </a:pPr>
            <a:r>
              <a:rPr lang="en-US" sz="3600" dirty="0" smtClean="0"/>
              <a:t>PCC BSR Core mapped to BF Lite</a:t>
            </a:r>
          </a:p>
          <a:p>
            <a:pPr lvl="1"/>
            <a:r>
              <a:rPr lang="en-US" sz="3400" dirty="0" smtClean="0">
                <a:hlinkClick r:id="rId3"/>
              </a:rPr>
              <a:t>PCCBSR2BFLite Spreadsheet</a:t>
            </a:r>
            <a:endParaRPr lang="en-US" sz="3400" dirty="0" smtClean="0"/>
          </a:p>
          <a:p>
            <a:pPr lvl="1"/>
            <a:r>
              <a:rPr lang="en-US" sz="3400" dirty="0" smtClean="0"/>
              <a:t>Mockups</a:t>
            </a:r>
          </a:p>
          <a:p>
            <a:pPr lvl="2"/>
            <a:r>
              <a:rPr lang="en-US" sz="2600" dirty="0" smtClean="0">
                <a:hlinkClick r:id="rId4"/>
              </a:rPr>
              <a:t>Fifteen </a:t>
            </a:r>
            <a:r>
              <a:rPr lang="en-US" sz="2600" dirty="0">
                <a:hlinkClick r:id="rId4"/>
              </a:rPr>
              <a:t>Minute Hour</a:t>
            </a:r>
            <a:endParaRPr lang="en-US" sz="2600" dirty="0"/>
          </a:p>
          <a:p>
            <a:pPr lvl="2"/>
            <a:r>
              <a:rPr lang="en-US" sz="2800" dirty="0" smtClean="0">
                <a:hlinkClick r:id="rId5"/>
              </a:rPr>
              <a:t>Workshop </a:t>
            </a:r>
            <a:r>
              <a:rPr lang="en-US" sz="2800" dirty="0">
                <a:hlinkClick r:id="rId5"/>
              </a:rPr>
              <a:t>on Artificial Ecological </a:t>
            </a:r>
            <a:r>
              <a:rPr lang="en-US" sz="2800" dirty="0" smtClean="0">
                <a:hlinkClick r:id="rId5"/>
              </a:rPr>
              <a:t>Systems</a:t>
            </a:r>
            <a:endParaRPr lang="en-US" sz="3100" dirty="0" smtClean="0"/>
          </a:p>
          <a:p>
            <a:endParaRPr lang="en-US" dirty="0" smtClean="0"/>
          </a:p>
        </p:txBody>
      </p:sp>
      <p:sp>
        <p:nvSpPr>
          <p:cNvPr id="3" name="Slide Number Placeholder 2"/>
          <p:cNvSpPr>
            <a:spLocks noGrp="1"/>
          </p:cNvSpPr>
          <p:nvPr>
            <p:ph type="sldNum" sz="quarter" idx="15"/>
          </p:nvPr>
        </p:nvSpPr>
        <p:spPr/>
        <p:txBody>
          <a:bodyPr/>
          <a:lstStyle/>
          <a:p>
            <a:fld id="{0C9FA9AA-3294-404D-B319-2B75C3DF66C7}" type="slidenum">
              <a:rPr lang="en-US" smtClean="0">
                <a:solidFill>
                  <a:srgbClr val="ECEDD1"/>
                </a:solidFill>
              </a:rPr>
              <a:pPr/>
              <a:t>6</a:t>
            </a:fld>
            <a:endParaRPr lang="en-US">
              <a:solidFill>
                <a:srgbClr val="ECEDD1"/>
              </a:solidFill>
            </a:endParaRPr>
          </a:p>
        </p:txBody>
      </p:sp>
      <p:sp>
        <p:nvSpPr>
          <p:cNvPr id="4" name="Title 3"/>
          <p:cNvSpPr>
            <a:spLocks noGrp="1"/>
          </p:cNvSpPr>
          <p:nvPr>
            <p:ph type="title"/>
          </p:nvPr>
        </p:nvSpPr>
        <p:spPr/>
        <p:txBody>
          <a:bodyPr/>
          <a:lstStyle/>
          <a:p>
            <a:pPr algn="ctr"/>
            <a:r>
              <a:rPr lang="en-US" b="1" dirty="0" smtClean="0"/>
              <a:t>Testing: New Resources</a:t>
            </a:r>
            <a:endParaRPr lang="en-US" b="1" dirty="0"/>
          </a:p>
        </p:txBody>
      </p:sp>
    </p:spTree>
    <p:extLst>
      <p:ext uri="{BB962C8B-B14F-4D97-AF65-F5344CB8AC3E}">
        <p14:creationId xmlns:p14="http://schemas.microsoft.com/office/powerpoint/2010/main" val="14240546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733800" y="2378148"/>
            <a:ext cx="4953000" cy="3679751"/>
          </a:xfrm>
        </p:spPr>
        <p:txBody>
          <a:bodyPr/>
          <a:lstStyle/>
          <a:p>
            <a:pPr marL="0" indent="0">
              <a:buNone/>
            </a:pPr>
            <a:endParaRPr lang="en-US" sz="3000" dirty="0" smtClean="0"/>
          </a:p>
          <a:p>
            <a:pPr marL="0" indent="0">
              <a:buNone/>
            </a:pPr>
            <a:r>
              <a:rPr lang="en-US" sz="3000" dirty="0" smtClean="0"/>
              <a:t>Print Monographs</a:t>
            </a:r>
          </a:p>
          <a:p>
            <a:pPr marL="0" indent="0">
              <a:buNone/>
            </a:pPr>
            <a:r>
              <a:rPr lang="en-US" sz="3000" dirty="0" smtClean="0"/>
              <a:t>BIBFLOW </a:t>
            </a:r>
            <a:r>
              <a:rPr lang="en-US" sz="3000" dirty="0"/>
              <a:t>Cataloging Module</a:t>
            </a:r>
          </a:p>
          <a:p>
            <a:pPr marL="0" indent="0">
              <a:buNone/>
            </a:pPr>
            <a:r>
              <a:rPr lang="en-US" sz="3000" dirty="0" smtClean="0"/>
              <a:t>BF Lite</a:t>
            </a:r>
            <a:endParaRPr lang="en-US" sz="3000" dirty="0"/>
          </a:p>
          <a:p>
            <a:endParaRPr lang="en-US" dirty="0"/>
          </a:p>
        </p:txBody>
      </p:sp>
      <p:sp>
        <p:nvSpPr>
          <p:cNvPr id="3" name="Slide Number Placeholder 2"/>
          <p:cNvSpPr>
            <a:spLocks noGrp="1"/>
          </p:cNvSpPr>
          <p:nvPr>
            <p:ph type="sldNum" sz="quarter" idx="15"/>
          </p:nvPr>
        </p:nvSpPr>
        <p:spPr/>
        <p:txBody>
          <a:bodyPr/>
          <a:lstStyle/>
          <a:p>
            <a:fld id="{0C9FA9AA-3294-404D-B319-2B75C3DF66C7}" type="slidenum">
              <a:rPr lang="en-US" smtClean="0">
                <a:solidFill>
                  <a:srgbClr val="ECEDD1"/>
                </a:solidFill>
              </a:rPr>
              <a:pPr/>
              <a:t>7</a:t>
            </a:fld>
            <a:endParaRPr lang="en-US">
              <a:solidFill>
                <a:srgbClr val="ECEDD1"/>
              </a:solidFill>
            </a:endParaRPr>
          </a:p>
        </p:txBody>
      </p:sp>
      <p:sp>
        <p:nvSpPr>
          <p:cNvPr id="4" name="Title 3"/>
          <p:cNvSpPr>
            <a:spLocks noGrp="1"/>
          </p:cNvSpPr>
          <p:nvPr>
            <p:ph type="title"/>
          </p:nvPr>
        </p:nvSpPr>
        <p:spPr/>
        <p:txBody>
          <a:bodyPr/>
          <a:lstStyle/>
          <a:p>
            <a:pPr algn="ctr"/>
            <a:r>
              <a:rPr lang="en-US" b="1" dirty="0" smtClean="0"/>
              <a:t>Testing: New Resources</a:t>
            </a:r>
            <a:endParaRPr lang="en-US" b="1" dirty="0"/>
          </a:p>
        </p:txBody>
      </p:sp>
      <p:pic>
        <p:nvPicPr>
          <p:cNvPr id="6" name="Picture 5"/>
          <p:cNvPicPr>
            <a:picLocks noChangeAspect="1"/>
          </p:cNvPicPr>
          <p:nvPr/>
        </p:nvPicPr>
        <p:blipFill>
          <a:blip r:embed="rId3"/>
          <a:stretch>
            <a:fillRect/>
          </a:stretch>
        </p:blipFill>
        <p:spPr>
          <a:xfrm>
            <a:off x="914400" y="2438400"/>
            <a:ext cx="2476500" cy="3143250"/>
          </a:xfrm>
          <a:prstGeom prst="rect">
            <a:avLst/>
          </a:prstGeom>
        </p:spPr>
      </p:pic>
      <p:sp>
        <p:nvSpPr>
          <p:cNvPr id="7" name="TextBox 6"/>
          <p:cNvSpPr txBox="1"/>
          <p:nvPr/>
        </p:nvSpPr>
        <p:spPr>
          <a:xfrm>
            <a:off x="2895600" y="1475509"/>
            <a:ext cx="3810000" cy="646331"/>
          </a:xfrm>
          <a:prstGeom prst="rect">
            <a:avLst/>
          </a:prstGeom>
          <a:noFill/>
        </p:spPr>
        <p:txBody>
          <a:bodyPr wrap="square" rtlCol="0">
            <a:spAutoFit/>
          </a:bodyPr>
          <a:lstStyle/>
          <a:p>
            <a:r>
              <a:rPr lang="en-US" sz="3600" dirty="0"/>
              <a:t>NLM Pilot Testing</a:t>
            </a:r>
          </a:p>
        </p:txBody>
      </p:sp>
    </p:spTree>
    <p:extLst>
      <p:ext uri="{BB962C8B-B14F-4D97-AF65-F5344CB8AC3E}">
        <p14:creationId xmlns:p14="http://schemas.microsoft.com/office/powerpoint/2010/main" val="373222919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en-US" sz="3600" dirty="0" smtClean="0"/>
              <a:t>Marshall Nirenberg at NLM</a:t>
            </a:r>
          </a:p>
          <a:p>
            <a:r>
              <a:rPr lang="en-US" sz="3600" dirty="0" smtClean="0"/>
              <a:t>What we have</a:t>
            </a:r>
          </a:p>
          <a:p>
            <a:pPr lvl="1"/>
            <a:r>
              <a:rPr lang="en-US" sz="2600" dirty="0" smtClean="0"/>
              <a:t>MARC records</a:t>
            </a:r>
          </a:p>
          <a:p>
            <a:pPr lvl="1"/>
            <a:r>
              <a:rPr lang="en-US" sz="2600" dirty="0" smtClean="0"/>
              <a:t>Medline Citation XML (article description)</a:t>
            </a:r>
          </a:p>
          <a:p>
            <a:pPr lvl="1"/>
            <a:r>
              <a:rPr lang="en-US" sz="2600" dirty="0" smtClean="0"/>
              <a:t>Profiles in Science: 2 descriptive schema</a:t>
            </a:r>
          </a:p>
          <a:p>
            <a:pPr lvl="2"/>
            <a:r>
              <a:rPr lang="en-US" sz="2400" dirty="0" smtClean="0"/>
              <a:t>Profiles in Science XML</a:t>
            </a:r>
          </a:p>
          <a:p>
            <a:pPr lvl="2"/>
            <a:r>
              <a:rPr lang="en-US" sz="2400" dirty="0" smtClean="0"/>
              <a:t>DC </a:t>
            </a:r>
          </a:p>
          <a:p>
            <a:pPr lvl="3"/>
            <a:r>
              <a:rPr lang="en-US" sz="2200" dirty="0" smtClean="0"/>
              <a:t>DC/RDF XML (experimental)</a:t>
            </a:r>
          </a:p>
          <a:p>
            <a:pPr lvl="1"/>
            <a:r>
              <a:rPr lang="en-US" sz="2600" dirty="0" smtClean="0"/>
              <a:t>Nirenberg Collection finding aid EAD</a:t>
            </a:r>
            <a:endParaRPr lang="en-US" sz="2600" dirty="0"/>
          </a:p>
        </p:txBody>
      </p:sp>
      <p:sp>
        <p:nvSpPr>
          <p:cNvPr id="2" name="Title 1"/>
          <p:cNvSpPr>
            <a:spLocks noGrp="1"/>
          </p:cNvSpPr>
          <p:nvPr>
            <p:ph type="title"/>
          </p:nvPr>
        </p:nvSpPr>
        <p:spPr/>
        <p:txBody>
          <a:bodyPr>
            <a:normAutofit/>
          </a:bodyPr>
          <a:lstStyle/>
          <a:p>
            <a:pPr algn="ctr"/>
            <a:r>
              <a:rPr lang="en-US" b="1" dirty="0" smtClean="0"/>
              <a:t>Testing: Legacy Conversion</a:t>
            </a:r>
            <a:endParaRPr lang="en-US" b="1" dirty="0"/>
          </a:p>
        </p:txBody>
      </p:sp>
      <p:sp>
        <p:nvSpPr>
          <p:cNvPr id="4" name="Slide Number Placeholder 3"/>
          <p:cNvSpPr>
            <a:spLocks noGrp="1"/>
          </p:cNvSpPr>
          <p:nvPr>
            <p:ph type="sldNum" sz="quarter" idx="15"/>
          </p:nvPr>
        </p:nvSpPr>
        <p:spPr/>
        <p:txBody>
          <a:bodyPr/>
          <a:lstStyle/>
          <a:p>
            <a:fld id="{0C9FA9AA-3294-404D-B319-2B75C3DF66C7}" type="slidenum">
              <a:rPr lang="en-US" smtClean="0">
                <a:solidFill>
                  <a:srgbClr val="ECEDD1"/>
                </a:solidFill>
              </a:rPr>
              <a:pPr/>
              <a:t>8</a:t>
            </a:fld>
            <a:endParaRPr lang="en-US">
              <a:solidFill>
                <a:srgbClr val="ECEDD1"/>
              </a:solidFill>
            </a:endParaRPr>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116944" y="1468582"/>
            <a:ext cx="1569856" cy="2209992"/>
          </a:xfrm>
          <a:prstGeom prst="rect">
            <a:avLst/>
          </a:prstGeom>
        </p:spPr>
      </p:pic>
    </p:spTree>
    <p:extLst>
      <p:ext uri="{BB962C8B-B14F-4D97-AF65-F5344CB8AC3E}">
        <p14:creationId xmlns:p14="http://schemas.microsoft.com/office/powerpoint/2010/main" val="57294565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524000"/>
            <a:ext cx="8229600" cy="4343400"/>
          </a:xfrm>
        </p:spPr>
        <p:txBody>
          <a:bodyPr>
            <a:normAutofit/>
          </a:bodyPr>
          <a:lstStyle/>
          <a:p>
            <a:pPr marL="0" indent="0">
              <a:buNone/>
            </a:pPr>
            <a:r>
              <a:rPr lang="en-US" sz="3200" dirty="0"/>
              <a:t>C</a:t>
            </a:r>
            <a:r>
              <a:rPr lang="en-US" sz="3200" dirty="0" smtClean="0"/>
              <a:t>hoosing authoritative sources</a:t>
            </a:r>
          </a:p>
          <a:p>
            <a:pPr lvl="1"/>
            <a:r>
              <a:rPr lang="en-US" sz="2800" dirty="0" smtClean="0"/>
              <a:t>People</a:t>
            </a:r>
          </a:p>
          <a:p>
            <a:pPr lvl="2"/>
            <a:r>
              <a:rPr lang="en-US" sz="2500" dirty="0" smtClean="0"/>
              <a:t>id.loc.gov, ISNI, ORCID, et al.</a:t>
            </a:r>
          </a:p>
          <a:p>
            <a:pPr lvl="2"/>
            <a:r>
              <a:rPr lang="en-US" sz="2500" dirty="0" smtClean="0"/>
              <a:t>VIAF</a:t>
            </a:r>
          </a:p>
          <a:p>
            <a:pPr lvl="1"/>
            <a:r>
              <a:rPr lang="en-US" sz="2800" dirty="0" smtClean="0"/>
              <a:t>Places</a:t>
            </a:r>
          </a:p>
          <a:p>
            <a:pPr lvl="2"/>
            <a:r>
              <a:rPr lang="en-US" sz="2400" dirty="0" smtClean="0"/>
              <a:t>Getty, id.loc.gov, </a:t>
            </a:r>
            <a:r>
              <a:rPr lang="en-US" sz="2400" dirty="0" err="1" smtClean="0"/>
              <a:t>MeSH</a:t>
            </a:r>
            <a:r>
              <a:rPr lang="en-US" sz="2400" dirty="0" smtClean="0"/>
              <a:t>, et al.</a:t>
            </a:r>
          </a:p>
          <a:p>
            <a:pPr lvl="1"/>
            <a:r>
              <a:rPr lang="en-US" sz="2800" dirty="0" smtClean="0"/>
              <a:t>Subjects</a:t>
            </a:r>
          </a:p>
          <a:p>
            <a:pPr lvl="2"/>
            <a:r>
              <a:rPr lang="en-US" sz="2400" dirty="0" smtClean="0"/>
              <a:t>LCSH, </a:t>
            </a:r>
            <a:r>
              <a:rPr lang="en-US" sz="2400" dirty="0" err="1" smtClean="0"/>
              <a:t>MeSH</a:t>
            </a:r>
            <a:r>
              <a:rPr lang="en-US" sz="2400" dirty="0" smtClean="0"/>
              <a:t>, et al.</a:t>
            </a:r>
          </a:p>
          <a:p>
            <a:pPr lvl="1"/>
            <a:r>
              <a:rPr lang="en-US" sz="2700" dirty="0" smtClean="0"/>
              <a:t>Works?  Instances?</a:t>
            </a:r>
          </a:p>
          <a:p>
            <a:pPr marL="457200" lvl="1" indent="0">
              <a:buNone/>
            </a:pPr>
            <a:endParaRPr lang="en-US" dirty="0"/>
          </a:p>
        </p:txBody>
      </p:sp>
      <p:sp>
        <p:nvSpPr>
          <p:cNvPr id="2" name="Title 1"/>
          <p:cNvSpPr>
            <a:spLocks noGrp="1"/>
          </p:cNvSpPr>
          <p:nvPr>
            <p:ph type="title"/>
          </p:nvPr>
        </p:nvSpPr>
        <p:spPr/>
        <p:txBody>
          <a:bodyPr/>
          <a:lstStyle/>
          <a:p>
            <a:pPr algn="ctr"/>
            <a:r>
              <a:rPr lang="en-US" b="1" dirty="0" smtClean="0"/>
              <a:t>Norms</a:t>
            </a:r>
            <a:endParaRPr lang="en-US" b="1" dirty="0"/>
          </a:p>
        </p:txBody>
      </p:sp>
      <p:sp>
        <p:nvSpPr>
          <p:cNvPr id="4" name="Slide Number Placeholder 3"/>
          <p:cNvSpPr>
            <a:spLocks noGrp="1"/>
          </p:cNvSpPr>
          <p:nvPr>
            <p:ph type="sldNum" sz="quarter" idx="15"/>
          </p:nvPr>
        </p:nvSpPr>
        <p:spPr/>
        <p:txBody>
          <a:bodyPr/>
          <a:lstStyle/>
          <a:p>
            <a:fld id="{0C9FA9AA-3294-404D-B319-2B75C3DF66C7}" type="slidenum">
              <a:rPr lang="en-US" smtClean="0">
                <a:solidFill>
                  <a:srgbClr val="ECEDD1"/>
                </a:solidFill>
              </a:rPr>
              <a:pPr/>
              <a:t>9</a:t>
            </a:fld>
            <a:endParaRPr lang="en-US">
              <a:solidFill>
                <a:srgbClr val="ECEDD1"/>
              </a:solidFill>
            </a:endParaRPr>
          </a:p>
        </p:txBody>
      </p:sp>
    </p:spTree>
    <p:extLst>
      <p:ext uri="{BB962C8B-B14F-4D97-AF65-F5344CB8AC3E}">
        <p14:creationId xmlns:p14="http://schemas.microsoft.com/office/powerpoint/2010/main" val="3298533645"/>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NIH NLM Sunburst Blue">
  <a:themeElements>
    <a:clrScheme name="Apothecary">
      <a:dk1>
        <a:sysClr val="windowText" lastClr="000000"/>
      </a:dk1>
      <a:lt1>
        <a:sysClr val="window" lastClr="FFFFFF"/>
      </a:lt1>
      <a:dk2>
        <a:srgbClr val="564B3C"/>
      </a:dk2>
      <a:lt2>
        <a:srgbClr val="ECEDD1"/>
      </a:lt2>
      <a:accent1>
        <a:srgbClr val="93A299"/>
      </a:accent1>
      <a:accent2>
        <a:srgbClr val="CF543F"/>
      </a:accent2>
      <a:accent3>
        <a:srgbClr val="B5AE53"/>
      </a:accent3>
      <a:accent4>
        <a:srgbClr val="848058"/>
      </a:accent4>
      <a:accent5>
        <a:srgbClr val="E8B54D"/>
      </a:accent5>
      <a:accent6>
        <a:srgbClr val="786C71"/>
      </a:accent6>
      <a:hlink>
        <a:srgbClr val="CCCC00"/>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blipFill>
          <a:blip xmlns:r="http://schemas.openxmlformats.org/officeDocument/2006/relationships" r:embed="rId1">
            <a:duotone>
              <a:schemeClr val="phClr">
                <a:shade val="55000"/>
                <a:alpha val="20000"/>
              </a:schemeClr>
              <a:schemeClr val="phClr">
                <a:tint val="40000"/>
                <a:shade val="90000"/>
                <a:satMod val="60000"/>
                <a:alpha val="20000"/>
              </a:schemeClr>
            </a:duotone>
          </a:blip>
          <a:tile tx="0" ty="0" sx="58000" sy="38000" flip="none" algn="tl"/>
        </a:blipFill>
        <a:blipFill>
          <a:blip xmlns:r="http://schemas.openxmlformats.org/officeDocument/2006/relationships" r:embed="rId2">
            <a:duotone>
              <a:schemeClr val="phClr">
                <a:shade val="12000"/>
                <a:satMod val="240000"/>
              </a:schemeClr>
              <a:schemeClr val="phClr">
                <a:tint val="65000"/>
              </a:schemeClr>
            </a:duotone>
          </a:blip>
          <a:stretch>
            <a:fillRect/>
          </a:stretch>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1492</TotalTime>
  <Words>1310</Words>
  <Application>Microsoft Office PowerPoint</Application>
  <PresentationFormat>On-screen Show (4:3)</PresentationFormat>
  <Paragraphs>149</Paragraphs>
  <Slides>12</Slides>
  <Notes>11</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12</vt:i4>
      </vt:variant>
    </vt:vector>
  </HeadingPairs>
  <TitlesOfParts>
    <vt:vector size="15" baseType="lpstr">
      <vt:lpstr>Calibri</vt:lpstr>
      <vt:lpstr>Wingdings 2</vt:lpstr>
      <vt:lpstr>NIH NLM Sunburst Blue</vt:lpstr>
      <vt:lpstr>Exploring a Modular Approach  to BIBFRAME </vt:lpstr>
      <vt:lpstr>A Modular BIBFRAME Model</vt:lpstr>
      <vt:lpstr>To convert or to create,  that is the question. </vt:lpstr>
      <vt:lpstr>An Experimental Core</vt:lpstr>
      <vt:lpstr>Testing: New Resources</vt:lpstr>
      <vt:lpstr>Testing: New Resources</vt:lpstr>
      <vt:lpstr>Testing: New Resources</vt:lpstr>
      <vt:lpstr>Testing: Legacy Conversion</vt:lpstr>
      <vt:lpstr>Norms</vt:lpstr>
      <vt:lpstr>Data Considerations</vt:lpstr>
      <vt:lpstr>Links</vt:lpstr>
      <vt:lpstr>Thank you!</vt:lpstr>
    </vt:vector>
  </TitlesOfParts>
  <Company>National Library of Medicine</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Experimenting with a Modular Approach to BIBFRAME</dc:title>
  <dc:creator>Nancy Fallgren</dc:creator>
  <cp:lastModifiedBy>Nancy Fallgren</cp:lastModifiedBy>
  <cp:revision>97</cp:revision>
  <dcterms:created xsi:type="dcterms:W3CDTF">2015-06-22T20:58:17Z</dcterms:created>
  <dcterms:modified xsi:type="dcterms:W3CDTF">2015-06-27T21:28:18Z</dcterms:modified>
</cp:coreProperties>
</file>