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handoutMasterIdLst>
    <p:handoutMasterId r:id="rId28"/>
  </p:handoutMasterIdLst>
  <p:sldIdLst>
    <p:sldId id="256" r:id="rId2"/>
    <p:sldId id="257" r:id="rId3"/>
    <p:sldId id="258" r:id="rId4"/>
    <p:sldId id="270" r:id="rId5"/>
    <p:sldId id="271" r:id="rId6"/>
    <p:sldId id="259" r:id="rId7"/>
    <p:sldId id="260" r:id="rId8"/>
    <p:sldId id="261" r:id="rId9"/>
    <p:sldId id="275" r:id="rId10"/>
    <p:sldId id="276" r:id="rId11"/>
    <p:sldId id="263" r:id="rId12"/>
    <p:sldId id="264" r:id="rId13"/>
    <p:sldId id="265" r:id="rId14"/>
    <p:sldId id="266" r:id="rId15"/>
    <p:sldId id="272" r:id="rId16"/>
    <p:sldId id="267" r:id="rId17"/>
    <p:sldId id="274" r:id="rId18"/>
    <p:sldId id="273" r:id="rId19"/>
    <p:sldId id="277" r:id="rId20"/>
    <p:sldId id="262" r:id="rId21"/>
    <p:sldId id="278" r:id="rId22"/>
    <p:sldId id="279" r:id="rId23"/>
    <p:sldId id="280" r:id="rId24"/>
    <p:sldId id="268" r:id="rId25"/>
    <p:sldId id="269" r:id="rId2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46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65693"/>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84614" y="0"/>
            <a:ext cx="2971800" cy="465693"/>
          </a:xfrm>
          <a:prstGeom prst="rect">
            <a:avLst/>
          </a:prstGeom>
        </p:spPr>
        <p:txBody>
          <a:bodyPr vert="horz" lIns="92446" tIns="46223" rIns="92446" bIns="46223" rtlCol="0"/>
          <a:lstStyle>
            <a:lvl1pPr algn="r">
              <a:defRPr sz="1200"/>
            </a:lvl1pPr>
          </a:lstStyle>
          <a:p>
            <a:fld id="{DB0BB201-CBA4-48AC-8739-C3188DA0F803}" type="datetimeFigureOut">
              <a:rPr lang="en-US" smtClean="0"/>
              <a:t>2/21/2013</a:t>
            </a:fld>
            <a:endParaRPr lang="en-US"/>
          </a:p>
        </p:txBody>
      </p:sp>
      <p:sp>
        <p:nvSpPr>
          <p:cNvPr id="4" name="Footer Placeholder 3"/>
          <p:cNvSpPr>
            <a:spLocks noGrp="1"/>
          </p:cNvSpPr>
          <p:nvPr>
            <p:ph type="ftr" sz="quarter" idx="2"/>
          </p:nvPr>
        </p:nvSpPr>
        <p:spPr>
          <a:xfrm>
            <a:off x="1" y="8846554"/>
            <a:ext cx="2971800" cy="46569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84614" y="8846554"/>
            <a:ext cx="2971800" cy="465693"/>
          </a:xfrm>
          <a:prstGeom prst="rect">
            <a:avLst/>
          </a:prstGeom>
        </p:spPr>
        <p:txBody>
          <a:bodyPr vert="horz" lIns="92446" tIns="46223" rIns="92446" bIns="46223" rtlCol="0" anchor="b"/>
          <a:lstStyle>
            <a:lvl1pPr algn="r">
              <a:defRPr sz="1200"/>
            </a:lvl1pPr>
          </a:lstStyle>
          <a:p>
            <a:fld id="{21C52674-5E1D-4BED-BB04-791E3A7A0105}" type="slidenum">
              <a:rPr lang="en-US" smtClean="0"/>
              <a:t>‹#›</a:t>
            </a:fld>
            <a:endParaRPr lang="en-US"/>
          </a:p>
        </p:txBody>
      </p:sp>
    </p:spTree>
    <p:extLst>
      <p:ext uri="{BB962C8B-B14F-4D97-AF65-F5344CB8AC3E}">
        <p14:creationId xmlns:p14="http://schemas.microsoft.com/office/powerpoint/2010/main" val="2554219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65693"/>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84614" y="0"/>
            <a:ext cx="2971800" cy="465693"/>
          </a:xfrm>
          <a:prstGeom prst="rect">
            <a:avLst/>
          </a:prstGeom>
        </p:spPr>
        <p:txBody>
          <a:bodyPr vert="horz" lIns="92446" tIns="46223" rIns="92446" bIns="46223" rtlCol="0"/>
          <a:lstStyle>
            <a:lvl1pPr algn="r">
              <a:defRPr sz="1200"/>
            </a:lvl1pPr>
          </a:lstStyle>
          <a:p>
            <a:fld id="{6AE920FF-1ABF-4AD1-ACFB-A9C1ABE16C57}" type="datetimeFigureOut">
              <a:rPr lang="en-US" smtClean="0"/>
              <a:t>2/21/2013</a:t>
            </a:fld>
            <a:endParaRPr lang="en-US"/>
          </a:p>
        </p:txBody>
      </p:sp>
      <p:sp>
        <p:nvSpPr>
          <p:cNvPr id="4" name="Slide Image Placeholder 3"/>
          <p:cNvSpPr>
            <a:spLocks noGrp="1" noRot="1" noChangeAspect="1"/>
          </p:cNvSpPr>
          <p:nvPr>
            <p:ph type="sldImg" idx="2"/>
          </p:nvPr>
        </p:nvSpPr>
        <p:spPr>
          <a:xfrm>
            <a:off x="1101725" y="698500"/>
            <a:ext cx="4656138" cy="34925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6554"/>
            <a:ext cx="2971800" cy="46569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84614" y="8846554"/>
            <a:ext cx="2971800" cy="465693"/>
          </a:xfrm>
          <a:prstGeom prst="rect">
            <a:avLst/>
          </a:prstGeom>
        </p:spPr>
        <p:txBody>
          <a:bodyPr vert="horz" lIns="92446" tIns="46223" rIns="92446" bIns="46223" rtlCol="0" anchor="b"/>
          <a:lstStyle>
            <a:lvl1pPr algn="r">
              <a:defRPr sz="1200"/>
            </a:lvl1pPr>
          </a:lstStyle>
          <a:p>
            <a:fld id="{1133AC8C-430B-4B26-B043-A72A64C48B59}" type="slidenum">
              <a:rPr lang="en-US" smtClean="0"/>
              <a:t>‹#›</a:t>
            </a:fld>
            <a:endParaRPr lang="en-US"/>
          </a:p>
        </p:txBody>
      </p:sp>
    </p:spTree>
    <p:extLst>
      <p:ext uri="{BB962C8B-B14F-4D97-AF65-F5344CB8AC3E}">
        <p14:creationId xmlns:p14="http://schemas.microsoft.com/office/powerpoint/2010/main" val="49290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steps include 1) identifying the current situation,</a:t>
            </a:r>
            <a:r>
              <a:rPr lang="en-US" baseline="0" smtClean="0"/>
              <a:t> forecasting future trends, and identifying stakeholders, 2) reviewing your mission and goals, 3) identifying performance indicators, 4) identifying gaps between where we are and where we want to be, and 5) targeting key processes for improvement, developing action plans to close the gaps, and implementing action plans.</a:t>
            </a:r>
            <a:endParaRPr lang="en-US"/>
          </a:p>
        </p:txBody>
      </p:sp>
      <p:sp>
        <p:nvSpPr>
          <p:cNvPr id="4" name="Slide Number Placeholder 3"/>
          <p:cNvSpPr>
            <a:spLocks noGrp="1"/>
          </p:cNvSpPr>
          <p:nvPr>
            <p:ph type="sldNum" sz="quarter" idx="10"/>
          </p:nvPr>
        </p:nvSpPr>
        <p:spPr/>
        <p:txBody>
          <a:bodyPr/>
          <a:lstStyle/>
          <a:p>
            <a:fld id="{1133AC8C-430B-4B26-B043-A72A64C48B59}" type="slidenum">
              <a:rPr lang="en-US" smtClean="0"/>
              <a:t>4</a:t>
            </a:fld>
            <a:endParaRPr lang="en-US"/>
          </a:p>
        </p:txBody>
      </p:sp>
    </p:spTree>
    <p:extLst>
      <p:ext uri="{BB962C8B-B14F-4D97-AF65-F5344CB8AC3E}">
        <p14:creationId xmlns:p14="http://schemas.microsoft.com/office/powerpoint/2010/main" val="4261522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33AC8C-430B-4B26-B043-A72A64C48B59}" type="slidenum">
              <a:rPr lang="en-US" smtClean="0"/>
              <a:t>6</a:t>
            </a:fld>
            <a:endParaRPr lang="en-US"/>
          </a:p>
        </p:txBody>
      </p:sp>
    </p:spTree>
    <p:extLst>
      <p:ext uri="{BB962C8B-B14F-4D97-AF65-F5344CB8AC3E}">
        <p14:creationId xmlns:p14="http://schemas.microsoft.com/office/powerpoint/2010/main" val="3364904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5530A8-E803-464D-B32E-3C9723D93DE8}" type="datetimeFigureOut">
              <a:rPr lang="en-US" smtClean="0"/>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530A8-E803-464D-B32E-3C9723D93DE8}" type="datetimeFigureOut">
              <a:rPr lang="en-US" smtClean="0"/>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F5530A8-E803-464D-B32E-3C9723D93DE8}" type="datetimeFigureOut">
              <a:rPr lang="en-US" smtClean="0"/>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2035F-02F0-454D-A33E-798F16C58FB4}"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530A8-E803-464D-B32E-3C9723D93DE8}" type="datetimeFigureOut">
              <a:rPr lang="en-US" smtClean="0"/>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2035F-02F0-454D-A33E-798F16C58FB4}"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5530A8-E803-464D-B32E-3C9723D93DE8}" type="datetimeFigureOut">
              <a:rPr lang="en-US" smtClean="0"/>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F5530A8-E803-464D-B32E-3C9723D93DE8}" type="datetimeFigureOut">
              <a:rPr lang="en-US" smtClean="0"/>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2035F-02F0-454D-A33E-798F16C58FB4}"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F5530A8-E803-464D-B32E-3C9723D93DE8}" type="datetimeFigureOut">
              <a:rPr lang="en-US" smtClean="0"/>
              <a:t>2/21/2013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5530A8-E803-464D-B32E-3C9723D93DE8}" type="datetimeFigureOut">
              <a:rPr lang="en-US" smtClean="0"/>
              <a:t>2/21/2013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F5530A8-E803-464D-B32E-3C9723D93DE8}" type="datetimeFigureOut">
              <a:rPr lang="en-US" smtClean="0"/>
              <a:t>2/21/2013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82035F-02F0-454D-A33E-798F16C58F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F5530A8-E803-464D-B32E-3C9723D93DE8}" type="datetimeFigureOut">
              <a:rPr lang="en-US" smtClean="0"/>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2035F-02F0-454D-A33E-798F16C58FB4}"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5530A8-E803-464D-B32E-3C9723D93DE8}" type="datetimeFigureOut">
              <a:rPr lang="en-US" smtClean="0"/>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2035F-02F0-454D-A33E-798F16C58FB4}"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F5530A8-E803-464D-B32E-3C9723D93DE8}" type="datetimeFigureOut">
              <a:rPr lang="en-US" smtClean="0"/>
              <a:t>2/21/2013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F82035F-02F0-454D-A33E-798F16C58FB4}"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brighthub.com/office/entrepreneurs/articles/82292.asp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2694508"/>
          </a:xfrm>
        </p:spPr>
        <p:txBody>
          <a:bodyPr>
            <a:normAutofit/>
          </a:bodyPr>
          <a:lstStyle/>
          <a:p>
            <a:r>
              <a:rPr lang="en-US" smtClean="0"/>
              <a:t>Assessment in </a:t>
            </a:r>
            <a:r>
              <a:rPr lang="en-US" smtClean="0"/>
              <a:t>Practice</a:t>
            </a:r>
            <a:r>
              <a:rPr lang="en-US"/>
              <a:t/>
            </a:r>
            <a:br>
              <a:rPr lang="en-US"/>
            </a:br>
            <a:r>
              <a:rPr lang="en-US"/>
              <a:t/>
            </a:r>
            <a:br>
              <a:rPr lang="en-US"/>
            </a:br>
            <a:endParaRPr lang="en-US"/>
          </a:p>
        </p:txBody>
      </p:sp>
      <p:sp>
        <p:nvSpPr>
          <p:cNvPr id="3" name="Subtitle 2"/>
          <p:cNvSpPr>
            <a:spLocks noGrp="1"/>
          </p:cNvSpPr>
          <p:nvPr>
            <p:ph type="subTitle" idx="1"/>
          </p:nvPr>
        </p:nvSpPr>
        <p:spPr/>
        <p:txBody>
          <a:bodyPr>
            <a:normAutofit lnSpcReduction="10000"/>
          </a:bodyPr>
          <a:lstStyle/>
          <a:p>
            <a:r>
              <a:rPr lang="en-US" smtClean="0"/>
              <a:t>Rebecca L. Mugridge</a:t>
            </a:r>
          </a:p>
          <a:p>
            <a:r>
              <a:rPr lang="en-US" smtClean="0"/>
              <a:t>American Library Association</a:t>
            </a:r>
          </a:p>
          <a:p>
            <a:r>
              <a:rPr lang="en-US" smtClean="0"/>
              <a:t>CaMMS Heads of Cataloging Interest Group</a:t>
            </a:r>
          </a:p>
          <a:p>
            <a:r>
              <a:rPr lang="en-US" smtClean="0"/>
              <a:t>January 28, 2013</a:t>
            </a:r>
          </a:p>
        </p:txBody>
      </p:sp>
    </p:spTree>
    <p:extLst>
      <p:ext uri="{BB962C8B-B14F-4D97-AF65-F5344CB8AC3E}">
        <p14:creationId xmlns:p14="http://schemas.microsoft.com/office/powerpoint/2010/main" val="1861731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Streamlined </a:t>
            </a:r>
            <a:r>
              <a:rPr lang="en-US"/>
              <a:t>processes with fewer hand-offs</a:t>
            </a:r>
          </a:p>
          <a:p>
            <a:r>
              <a:rPr lang="en-US"/>
              <a:t>Greater efficiences</a:t>
            </a:r>
          </a:p>
          <a:p>
            <a:r>
              <a:rPr lang="en-US"/>
              <a:t>Faster turn-around times (Acquisition to Shelf</a:t>
            </a:r>
            <a:r>
              <a:rPr lang="en-US" smtClean="0"/>
              <a:t>)</a:t>
            </a:r>
          </a:p>
          <a:p>
            <a:r>
              <a:rPr lang="en-US" smtClean="0"/>
              <a:t>Better understanding of workflow</a:t>
            </a:r>
          </a:p>
          <a:p>
            <a:r>
              <a:rPr lang="en-US" smtClean="0"/>
              <a:t>Improved documentation</a:t>
            </a:r>
          </a:p>
          <a:p>
            <a:r>
              <a:rPr lang="en-US" smtClean="0"/>
              <a:t>Greater confidence in established processes</a:t>
            </a:r>
            <a:endParaRPr lang="en-US"/>
          </a:p>
        </p:txBody>
      </p:sp>
      <p:sp>
        <p:nvSpPr>
          <p:cNvPr id="3" name="Title 2"/>
          <p:cNvSpPr>
            <a:spLocks noGrp="1"/>
          </p:cNvSpPr>
          <p:nvPr>
            <p:ph type="title"/>
          </p:nvPr>
        </p:nvSpPr>
        <p:spPr/>
        <p:txBody>
          <a:bodyPr/>
          <a:lstStyle/>
          <a:p>
            <a:r>
              <a:rPr lang="en-US" smtClean="0"/>
              <a:t>FastTrack CQI team results</a:t>
            </a:r>
            <a:endParaRPr lang="en-US"/>
          </a:p>
        </p:txBody>
      </p:sp>
    </p:spTree>
    <p:extLst>
      <p:ext uri="{BB962C8B-B14F-4D97-AF65-F5344CB8AC3E}">
        <p14:creationId xmlns:p14="http://schemas.microsoft.com/office/powerpoint/2010/main" val="3735012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Applicable to operational departments as well as to some committees, working groups, etc.</a:t>
            </a:r>
          </a:p>
          <a:p>
            <a:r>
              <a:rPr lang="en-US" smtClean="0"/>
              <a:t>Cataloging and Metadata Services (2011)</a:t>
            </a:r>
          </a:p>
          <a:p>
            <a:pPr lvl="1"/>
            <a:r>
              <a:rPr lang="en-US" smtClean="0"/>
              <a:t>Queried subject and campus libraries</a:t>
            </a:r>
          </a:p>
          <a:p>
            <a:pPr lvl="1"/>
            <a:r>
              <a:rPr lang="en-US" smtClean="0"/>
              <a:t>Not anonymous</a:t>
            </a:r>
          </a:p>
          <a:p>
            <a:pPr lvl="1"/>
            <a:r>
              <a:rPr lang="en-US" smtClean="0"/>
              <a:t>One survey response per library</a:t>
            </a:r>
          </a:p>
          <a:p>
            <a:endParaRPr lang="en-US"/>
          </a:p>
        </p:txBody>
      </p:sp>
      <p:sp>
        <p:nvSpPr>
          <p:cNvPr id="2" name="Title 1"/>
          <p:cNvSpPr>
            <a:spLocks noGrp="1"/>
          </p:cNvSpPr>
          <p:nvPr>
            <p:ph type="title"/>
          </p:nvPr>
        </p:nvSpPr>
        <p:spPr/>
        <p:txBody>
          <a:bodyPr/>
          <a:lstStyle/>
          <a:p>
            <a:r>
              <a:rPr lang="en-US" smtClean="0"/>
              <a:t>Customer service survey</a:t>
            </a:r>
            <a:endParaRPr lang="en-US"/>
          </a:p>
        </p:txBody>
      </p:sp>
    </p:spTree>
    <p:extLst>
      <p:ext uri="{BB962C8B-B14F-4D97-AF65-F5344CB8AC3E}">
        <p14:creationId xmlns:p14="http://schemas.microsoft.com/office/powerpoint/2010/main" val="3724319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a:r>
              <a:rPr lang="en-US"/>
              <a:t>At which branch, subject, or campus library do you work?</a:t>
            </a:r>
          </a:p>
          <a:p>
            <a:pPr lvl="0"/>
            <a:r>
              <a:rPr lang="en-US"/>
              <a:t>What services do we provide to your unit?</a:t>
            </a:r>
          </a:p>
          <a:p>
            <a:pPr lvl="0"/>
            <a:r>
              <a:rPr lang="en-US"/>
              <a:t>How happy are you with the following aspects of this service:</a:t>
            </a:r>
          </a:p>
          <a:p>
            <a:pPr lvl="1"/>
            <a:r>
              <a:rPr lang="en-US" smtClean="0"/>
              <a:t>Speed </a:t>
            </a:r>
            <a:r>
              <a:rPr lang="en-US"/>
              <a:t>of </a:t>
            </a:r>
            <a:r>
              <a:rPr lang="en-US" smtClean="0"/>
              <a:t>services</a:t>
            </a:r>
          </a:p>
          <a:p>
            <a:pPr lvl="1"/>
            <a:r>
              <a:rPr lang="en-US" smtClean="0"/>
              <a:t>Quality </a:t>
            </a:r>
            <a:r>
              <a:rPr lang="en-US"/>
              <a:t>of </a:t>
            </a:r>
            <a:r>
              <a:rPr lang="en-US" smtClean="0"/>
              <a:t>services</a:t>
            </a:r>
          </a:p>
          <a:p>
            <a:pPr lvl="1"/>
            <a:r>
              <a:rPr lang="en-US" smtClean="0"/>
              <a:t>Speed </a:t>
            </a:r>
            <a:r>
              <a:rPr lang="en-US"/>
              <a:t>of response </a:t>
            </a:r>
            <a:r>
              <a:rPr lang="en-US" smtClean="0"/>
              <a:t>to reported </a:t>
            </a:r>
            <a:r>
              <a:rPr lang="en-US"/>
              <a:t>problems</a:t>
            </a:r>
          </a:p>
          <a:p>
            <a:pPr lvl="0"/>
            <a:r>
              <a:rPr lang="en-US"/>
              <a:t>If you wish, describe specific service experiences in detail.</a:t>
            </a:r>
          </a:p>
          <a:p>
            <a:pPr lvl="0"/>
            <a:r>
              <a:rPr lang="en-US"/>
              <a:t>Do you feel that you know to whom to talk about service issues as they arise? [Y/N]</a:t>
            </a:r>
          </a:p>
          <a:p>
            <a:endParaRPr lang="en-US"/>
          </a:p>
        </p:txBody>
      </p:sp>
      <p:sp>
        <p:nvSpPr>
          <p:cNvPr id="2" name="Title 1"/>
          <p:cNvSpPr>
            <a:spLocks noGrp="1"/>
          </p:cNvSpPr>
          <p:nvPr>
            <p:ph type="title"/>
          </p:nvPr>
        </p:nvSpPr>
        <p:spPr/>
        <p:txBody>
          <a:bodyPr/>
          <a:lstStyle/>
          <a:p>
            <a:r>
              <a:rPr lang="en-US" smtClean="0"/>
              <a:t>Survey questions</a:t>
            </a:r>
            <a:endParaRPr lang="en-US"/>
          </a:p>
        </p:txBody>
      </p:sp>
    </p:spTree>
    <p:extLst>
      <p:ext uri="{BB962C8B-B14F-4D97-AF65-F5344CB8AC3E}">
        <p14:creationId xmlns:p14="http://schemas.microsoft.com/office/powerpoint/2010/main" val="3560456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US"/>
              <a:t>How comfortable do you feel with the process of asking for help?</a:t>
            </a:r>
          </a:p>
          <a:p>
            <a:pPr lvl="1"/>
            <a:r>
              <a:rPr lang="en-US"/>
              <a:t>Not comfortable</a:t>
            </a:r>
          </a:p>
          <a:p>
            <a:pPr lvl="1"/>
            <a:r>
              <a:rPr lang="en-US"/>
              <a:t>Somewhat comfortable</a:t>
            </a:r>
          </a:p>
          <a:p>
            <a:pPr lvl="1"/>
            <a:r>
              <a:rPr lang="en-US"/>
              <a:t>Very comfortable</a:t>
            </a:r>
          </a:p>
          <a:p>
            <a:pPr lvl="0"/>
            <a:r>
              <a:rPr lang="en-US"/>
              <a:t>Are you able to find information or documentation on the Cataloging and Metadata Services website? [Y/N]</a:t>
            </a:r>
          </a:p>
          <a:p>
            <a:pPr lvl="0"/>
            <a:r>
              <a:rPr lang="en-US"/>
              <a:t>Describe your process for asking questions about cataloging services.</a:t>
            </a:r>
          </a:p>
          <a:p>
            <a:pPr lvl="0"/>
            <a:r>
              <a:rPr lang="en-US"/>
              <a:t>If you could see one new service provided to your library by Cataloging and Metadata Services, what would it be?</a:t>
            </a:r>
          </a:p>
          <a:p>
            <a:pPr lvl="0"/>
            <a:r>
              <a:rPr lang="en-US"/>
              <a:t>Do you have any additional comments?</a:t>
            </a:r>
          </a:p>
          <a:p>
            <a:endParaRPr lang="en-US"/>
          </a:p>
        </p:txBody>
      </p:sp>
      <p:sp>
        <p:nvSpPr>
          <p:cNvPr id="2" name="Title 1"/>
          <p:cNvSpPr>
            <a:spLocks noGrp="1"/>
          </p:cNvSpPr>
          <p:nvPr>
            <p:ph type="title"/>
          </p:nvPr>
        </p:nvSpPr>
        <p:spPr/>
        <p:txBody>
          <a:bodyPr/>
          <a:lstStyle/>
          <a:p>
            <a:r>
              <a:rPr lang="en-US" smtClean="0"/>
              <a:t>Survey questions, cont’d</a:t>
            </a:r>
            <a:endParaRPr lang="en-US"/>
          </a:p>
        </p:txBody>
      </p:sp>
    </p:spTree>
    <p:extLst>
      <p:ext uri="{BB962C8B-B14F-4D97-AF65-F5344CB8AC3E}">
        <p14:creationId xmlns:p14="http://schemas.microsoft.com/office/powerpoint/2010/main" val="2494479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Can be done as part of a formal review process (e.g., 360 degree review)</a:t>
            </a:r>
          </a:p>
          <a:p>
            <a:r>
              <a:rPr lang="en-US" smtClean="0"/>
              <a:t>Informally as part of a periodic “checking in” with customers</a:t>
            </a:r>
          </a:p>
          <a:p>
            <a:r>
              <a:rPr lang="en-US" smtClean="0"/>
              <a:t>Example: Biannual meetings with subject library staff</a:t>
            </a:r>
          </a:p>
          <a:p>
            <a:r>
              <a:rPr lang="en-US" smtClean="0"/>
              <a:t>Results: better communication with our customers and greater comfort level with asking questions</a:t>
            </a:r>
            <a:endParaRPr lang="en-US"/>
          </a:p>
        </p:txBody>
      </p:sp>
      <p:sp>
        <p:nvSpPr>
          <p:cNvPr id="2" name="Title 1"/>
          <p:cNvSpPr>
            <a:spLocks noGrp="1"/>
          </p:cNvSpPr>
          <p:nvPr>
            <p:ph type="title"/>
          </p:nvPr>
        </p:nvSpPr>
        <p:spPr/>
        <p:txBody>
          <a:bodyPr/>
          <a:lstStyle/>
          <a:p>
            <a:r>
              <a:rPr lang="en-US" smtClean="0"/>
              <a:t>Interviews or focus groups</a:t>
            </a:r>
            <a:endParaRPr lang="en-US"/>
          </a:p>
        </p:txBody>
      </p:sp>
    </p:spTree>
    <p:extLst>
      <p:ext uri="{BB962C8B-B14F-4D97-AF65-F5344CB8AC3E}">
        <p14:creationId xmlns:p14="http://schemas.microsoft.com/office/powerpoint/2010/main" val="4045273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Update on RDA implementation</a:t>
            </a:r>
          </a:p>
          <a:p>
            <a:r>
              <a:rPr lang="en-US" smtClean="0"/>
              <a:t>Feedback on current projects</a:t>
            </a:r>
          </a:p>
          <a:p>
            <a:r>
              <a:rPr lang="en-US" smtClean="0"/>
              <a:t>New project proposals</a:t>
            </a:r>
          </a:p>
          <a:p>
            <a:r>
              <a:rPr lang="en-US" smtClean="0"/>
              <a:t>Assistance with cataloging statistics</a:t>
            </a:r>
          </a:p>
          <a:p>
            <a:r>
              <a:rPr lang="en-US" smtClean="0"/>
              <a:t>Issues, problems, or concerns</a:t>
            </a:r>
          </a:p>
          <a:p>
            <a:r>
              <a:rPr lang="en-US" smtClean="0"/>
              <a:t>Clarify policies, procedures, and workflow</a:t>
            </a:r>
          </a:p>
          <a:p>
            <a:r>
              <a:rPr lang="en-US" smtClean="0"/>
              <a:t>Any other questions</a:t>
            </a:r>
          </a:p>
          <a:p>
            <a:endParaRPr lang="en-US"/>
          </a:p>
        </p:txBody>
      </p:sp>
      <p:sp>
        <p:nvSpPr>
          <p:cNvPr id="3" name="Title 2"/>
          <p:cNvSpPr>
            <a:spLocks noGrp="1"/>
          </p:cNvSpPr>
          <p:nvPr>
            <p:ph type="title"/>
          </p:nvPr>
        </p:nvSpPr>
        <p:spPr/>
        <p:txBody>
          <a:bodyPr/>
          <a:lstStyle/>
          <a:p>
            <a:r>
              <a:rPr lang="en-US" smtClean="0"/>
              <a:t>Sample focus group topics</a:t>
            </a:r>
            <a:endParaRPr lang="en-US"/>
          </a:p>
        </p:txBody>
      </p:sp>
    </p:spTree>
    <p:extLst>
      <p:ext uri="{BB962C8B-B14F-4D97-AF65-F5344CB8AC3E}">
        <p14:creationId xmlns:p14="http://schemas.microsoft.com/office/powerpoint/2010/main" val="10599557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Annual cataloging reviews</a:t>
            </a:r>
          </a:p>
          <a:p>
            <a:r>
              <a:rPr lang="en-US" smtClean="0"/>
              <a:t>Each cataloging team conducts own review</a:t>
            </a:r>
          </a:p>
          <a:p>
            <a:r>
              <a:rPr lang="en-US" smtClean="0"/>
              <a:t>Develop own process</a:t>
            </a:r>
          </a:p>
          <a:p>
            <a:r>
              <a:rPr lang="en-US" smtClean="0"/>
              <a:t>Write report</a:t>
            </a:r>
          </a:p>
          <a:p>
            <a:pPr lvl="1"/>
            <a:r>
              <a:rPr lang="en-US" smtClean="0"/>
              <a:t>What was the process?</a:t>
            </a:r>
          </a:p>
          <a:p>
            <a:pPr lvl="1"/>
            <a:r>
              <a:rPr lang="en-US" smtClean="0"/>
              <a:t>Training needs identified?</a:t>
            </a:r>
          </a:p>
          <a:p>
            <a:pPr lvl="1"/>
            <a:r>
              <a:rPr lang="en-US" smtClean="0"/>
              <a:t>Policy issues identified?</a:t>
            </a:r>
          </a:p>
          <a:p>
            <a:pPr lvl="1"/>
            <a:r>
              <a:rPr lang="en-US" smtClean="0"/>
              <a:t>Overall assessment of the process itself?</a:t>
            </a:r>
            <a:endParaRPr lang="en-US"/>
          </a:p>
        </p:txBody>
      </p:sp>
      <p:sp>
        <p:nvSpPr>
          <p:cNvPr id="2" name="Title 1"/>
          <p:cNvSpPr>
            <a:spLocks noGrp="1"/>
          </p:cNvSpPr>
          <p:nvPr>
            <p:ph type="title"/>
          </p:nvPr>
        </p:nvSpPr>
        <p:spPr/>
        <p:txBody>
          <a:bodyPr/>
          <a:lstStyle/>
          <a:p>
            <a:r>
              <a:rPr lang="en-US" smtClean="0"/>
              <a:t>Internal assessment</a:t>
            </a:r>
            <a:endParaRPr lang="en-US"/>
          </a:p>
        </p:txBody>
      </p:sp>
    </p:spTree>
    <p:extLst>
      <p:ext uri="{BB962C8B-B14F-4D97-AF65-F5344CB8AC3E}">
        <p14:creationId xmlns:p14="http://schemas.microsoft.com/office/powerpoint/2010/main" val="3085094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mtClean="0"/>
              <a:t>Definition:</a:t>
            </a:r>
          </a:p>
          <a:p>
            <a:pPr marL="0" indent="0">
              <a:buNone/>
            </a:pPr>
            <a:endParaRPr lang="en-US" smtClean="0"/>
          </a:p>
          <a:p>
            <a:pPr marL="0" indent="0">
              <a:buNone/>
            </a:pPr>
            <a:r>
              <a:rPr lang="en-US" smtClean="0"/>
              <a:t>Benchmarking </a:t>
            </a:r>
            <a:r>
              <a:rPr lang="en-US"/>
              <a:t>is the systematic process of comparing </a:t>
            </a:r>
            <a:r>
              <a:rPr lang="en-US" u="sng">
                <a:hlinkClick r:id="rId2"/>
              </a:rPr>
              <a:t>business</a:t>
            </a:r>
            <a:r>
              <a:rPr lang="en-US"/>
              <a:t> processes and performance metrics to industry best practices in terms of quality, time, and cost dimensions, and making such comparisons the basis to do things better, faster, and cheaper</a:t>
            </a:r>
            <a:r>
              <a:rPr lang="en-US" smtClean="0"/>
              <a:t>.</a:t>
            </a:r>
          </a:p>
          <a:p>
            <a:pPr marL="0" indent="0">
              <a:buNone/>
            </a:pPr>
            <a:r>
              <a:rPr lang="en-US">
                <a:hlinkClick r:id="rId2"/>
              </a:rPr>
              <a:t>http://</a:t>
            </a:r>
            <a:r>
              <a:rPr lang="en-US" smtClean="0">
                <a:hlinkClick r:id="rId2"/>
              </a:rPr>
              <a:t>www.brighthub.com/office/entrepreneurs/articles/82292.aspx</a:t>
            </a:r>
            <a:r>
              <a:rPr lang="en-US" smtClean="0"/>
              <a:t> </a:t>
            </a:r>
            <a:endParaRPr lang="en-US"/>
          </a:p>
        </p:txBody>
      </p:sp>
      <p:sp>
        <p:nvSpPr>
          <p:cNvPr id="3" name="Title 2"/>
          <p:cNvSpPr>
            <a:spLocks noGrp="1"/>
          </p:cNvSpPr>
          <p:nvPr>
            <p:ph type="title"/>
          </p:nvPr>
        </p:nvSpPr>
        <p:spPr/>
        <p:txBody>
          <a:bodyPr/>
          <a:lstStyle/>
          <a:p>
            <a:r>
              <a:rPr lang="en-US" smtClean="0"/>
              <a:t>Benchmarking</a:t>
            </a:r>
            <a:endParaRPr lang="en-US"/>
          </a:p>
        </p:txBody>
      </p:sp>
    </p:spTree>
    <p:extLst>
      <p:ext uri="{BB962C8B-B14F-4D97-AF65-F5344CB8AC3E}">
        <p14:creationId xmlns:p14="http://schemas.microsoft.com/office/powerpoint/2010/main" val="32604291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Advantages</a:t>
            </a:r>
          </a:p>
          <a:p>
            <a:pPr lvl="1"/>
            <a:r>
              <a:rPr lang="en-US" smtClean="0"/>
              <a:t>Improve performance</a:t>
            </a:r>
          </a:p>
          <a:p>
            <a:pPr lvl="1"/>
            <a:r>
              <a:rPr lang="en-US" smtClean="0"/>
              <a:t>Generate ideas</a:t>
            </a:r>
          </a:p>
          <a:p>
            <a:pPr lvl="1"/>
            <a:r>
              <a:rPr lang="en-US" smtClean="0"/>
              <a:t>Encourage a continuous improvement mindset</a:t>
            </a:r>
          </a:p>
          <a:p>
            <a:r>
              <a:rPr lang="en-US" smtClean="0"/>
              <a:t>Disadvantages</a:t>
            </a:r>
          </a:p>
          <a:p>
            <a:pPr lvl="1"/>
            <a:r>
              <a:rPr lang="en-US" smtClean="0"/>
              <a:t>Apples to oranges comparisons</a:t>
            </a:r>
            <a:endParaRPr lang="en-US"/>
          </a:p>
        </p:txBody>
      </p:sp>
      <p:sp>
        <p:nvSpPr>
          <p:cNvPr id="3" name="Title 2"/>
          <p:cNvSpPr>
            <a:spLocks noGrp="1"/>
          </p:cNvSpPr>
          <p:nvPr>
            <p:ph type="title"/>
          </p:nvPr>
        </p:nvSpPr>
        <p:spPr/>
        <p:txBody>
          <a:bodyPr/>
          <a:lstStyle/>
          <a:p>
            <a:r>
              <a:rPr lang="en-US" smtClean="0"/>
              <a:t>Benchmarking</a:t>
            </a:r>
            <a:endParaRPr lang="en-US"/>
          </a:p>
        </p:txBody>
      </p:sp>
    </p:spTree>
    <p:extLst>
      <p:ext uri="{BB962C8B-B14F-4D97-AF65-F5344CB8AC3E}">
        <p14:creationId xmlns:p14="http://schemas.microsoft.com/office/powerpoint/2010/main" val="3509232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Usually applied to individuals</a:t>
            </a:r>
          </a:p>
          <a:p>
            <a:r>
              <a:rPr lang="en-US" smtClean="0"/>
              <a:t>Invites feedback from peers, subordinates, and supervisors</a:t>
            </a:r>
          </a:p>
          <a:p>
            <a:r>
              <a:rPr lang="en-US" smtClean="0"/>
              <a:t>Developmental in nature</a:t>
            </a:r>
            <a:endParaRPr lang="en-US"/>
          </a:p>
        </p:txBody>
      </p:sp>
      <p:sp>
        <p:nvSpPr>
          <p:cNvPr id="3" name="Title 2"/>
          <p:cNvSpPr>
            <a:spLocks noGrp="1"/>
          </p:cNvSpPr>
          <p:nvPr>
            <p:ph type="title"/>
          </p:nvPr>
        </p:nvSpPr>
        <p:spPr/>
        <p:txBody>
          <a:bodyPr/>
          <a:lstStyle/>
          <a:p>
            <a:r>
              <a:rPr lang="en-US" smtClean="0"/>
              <a:t>360 degree review</a:t>
            </a:r>
            <a:endParaRPr lang="en-US"/>
          </a:p>
        </p:txBody>
      </p:sp>
    </p:spTree>
    <p:extLst>
      <p:ext uri="{BB962C8B-B14F-4D97-AF65-F5344CB8AC3E}">
        <p14:creationId xmlns:p14="http://schemas.microsoft.com/office/powerpoint/2010/main" val="2238330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Improve effectiveness</a:t>
            </a:r>
          </a:p>
          <a:p>
            <a:r>
              <a:rPr lang="en-US" smtClean="0"/>
              <a:t>Identify areas for improvement</a:t>
            </a:r>
          </a:p>
          <a:p>
            <a:r>
              <a:rPr lang="en-US" smtClean="0"/>
              <a:t>Communicate with customers</a:t>
            </a:r>
          </a:p>
          <a:p>
            <a:r>
              <a:rPr lang="en-US" smtClean="0"/>
              <a:t>Communicate with administration</a:t>
            </a:r>
          </a:p>
          <a:p>
            <a:r>
              <a:rPr lang="en-US" smtClean="0"/>
              <a:t>Lower costs</a:t>
            </a:r>
          </a:p>
          <a:p>
            <a:r>
              <a:rPr lang="en-US" smtClean="0"/>
              <a:t>Help with decision making</a:t>
            </a:r>
            <a:endParaRPr lang="en-US"/>
          </a:p>
        </p:txBody>
      </p:sp>
      <p:sp>
        <p:nvSpPr>
          <p:cNvPr id="2" name="Title 1"/>
          <p:cNvSpPr>
            <a:spLocks noGrp="1"/>
          </p:cNvSpPr>
          <p:nvPr>
            <p:ph type="title"/>
          </p:nvPr>
        </p:nvSpPr>
        <p:spPr/>
        <p:txBody>
          <a:bodyPr/>
          <a:lstStyle/>
          <a:p>
            <a:r>
              <a:rPr lang="en-US" smtClean="0"/>
              <a:t>Why do assessment?</a:t>
            </a:r>
            <a:endParaRPr lang="en-US"/>
          </a:p>
        </p:txBody>
      </p:sp>
    </p:spTree>
    <p:extLst>
      <p:ext uri="{BB962C8B-B14F-4D97-AF65-F5344CB8AC3E}">
        <p14:creationId xmlns:p14="http://schemas.microsoft.com/office/powerpoint/2010/main" val="1944381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mtClean="0"/>
              <a:t>Digital Initiatives Steering Committee</a:t>
            </a:r>
          </a:p>
          <a:p>
            <a:pPr lvl="1"/>
            <a:r>
              <a:rPr lang="en-US" smtClean="0"/>
              <a:t>Feedback was sought from all stakeholders through interviews</a:t>
            </a:r>
          </a:p>
          <a:p>
            <a:pPr lvl="1"/>
            <a:r>
              <a:rPr lang="en-US" smtClean="0"/>
              <a:t>Committee members</a:t>
            </a:r>
          </a:p>
          <a:p>
            <a:pPr lvl="1"/>
            <a:r>
              <a:rPr lang="en-US" smtClean="0"/>
              <a:t>Customers (i.e., subject librarians who had proposed projects for digitization)</a:t>
            </a:r>
          </a:p>
        </p:txBody>
      </p:sp>
      <p:sp>
        <p:nvSpPr>
          <p:cNvPr id="2" name="Title 1"/>
          <p:cNvSpPr>
            <a:spLocks noGrp="1"/>
          </p:cNvSpPr>
          <p:nvPr>
            <p:ph type="title"/>
          </p:nvPr>
        </p:nvSpPr>
        <p:spPr/>
        <p:txBody>
          <a:bodyPr>
            <a:normAutofit fontScale="90000"/>
          </a:bodyPr>
          <a:lstStyle/>
          <a:p>
            <a:r>
              <a:rPr lang="en-US" smtClean="0"/>
              <a:t>360 degree review of a committee</a:t>
            </a:r>
            <a:endParaRPr lang="en-US"/>
          </a:p>
        </p:txBody>
      </p:sp>
    </p:spTree>
    <p:extLst>
      <p:ext uri="{BB962C8B-B14F-4D97-AF65-F5344CB8AC3E}">
        <p14:creationId xmlns:p14="http://schemas.microsoft.com/office/powerpoint/2010/main" val="548973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Questions</a:t>
            </a:r>
          </a:p>
          <a:p>
            <a:pPr lvl="1"/>
            <a:r>
              <a:rPr lang="en-US" dirty="0" smtClean="0"/>
              <a:t>What’s </a:t>
            </a:r>
            <a:r>
              <a:rPr lang="en-US" dirty="0"/>
              <a:t>working</a:t>
            </a:r>
            <a:r>
              <a:rPr lang="en-US" dirty="0" smtClean="0"/>
              <a:t>?</a:t>
            </a:r>
          </a:p>
          <a:p>
            <a:pPr lvl="1"/>
            <a:r>
              <a:rPr lang="en-US" dirty="0" smtClean="0"/>
              <a:t>What’s </a:t>
            </a:r>
            <a:r>
              <a:rPr lang="en-US" dirty="0"/>
              <a:t>not working? </a:t>
            </a:r>
            <a:endParaRPr lang="en-US" dirty="0" smtClean="0"/>
          </a:p>
          <a:p>
            <a:pPr lvl="1"/>
            <a:r>
              <a:rPr lang="en-US" dirty="0" smtClean="0"/>
              <a:t>Suggestions </a:t>
            </a:r>
            <a:r>
              <a:rPr lang="en-US" dirty="0"/>
              <a:t>for improvement? </a:t>
            </a:r>
            <a:endParaRPr lang="en-US" dirty="0" smtClean="0"/>
          </a:p>
          <a:p>
            <a:pPr lvl="1"/>
            <a:r>
              <a:rPr lang="en-US" dirty="0" smtClean="0"/>
              <a:t>Communication</a:t>
            </a:r>
            <a:r>
              <a:rPr lang="en-US" dirty="0"/>
              <a:t>?</a:t>
            </a:r>
          </a:p>
          <a:p>
            <a:endParaRPr lang="en-US" dirty="0"/>
          </a:p>
        </p:txBody>
      </p:sp>
      <p:sp>
        <p:nvSpPr>
          <p:cNvPr id="3" name="Title 2"/>
          <p:cNvSpPr>
            <a:spLocks noGrp="1"/>
          </p:cNvSpPr>
          <p:nvPr>
            <p:ph type="title"/>
          </p:nvPr>
        </p:nvSpPr>
        <p:spPr/>
        <p:txBody>
          <a:bodyPr>
            <a:normAutofit fontScale="90000"/>
          </a:bodyPr>
          <a:lstStyle/>
          <a:p>
            <a:r>
              <a:rPr lang="en-US"/>
              <a:t>360 degree review of a committee</a:t>
            </a:r>
          </a:p>
        </p:txBody>
      </p:sp>
    </p:spTree>
    <p:extLst>
      <p:ext uri="{BB962C8B-B14F-4D97-AF65-F5344CB8AC3E}">
        <p14:creationId xmlns:p14="http://schemas.microsoft.com/office/powerpoint/2010/main" val="17683781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Record themes that emerge from interviews</a:t>
            </a:r>
          </a:p>
          <a:p>
            <a:pPr lvl="1"/>
            <a:r>
              <a:rPr lang="en-US" smtClean="0"/>
              <a:t>Communication issues</a:t>
            </a:r>
          </a:p>
          <a:p>
            <a:pPr lvl="1"/>
            <a:r>
              <a:rPr lang="en-US" smtClean="0"/>
              <a:t>Confusion </a:t>
            </a:r>
            <a:r>
              <a:rPr lang="en-US"/>
              <a:t>about roles and </a:t>
            </a:r>
            <a:r>
              <a:rPr lang="en-US" smtClean="0"/>
              <a:t>responsibilities</a:t>
            </a:r>
          </a:p>
          <a:p>
            <a:pPr lvl="1"/>
            <a:r>
              <a:rPr lang="en-US" smtClean="0"/>
              <a:t>Redundant committees and working groups</a:t>
            </a:r>
          </a:p>
          <a:p>
            <a:r>
              <a:rPr lang="en-US" smtClean="0"/>
              <a:t>Implement improvements</a:t>
            </a:r>
          </a:p>
          <a:p>
            <a:pPr lvl="1"/>
            <a:r>
              <a:rPr lang="en-US" smtClean="0"/>
              <a:t>Collapsing two groups into one with more of an operational focus</a:t>
            </a:r>
            <a:endParaRPr lang="en-US"/>
          </a:p>
          <a:p>
            <a:endParaRPr lang="en-US"/>
          </a:p>
        </p:txBody>
      </p:sp>
      <p:sp>
        <p:nvSpPr>
          <p:cNvPr id="3" name="Title 2"/>
          <p:cNvSpPr>
            <a:spLocks noGrp="1"/>
          </p:cNvSpPr>
          <p:nvPr>
            <p:ph type="title"/>
          </p:nvPr>
        </p:nvSpPr>
        <p:spPr/>
        <p:txBody>
          <a:bodyPr>
            <a:normAutofit fontScale="90000"/>
          </a:bodyPr>
          <a:lstStyle/>
          <a:p>
            <a:r>
              <a:rPr lang="en-US"/>
              <a:t>360 degree review of a committee</a:t>
            </a:r>
          </a:p>
        </p:txBody>
      </p:sp>
    </p:spTree>
    <p:extLst>
      <p:ext uri="{BB962C8B-B14F-4D97-AF65-F5344CB8AC3E}">
        <p14:creationId xmlns:p14="http://schemas.microsoft.com/office/powerpoint/2010/main" val="17800789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Workflow analysis and assessment with an outside facilitator</a:t>
            </a:r>
          </a:p>
          <a:p>
            <a:r>
              <a:rPr lang="en-US"/>
              <a:t>Customer surveys</a:t>
            </a:r>
          </a:p>
          <a:p>
            <a:r>
              <a:rPr lang="en-US"/>
              <a:t>Interviews or focus groups</a:t>
            </a:r>
          </a:p>
          <a:p>
            <a:r>
              <a:rPr lang="en-US"/>
              <a:t>Internal evaluation, assessment, or reviews</a:t>
            </a:r>
          </a:p>
          <a:p>
            <a:r>
              <a:rPr lang="en-US"/>
              <a:t>Benchmarking </a:t>
            </a:r>
          </a:p>
          <a:p>
            <a:r>
              <a:rPr lang="en-US"/>
              <a:t>360 degree review of committees or other </a:t>
            </a:r>
            <a:r>
              <a:rPr lang="en-US" smtClean="0"/>
              <a:t>groups</a:t>
            </a:r>
            <a:endParaRPr lang="en-US"/>
          </a:p>
        </p:txBody>
      </p:sp>
      <p:sp>
        <p:nvSpPr>
          <p:cNvPr id="3" name="Title 2"/>
          <p:cNvSpPr>
            <a:spLocks noGrp="1"/>
          </p:cNvSpPr>
          <p:nvPr>
            <p:ph type="title"/>
          </p:nvPr>
        </p:nvSpPr>
        <p:spPr/>
        <p:txBody>
          <a:bodyPr/>
          <a:lstStyle/>
          <a:p>
            <a:r>
              <a:rPr lang="en-US" smtClean="0"/>
              <a:t>Conclusion</a:t>
            </a:r>
            <a:endParaRPr lang="en-US"/>
          </a:p>
        </p:txBody>
      </p:sp>
    </p:spTree>
    <p:extLst>
      <p:ext uri="{BB962C8B-B14F-4D97-AF65-F5344CB8AC3E}">
        <p14:creationId xmlns:p14="http://schemas.microsoft.com/office/powerpoint/2010/main" val="272235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 assessment efforts may prove to be more effective than others</a:t>
            </a:r>
          </a:p>
          <a:p>
            <a:r>
              <a:rPr lang="en-US" dirty="0" smtClean="0"/>
              <a:t>Did the assessment effort give you the information you need to meet your goals?</a:t>
            </a:r>
          </a:p>
          <a:p>
            <a:r>
              <a:rPr lang="en-US" dirty="0" smtClean="0"/>
              <a:t>If not, you may choose another approach or refine your current approach</a:t>
            </a:r>
          </a:p>
          <a:p>
            <a:r>
              <a:rPr lang="en-US" dirty="0" smtClean="0"/>
              <a:t>Document and share the results (internally, and if possible, externally)</a:t>
            </a:r>
          </a:p>
          <a:p>
            <a:endParaRPr lang="en-US" dirty="0"/>
          </a:p>
        </p:txBody>
      </p:sp>
      <p:sp>
        <p:nvSpPr>
          <p:cNvPr id="3" name="Title 2"/>
          <p:cNvSpPr>
            <a:spLocks noGrp="1"/>
          </p:cNvSpPr>
          <p:nvPr>
            <p:ph type="title"/>
          </p:nvPr>
        </p:nvSpPr>
        <p:spPr/>
        <p:txBody>
          <a:bodyPr/>
          <a:lstStyle/>
          <a:p>
            <a:r>
              <a:rPr lang="en-US" smtClean="0"/>
              <a:t>Assess the assessment</a:t>
            </a:r>
            <a:endParaRPr lang="en-US"/>
          </a:p>
        </p:txBody>
      </p:sp>
    </p:spTree>
    <p:extLst>
      <p:ext uri="{BB962C8B-B14F-4D97-AF65-F5344CB8AC3E}">
        <p14:creationId xmlns:p14="http://schemas.microsoft.com/office/powerpoint/2010/main" val="14961721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smtClean="0"/>
              <a:t>Contact information:</a:t>
            </a:r>
          </a:p>
          <a:p>
            <a:pPr marL="0" indent="0">
              <a:buNone/>
            </a:pPr>
            <a:endParaRPr lang="en-US" smtClean="0"/>
          </a:p>
          <a:p>
            <a:pPr marL="0" indent="0">
              <a:lnSpc>
                <a:spcPct val="110000"/>
              </a:lnSpc>
              <a:buNone/>
            </a:pPr>
            <a:r>
              <a:rPr lang="en-US" b="1"/>
              <a:t>Rebecca </a:t>
            </a:r>
            <a:r>
              <a:rPr lang="en-US" b="1" smtClean="0"/>
              <a:t>L. Mugridge </a:t>
            </a:r>
            <a:r>
              <a:rPr lang="en-US"/>
              <a:t/>
            </a:r>
            <a:br>
              <a:rPr lang="en-US"/>
            </a:br>
            <a:r>
              <a:rPr lang="en-US"/>
              <a:t>Associate Director for Technical Services and Library Systems </a:t>
            </a:r>
            <a:br>
              <a:rPr lang="en-US"/>
            </a:br>
            <a:r>
              <a:rPr lang="en-US"/>
              <a:t>University Library, LI-B34E </a:t>
            </a:r>
            <a:br>
              <a:rPr lang="en-US"/>
            </a:br>
            <a:r>
              <a:rPr lang="en-US"/>
              <a:t>University at Albany </a:t>
            </a:r>
            <a:br>
              <a:rPr lang="en-US"/>
            </a:br>
            <a:r>
              <a:rPr lang="en-US"/>
              <a:t>1400 Washington Avenue </a:t>
            </a:r>
            <a:br>
              <a:rPr lang="en-US"/>
            </a:br>
            <a:r>
              <a:rPr lang="en-US"/>
              <a:t>Albany, NY 12222 </a:t>
            </a:r>
            <a:endParaRPr lang="en-US" smtClean="0"/>
          </a:p>
          <a:p>
            <a:pPr marL="0" indent="0">
              <a:lnSpc>
                <a:spcPct val="110000"/>
              </a:lnSpc>
              <a:buNone/>
            </a:pPr>
            <a:r>
              <a:rPr lang="en-US" smtClean="0"/>
              <a:t>518-442-3631</a:t>
            </a:r>
          </a:p>
          <a:p>
            <a:pPr marL="0" indent="0">
              <a:lnSpc>
                <a:spcPct val="110000"/>
              </a:lnSpc>
              <a:buNone/>
            </a:pPr>
            <a:r>
              <a:rPr lang="en-US" smtClean="0"/>
              <a:t>rmugridge@albany.edu</a:t>
            </a:r>
          </a:p>
        </p:txBody>
      </p:sp>
      <p:sp>
        <p:nvSpPr>
          <p:cNvPr id="3" name="Title 2"/>
          <p:cNvSpPr>
            <a:spLocks noGrp="1"/>
          </p:cNvSpPr>
          <p:nvPr>
            <p:ph type="title"/>
          </p:nvPr>
        </p:nvSpPr>
        <p:spPr/>
        <p:txBody>
          <a:bodyPr/>
          <a:lstStyle/>
          <a:p>
            <a:r>
              <a:rPr lang="en-US" smtClean="0"/>
              <a:t>Questions?</a:t>
            </a:r>
            <a:endParaRPr lang="en-US"/>
          </a:p>
        </p:txBody>
      </p:sp>
    </p:spTree>
    <p:extLst>
      <p:ext uri="{BB962C8B-B14F-4D97-AF65-F5344CB8AC3E}">
        <p14:creationId xmlns:p14="http://schemas.microsoft.com/office/powerpoint/2010/main" val="1829979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Workflow analysis and assessment with an outside facilitator</a:t>
            </a:r>
          </a:p>
          <a:p>
            <a:r>
              <a:rPr lang="en-US" smtClean="0"/>
              <a:t>Customer surveys</a:t>
            </a:r>
          </a:p>
          <a:p>
            <a:r>
              <a:rPr lang="en-US" smtClean="0"/>
              <a:t>Interviews or focus groups</a:t>
            </a:r>
          </a:p>
          <a:p>
            <a:r>
              <a:rPr lang="en-US" smtClean="0"/>
              <a:t>Internal evaluation, assessment, or reviews</a:t>
            </a:r>
          </a:p>
          <a:p>
            <a:r>
              <a:rPr lang="en-US" smtClean="0"/>
              <a:t>Benchmarking </a:t>
            </a:r>
          </a:p>
          <a:p>
            <a:r>
              <a:rPr lang="en-US"/>
              <a:t>360 degree review of committees or other groups</a:t>
            </a:r>
          </a:p>
          <a:p>
            <a:pPr marL="0" indent="0">
              <a:buNone/>
            </a:pPr>
            <a:endParaRPr lang="en-US"/>
          </a:p>
        </p:txBody>
      </p:sp>
      <p:sp>
        <p:nvSpPr>
          <p:cNvPr id="2" name="Title 1"/>
          <p:cNvSpPr>
            <a:spLocks noGrp="1"/>
          </p:cNvSpPr>
          <p:nvPr>
            <p:ph type="title"/>
          </p:nvPr>
        </p:nvSpPr>
        <p:spPr/>
        <p:txBody>
          <a:bodyPr/>
          <a:lstStyle/>
          <a:p>
            <a:r>
              <a:rPr lang="en-US" smtClean="0"/>
              <a:t>Assessment activities</a:t>
            </a:r>
            <a:endParaRPr lang="en-US"/>
          </a:p>
        </p:txBody>
      </p:sp>
    </p:spTree>
    <p:extLst>
      <p:ext uri="{BB962C8B-B14F-4D97-AF65-F5344CB8AC3E}">
        <p14:creationId xmlns:p14="http://schemas.microsoft.com/office/powerpoint/2010/main" val="2078870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mtClean="0"/>
              <a:t>Penn State’s model is based on Continuous Quality Improvement, using a five-step model:</a:t>
            </a:r>
          </a:p>
          <a:p>
            <a:pPr lvl="1"/>
            <a:r>
              <a:rPr lang="en-US" smtClean="0"/>
              <a:t>Where are we now?</a:t>
            </a:r>
          </a:p>
          <a:p>
            <a:pPr lvl="1"/>
            <a:r>
              <a:rPr lang="en-US" smtClean="0"/>
              <a:t>Where should we be in the future?</a:t>
            </a:r>
          </a:p>
          <a:p>
            <a:pPr lvl="1"/>
            <a:r>
              <a:rPr lang="en-US" smtClean="0"/>
              <a:t>How will we know when we get there?</a:t>
            </a:r>
          </a:p>
          <a:p>
            <a:pPr lvl="1"/>
            <a:r>
              <a:rPr lang="en-US" smtClean="0"/>
              <a:t>How far do we have to go?</a:t>
            </a:r>
          </a:p>
          <a:p>
            <a:pPr lvl="1"/>
            <a:r>
              <a:rPr lang="en-US" smtClean="0"/>
              <a:t>How do we get there?</a:t>
            </a:r>
          </a:p>
          <a:p>
            <a:r>
              <a:rPr lang="en-US"/>
              <a:t>http://www.psu.edu/president/pia/cqi/planning_model1.pdf</a:t>
            </a:r>
          </a:p>
          <a:p>
            <a:pPr marL="0" indent="0">
              <a:buNone/>
            </a:pPr>
            <a:endParaRPr lang="en-US"/>
          </a:p>
        </p:txBody>
      </p:sp>
      <p:sp>
        <p:nvSpPr>
          <p:cNvPr id="3" name="Title 2"/>
          <p:cNvSpPr>
            <a:spLocks noGrp="1"/>
          </p:cNvSpPr>
          <p:nvPr>
            <p:ph type="title"/>
          </p:nvPr>
        </p:nvSpPr>
        <p:spPr/>
        <p:txBody>
          <a:bodyPr>
            <a:normAutofit fontScale="90000"/>
          </a:bodyPr>
          <a:lstStyle/>
          <a:p>
            <a:r>
              <a:rPr lang="en-US"/>
              <a:t>Workflow analysis and assessment</a:t>
            </a:r>
          </a:p>
        </p:txBody>
      </p:sp>
    </p:spTree>
    <p:extLst>
      <p:ext uri="{BB962C8B-B14F-4D97-AF65-F5344CB8AC3E}">
        <p14:creationId xmlns:p14="http://schemas.microsoft.com/office/powerpoint/2010/main" val="1303240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CQI Improvement Teams need:</a:t>
            </a:r>
          </a:p>
          <a:p>
            <a:pPr lvl="1"/>
            <a:r>
              <a:rPr lang="en-US" smtClean="0"/>
              <a:t>A clear process</a:t>
            </a:r>
          </a:p>
          <a:p>
            <a:pPr lvl="1"/>
            <a:r>
              <a:rPr lang="en-US" smtClean="0"/>
              <a:t>Support from a sponsor</a:t>
            </a:r>
          </a:p>
          <a:p>
            <a:pPr lvl="1"/>
            <a:r>
              <a:rPr lang="en-US" smtClean="0"/>
              <a:t>An administrative leader for the team</a:t>
            </a:r>
          </a:p>
          <a:p>
            <a:pPr lvl="1"/>
            <a:r>
              <a:rPr lang="en-US" smtClean="0"/>
              <a:t>A facilitator</a:t>
            </a:r>
          </a:p>
          <a:p>
            <a:r>
              <a:rPr lang="en-US" smtClean="0"/>
              <a:t>We used the Fast Track approach:</a:t>
            </a:r>
          </a:p>
          <a:p>
            <a:r>
              <a:rPr lang="en-US"/>
              <a:t>http://www.psu.edu/president/pia/innovation/fasttrack.pdf</a:t>
            </a:r>
          </a:p>
        </p:txBody>
      </p:sp>
      <p:sp>
        <p:nvSpPr>
          <p:cNvPr id="3" name="Title 2"/>
          <p:cNvSpPr>
            <a:spLocks noGrp="1"/>
          </p:cNvSpPr>
          <p:nvPr>
            <p:ph type="title"/>
          </p:nvPr>
        </p:nvSpPr>
        <p:spPr/>
        <p:txBody>
          <a:bodyPr>
            <a:normAutofit fontScale="90000"/>
          </a:bodyPr>
          <a:lstStyle/>
          <a:p>
            <a:r>
              <a:rPr lang="en-US"/>
              <a:t>Workflow analysis and assessment</a:t>
            </a:r>
          </a:p>
        </p:txBody>
      </p:sp>
    </p:spTree>
    <p:extLst>
      <p:ext uri="{BB962C8B-B14F-4D97-AF65-F5344CB8AC3E}">
        <p14:creationId xmlns:p14="http://schemas.microsoft.com/office/powerpoint/2010/main" val="702817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mtClean="0"/>
              <a:t>When useful:</a:t>
            </a:r>
          </a:p>
          <a:p>
            <a:pPr lvl="1"/>
            <a:r>
              <a:rPr lang="en-US" smtClean="0"/>
              <a:t>Multiple units</a:t>
            </a:r>
          </a:p>
          <a:p>
            <a:pPr lvl="1"/>
            <a:r>
              <a:rPr lang="en-US" smtClean="0"/>
              <a:t>Complex workflow</a:t>
            </a:r>
          </a:p>
          <a:p>
            <a:pPr lvl="1"/>
            <a:r>
              <a:rPr lang="en-US" smtClean="0"/>
              <a:t>Workflow has been in place for a long time</a:t>
            </a:r>
          </a:p>
          <a:p>
            <a:pPr lvl="1"/>
            <a:r>
              <a:rPr lang="en-US" smtClean="0"/>
              <a:t>Differences of opinion exist about how to address workflow changes</a:t>
            </a:r>
          </a:p>
        </p:txBody>
      </p:sp>
      <p:sp>
        <p:nvSpPr>
          <p:cNvPr id="2" name="Title 1"/>
          <p:cNvSpPr>
            <a:spLocks noGrp="1"/>
          </p:cNvSpPr>
          <p:nvPr>
            <p:ph type="title"/>
          </p:nvPr>
        </p:nvSpPr>
        <p:spPr/>
        <p:txBody>
          <a:bodyPr>
            <a:normAutofit fontScale="90000"/>
          </a:bodyPr>
          <a:lstStyle/>
          <a:p>
            <a:r>
              <a:rPr lang="en-US" smtClean="0"/>
              <a:t>Workflow analysis and assessment</a:t>
            </a:r>
            <a:endParaRPr lang="en-US"/>
          </a:p>
        </p:txBody>
      </p:sp>
    </p:spTree>
    <p:extLst>
      <p:ext uri="{BB962C8B-B14F-4D97-AF65-F5344CB8AC3E}">
        <p14:creationId xmlns:p14="http://schemas.microsoft.com/office/powerpoint/2010/main" val="121952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Include all stakeholders in process</a:t>
            </a:r>
          </a:p>
          <a:p>
            <a:r>
              <a:rPr lang="en-US" smtClean="0"/>
              <a:t>Make an effort to understand the current process</a:t>
            </a:r>
          </a:p>
          <a:p>
            <a:r>
              <a:rPr lang="en-US" smtClean="0"/>
              <a:t>Identify areas for improvement</a:t>
            </a:r>
          </a:p>
          <a:p>
            <a:r>
              <a:rPr lang="en-US" smtClean="0"/>
              <a:t>Map new process and report back to sponsors</a:t>
            </a:r>
          </a:p>
          <a:p>
            <a:r>
              <a:rPr lang="en-US" smtClean="0"/>
              <a:t>Follow up assessment</a:t>
            </a:r>
          </a:p>
        </p:txBody>
      </p:sp>
      <p:sp>
        <p:nvSpPr>
          <p:cNvPr id="2" name="Title 1"/>
          <p:cNvSpPr>
            <a:spLocks noGrp="1"/>
          </p:cNvSpPr>
          <p:nvPr>
            <p:ph type="title"/>
          </p:nvPr>
        </p:nvSpPr>
        <p:spPr/>
        <p:txBody>
          <a:bodyPr/>
          <a:lstStyle/>
          <a:p>
            <a:r>
              <a:rPr lang="en-US" smtClean="0"/>
              <a:t>How it works</a:t>
            </a:r>
            <a:endParaRPr lang="en-US"/>
          </a:p>
        </p:txBody>
      </p:sp>
    </p:spTree>
    <p:extLst>
      <p:ext uri="{BB962C8B-B14F-4D97-AF65-F5344CB8AC3E}">
        <p14:creationId xmlns:p14="http://schemas.microsoft.com/office/powerpoint/2010/main" val="875626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mtClean="0"/>
              <a:t>Video processing for Media Technology Support Services (AV rental/booking/support for classrooms across university) </a:t>
            </a:r>
          </a:p>
          <a:p>
            <a:pPr lvl="1"/>
            <a:r>
              <a:rPr lang="en-US" smtClean="0"/>
              <a:t>Cataloging</a:t>
            </a:r>
          </a:p>
          <a:p>
            <a:pPr lvl="1"/>
            <a:r>
              <a:rPr lang="en-US" smtClean="0"/>
              <a:t>Acquisitions</a:t>
            </a:r>
          </a:p>
          <a:p>
            <a:pPr lvl="1"/>
            <a:r>
              <a:rPr lang="en-US" smtClean="0"/>
              <a:t>Media Technology Support</a:t>
            </a:r>
          </a:p>
          <a:p>
            <a:r>
              <a:rPr lang="en-US" smtClean="0"/>
              <a:t>Looked at workflow between the three units</a:t>
            </a:r>
          </a:p>
          <a:p>
            <a:r>
              <a:rPr lang="en-US" smtClean="0"/>
              <a:t>Goal to decrease processing time and increase efficiencies</a:t>
            </a:r>
          </a:p>
          <a:p>
            <a:pPr lvl="1"/>
            <a:endParaRPr lang="en-US" smtClean="0"/>
          </a:p>
        </p:txBody>
      </p:sp>
      <p:sp>
        <p:nvSpPr>
          <p:cNvPr id="2" name="Title 1"/>
          <p:cNvSpPr>
            <a:spLocks noGrp="1"/>
          </p:cNvSpPr>
          <p:nvPr>
            <p:ph type="title"/>
          </p:nvPr>
        </p:nvSpPr>
        <p:spPr/>
        <p:txBody>
          <a:bodyPr/>
          <a:lstStyle/>
          <a:p>
            <a:r>
              <a:rPr lang="en-US" smtClean="0"/>
              <a:t>FastTrack CQI team 1</a:t>
            </a:r>
            <a:endParaRPr lang="en-US"/>
          </a:p>
        </p:txBody>
      </p:sp>
    </p:spTree>
    <p:extLst>
      <p:ext uri="{BB962C8B-B14F-4D97-AF65-F5344CB8AC3E}">
        <p14:creationId xmlns:p14="http://schemas.microsoft.com/office/powerpoint/2010/main" val="2630616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Government documents processing</a:t>
            </a:r>
          </a:p>
          <a:p>
            <a:pPr lvl="1"/>
            <a:r>
              <a:rPr lang="en-US" smtClean="0"/>
              <a:t>Cataloging</a:t>
            </a:r>
          </a:p>
          <a:p>
            <a:pPr lvl="1"/>
            <a:r>
              <a:rPr lang="en-US" smtClean="0"/>
              <a:t>Acquisitions</a:t>
            </a:r>
          </a:p>
          <a:p>
            <a:pPr lvl="1"/>
            <a:r>
              <a:rPr lang="en-US" smtClean="0"/>
              <a:t>Serials</a:t>
            </a:r>
          </a:p>
          <a:p>
            <a:pPr lvl="1"/>
            <a:r>
              <a:rPr lang="en-US" smtClean="0"/>
              <a:t>Social </a:t>
            </a:r>
            <a:r>
              <a:rPr lang="en-US"/>
              <a:t>Sciences </a:t>
            </a:r>
            <a:r>
              <a:rPr lang="en-US" smtClean="0"/>
              <a:t>Library</a:t>
            </a:r>
          </a:p>
          <a:p>
            <a:r>
              <a:rPr lang="en-US" smtClean="0"/>
              <a:t>U.S., PA, UN, Canadian, EU, etc.</a:t>
            </a:r>
          </a:p>
          <a:p>
            <a:r>
              <a:rPr lang="en-US" smtClean="0"/>
              <a:t>Catalyst: Reorganization of government documents processing</a:t>
            </a:r>
            <a:endParaRPr lang="en-US"/>
          </a:p>
          <a:p>
            <a:endParaRPr lang="en-US"/>
          </a:p>
        </p:txBody>
      </p:sp>
      <p:sp>
        <p:nvSpPr>
          <p:cNvPr id="3" name="Title 2"/>
          <p:cNvSpPr>
            <a:spLocks noGrp="1"/>
          </p:cNvSpPr>
          <p:nvPr>
            <p:ph type="title"/>
          </p:nvPr>
        </p:nvSpPr>
        <p:spPr/>
        <p:txBody>
          <a:bodyPr/>
          <a:lstStyle/>
          <a:p>
            <a:r>
              <a:rPr lang="en-US" smtClean="0"/>
              <a:t>FastTrack CQI team 2</a:t>
            </a:r>
            <a:endParaRPr lang="en-US"/>
          </a:p>
        </p:txBody>
      </p:sp>
    </p:spTree>
    <p:extLst>
      <p:ext uri="{BB962C8B-B14F-4D97-AF65-F5344CB8AC3E}">
        <p14:creationId xmlns:p14="http://schemas.microsoft.com/office/powerpoint/2010/main" val="11929332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1136</TotalTime>
  <Words>993</Words>
  <Application>Microsoft Office PowerPoint</Application>
  <PresentationFormat>On-screen Show (4:3)</PresentationFormat>
  <Paragraphs>170</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Waveform</vt:lpstr>
      <vt:lpstr>Assessment in Practice  </vt:lpstr>
      <vt:lpstr>Why do assessment?</vt:lpstr>
      <vt:lpstr>Assessment activities</vt:lpstr>
      <vt:lpstr>Workflow analysis and assessment</vt:lpstr>
      <vt:lpstr>Workflow analysis and assessment</vt:lpstr>
      <vt:lpstr>Workflow analysis and assessment</vt:lpstr>
      <vt:lpstr>How it works</vt:lpstr>
      <vt:lpstr>FastTrack CQI team 1</vt:lpstr>
      <vt:lpstr>FastTrack CQI team 2</vt:lpstr>
      <vt:lpstr>FastTrack CQI team results</vt:lpstr>
      <vt:lpstr>Customer service survey</vt:lpstr>
      <vt:lpstr>Survey questions</vt:lpstr>
      <vt:lpstr>Survey questions, cont’d</vt:lpstr>
      <vt:lpstr>Interviews or focus groups</vt:lpstr>
      <vt:lpstr>Sample focus group topics</vt:lpstr>
      <vt:lpstr>Internal assessment</vt:lpstr>
      <vt:lpstr>Benchmarking</vt:lpstr>
      <vt:lpstr>Benchmarking</vt:lpstr>
      <vt:lpstr>360 degree review</vt:lpstr>
      <vt:lpstr>360 degree review of a committee</vt:lpstr>
      <vt:lpstr>360 degree review of a committee</vt:lpstr>
      <vt:lpstr>360 degree review of a committee</vt:lpstr>
      <vt:lpstr>Conclusion</vt:lpstr>
      <vt:lpstr>Assess the assessment</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in Practice</dc:title>
  <dc:creator>REBECCA LEE MUGRIDGE</dc:creator>
  <cp:lastModifiedBy>Mugridge, Rebecca</cp:lastModifiedBy>
  <cp:revision>43</cp:revision>
  <cp:lastPrinted>2013-01-23T21:01:49Z</cp:lastPrinted>
  <dcterms:created xsi:type="dcterms:W3CDTF">2012-04-23T14:39:54Z</dcterms:created>
  <dcterms:modified xsi:type="dcterms:W3CDTF">2013-02-21T19:10:54Z</dcterms:modified>
</cp:coreProperties>
</file>