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8" r:id="rId3"/>
    <p:sldId id="288" r:id="rId4"/>
    <p:sldId id="306" r:id="rId5"/>
    <p:sldId id="305" r:id="rId6"/>
    <p:sldId id="289" r:id="rId7"/>
    <p:sldId id="290" r:id="rId8"/>
    <p:sldId id="291" r:id="rId9"/>
    <p:sldId id="293" r:id="rId10"/>
    <p:sldId id="294" r:id="rId11"/>
    <p:sldId id="295" r:id="rId12"/>
    <p:sldId id="296" r:id="rId13"/>
    <p:sldId id="298" r:id="rId14"/>
    <p:sldId id="299" r:id="rId15"/>
    <p:sldId id="300" r:id="rId16"/>
    <p:sldId id="301" r:id="rId17"/>
    <p:sldId id="302" r:id="rId18"/>
    <p:sldId id="303" r:id="rId19"/>
    <p:sldId id="304" r:id="rId20"/>
    <p:sldId id="286"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2" autoAdjust="0"/>
    <p:restoredTop sz="69097" autoAdjust="0"/>
  </p:normalViewPr>
  <p:slideViewPr>
    <p:cSldViewPr>
      <p:cViewPr>
        <p:scale>
          <a:sx n="71" d="100"/>
          <a:sy n="71" d="100"/>
        </p:scale>
        <p:origin x="-600" y="606"/>
      </p:cViewPr>
      <p:guideLst>
        <p:guide orient="horz" pos="2160"/>
        <p:guide pos="2880"/>
      </p:guideLst>
    </p:cSldViewPr>
  </p:slideViewPr>
  <p:outlineViewPr>
    <p:cViewPr>
      <p:scale>
        <a:sx n="33" d="100"/>
        <a:sy n="33" d="100"/>
      </p:scale>
      <p:origin x="0" y="296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CCE58B-2278-4E66-8747-06EEB62C2A70}" type="doc">
      <dgm:prSet loTypeId="urn:microsoft.com/office/officeart/2005/8/layout/vList3" loCatId="list" qsTypeId="urn:microsoft.com/office/officeart/2005/8/quickstyle/simple1" qsCatId="simple" csTypeId="urn:microsoft.com/office/officeart/2005/8/colors/colorful3" csCatId="colorful" phldr="1"/>
      <dgm:spPr/>
      <dgm:t>
        <a:bodyPr/>
        <a:lstStyle/>
        <a:p>
          <a:pPr latinLnBrk="1"/>
          <a:endParaRPr lang="ko-KR" altLang="en-US"/>
        </a:p>
      </dgm:t>
    </dgm:pt>
    <dgm:pt modelId="{EC055E2B-D7ED-4961-9ABD-29A2C87A402F}">
      <dgm:prSet phldrT="[텍스트]" custT="1"/>
      <dgm:spPr/>
      <dgm:t>
        <a:bodyPr lIns="548640" rIns="91440" anchor="ctr" anchorCtr="0"/>
        <a:lstStyle/>
        <a:p>
          <a:pPr algn="l" latinLnBrk="1"/>
          <a:r>
            <a:rPr lang="en-US" altLang="ko-KR" sz="2000" b="1" dirty="0" smtClean="0"/>
            <a:t>Cataloging quality</a:t>
          </a:r>
          <a:endParaRPr lang="ko-KR" altLang="en-US" sz="2000" dirty="0"/>
        </a:p>
      </dgm:t>
    </dgm:pt>
    <dgm:pt modelId="{2AC6B720-CBE0-4B71-B62C-3F50EDE78FCD}" type="parTrans" cxnId="{09D61C44-F016-499B-9DBD-58168044D730}">
      <dgm:prSet/>
      <dgm:spPr/>
      <dgm:t>
        <a:bodyPr/>
        <a:lstStyle/>
        <a:p>
          <a:endParaRPr lang="en-US"/>
        </a:p>
      </dgm:t>
    </dgm:pt>
    <dgm:pt modelId="{906AB94F-E5B2-4CD1-91B7-5308E35E0C0F}" type="sibTrans" cxnId="{09D61C44-F016-499B-9DBD-58168044D730}">
      <dgm:prSet/>
      <dgm:spPr/>
      <dgm:t>
        <a:bodyPr/>
        <a:lstStyle/>
        <a:p>
          <a:endParaRPr lang="en-US"/>
        </a:p>
      </dgm:t>
    </dgm:pt>
    <dgm:pt modelId="{558B4BF8-8AC7-4BB4-A620-0740EC7F9894}">
      <dgm:prSet phldrT="[텍스트]" custT="1"/>
      <dgm:spPr/>
      <dgm:t>
        <a:bodyPr lIns="548640" rIns="91440" anchor="ctr" anchorCtr="0"/>
        <a:lstStyle/>
        <a:p>
          <a:pPr algn="l" latinLnBrk="1"/>
          <a:r>
            <a:rPr lang="en-US" altLang="ko-KR" sz="2000" b="1" dirty="0" smtClean="0"/>
            <a:t>Cataloging production</a:t>
          </a:r>
          <a:endParaRPr lang="ko-KR" altLang="en-US" sz="2000" b="1" dirty="0"/>
        </a:p>
      </dgm:t>
    </dgm:pt>
    <dgm:pt modelId="{1019219A-81A6-4A52-B552-CF906FED67DA}" type="sibTrans" cxnId="{F2CCA72D-74F1-4319-96BF-7C296124175F}">
      <dgm:prSet/>
      <dgm:spPr/>
      <dgm:t>
        <a:bodyPr/>
        <a:lstStyle/>
        <a:p>
          <a:endParaRPr lang="en-US"/>
        </a:p>
      </dgm:t>
    </dgm:pt>
    <dgm:pt modelId="{C91275CD-DD56-4E12-9747-EEB9F59CBF06}" type="parTrans" cxnId="{F2CCA72D-74F1-4319-96BF-7C296124175F}">
      <dgm:prSet/>
      <dgm:spPr/>
      <dgm:t>
        <a:bodyPr/>
        <a:lstStyle/>
        <a:p>
          <a:endParaRPr lang="en-US"/>
        </a:p>
      </dgm:t>
    </dgm:pt>
    <dgm:pt modelId="{F9F28ABB-52E5-4631-B402-2852FB105633}" type="pres">
      <dgm:prSet presAssocID="{BBCCE58B-2278-4E66-8747-06EEB62C2A70}" presName="linearFlow" presStyleCnt="0">
        <dgm:presLayoutVars>
          <dgm:dir/>
          <dgm:resizeHandles val="exact"/>
        </dgm:presLayoutVars>
      </dgm:prSet>
      <dgm:spPr/>
      <dgm:t>
        <a:bodyPr/>
        <a:lstStyle/>
        <a:p>
          <a:endParaRPr lang="en-US"/>
        </a:p>
      </dgm:t>
    </dgm:pt>
    <dgm:pt modelId="{96543910-5923-4CB4-8E18-8302A1476B06}" type="pres">
      <dgm:prSet presAssocID="{558B4BF8-8AC7-4BB4-A620-0740EC7F9894}" presName="composite" presStyleCnt="0"/>
      <dgm:spPr/>
      <dgm:t>
        <a:bodyPr/>
        <a:lstStyle/>
        <a:p>
          <a:pPr latinLnBrk="1"/>
          <a:endParaRPr lang="ko-KR" altLang="en-US"/>
        </a:p>
      </dgm:t>
    </dgm:pt>
    <dgm:pt modelId="{B9755F92-FAE9-41EC-BB2A-AF420CF90AE1}" type="pres">
      <dgm:prSet presAssocID="{558B4BF8-8AC7-4BB4-A620-0740EC7F9894}" presName="imgShp" presStyleLbl="fgImgPlace1" presStyleIdx="0" presStyleCnt="2" custLinFactNeighborX="-5073" custLinFactNeighborY="-4672"/>
      <dgm:spPr>
        <a:blipFill rotWithShape="0">
          <a:blip xmlns:r="http://schemas.openxmlformats.org/officeDocument/2006/relationships" r:embed="rId1"/>
          <a:stretch>
            <a:fillRect/>
          </a:stretch>
        </a:blipFill>
      </dgm:spPr>
      <dgm:t>
        <a:bodyPr/>
        <a:lstStyle/>
        <a:p>
          <a:pPr latinLnBrk="1"/>
          <a:endParaRPr lang="ko-KR" altLang="en-US"/>
        </a:p>
      </dgm:t>
    </dgm:pt>
    <dgm:pt modelId="{3B5780BD-803B-4EF8-94FD-C005F15226A8}" type="pres">
      <dgm:prSet presAssocID="{558B4BF8-8AC7-4BB4-A620-0740EC7F9894}" presName="txShp" presStyleLbl="node1" presStyleIdx="0" presStyleCnt="2" custScaleX="98840" custLinFactNeighborX="5597" custLinFactNeighborY="-224">
        <dgm:presLayoutVars>
          <dgm:bulletEnabled val="1"/>
        </dgm:presLayoutVars>
      </dgm:prSet>
      <dgm:spPr>
        <a:prstGeom prst="roundRect">
          <a:avLst/>
        </a:prstGeom>
      </dgm:spPr>
      <dgm:t>
        <a:bodyPr/>
        <a:lstStyle/>
        <a:p>
          <a:endParaRPr lang="en-US"/>
        </a:p>
      </dgm:t>
    </dgm:pt>
    <dgm:pt modelId="{4DA36C38-6AB2-4CCC-A80E-57DE2401DC5E}" type="pres">
      <dgm:prSet presAssocID="{1019219A-81A6-4A52-B552-CF906FED67DA}" presName="spacing" presStyleCnt="0"/>
      <dgm:spPr/>
      <dgm:t>
        <a:bodyPr/>
        <a:lstStyle/>
        <a:p>
          <a:pPr latinLnBrk="1"/>
          <a:endParaRPr lang="ko-KR" altLang="en-US"/>
        </a:p>
      </dgm:t>
    </dgm:pt>
    <dgm:pt modelId="{E3C5DC0E-3B73-4F86-9E6C-EEB07E33BCCC}" type="pres">
      <dgm:prSet presAssocID="{EC055E2B-D7ED-4961-9ABD-29A2C87A402F}" presName="composite" presStyleCnt="0"/>
      <dgm:spPr/>
      <dgm:t>
        <a:bodyPr/>
        <a:lstStyle/>
        <a:p>
          <a:pPr latinLnBrk="1"/>
          <a:endParaRPr lang="ko-KR" altLang="en-US"/>
        </a:p>
      </dgm:t>
    </dgm:pt>
    <dgm:pt modelId="{69F58310-CD11-4E90-AB4A-33B29A68BA06}" type="pres">
      <dgm:prSet presAssocID="{EC055E2B-D7ED-4961-9ABD-29A2C87A402F}" presName="imgShp" presStyleLbl="fgImgPlace1" presStyleIdx="1" presStyleCnt="2" custLinFactNeighborX="12799" custLinFactNeighborY="-1126"/>
      <dgm:spPr>
        <a:blipFill rotWithShape="0">
          <a:blip xmlns:r="http://schemas.openxmlformats.org/officeDocument/2006/relationships" r:embed="rId2"/>
          <a:stretch>
            <a:fillRect/>
          </a:stretch>
        </a:blipFill>
      </dgm:spPr>
      <dgm:t>
        <a:bodyPr/>
        <a:lstStyle/>
        <a:p>
          <a:pPr latinLnBrk="1"/>
          <a:endParaRPr lang="ko-KR" altLang="en-US"/>
        </a:p>
      </dgm:t>
    </dgm:pt>
    <dgm:pt modelId="{CF5841A8-FE23-4D86-BE4D-C7A998ED1B3B}" type="pres">
      <dgm:prSet presAssocID="{EC055E2B-D7ED-4961-9ABD-29A2C87A402F}" presName="txShp" presStyleLbl="node1" presStyleIdx="1" presStyleCnt="2" custScaleX="97908" custLinFactNeighborX="16619" custLinFactNeighborY="-374">
        <dgm:presLayoutVars>
          <dgm:bulletEnabled val="1"/>
        </dgm:presLayoutVars>
      </dgm:prSet>
      <dgm:spPr>
        <a:prstGeom prst="roundRect">
          <a:avLst/>
        </a:prstGeom>
      </dgm:spPr>
      <dgm:t>
        <a:bodyPr/>
        <a:lstStyle/>
        <a:p>
          <a:endParaRPr lang="en-US"/>
        </a:p>
      </dgm:t>
    </dgm:pt>
  </dgm:ptLst>
  <dgm:cxnLst>
    <dgm:cxn modelId="{617354C0-8588-44F0-90F6-2D7480D04F00}" type="presOf" srcId="{EC055E2B-D7ED-4961-9ABD-29A2C87A402F}" destId="{CF5841A8-FE23-4D86-BE4D-C7A998ED1B3B}" srcOrd="0" destOrd="0" presId="urn:microsoft.com/office/officeart/2005/8/layout/vList3"/>
    <dgm:cxn modelId="{6F1CA3D2-2BFE-4978-ACD6-08FFF5306FD7}" type="presOf" srcId="{558B4BF8-8AC7-4BB4-A620-0740EC7F9894}" destId="{3B5780BD-803B-4EF8-94FD-C005F15226A8}" srcOrd="0" destOrd="0" presId="urn:microsoft.com/office/officeart/2005/8/layout/vList3"/>
    <dgm:cxn modelId="{F2CCA72D-74F1-4319-96BF-7C296124175F}" srcId="{BBCCE58B-2278-4E66-8747-06EEB62C2A70}" destId="{558B4BF8-8AC7-4BB4-A620-0740EC7F9894}" srcOrd="0" destOrd="0" parTransId="{C91275CD-DD56-4E12-9747-EEB9F59CBF06}" sibTransId="{1019219A-81A6-4A52-B552-CF906FED67DA}"/>
    <dgm:cxn modelId="{3A5461BF-9853-4A96-8F70-2F0D718F41A8}" type="presOf" srcId="{BBCCE58B-2278-4E66-8747-06EEB62C2A70}" destId="{F9F28ABB-52E5-4631-B402-2852FB105633}" srcOrd="0" destOrd="0" presId="urn:microsoft.com/office/officeart/2005/8/layout/vList3"/>
    <dgm:cxn modelId="{09D61C44-F016-499B-9DBD-58168044D730}" srcId="{BBCCE58B-2278-4E66-8747-06EEB62C2A70}" destId="{EC055E2B-D7ED-4961-9ABD-29A2C87A402F}" srcOrd="1" destOrd="0" parTransId="{2AC6B720-CBE0-4B71-B62C-3F50EDE78FCD}" sibTransId="{906AB94F-E5B2-4CD1-91B7-5308E35E0C0F}"/>
    <dgm:cxn modelId="{23032FDF-956E-47B0-B179-5A3AE68BBDA5}" type="presParOf" srcId="{F9F28ABB-52E5-4631-B402-2852FB105633}" destId="{96543910-5923-4CB4-8E18-8302A1476B06}" srcOrd="0" destOrd="0" presId="urn:microsoft.com/office/officeart/2005/8/layout/vList3"/>
    <dgm:cxn modelId="{A23C6191-D70F-4FBE-88D5-6CEC51166AA1}" type="presParOf" srcId="{96543910-5923-4CB4-8E18-8302A1476B06}" destId="{B9755F92-FAE9-41EC-BB2A-AF420CF90AE1}" srcOrd="0" destOrd="0" presId="urn:microsoft.com/office/officeart/2005/8/layout/vList3"/>
    <dgm:cxn modelId="{2964742C-722E-4C53-B66E-BBE3040D6A4A}" type="presParOf" srcId="{96543910-5923-4CB4-8E18-8302A1476B06}" destId="{3B5780BD-803B-4EF8-94FD-C005F15226A8}" srcOrd="1" destOrd="0" presId="urn:microsoft.com/office/officeart/2005/8/layout/vList3"/>
    <dgm:cxn modelId="{B81FC10A-F54C-4A1E-AB01-04E01ADB1E24}" type="presParOf" srcId="{F9F28ABB-52E5-4631-B402-2852FB105633}" destId="{4DA36C38-6AB2-4CCC-A80E-57DE2401DC5E}" srcOrd="1" destOrd="0" presId="urn:microsoft.com/office/officeart/2005/8/layout/vList3"/>
    <dgm:cxn modelId="{82883922-2F7E-47C5-99E6-42EFF29747C3}" type="presParOf" srcId="{F9F28ABB-52E5-4631-B402-2852FB105633}" destId="{E3C5DC0E-3B73-4F86-9E6C-EEB07E33BCCC}" srcOrd="2" destOrd="0" presId="urn:microsoft.com/office/officeart/2005/8/layout/vList3"/>
    <dgm:cxn modelId="{279B2FB4-1A4C-4915-849F-6423A382D1DB}" type="presParOf" srcId="{E3C5DC0E-3B73-4F86-9E6C-EEB07E33BCCC}" destId="{69F58310-CD11-4E90-AB4A-33B29A68BA06}" srcOrd="0" destOrd="0" presId="urn:microsoft.com/office/officeart/2005/8/layout/vList3"/>
    <dgm:cxn modelId="{00C7A7AB-B2A6-4C58-85FA-6F0921A5D7D1}" type="presParOf" srcId="{E3C5DC0E-3B73-4F86-9E6C-EEB07E33BCCC}" destId="{CF5841A8-FE23-4D86-BE4D-C7A998ED1B3B}"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5780BD-803B-4EF8-94FD-C005F15226A8}">
      <dsp:nvSpPr>
        <dsp:cNvPr id="0" name=""/>
        <dsp:cNvSpPr/>
      </dsp:nvSpPr>
      <dsp:spPr>
        <a:xfrm rot="10800000">
          <a:off x="1601139" y="0"/>
          <a:ext cx="3706304" cy="1656562"/>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8640" tIns="76200" rIns="91440" bIns="76200" numCol="1" spcCol="1270" anchor="ctr" anchorCtr="0">
          <a:noAutofit/>
        </a:bodyPr>
        <a:lstStyle/>
        <a:p>
          <a:pPr lvl="0" algn="l" defTabSz="889000" latinLnBrk="1">
            <a:lnSpc>
              <a:spcPct val="90000"/>
            </a:lnSpc>
            <a:spcBef>
              <a:spcPct val="0"/>
            </a:spcBef>
            <a:spcAft>
              <a:spcPct val="35000"/>
            </a:spcAft>
          </a:pPr>
          <a:r>
            <a:rPr lang="en-US" altLang="ko-KR" sz="2000" b="1" kern="1200" dirty="0" smtClean="0"/>
            <a:t>Cataloging production</a:t>
          </a:r>
          <a:endParaRPr lang="ko-KR" altLang="en-US" sz="2000" b="1" kern="1200" dirty="0"/>
        </a:p>
      </dsp:txBody>
      <dsp:txXfrm rot="10800000">
        <a:off x="1601139" y="0"/>
        <a:ext cx="3706304" cy="1656562"/>
      </dsp:txXfrm>
    </dsp:sp>
    <dsp:sp modelId="{B9755F92-FAE9-41EC-BB2A-AF420CF90AE1}">
      <dsp:nvSpPr>
        <dsp:cNvPr id="0" name=""/>
        <dsp:cNvSpPr/>
      </dsp:nvSpPr>
      <dsp:spPr>
        <a:xfrm>
          <a:off x="457195" y="0"/>
          <a:ext cx="1656562" cy="1656562"/>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5841A8-FE23-4D86-BE4D-C7A998ED1B3B}">
      <dsp:nvSpPr>
        <dsp:cNvPr id="0" name=""/>
        <dsp:cNvSpPr/>
      </dsp:nvSpPr>
      <dsp:spPr>
        <a:xfrm rot="10800000">
          <a:off x="1967443" y="2146052"/>
          <a:ext cx="3671356" cy="1656562"/>
        </a:xfrm>
        <a:prstGeom prst="roundRect">
          <a:avLst/>
        </a:prstGeom>
        <a:solidFill>
          <a:schemeClr val="accent3">
            <a:hueOff val="942643"/>
            <a:satOff val="29943"/>
            <a:lumOff val="-2529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8640" tIns="76200" rIns="91440" bIns="76200" numCol="1" spcCol="1270" anchor="ctr" anchorCtr="0">
          <a:noAutofit/>
        </a:bodyPr>
        <a:lstStyle/>
        <a:p>
          <a:pPr lvl="0" algn="l" defTabSz="889000" latinLnBrk="1">
            <a:lnSpc>
              <a:spcPct val="90000"/>
            </a:lnSpc>
            <a:spcBef>
              <a:spcPct val="0"/>
            </a:spcBef>
            <a:spcAft>
              <a:spcPct val="35000"/>
            </a:spcAft>
          </a:pPr>
          <a:r>
            <a:rPr lang="en-US" altLang="ko-KR" sz="2000" b="1" kern="1200" dirty="0" smtClean="0"/>
            <a:t>Cataloging quality</a:t>
          </a:r>
          <a:endParaRPr lang="ko-KR" altLang="en-US" sz="2000" kern="1200" dirty="0"/>
        </a:p>
      </dsp:txBody>
      <dsp:txXfrm rot="10800000">
        <a:off x="1967443" y="2146052"/>
        <a:ext cx="3671356" cy="1656562"/>
      </dsp:txXfrm>
    </dsp:sp>
    <dsp:sp modelId="{69F58310-CD11-4E90-AB4A-33B29A68BA06}">
      <dsp:nvSpPr>
        <dsp:cNvPr id="0" name=""/>
        <dsp:cNvSpPr/>
      </dsp:nvSpPr>
      <dsp:spPr>
        <a:xfrm>
          <a:off x="761993" y="2133595"/>
          <a:ext cx="1656562" cy="1656562"/>
        </a:xfrm>
        <a:prstGeom prst="ellipse">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1C1AD3A3-C1EB-493D-9DB6-1E46D773823D}" type="datetimeFigureOut">
              <a:rPr lang="en-US"/>
              <a:pPr/>
              <a:t>6/10/2013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4C065071-1531-4254-B49E-8FF39E90567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After Annual last year, my predecessor contacted the Chair of this interest group, volunteering herself to speak at midwinter about quantitative assessment. This fall, a few months after her departure, I was contacted by Jennifer Roper to see if I wanted to fill her place. I initially panicked, wondering what in the world I could possibly offer to an amazing group of librarian’s who already know it all. I then began thinking about the topic and realized this was definitely right up my alley. I’m a very much interested in numbers and I thought that perhaps our processes may spark some ideas for those who may not have a “production-type” mindset.</a:t>
            </a:r>
            <a:endParaRPr lang="en-US" sz="1200" kern="1200" dirty="0">
              <a:solidFill>
                <a:schemeClr val="tx1"/>
              </a:solidFill>
              <a:latin typeface="+mn-lt"/>
              <a:ea typeface="+mn-ea"/>
              <a:cs typeface="+mn-cs"/>
            </a:endParaRPr>
          </a:p>
        </p:txBody>
      </p:sp>
      <p:sp>
        <p:nvSpPr>
          <p:cNvPr id="30724" name="Slide Number Placeholder 3"/>
          <p:cNvSpPr>
            <a:spLocks noGrp="1"/>
          </p:cNvSpPr>
          <p:nvPr>
            <p:ph type="sldNum" sz="quarter" idx="5"/>
          </p:nvPr>
        </p:nvSpPr>
        <p:spPr bwMode="auto">
          <a:ln>
            <a:miter lim="800000"/>
            <a:headEnd/>
            <a:tailEnd/>
          </a:ln>
        </p:spPr>
        <p:txBody>
          <a:bodyPr/>
          <a:lstStyle/>
          <a:p>
            <a:fld id="{7DCDF114-3C42-4DD4-92A1-9AA56FFC0EE1}"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The final report we will look at in terms of production takes a slightly different look at a cataloger’s efficiency by reporting the work of multiple catalogers who are all working on one specific project. This report does not break down the data into project tasks but it gives a broader view of the overall performance of the catalogers. Once you identify those who appear to be below goal, you can run the previous report to identify the exact areas of deficiency.</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7A25FFE2-9B4F-4479-9D8C-238AFA597977}"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Before we move on I just wanted to talk quickly about another use of the “goal” you set. This goal may be useful in helping you prepare project schedules. We create and update our production schedules every month. If we know how many titles we will be working with, we can divide that number by the goal we set to determine the number of hours needed for the project. You can then either input the number of hours you have available each week to determine how many weeks it will take until the project is complete, or you can work backwards from a set deadline and add hours until you have the appropriate number of hours to complete the project in the set time.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C065071-1531-4254-B49E-8FF39E90567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Next I’d like to talk about recording and reporting quality. We are all looking for a high-quality record to be loaded into an ILS. But high-quality records just don’t happen by magic, and we can’t always assume that they will be high quality. So checks need to be made. For a report on quality to be useful, you may want to consider setting quality standards. What do you consider the big quality problems? What do you consider more minor, possibly passable quality problems?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You may also want to consider setting expectations for your catalogers. Is there a minimum number of good records a cataloger must be producing? Are there consequences for poor quality?</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At Backstage we have come up with quality errors that fall within three basic categories. Major errors, minor errors and comments. Major errors are general omissions or typos of data that appear in fields typically searchable by an ILS. We feel that any error that could make the library or the library’s patron unable to find a book on the shelf unacceptable and is therefore a Major error. This is a list of some of our Major errors. Minor errors generally fall into punctuation or typos/omissions of data in fields that are not searchable by an ILS. Comments are generally judgment calls.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Of course, one of the Project Managers can add more Major errors depending on the requirements of the collection currently being produced.</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We have a custom written program that will run within our bibliographic editor and report the errors into Crystal report. Of course, this data, like any of the production data, could also be recorded in a spreadsheet. Every day, a certain % of every cataloger’s previous days’ work is checked. The program will select random records and each record selected is FULLY checked for accuracy. The person checking the records will leave notes explaining any errors they found, which the cataloger is then responsible for checking not only in that record, but in the rest of the work they produced. Depending on the number of records being checked and the number of major or minor errors, a cataloger’s work will either Pass or Fail quality inspection. This pass or fail, along with the number of Major or Minor errors is recorded by our program for reporting.</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We do have a second quality step in place for larger projects with longer completion times. This step is a Weekly Sample. Our catalogers are divided into teams. Each week all the work of all catalogers on one team is compiled, at least 100 records are chosen, and each of those records is scrutinized for the same quality errors as the daily QC. The only difference is, it is much easier to fail a Weekly Sample than daily QC, so teams must be sure that there are no quality issues by the time their work hits this step.  Once a sample has been completed the results are recorded in a spreadsheet and indicate the project, the team leader, how many Major errors, how many minor and if the work passed or failed.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also keep track of any records that a Team Lead checked during daily QC that had problems that were missed. All records are then checked for the errors received and cleaned up.</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It should also be noted that work that has failed the quality control process, whether it be daily or weekly, will keep going through the quality control process until the work “passes”.</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data that we have been recording for production and quality can also be used for other things. As I stated previously, you might want to think about setting “minimum standards” for production and quality. Each </a:t>
            </a:r>
            <a:r>
              <a:rPr lang="en-US" sz="1200" kern="1200" dirty="0" err="1" smtClean="0">
                <a:solidFill>
                  <a:schemeClr val="tx1"/>
                </a:solidFill>
                <a:latin typeface="+mn-lt"/>
                <a:ea typeface="+mn-ea"/>
                <a:cs typeface="+mn-cs"/>
              </a:rPr>
              <a:t>payperiod</a:t>
            </a:r>
            <a:r>
              <a:rPr lang="en-US" sz="1200" kern="1200" dirty="0" smtClean="0">
                <a:solidFill>
                  <a:schemeClr val="tx1"/>
                </a:solidFill>
                <a:latin typeface="+mn-lt"/>
                <a:ea typeface="+mn-ea"/>
                <a:cs typeface="+mn-cs"/>
              </a:rPr>
              <a:t> we run Crystal reports on both the production and quality of our catalogers. We look for those who are below 80% of goal for production and those who are below 50% quality. They are reported on this list. Those who appear on the list for three consecutive </a:t>
            </a:r>
            <a:r>
              <a:rPr lang="en-US" sz="1200" kern="1200" dirty="0" err="1" smtClean="0">
                <a:solidFill>
                  <a:schemeClr val="tx1"/>
                </a:solidFill>
                <a:latin typeface="+mn-lt"/>
                <a:ea typeface="+mn-ea"/>
                <a:cs typeface="+mn-cs"/>
              </a:rPr>
              <a:t>payperiods</a:t>
            </a:r>
            <a:r>
              <a:rPr lang="en-US" sz="1200" kern="1200" dirty="0" smtClean="0">
                <a:solidFill>
                  <a:schemeClr val="tx1"/>
                </a:solidFill>
                <a:latin typeface="+mn-lt"/>
                <a:ea typeface="+mn-ea"/>
                <a:cs typeface="+mn-cs"/>
              </a:rPr>
              <a:t> have consequences that they must face.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Also on this list we track the team’s quarterly quality. This is based on the Weekly Sample report of which we just spoke. The team lead is required to keep the weekly sample average above a certain percentage if they want to remain a team lead.</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On the other hand, we also want to acknowledge those who are excelling. At the same time the 80/50 is being prepared, we also prepare another report called the 120/80 report. This report highlights those who produce over 120% of goal and have over 80% quality. Those who achieve BOTH the production and quality requirements for three consecutive pay-periods receive their name on a plaque. It really is an achievement to be proud of.</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The final report I want to show you once again takes the production and quality into consideration. We use this final report when year-end evaluations come around and we need a starting place for our conversations with our catalogers. There is much more to this report than what I’m showing you but I just wanted to highlight a few things. With Crystal report we’re able to identify a cataloger’s full year production average, how much above or below contract average they were, the number of hours spent cataloging and their quality. While you may decide that taking these numbers at face value isn’t useful, it is useful when trying to identify areas of praise or areas that need to be worked on.</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So in summary, finding ways to measure quality and production will help create reasonable schedules, set standards and expectations, evaluate projects and identify inefficiencies and track numbers of records being created and therefore help estimate potential for the next year.</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200" kern="1200" dirty="0" smtClean="0">
                <a:solidFill>
                  <a:schemeClr val="tx1"/>
                </a:solidFill>
                <a:latin typeface="+mn-lt"/>
                <a:ea typeface="+mn-ea"/>
                <a:cs typeface="+mn-cs"/>
              </a:rPr>
              <a:t>Being a vendor, Backstage is very interested in tracking numbers. We track all projects in various ways and record actual results for comparative use in the future. We are looking at these various numbers to make sure we are working efficiently and that our work is high-quality.  Today I would like to speak specifically about our process for tracking production and our process for tracking quality. This presentation is not meant as an answer to all problems regarding quantitative measurement, as these thoughts and ideas may not work for everyone or for every project. I only hope that some ideas may be sparked of ways you can implement various forms of quantitative assessment into your own environment.</a:t>
            </a:r>
          </a:p>
          <a:p>
            <a:pPr eaLnBrk="1" hangingPunct="1">
              <a:spcBef>
                <a:spcPct val="0"/>
              </a:spcBef>
            </a:pPr>
            <a:endParaRPr lang="en-US" dirty="0" smtClean="0"/>
          </a:p>
        </p:txBody>
      </p:sp>
      <p:sp>
        <p:nvSpPr>
          <p:cNvPr id="31748" name="Slide Number Placeholder 3"/>
          <p:cNvSpPr>
            <a:spLocks noGrp="1"/>
          </p:cNvSpPr>
          <p:nvPr>
            <p:ph type="sldNum" sz="quarter" idx="5"/>
          </p:nvPr>
        </p:nvSpPr>
        <p:spPr bwMode="auto">
          <a:ln>
            <a:miter lim="800000"/>
            <a:headEnd/>
            <a:tailEnd/>
          </a:ln>
        </p:spPr>
        <p:txBody>
          <a:bodyPr/>
          <a:lstStyle/>
          <a:p>
            <a:fld id="{FEBA8549-627D-4E58-BF23-B020AF05E89C}"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ln>
            <a:miter lim="800000"/>
            <a:headEnd/>
            <a:tailEnd/>
          </a:ln>
        </p:spPr>
        <p:txBody>
          <a:bodyPr/>
          <a:lstStyle/>
          <a:p>
            <a:fld id="{4340852A-68CA-43FB-9A98-6DA48EBF1BEB}" type="slidenum">
              <a:rPr lang="en-US"/>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Before we can begin measuring our cataloging output, we must first realize that we need to have some sort of goal set before we can accurately see how we’re doing. This goal needs to be appropriate for your collection and appropriate for your staff. And when I talk of “goal” I’m talking about how many records per hour you expect one cataloger will be able to catalog.</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Prior to beginning a new project one of our Project Managers assigns a goal. This number is estimated through the completion of a sample. We will take a specified number of titles, which varies depending on the size of the collection, and we will catalog them the same way we would if we were processing the entire collection. We make sure to time how long it takes to complete the copy records and how long it takes to complete the original records. We then compare what we were able to achieve with projects that we have completed in the past that are similar in content, size, language and difficulty. </a:t>
            </a:r>
          </a:p>
          <a:p>
            <a:endParaRPr lang="en-US" dirty="0" smtClean="0"/>
          </a:p>
        </p:txBody>
      </p:sp>
      <p:sp>
        <p:nvSpPr>
          <p:cNvPr id="45060" name="Slide Number Placeholder 3"/>
          <p:cNvSpPr>
            <a:spLocks noGrp="1"/>
          </p:cNvSpPr>
          <p:nvPr>
            <p:ph type="sldNum" sz="quarter" idx="5"/>
          </p:nvPr>
        </p:nvSpPr>
        <p:spPr bwMode="auto">
          <a:ln>
            <a:miter lim="800000"/>
            <a:headEnd/>
            <a:tailEnd/>
          </a:ln>
        </p:spPr>
        <p:txBody>
          <a:bodyPr/>
          <a:lstStyle/>
          <a:p>
            <a:fld id="{BF1C77BC-455E-47BB-A02A-E9748EEFBB59}"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Like I said previously, Backstage likes to track its projects. So we have a spreadsheet where we track the type of project, the “% of goal achieved”, the copy versus original rate, and any other information that may be vital. We also have backups of the actual records created if we want to check other details.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Once we feel we have come up with a reasonable “title per hour” goal we will officially assign that to the project and that data gets entered into our time-card system. This step is vital when it comes to being able to measure our output.</a:t>
            </a:r>
          </a:p>
          <a:p>
            <a:endParaRPr lang="en-US" dirty="0" smtClean="0"/>
          </a:p>
        </p:txBody>
      </p:sp>
      <p:sp>
        <p:nvSpPr>
          <p:cNvPr id="4" name="Slide Number Placeholder 3"/>
          <p:cNvSpPr>
            <a:spLocks noGrp="1"/>
          </p:cNvSpPr>
          <p:nvPr>
            <p:ph type="sldNum" sz="quarter" idx="5"/>
          </p:nvPr>
        </p:nvSpPr>
        <p:spPr/>
        <p:txBody>
          <a:bodyPr/>
          <a:lstStyle/>
          <a:p>
            <a:fld id="{1084C30D-9E19-477B-AD69-831BE6E02CA7}"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The second part we need to think about before measuring output is, “Should there be a standard in place”? Do your catalogers need to hit a certain “percent of goal” each day (or </a:t>
            </a:r>
            <a:r>
              <a:rPr lang="en-US" sz="1200" kern="1200" dirty="0" err="1" smtClean="0">
                <a:solidFill>
                  <a:schemeClr val="tx1"/>
                </a:solidFill>
                <a:latin typeface="+mn-lt"/>
                <a:ea typeface="+mn-ea"/>
                <a:cs typeface="+mn-cs"/>
              </a:rPr>
              <a:t>payperiod</a:t>
            </a:r>
            <a:r>
              <a:rPr lang="en-US" sz="1200" kern="1200" dirty="0" smtClean="0">
                <a:solidFill>
                  <a:schemeClr val="tx1"/>
                </a:solidFill>
                <a:latin typeface="+mn-lt"/>
                <a:ea typeface="+mn-ea"/>
                <a:cs typeface="+mn-cs"/>
              </a:rPr>
              <a:t> or month)?   For example Backstage requires its catalogers to maintain</a:t>
            </a:r>
            <a:r>
              <a:rPr lang="en-US" sz="1200" kern="1200" baseline="0" dirty="0" smtClean="0">
                <a:solidFill>
                  <a:schemeClr val="tx1"/>
                </a:solidFill>
                <a:latin typeface="+mn-lt"/>
                <a:ea typeface="+mn-ea"/>
                <a:cs typeface="+mn-cs"/>
              </a:rPr>
              <a:t> a certain </a:t>
            </a:r>
            <a:r>
              <a:rPr lang="en-US" sz="1200" kern="1200" dirty="0" smtClean="0">
                <a:solidFill>
                  <a:schemeClr val="tx1"/>
                </a:solidFill>
                <a:latin typeface="+mn-lt"/>
                <a:ea typeface="+mn-ea"/>
                <a:cs typeface="+mn-cs"/>
              </a:rPr>
              <a:t>% of goal for an entire pay-period.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second question to consider is “Should there be a consequence if our catalogers cannot maintain our minimum production standard?”  A quick word of caution here, we have experienced some collections that do not turn out the way we expected. Perhaps the sample prior to commencement wasn’t representative of the collection and the collection turns out to be much more difficult than anticipated. One may want to consider implementing some sort of lenience policy for such instances.</a:t>
            </a:r>
            <a:endParaRPr lang="en-US" sz="1200" kern="1200" dirty="0">
              <a:solidFill>
                <a:schemeClr val="tx1"/>
              </a:solidFill>
              <a:latin typeface="+mn-lt"/>
              <a:ea typeface="+mn-ea"/>
              <a:cs typeface="+mn-cs"/>
            </a:endParaRPr>
          </a:p>
        </p:txBody>
      </p:sp>
      <p:sp>
        <p:nvSpPr>
          <p:cNvPr id="45060" name="Slide Number Placeholder 3"/>
          <p:cNvSpPr>
            <a:spLocks noGrp="1"/>
          </p:cNvSpPr>
          <p:nvPr>
            <p:ph type="sldNum" sz="quarter" idx="5"/>
          </p:nvPr>
        </p:nvSpPr>
        <p:spPr bwMode="auto">
          <a:ln>
            <a:miter lim="800000"/>
            <a:headEnd/>
            <a:tailEnd/>
          </a:ln>
        </p:spPr>
        <p:txBody>
          <a:bodyPr/>
          <a:lstStyle/>
          <a:p>
            <a:fld id="{716D3E5F-0364-4F1D-932B-8D9663C1717D}"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Now that have our goals and our standards we can begin recording and reporting our production. The recording could occur in a spreadsheet or in a timecard program that is designed to track “percent of goal”.</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Each cataloger should report the number of records cataloged at the end of each day and how many hours were spent cataloging. It is often beneficial to have copy records reported separately from original records. Each project should also be recorded separately. So if someone is cataloging two different projects, there may be up to four entries, copy and original for project 1 and copy and original for project 2.</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With this data, we can begin creating reports.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C065071-1531-4254-B49E-8FF39E90567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The information that is being recorded can be used for a few different things. With the use of a program called Crystal Reports we are able to pull data to track 1) Total project output 2) Project efficiency 3) Individual cataloger output and 4) Individual cataloger efficiency.</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Crystal report is directly tied to our timecard program. We have various reports that have been written that can be called upon and edited to populate only what we want to see. This first report populates data based on each project that has had data entered during a specific time period. Using this report we can see a few different things.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first, bolded line reports the project totals: Total hours spent on a project, the total number of records processed, the average records per hour achieved, the goal that we are trying to achieve and our actual percent of goal. Each subsequent line breaks down the totals based on each task. Some of our projects require multiple steps before a catalog record is finished while others require just one.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the end of the report, which is not shown here, is another line which totals </a:t>
            </a:r>
            <a:r>
              <a:rPr lang="en-US" sz="1200" i="1" kern="1200" dirty="0" smtClean="0">
                <a:solidFill>
                  <a:schemeClr val="tx1"/>
                </a:solidFill>
                <a:latin typeface="+mn-lt"/>
                <a:ea typeface="+mn-ea"/>
                <a:cs typeface="+mn-cs"/>
              </a:rPr>
              <a:t>all</a:t>
            </a:r>
            <a:r>
              <a:rPr lang="en-US" sz="1200" kern="1200" dirty="0" smtClean="0">
                <a:solidFill>
                  <a:schemeClr val="tx1"/>
                </a:solidFill>
                <a:latin typeface="+mn-lt"/>
                <a:ea typeface="+mn-ea"/>
                <a:cs typeface="+mn-cs"/>
              </a:rPr>
              <a:t> projects for the designated time-period. So if you wanted to know how many records were created during a given year, you could just change the dates and your total number of records for that year would be populated.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other thing this report shows us is project efficiency. What we are looking for are projects that are below 100% of goal. We’ll then want to look too see which steps of the project are below 100% so we can narrow down where our problems lie. Once we have identified the problem steps we can begin analyzing the work being done under that step to determine if there are any time-saving steps or tools that could be implemented to make the project more efficient.</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Using the same report, there is an option within the program to limit the data even further. This particular screenshot is limited to one particular cataloger. This report gives us the same data as the previous, showing us where the cataloger is deficient as well as where the cataloger exceeds expectations. However, you should not take the “deficient” numbers at face value. What becomes important is comparing these to the previous version report that gives data for the WHOLE project. There may be times when a cataloger appears deficient but when compared to the project as a whole, the cataloger may actually exceed the average of the project!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By looking at where the cataloger excels, one can begin to identify strengths and may be able to call upon those strengths to further train other catalogers.</a:t>
            </a:r>
          </a:p>
          <a:p>
            <a:endParaRPr lang="en-US" dirty="0"/>
          </a:p>
        </p:txBody>
      </p:sp>
      <p:sp>
        <p:nvSpPr>
          <p:cNvPr id="4" name="Slide Number Placeholder 3"/>
          <p:cNvSpPr>
            <a:spLocks noGrp="1"/>
          </p:cNvSpPr>
          <p:nvPr>
            <p:ph type="sldNum" sz="quarter" idx="10"/>
          </p:nvPr>
        </p:nvSpPr>
        <p:spPr/>
        <p:txBody>
          <a:bodyPr/>
          <a:lstStyle/>
          <a:p>
            <a:fld id="{4C065071-1531-4254-B49E-8FF39E90567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fld id="{5FD200A3-C631-4992-8038-79DDAE54D771}" type="datetimeFigureOut">
              <a:rPr lang="en-US"/>
              <a:pPr/>
              <a:t>6/10/2013</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defRPr/>
            </a:lvl1pPr>
          </a:lstStyle>
          <a:p>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6B68729-A6D2-4186-BE15-B11773AE62E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17A39274-C68F-4488-A022-4A8EAB01684C}" type="datetimeFigureOut">
              <a:rPr lang="en-US"/>
              <a:pPr/>
              <a:t>6/10/2013</a:t>
            </a:fld>
            <a:endParaRPr lang="en-US"/>
          </a:p>
        </p:txBody>
      </p:sp>
      <p:sp>
        <p:nvSpPr>
          <p:cNvPr id="5" name="Footer Placeholder 2"/>
          <p:cNvSpPr>
            <a:spLocks noGrp="1"/>
          </p:cNvSpPr>
          <p:nvPr>
            <p:ph type="ftr" sz="quarter" idx="11"/>
          </p:nvPr>
        </p:nvSpPr>
        <p:spPr/>
        <p:txBody>
          <a:bodyPr/>
          <a:lstStyle>
            <a:lvl1pPr>
              <a:defRPr/>
            </a:lvl1pPr>
          </a:lstStyle>
          <a:p>
            <a:endParaRPr lang="en-US"/>
          </a:p>
        </p:txBody>
      </p:sp>
      <p:sp>
        <p:nvSpPr>
          <p:cNvPr id="6" name="Slide Number Placeholder 22"/>
          <p:cNvSpPr>
            <a:spLocks noGrp="1"/>
          </p:cNvSpPr>
          <p:nvPr>
            <p:ph type="sldNum" sz="quarter" idx="12"/>
          </p:nvPr>
        </p:nvSpPr>
        <p:spPr/>
        <p:txBody>
          <a:bodyPr/>
          <a:lstStyle>
            <a:lvl1pPr>
              <a:defRPr/>
            </a:lvl1pPr>
          </a:lstStyle>
          <a:p>
            <a:fld id="{2B62272A-5F1E-46BC-97A1-44717756A33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fld id="{21861CEF-75E8-48BC-A003-FAE05CCD980B}" type="datetimeFigureOut">
              <a:rPr lang="en-US"/>
              <a:pPr/>
              <a:t>6/10/2013</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fld id="{7C275D9C-324E-4B1E-A514-11A4A114430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FCA9BD24-AC07-4F83-A151-98A4AD3C1124}" type="datetimeFigureOut">
              <a:rPr lang="en-US"/>
              <a:pPr/>
              <a:t>6/10/2013</a:t>
            </a:fld>
            <a:endParaRPr lang="en-US"/>
          </a:p>
        </p:txBody>
      </p:sp>
      <p:sp>
        <p:nvSpPr>
          <p:cNvPr id="5" name="Footer Placeholder 2"/>
          <p:cNvSpPr>
            <a:spLocks noGrp="1"/>
          </p:cNvSpPr>
          <p:nvPr>
            <p:ph type="ftr" sz="quarter" idx="11"/>
          </p:nvPr>
        </p:nvSpPr>
        <p:spPr/>
        <p:txBody>
          <a:bodyPr/>
          <a:lstStyle>
            <a:lvl1pPr>
              <a:defRPr/>
            </a:lvl1pPr>
          </a:lstStyle>
          <a:p>
            <a:endParaRPr lang="en-US"/>
          </a:p>
        </p:txBody>
      </p:sp>
      <p:sp>
        <p:nvSpPr>
          <p:cNvPr id="6" name="Slide Number Placeholder 22"/>
          <p:cNvSpPr>
            <a:spLocks noGrp="1"/>
          </p:cNvSpPr>
          <p:nvPr>
            <p:ph type="sldNum" sz="quarter" idx="12"/>
          </p:nvPr>
        </p:nvSpPr>
        <p:spPr/>
        <p:txBody>
          <a:bodyPr/>
          <a:lstStyle>
            <a:lvl1pPr>
              <a:defRPr/>
            </a:lvl1pPr>
          </a:lstStyle>
          <a:p>
            <a:fld id="{EE8C2432-17DD-4A18-BD49-D4C9BB0DA9C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fld id="{29E23752-7D3D-4F09-AD10-B87673142DE4}" type="datetimeFigureOut">
              <a:rPr lang="en-US"/>
              <a:pPr/>
              <a:t>6/10/2013</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lvl1pPr>
          </a:lstStyle>
          <a:p>
            <a:fld id="{7DECFF34-3045-4D33-800C-5A75FDD3F80E}" type="slidenum">
              <a:rPr lang="en-US"/>
              <a:pPr/>
              <a:t>‹#›</a:t>
            </a:fld>
            <a:endParaRPr lang="en-US"/>
          </a:p>
        </p:txBody>
      </p:sp>
      <p:sp>
        <p:nvSpPr>
          <p:cNvPr id="9" name="Footer Placeholder 1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a:lstStyle>
            <a:lvl1pPr>
              <a:defRPr/>
            </a:lvl1pPr>
          </a:lstStyle>
          <a:p>
            <a:fld id="{0AC8CC11-1458-4515-917C-DCAF7D372ACF}" type="datetimeFigureOut">
              <a:rPr lang="en-US"/>
              <a:pPr/>
              <a:t>6/10/2013</a:t>
            </a:fld>
            <a:endParaRPr lang="en-US"/>
          </a:p>
        </p:txBody>
      </p:sp>
      <p:sp>
        <p:nvSpPr>
          <p:cNvPr id="6" name="Slide Number Placeholder 9"/>
          <p:cNvSpPr>
            <a:spLocks noGrp="1"/>
          </p:cNvSpPr>
          <p:nvPr>
            <p:ph type="sldNum" sz="quarter" idx="11"/>
          </p:nvPr>
        </p:nvSpPr>
        <p:spPr/>
        <p:txBody>
          <a:bodyPr/>
          <a:lstStyle>
            <a:lvl1pPr>
              <a:defRPr/>
            </a:lvl1pPr>
          </a:lstStyle>
          <a:p>
            <a:fld id="{CDB00F93-1847-492A-A130-C13BEAA11ABA}" type="slidenum">
              <a:rPr lang="en-US"/>
              <a:pPr/>
              <a:t>‹#›</a:t>
            </a:fld>
            <a:endParaRPr lang="en-US"/>
          </a:p>
        </p:txBody>
      </p:sp>
      <p:sp>
        <p:nvSpPr>
          <p:cNvPr id="7" name="Footer Placeholder 11"/>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a:lstStyle>
            <a:lvl1pPr>
              <a:defRPr/>
            </a:lvl1pPr>
          </a:lstStyle>
          <a:p>
            <a:fld id="{52362DFB-BE61-4C6C-9179-F93C09EC5BD0}" type="datetimeFigureOut">
              <a:rPr lang="en-US"/>
              <a:pPr/>
              <a:t>6/10/2013</a:t>
            </a:fld>
            <a:endParaRPr lang="en-US"/>
          </a:p>
        </p:txBody>
      </p:sp>
      <p:sp>
        <p:nvSpPr>
          <p:cNvPr id="8" name="Slide Number Placeholder 11"/>
          <p:cNvSpPr>
            <a:spLocks noGrp="1"/>
          </p:cNvSpPr>
          <p:nvPr>
            <p:ph type="sldNum" sz="quarter" idx="11"/>
          </p:nvPr>
        </p:nvSpPr>
        <p:spPr/>
        <p:txBody>
          <a:bodyPr/>
          <a:lstStyle>
            <a:lvl1pPr>
              <a:defRPr/>
            </a:lvl1pPr>
          </a:lstStyle>
          <a:p>
            <a:fld id="{E98610C1-ED33-4ECD-A1DF-F6AE735E2C55}" type="slidenum">
              <a:rPr lang="en-US"/>
              <a:pPr/>
              <a:t>‹#›</a:t>
            </a:fld>
            <a:endParaRPr lang="en-US"/>
          </a:p>
        </p:txBody>
      </p:sp>
      <p:sp>
        <p:nvSpPr>
          <p:cNvPr id="9" name="Footer Placeholder 1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fld id="{008709F3-729E-462D-9277-A94E7C12EDC4}" type="datetimeFigureOut">
              <a:rPr lang="en-US"/>
              <a:pPr/>
              <a:t>6/10/2013</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22"/>
          <p:cNvSpPr>
            <a:spLocks noGrp="1"/>
          </p:cNvSpPr>
          <p:nvPr>
            <p:ph type="sldNum" sz="quarter" idx="12"/>
          </p:nvPr>
        </p:nvSpPr>
        <p:spPr/>
        <p:txBody>
          <a:bodyPr/>
          <a:lstStyle>
            <a:lvl1pPr>
              <a:defRPr/>
            </a:lvl1pPr>
          </a:lstStyle>
          <a:p>
            <a:fld id="{D538F822-ACC1-4994-B8E9-66139A0982D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1C98036-A4CC-474C-941D-EBE6EC8715E5}" type="datetimeFigureOut">
              <a:rPr lang="en-US"/>
              <a:pPr/>
              <a:t>6/10/2013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59891A7-8C9D-40A4-98AC-9C9AF85FCB3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fld id="{84B6D79C-CEB3-40A0-BF90-9F4155017880}" type="datetimeFigureOut">
              <a:rPr lang="en-US"/>
              <a:pPr/>
              <a:t>6/10/2013</a:t>
            </a:fld>
            <a:endParaRPr lang="en-US"/>
          </a:p>
        </p:txBody>
      </p:sp>
      <p:sp>
        <p:nvSpPr>
          <p:cNvPr id="6" name="Footer Placeholder 2"/>
          <p:cNvSpPr>
            <a:spLocks noGrp="1"/>
          </p:cNvSpPr>
          <p:nvPr>
            <p:ph type="ftr" sz="quarter" idx="11"/>
          </p:nvPr>
        </p:nvSpPr>
        <p:spPr/>
        <p:txBody>
          <a:bodyPr/>
          <a:lstStyle>
            <a:lvl1pPr>
              <a:defRPr/>
            </a:lvl1pPr>
          </a:lstStyle>
          <a:p>
            <a:endParaRPr lang="en-US"/>
          </a:p>
        </p:txBody>
      </p:sp>
      <p:sp>
        <p:nvSpPr>
          <p:cNvPr id="7" name="Slide Number Placeholder 22"/>
          <p:cNvSpPr>
            <a:spLocks noGrp="1"/>
          </p:cNvSpPr>
          <p:nvPr>
            <p:ph type="sldNum" sz="quarter" idx="12"/>
          </p:nvPr>
        </p:nvSpPr>
        <p:spPr/>
        <p:txBody>
          <a:bodyPr/>
          <a:lstStyle>
            <a:lvl1pPr>
              <a:defRPr/>
            </a:lvl1pPr>
          </a:lstStyle>
          <a:p>
            <a:fld id="{B91F1097-4482-4372-A6CC-E71128D6BD5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a:lstStyle>
            <a:lvl1pPr>
              <a:defRPr/>
            </a:lvl1pPr>
          </a:lstStyle>
          <a:p>
            <a:fld id="{7D6DEF06-B3A6-4FB5-9CC0-D04CE5FBBA98}" type="datetimeFigureOut">
              <a:rPr lang="en-US"/>
              <a:pPr/>
              <a:t>6/10/2013</a:t>
            </a:fld>
            <a:endParaRPr lang="en-US"/>
          </a:p>
        </p:txBody>
      </p:sp>
      <p:sp>
        <p:nvSpPr>
          <p:cNvPr id="10" name="Slide Number Placeholder 12"/>
          <p:cNvSpPr>
            <a:spLocks noGrp="1"/>
          </p:cNvSpPr>
          <p:nvPr>
            <p:ph type="sldNum" sz="quarter" idx="11"/>
          </p:nvPr>
        </p:nvSpPr>
        <p:spPr>
          <a:xfrm>
            <a:off x="0" y="4667250"/>
            <a:ext cx="1447800" cy="663575"/>
          </a:xfrm>
        </p:spPr>
        <p:txBody>
          <a:bodyPr/>
          <a:lstStyle>
            <a:lvl1pPr>
              <a:defRPr sz="2800"/>
            </a:lvl1pPr>
          </a:lstStyle>
          <a:p>
            <a:fld id="{165942B9-8AEB-4B81-B68D-854850E5A4FD}" type="slidenum">
              <a:rPr lang="en-US"/>
              <a:pPr/>
              <a:t>‹#›</a:t>
            </a:fld>
            <a:endParaRPr lang="en-US"/>
          </a:p>
        </p:txBody>
      </p:sp>
      <p:sp>
        <p:nvSpPr>
          <p:cNvPr id="11" name="Footer Placeholder 13"/>
          <p:cNvSpPr>
            <a:spLocks noGrp="1"/>
          </p:cNvSpPr>
          <p:nvPr>
            <p:ph type="ftr" sz="quarter" idx="12"/>
          </p:nvPr>
        </p:nvSpPr>
        <p:spPr>
          <a:xfrm>
            <a:off x="1600200" y="6248400"/>
            <a:ext cx="4572000" cy="365125"/>
          </a:xfrm>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wrap="square" lIns="91440" tIns="45720" rIns="91440" bIns="45720" numCol="1" anchor="ctr" anchorCtr="0" compatLnSpc="1">
            <a:prstTxWarp prst="textNoShape">
              <a:avLst/>
            </a:prstTxWarp>
          </a:bodyPr>
          <a:lstStyle>
            <a:lvl1pPr>
              <a:defRPr sz="1400">
                <a:solidFill>
                  <a:schemeClr val="tx2"/>
                </a:solidFill>
                <a:latin typeface="Tw Cen MT" pitchFamily="34" charset="0"/>
              </a:defRPr>
            </a:lvl1pPr>
          </a:lstStyle>
          <a:p>
            <a:fld id="{E44DF812-9ED4-4A1E-92CE-374D2CCDFC21}" type="datetimeFigureOut">
              <a:rPr lang="en-US"/>
              <a:pPr/>
              <a:t>6/10/2013</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tx2"/>
                </a:solidFill>
                <a:latin typeface="Tw Cen MT" pitchFamily="34" charset="0"/>
              </a:defRPr>
            </a:lvl1pPr>
          </a:lstStyle>
          <a:p>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a:defRPr sz="1400" b="1">
                <a:solidFill>
                  <a:srgbClr val="FFFFFF"/>
                </a:solidFill>
                <a:latin typeface="Tw Cen MT" pitchFamily="34" charset="0"/>
              </a:defRPr>
            </a:lvl1pPr>
          </a:lstStyle>
          <a:p>
            <a:fld id="{9C373E89-8F12-49DC-8631-207F51B578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09" r:id="rId1"/>
    <p:sldLayoutId id="2147483805" r:id="rId2"/>
    <p:sldLayoutId id="2147483810" r:id="rId3"/>
    <p:sldLayoutId id="2147483811" r:id="rId4"/>
    <p:sldLayoutId id="2147483812" r:id="rId5"/>
    <p:sldLayoutId id="2147483806" r:id="rId6"/>
    <p:sldLayoutId id="2147483813" r:id="rId7"/>
    <p:sldLayoutId id="2147483807" r:id="rId8"/>
    <p:sldLayoutId id="2147483814" r:id="rId9"/>
    <p:sldLayoutId id="2147483808" r:id="rId10"/>
    <p:sldLayoutId id="2147483815"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28E6A"/>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956251"/>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Placeholder 4"/>
          <p:cNvSpPr>
            <a:spLocks noGrp="1"/>
          </p:cNvSpPr>
          <p:nvPr>
            <p:ph type="body" idx="1"/>
          </p:nvPr>
        </p:nvSpPr>
        <p:spPr>
          <a:xfrm>
            <a:off x="3505200" y="3581400"/>
            <a:ext cx="5105400" cy="1295400"/>
          </a:xfrm>
        </p:spPr>
        <p:txBody>
          <a:bodyPr/>
          <a:lstStyle/>
          <a:p>
            <a:pPr eaLnBrk="1" hangingPunct="1"/>
            <a:r>
              <a:rPr lang="en-US" sz="1800" b="1" dirty="0" smtClean="0"/>
              <a:t>Casey Cheney</a:t>
            </a:r>
            <a:r>
              <a:rPr lang="en-US" sz="1800" dirty="0" smtClean="0"/>
              <a:t>-Vice President, Bibliographic Services</a:t>
            </a:r>
          </a:p>
          <a:p>
            <a:pPr eaLnBrk="1" hangingPunct="1"/>
            <a:r>
              <a:rPr lang="en-US" sz="1800" b="1" dirty="0" smtClean="0">
                <a:solidFill>
                  <a:schemeClr val="accent1"/>
                </a:solidFill>
              </a:rPr>
              <a:t>BACKSTAGE LIBRARY WORKS</a:t>
            </a:r>
          </a:p>
          <a:p>
            <a:pPr eaLnBrk="1" hangingPunct="1"/>
            <a:r>
              <a:rPr lang="en-US" sz="1800" dirty="0" smtClean="0"/>
              <a:t>January 28, 2013</a:t>
            </a:r>
          </a:p>
          <a:p>
            <a:pPr eaLnBrk="1" hangingPunct="1"/>
            <a:endParaRPr lang="en-US" sz="1800" dirty="0" smtClean="0"/>
          </a:p>
        </p:txBody>
      </p:sp>
      <p:sp>
        <p:nvSpPr>
          <p:cNvPr id="9219" name="Title 3"/>
          <p:cNvSpPr>
            <a:spLocks noGrp="1"/>
          </p:cNvSpPr>
          <p:nvPr>
            <p:ph type="title"/>
          </p:nvPr>
        </p:nvSpPr>
        <p:spPr/>
        <p:txBody>
          <a:bodyPr/>
          <a:lstStyle/>
          <a:p>
            <a:pPr marL="90488" eaLnBrk="1" hangingPunct="1"/>
            <a:r>
              <a:rPr lang="en-US" sz="3800" b="1" smtClean="0"/>
              <a:t>Quantitative Assessment</a:t>
            </a:r>
            <a:br>
              <a:rPr lang="en-US" sz="3800" b="1" smtClean="0"/>
            </a:br>
            <a:r>
              <a:rPr lang="en-US" sz="1800" b="1" smtClean="0"/>
              <a:t>Heads of Cataloging Interest Group – ALA Midwinter, 2013</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r>
              <a:rPr lang="en-US" smtClean="0"/>
              <a:t>Individual Cataloger Efficiency</a:t>
            </a:r>
          </a:p>
        </p:txBody>
      </p:sp>
      <p:pic>
        <p:nvPicPr>
          <p:cNvPr id="18435" name="Picture 4"/>
          <p:cNvPicPr>
            <a:picLocks noChangeAspect="1" noChangeArrowheads="1"/>
          </p:cNvPicPr>
          <p:nvPr/>
        </p:nvPicPr>
        <p:blipFill>
          <a:blip r:embed="rId3" cstate="print"/>
          <a:srcRect l="12299" t="23958" r="20937" b="25000"/>
          <a:stretch>
            <a:fillRect/>
          </a:stretch>
        </p:blipFill>
        <p:spPr bwMode="auto">
          <a:xfrm>
            <a:off x="228600" y="1600200"/>
            <a:ext cx="868680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r>
              <a:rPr lang="en-US" smtClean="0"/>
              <a:t>Scheduling	</a:t>
            </a:r>
          </a:p>
        </p:txBody>
      </p:sp>
      <p:pic>
        <p:nvPicPr>
          <p:cNvPr id="19459" name="Picture 5"/>
          <p:cNvPicPr>
            <a:picLocks noChangeAspect="1" noChangeArrowheads="1"/>
          </p:cNvPicPr>
          <p:nvPr/>
        </p:nvPicPr>
        <p:blipFill>
          <a:blip r:embed="rId3" cstate="print"/>
          <a:srcRect l="1392" t="22917" r="22676" b="41164"/>
          <a:stretch>
            <a:fillRect/>
          </a:stretch>
        </p:blipFill>
        <p:spPr bwMode="auto">
          <a:xfrm>
            <a:off x="152400" y="1752600"/>
            <a:ext cx="8882063"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lstStyle/>
          <a:p>
            <a:r>
              <a:rPr lang="en-US" smtClean="0"/>
              <a:t>Quality</a:t>
            </a:r>
          </a:p>
        </p:txBody>
      </p:sp>
      <p:sp>
        <p:nvSpPr>
          <p:cNvPr id="4" name="Content Placeholder 2"/>
          <p:cNvSpPr>
            <a:spLocks noGrp="1"/>
          </p:cNvSpPr>
          <p:nvPr>
            <p:ph sz="quarter" idx="1"/>
          </p:nvPr>
        </p:nvSpPr>
        <p:spPr>
          <a:xfrm>
            <a:off x="612775" y="1600200"/>
            <a:ext cx="8153400" cy="4495800"/>
          </a:xfrm>
        </p:spPr>
        <p:txBody>
          <a:bodyPr/>
          <a:lstStyle/>
          <a:p>
            <a:pPr marL="182563" indent="-182563" eaLnBrk="1" hangingPunct="1">
              <a:spcAft>
                <a:spcPts val="300"/>
              </a:spcAft>
              <a:buFont typeface="Wingdings" pitchFamily="2" charset="2"/>
              <a:buChar char="§"/>
            </a:pPr>
            <a:r>
              <a:rPr lang="en-US" sz="2800" smtClean="0"/>
              <a:t>Set standards</a:t>
            </a:r>
          </a:p>
          <a:p>
            <a:pPr marL="503238" lvl="1" indent="-182563" eaLnBrk="1" hangingPunct="1">
              <a:spcAft>
                <a:spcPts val="300"/>
              </a:spcAft>
              <a:buFont typeface="Wingdings" pitchFamily="2" charset="2"/>
              <a:buChar char="§"/>
            </a:pPr>
            <a:r>
              <a:rPr lang="en-US" sz="2200" smtClean="0"/>
              <a:t>Quality Control standards</a:t>
            </a:r>
          </a:p>
          <a:p>
            <a:pPr marL="777875" lvl="2" indent="-182563" eaLnBrk="1" hangingPunct="1">
              <a:spcAft>
                <a:spcPts val="300"/>
              </a:spcAft>
              <a:buFont typeface="Wingdings" pitchFamily="2" charset="2"/>
              <a:buChar char="§"/>
            </a:pPr>
            <a:r>
              <a:rPr lang="en-US" sz="1900" smtClean="0"/>
              <a:t>What do you consider big quality problems?</a:t>
            </a:r>
          </a:p>
          <a:p>
            <a:pPr marL="777875" lvl="2" indent="-182563" eaLnBrk="1" hangingPunct="1">
              <a:spcAft>
                <a:spcPts val="300"/>
              </a:spcAft>
              <a:buFont typeface="Wingdings" pitchFamily="2" charset="2"/>
              <a:buChar char="§"/>
            </a:pPr>
            <a:r>
              <a:rPr lang="en-US" sz="1900" smtClean="0"/>
              <a:t>What are minor problems?</a:t>
            </a:r>
          </a:p>
          <a:p>
            <a:pPr marL="503238" lvl="1" indent="-182563" eaLnBrk="1" hangingPunct="1">
              <a:spcAft>
                <a:spcPts val="300"/>
              </a:spcAft>
              <a:buFont typeface="Wingdings" pitchFamily="2" charset="2"/>
              <a:buChar char="§"/>
            </a:pPr>
            <a:r>
              <a:rPr lang="en-US" sz="2200" smtClean="0"/>
              <a:t>Cataloger expectations</a:t>
            </a:r>
          </a:p>
          <a:p>
            <a:pPr marL="777875" lvl="2" indent="-182563" eaLnBrk="1" hangingPunct="1">
              <a:spcAft>
                <a:spcPts val="300"/>
              </a:spcAft>
              <a:buFont typeface="Wingdings" pitchFamily="2" charset="2"/>
              <a:buChar char="§"/>
            </a:pPr>
            <a:r>
              <a:rPr lang="en-US" sz="1900" smtClean="0"/>
              <a:t>Is there a minimum number of good records a cataloger needs?</a:t>
            </a:r>
          </a:p>
          <a:p>
            <a:pPr marL="777875" lvl="2" indent="-182563" eaLnBrk="1" hangingPunct="1">
              <a:spcAft>
                <a:spcPts val="300"/>
              </a:spcAft>
              <a:buFont typeface="Wingdings" pitchFamily="2" charset="2"/>
              <a:buChar char="§"/>
            </a:pPr>
            <a:r>
              <a:rPr lang="en-US" sz="1900" smtClean="0"/>
              <a:t>Are there consequences for poor quality cataloging?</a:t>
            </a:r>
          </a:p>
          <a:p>
            <a:pPr marL="182563" indent="-182563" eaLnBrk="1" hangingPunct="1">
              <a:spcAft>
                <a:spcPts val="300"/>
              </a:spcAft>
              <a:buFont typeface="Wingdings" pitchFamily="2" charset="2"/>
              <a:buChar char="§"/>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lstStyle/>
          <a:p>
            <a:r>
              <a:rPr lang="en-US" smtClean="0"/>
              <a:t>Quality Standards</a:t>
            </a:r>
          </a:p>
        </p:txBody>
      </p:sp>
      <p:pic>
        <p:nvPicPr>
          <p:cNvPr id="21507" name="Picture 4"/>
          <p:cNvPicPr>
            <a:picLocks noChangeAspect="1" noChangeArrowheads="1"/>
          </p:cNvPicPr>
          <p:nvPr/>
        </p:nvPicPr>
        <p:blipFill>
          <a:blip r:embed="rId3" cstate="print"/>
          <a:srcRect l="25183" t="20833" r="27965" b="11458"/>
          <a:stretch>
            <a:fillRect/>
          </a:stretch>
        </p:blipFill>
        <p:spPr bwMode="auto">
          <a:xfrm>
            <a:off x="1295400" y="1524000"/>
            <a:ext cx="60960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2775" y="228600"/>
            <a:ext cx="8153400" cy="990600"/>
          </a:xfrm>
        </p:spPr>
        <p:txBody>
          <a:bodyPr/>
          <a:lstStyle/>
          <a:p>
            <a:r>
              <a:rPr lang="en-US" smtClean="0"/>
              <a:t>Daily Quality Control</a:t>
            </a:r>
          </a:p>
        </p:txBody>
      </p:sp>
      <p:pic>
        <p:nvPicPr>
          <p:cNvPr id="22531" name="Picture 5"/>
          <p:cNvPicPr>
            <a:picLocks noChangeAspect="1" noChangeArrowheads="1"/>
          </p:cNvPicPr>
          <p:nvPr/>
        </p:nvPicPr>
        <p:blipFill>
          <a:blip r:embed="rId3" cstate="print"/>
          <a:srcRect l="20717" t="21875" r="28331" b="13542"/>
          <a:stretch>
            <a:fillRect/>
          </a:stretch>
        </p:blipFill>
        <p:spPr bwMode="auto">
          <a:xfrm>
            <a:off x="762000" y="1524000"/>
            <a:ext cx="7391400" cy="5267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12775" y="228600"/>
            <a:ext cx="8153400" cy="990600"/>
          </a:xfrm>
        </p:spPr>
        <p:txBody>
          <a:bodyPr/>
          <a:lstStyle/>
          <a:p>
            <a:r>
              <a:rPr lang="en-US" smtClean="0"/>
              <a:t>Weekly Quality Control</a:t>
            </a:r>
          </a:p>
        </p:txBody>
      </p:sp>
      <p:pic>
        <p:nvPicPr>
          <p:cNvPr id="24579" name="Picture 2"/>
          <p:cNvPicPr>
            <a:picLocks noChangeAspect="1" noChangeArrowheads="1"/>
          </p:cNvPicPr>
          <p:nvPr/>
        </p:nvPicPr>
        <p:blipFill>
          <a:blip r:embed="rId3" cstate="print"/>
          <a:srcRect l="1756" t="23958" r="70131" b="20779"/>
          <a:stretch>
            <a:fillRect/>
          </a:stretch>
        </p:blipFill>
        <p:spPr bwMode="auto">
          <a:xfrm>
            <a:off x="1981200" y="1524000"/>
            <a:ext cx="43434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12775" y="228600"/>
            <a:ext cx="8153400" cy="990600"/>
          </a:xfrm>
        </p:spPr>
        <p:txBody>
          <a:bodyPr/>
          <a:lstStyle/>
          <a:p>
            <a:r>
              <a:rPr lang="en-US" smtClean="0"/>
              <a:t>A few more reports</a:t>
            </a:r>
          </a:p>
        </p:txBody>
      </p:sp>
      <p:pic>
        <p:nvPicPr>
          <p:cNvPr id="25603" name="Picture 2"/>
          <p:cNvPicPr>
            <a:picLocks noChangeAspect="1" noChangeArrowheads="1"/>
          </p:cNvPicPr>
          <p:nvPr/>
        </p:nvPicPr>
        <p:blipFill>
          <a:blip r:embed="rId3" cstate="print"/>
          <a:srcRect l="4684" t="28125" r="49455" b="14583"/>
          <a:stretch>
            <a:fillRect/>
          </a:stretch>
        </p:blipFill>
        <p:spPr bwMode="auto">
          <a:xfrm>
            <a:off x="762000" y="1612900"/>
            <a:ext cx="7467600" cy="5245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2775" y="228600"/>
            <a:ext cx="8153400" cy="990600"/>
          </a:xfrm>
        </p:spPr>
        <p:txBody>
          <a:bodyPr/>
          <a:lstStyle/>
          <a:p>
            <a:r>
              <a:rPr lang="en-US" smtClean="0"/>
              <a:t>A few more reports, cont’d.</a:t>
            </a:r>
          </a:p>
        </p:txBody>
      </p:sp>
      <p:pic>
        <p:nvPicPr>
          <p:cNvPr id="26627" name="Picture 2"/>
          <p:cNvPicPr>
            <a:picLocks noChangeAspect="1" noChangeArrowheads="1"/>
          </p:cNvPicPr>
          <p:nvPr/>
        </p:nvPicPr>
        <p:blipFill>
          <a:blip r:embed="rId3" cstate="print"/>
          <a:srcRect l="1756" t="23958" r="64275" b="12500"/>
          <a:stretch>
            <a:fillRect/>
          </a:stretch>
        </p:blipFill>
        <p:spPr bwMode="auto">
          <a:xfrm>
            <a:off x="1828800" y="1524000"/>
            <a:ext cx="4876800" cy="5129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12775" y="228600"/>
            <a:ext cx="8153400" cy="990600"/>
          </a:xfrm>
        </p:spPr>
        <p:txBody>
          <a:bodyPr/>
          <a:lstStyle/>
          <a:p>
            <a:r>
              <a:rPr lang="en-US" smtClean="0"/>
              <a:t>A few more reports, cont’d.</a:t>
            </a:r>
          </a:p>
        </p:txBody>
      </p:sp>
      <p:pic>
        <p:nvPicPr>
          <p:cNvPr id="27651" name="Picture 2"/>
          <p:cNvPicPr>
            <a:picLocks noChangeAspect="1" noChangeArrowheads="1"/>
          </p:cNvPicPr>
          <p:nvPr/>
        </p:nvPicPr>
        <p:blipFill>
          <a:blip r:embed="rId3" cstate="print"/>
          <a:srcRect l="29283" t="23819" r="44948" b="25000"/>
          <a:stretch>
            <a:fillRect/>
          </a:stretch>
        </p:blipFill>
        <p:spPr bwMode="auto">
          <a:xfrm>
            <a:off x="1905000" y="1524000"/>
            <a:ext cx="45720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12775" y="228600"/>
            <a:ext cx="8153400" cy="990600"/>
          </a:xfrm>
        </p:spPr>
        <p:txBody>
          <a:bodyPr/>
          <a:lstStyle/>
          <a:p>
            <a:r>
              <a:rPr lang="en-US" smtClean="0"/>
              <a:t>Summary	</a:t>
            </a:r>
          </a:p>
        </p:txBody>
      </p:sp>
      <p:sp>
        <p:nvSpPr>
          <p:cNvPr id="28675" name="Content Placeholder 2"/>
          <p:cNvSpPr>
            <a:spLocks noGrp="1"/>
          </p:cNvSpPr>
          <p:nvPr>
            <p:ph sz="quarter" idx="1"/>
          </p:nvPr>
        </p:nvSpPr>
        <p:spPr>
          <a:xfrm>
            <a:off x="612775" y="1600200"/>
            <a:ext cx="8153400" cy="4495800"/>
          </a:xfrm>
        </p:spPr>
        <p:txBody>
          <a:bodyPr/>
          <a:lstStyle/>
          <a:p>
            <a:pPr>
              <a:buFont typeface="Wingdings" pitchFamily="2" charset="2"/>
              <a:buNone/>
            </a:pPr>
            <a:r>
              <a:rPr lang="en-US" smtClean="0"/>
              <a:t>Quantitative Assessment can help:</a:t>
            </a:r>
          </a:p>
          <a:p>
            <a:pPr lvl="1">
              <a:buFont typeface="Wingdings" pitchFamily="2" charset="2"/>
              <a:buChar char="§"/>
            </a:pPr>
            <a:r>
              <a:rPr lang="en-US" smtClean="0"/>
              <a:t>Create reasonable schedules</a:t>
            </a:r>
          </a:p>
          <a:p>
            <a:pPr lvl="1">
              <a:buFont typeface="Wingdings" pitchFamily="2" charset="2"/>
              <a:buChar char="§"/>
            </a:pPr>
            <a:r>
              <a:rPr lang="en-US" smtClean="0"/>
              <a:t>Set standards and expectations for catalogers</a:t>
            </a:r>
          </a:p>
          <a:p>
            <a:pPr lvl="1">
              <a:buFont typeface="Wingdings" pitchFamily="2" charset="2"/>
              <a:buChar char="§"/>
            </a:pPr>
            <a:r>
              <a:rPr lang="en-US" smtClean="0"/>
              <a:t>Evaluate projects and identify inefficiencies</a:t>
            </a:r>
          </a:p>
          <a:p>
            <a:pPr lvl="1">
              <a:buFont typeface="Wingdings" pitchFamily="2" charset="2"/>
              <a:buChar char="§"/>
            </a:pPr>
            <a:r>
              <a:rPr lang="en-US" smtClean="0"/>
              <a:t>Track numbers of records being created, estimate potential for the next year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다이어그램 5"/>
          <p:cNvGraphicFramePr/>
          <p:nvPr/>
        </p:nvGraphicFramePr>
        <p:xfrm>
          <a:off x="3352800" y="2133600"/>
          <a:ext cx="5638800" cy="381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Oval 13"/>
          <p:cNvSpPr/>
          <p:nvPr/>
        </p:nvSpPr>
        <p:spPr>
          <a:xfrm>
            <a:off x="685800" y="2176463"/>
            <a:ext cx="3505200" cy="3502025"/>
          </a:xfrm>
          <a:prstGeom prst="ellipse">
            <a:avLst/>
          </a:prstGeom>
          <a:solidFill>
            <a:schemeClr val="accent4"/>
          </a:solidFill>
          <a:ln w="57150">
            <a:solidFill>
              <a:srgbClr val="FFFFF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srgbClr val="FFFFFF"/>
              </a:solidFill>
              <a:cs typeface="Arial" charset="0"/>
            </a:endParaRPr>
          </a:p>
        </p:txBody>
      </p:sp>
      <p:pic>
        <p:nvPicPr>
          <p:cNvPr id="6" name="Picture 5" descr="BSLW Logo White.emf"/>
          <p:cNvPicPr>
            <a:picLocks noChangeAspect="1"/>
          </p:cNvPicPr>
          <p:nvPr/>
        </p:nvPicPr>
        <p:blipFill>
          <a:blip r:embed="rId8" cstate="print"/>
          <a:srcRect/>
          <a:stretch>
            <a:fillRect/>
          </a:stretch>
        </p:blipFill>
        <p:spPr bwMode="auto">
          <a:xfrm>
            <a:off x="850900" y="3429000"/>
            <a:ext cx="3190875" cy="854075"/>
          </a:xfrm>
          <a:prstGeom prst="rect">
            <a:avLst/>
          </a:prstGeom>
          <a:noFill/>
          <a:ln w="9525">
            <a:noFill/>
            <a:miter lim="800000"/>
            <a:headEnd/>
            <a:tailEnd/>
          </a:ln>
        </p:spPr>
      </p:pic>
      <p:sp>
        <p:nvSpPr>
          <p:cNvPr id="10245" name="Title 6"/>
          <p:cNvSpPr>
            <a:spLocks noGrp="1"/>
          </p:cNvSpPr>
          <p:nvPr>
            <p:ph type="title"/>
          </p:nvPr>
        </p:nvSpPr>
        <p:spPr>
          <a:xfrm>
            <a:off x="612775" y="228600"/>
            <a:ext cx="8153400" cy="990600"/>
          </a:xfrm>
        </p:spPr>
        <p:txBody>
          <a:bodyPr/>
          <a:lstStyle/>
          <a:p>
            <a:r>
              <a:rPr lang="en-US" smtClean="0"/>
              <a:t>Introduction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6"/>
          <p:cNvSpPr>
            <a:spLocks noGrp="1"/>
          </p:cNvSpPr>
          <p:nvPr>
            <p:ph type="title"/>
          </p:nvPr>
        </p:nvSpPr>
        <p:spPr>
          <a:xfrm>
            <a:off x="612775" y="228600"/>
            <a:ext cx="8153400" cy="990600"/>
          </a:xfrm>
        </p:spPr>
        <p:txBody>
          <a:bodyPr/>
          <a:lstStyle/>
          <a:p>
            <a:r>
              <a:rPr lang="en-US" smtClean="0"/>
              <a:t>Thank you!</a:t>
            </a:r>
          </a:p>
        </p:txBody>
      </p:sp>
      <p:pic>
        <p:nvPicPr>
          <p:cNvPr id="9" name="Picture 8" descr="BC Casey.jpg"/>
          <p:cNvPicPr>
            <a:picLocks noChangeAspect="1"/>
          </p:cNvPicPr>
          <p:nvPr/>
        </p:nvPicPr>
        <p:blipFill>
          <a:blip r:embed="rId3" cstate="print"/>
          <a:stretch>
            <a:fillRect/>
          </a:stretch>
        </p:blipFill>
        <p:spPr>
          <a:xfrm rot="20556354">
            <a:off x="1571625" y="2465388"/>
            <a:ext cx="5826125" cy="3417887"/>
          </a:xfrm>
          <a:prstGeom prst="rect">
            <a:avLst/>
          </a:prstGeom>
          <a:solidFill>
            <a:schemeClr val="bg1"/>
          </a:solidFill>
          <a:ln w="12700">
            <a:solidFill>
              <a:schemeClr val="bg1">
                <a:lumMod val="75000"/>
              </a:schemeClr>
            </a:solid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12775" y="228600"/>
            <a:ext cx="8153400" cy="990600"/>
          </a:xfrm>
        </p:spPr>
        <p:txBody>
          <a:bodyPr/>
          <a:lstStyle/>
          <a:p>
            <a:pPr eaLnBrk="1" hangingPunct="1"/>
            <a:r>
              <a:rPr lang="en-US" sz="4200" smtClean="0"/>
              <a:t>Cataloging Production</a:t>
            </a:r>
          </a:p>
        </p:txBody>
      </p:sp>
      <p:sp>
        <p:nvSpPr>
          <p:cNvPr id="3" name="Content Placeholder 2"/>
          <p:cNvSpPr>
            <a:spLocks noGrp="1"/>
          </p:cNvSpPr>
          <p:nvPr>
            <p:ph sz="quarter" idx="1"/>
          </p:nvPr>
        </p:nvSpPr>
        <p:spPr>
          <a:xfrm>
            <a:off x="609600" y="1600200"/>
            <a:ext cx="8153400" cy="4953000"/>
          </a:xfrm>
        </p:spPr>
        <p:txBody>
          <a:bodyPr/>
          <a:lstStyle/>
          <a:p>
            <a:pPr marL="182563" indent="-182563" eaLnBrk="1" hangingPunct="1">
              <a:spcAft>
                <a:spcPts val="300"/>
              </a:spcAft>
              <a:buFont typeface="Wingdings" pitchFamily="2" charset="2"/>
              <a:buChar char="§"/>
            </a:pPr>
            <a:r>
              <a:rPr lang="en-US" sz="2800" smtClean="0"/>
              <a:t>Set Goals</a:t>
            </a:r>
          </a:p>
          <a:p>
            <a:pPr marL="503238" lvl="1" indent="-182563" eaLnBrk="1" hangingPunct="1">
              <a:spcAft>
                <a:spcPts val="300"/>
              </a:spcAft>
              <a:buFont typeface="Wingdings" pitchFamily="2" charset="2"/>
              <a:buChar char="§"/>
            </a:pPr>
            <a:r>
              <a:rPr lang="en-US" sz="2500" smtClean="0"/>
              <a:t>What is reasonable for your collection?</a:t>
            </a:r>
          </a:p>
          <a:p>
            <a:pPr marL="503238" lvl="1" indent="-182563" eaLnBrk="1" hangingPunct="1">
              <a:spcAft>
                <a:spcPts val="300"/>
              </a:spcAft>
              <a:buFont typeface="Wingdings" pitchFamily="2" charset="2"/>
              <a:buChar char="§"/>
            </a:pPr>
            <a:r>
              <a:rPr lang="en-US" sz="2500" smtClean="0"/>
              <a:t>What is reasonable for your staff expertise?</a:t>
            </a:r>
          </a:p>
          <a:p>
            <a:pPr marL="503238" lvl="1" indent="-182563" eaLnBrk="1" hangingPunct="1">
              <a:spcAft>
                <a:spcPts val="300"/>
              </a:spcAft>
              <a:buFont typeface="Wingdings" pitchFamily="2" charset="2"/>
              <a:buChar char="§"/>
            </a:pPr>
            <a:r>
              <a:rPr lang="en-US" sz="2500" smtClean="0"/>
              <a:t>May require sampling</a:t>
            </a:r>
          </a:p>
          <a:p>
            <a:pPr marL="503238" lvl="1" indent="-182563" eaLnBrk="1" hangingPunct="1">
              <a:spcAft>
                <a:spcPts val="300"/>
              </a:spcAft>
              <a:buFont typeface="Wingdings" pitchFamily="2" charset="2"/>
              <a:buChar char="§"/>
            </a:pPr>
            <a:r>
              <a:rPr lang="en-US" sz="2500" smtClean="0"/>
              <a:t>Compare with similar projects</a:t>
            </a:r>
            <a:br>
              <a:rPr lang="en-US" sz="2500" smtClean="0"/>
            </a:br>
            <a:endParaRPr lang="en-US" sz="2500" smtClean="0"/>
          </a:p>
          <a:p>
            <a:pPr marL="182563" indent="-182563" eaLnBrk="1" hangingPunct="1">
              <a:spcAft>
                <a:spcPts val="300"/>
              </a:spcAft>
              <a:buFont typeface="Wingdings" pitchFamily="2" charset="2"/>
              <a:buNone/>
            </a:pPr>
            <a:endParaRPr lang="en-US" sz="280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l="2344" t="21875" r="18008" b="39583"/>
          <a:stretch>
            <a:fillRect/>
          </a:stretch>
        </p:blipFill>
        <p:spPr bwMode="auto">
          <a:xfrm>
            <a:off x="0" y="1905000"/>
            <a:ext cx="8963025" cy="2438400"/>
          </a:xfrm>
          <a:prstGeom prst="rect">
            <a:avLst/>
          </a:prstGeom>
          <a:noFill/>
          <a:ln w="9525">
            <a:noFill/>
            <a:miter lim="800000"/>
            <a:headEnd/>
            <a:tailEnd/>
          </a:ln>
        </p:spPr>
      </p:pic>
      <p:sp>
        <p:nvSpPr>
          <p:cNvPr id="12291" name="Title 4"/>
          <p:cNvSpPr>
            <a:spLocks noGrp="1"/>
          </p:cNvSpPr>
          <p:nvPr>
            <p:ph type="title"/>
          </p:nvPr>
        </p:nvSpPr>
        <p:spPr>
          <a:xfrm>
            <a:off x="612775" y="228600"/>
            <a:ext cx="8153400" cy="990600"/>
          </a:xfrm>
        </p:spPr>
        <p:txBody>
          <a:bodyPr/>
          <a:lstStyle/>
          <a:p>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12775" y="228600"/>
            <a:ext cx="8153400" cy="990600"/>
          </a:xfrm>
        </p:spPr>
        <p:txBody>
          <a:bodyPr/>
          <a:lstStyle/>
          <a:p>
            <a:pPr eaLnBrk="1" hangingPunct="1"/>
            <a:r>
              <a:rPr lang="en-US" sz="4200" smtClean="0"/>
              <a:t>Cataloging Production</a:t>
            </a:r>
          </a:p>
        </p:txBody>
      </p:sp>
      <p:sp>
        <p:nvSpPr>
          <p:cNvPr id="3" name="Content Placeholder 2"/>
          <p:cNvSpPr>
            <a:spLocks noGrp="1"/>
          </p:cNvSpPr>
          <p:nvPr>
            <p:ph sz="quarter" idx="1"/>
          </p:nvPr>
        </p:nvSpPr>
        <p:spPr>
          <a:xfrm>
            <a:off x="612775" y="1600200"/>
            <a:ext cx="8153400" cy="4953000"/>
          </a:xfrm>
        </p:spPr>
        <p:txBody>
          <a:bodyPr/>
          <a:lstStyle/>
          <a:p>
            <a:pPr marL="182563" indent="-182563" eaLnBrk="1" hangingPunct="1">
              <a:spcAft>
                <a:spcPts val="300"/>
              </a:spcAft>
              <a:buFont typeface="Wingdings" pitchFamily="2" charset="2"/>
              <a:buChar char="§"/>
            </a:pPr>
            <a:r>
              <a:rPr lang="en-US" sz="2800" smtClean="0"/>
              <a:t>Set standards</a:t>
            </a:r>
          </a:p>
          <a:p>
            <a:pPr marL="503238" lvl="1" indent="-182563" eaLnBrk="1" hangingPunct="1">
              <a:spcAft>
                <a:spcPts val="300"/>
              </a:spcAft>
              <a:buFont typeface="Wingdings" pitchFamily="2" charset="2"/>
              <a:buChar char="§"/>
            </a:pPr>
            <a:r>
              <a:rPr lang="en-US" sz="2500" smtClean="0"/>
              <a:t>Is there a minimum “percent of goal” that should be met?</a:t>
            </a:r>
          </a:p>
          <a:p>
            <a:pPr marL="503238" lvl="1" indent="-182563" eaLnBrk="1" hangingPunct="1">
              <a:spcAft>
                <a:spcPts val="300"/>
              </a:spcAft>
              <a:buFont typeface="Wingdings" pitchFamily="2" charset="2"/>
              <a:buChar char="§"/>
            </a:pPr>
            <a:r>
              <a:rPr lang="en-US" sz="2500" smtClean="0"/>
              <a:t>Are there consequences for those who do not meet the standard?</a:t>
            </a:r>
          </a:p>
          <a:p>
            <a:pPr marL="182563" indent="-182563" eaLnBrk="1" hangingPunct="1">
              <a:spcAft>
                <a:spcPts val="300"/>
              </a:spcAft>
              <a:buFont typeface="Wingdings" pitchFamily="2" charset="2"/>
              <a:buChar char="§"/>
            </a:pPr>
            <a:endParaRPr lang="en-US" sz="280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12775" y="228600"/>
            <a:ext cx="8153400" cy="990600"/>
          </a:xfrm>
        </p:spPr>
        <p:txBody>
          <a:bodyPr/>
          <a:lstStyle/>
          <a:p>
            <a:r>
              <a:rPr lang="en-US" sz="4200" smtClean="0"/>
              <a:t>Cataloging Production</a:t>
            </a:r>
          </a:p>
        </p:txBody>
      </p:sp>
      <p:sp>
        <p:nvSpPr>
          <p:cNvPr id="4" name="Content Placeholder 2"/>
          <p:cNvSpPr>
            <a:spLocks noGrp="1"/>
          </p:cNvSpPr>
          <p:nvPr>
            <p:ph sz="quarter" idx="1"/>
          </p:nvPr>
        </p:nvSpPr>
        <p:spPr>
          <a:xfrm>
            <a:off x="612775" y="1600200"/>
            <a:ext cx="8153400" cy="4953000"/>
          </a:xfrm>
        </p:spPr>
        <p:txBody>
          <a:bodyPr/>
          <a:lstStyle/>
          <a:p>
            <a:pPr marL="182563" indent="-182563" eaLnBrk="1" hangingPunct="1">
              <a:spcAft>
                <a:spcPts val="300"/>
              </a:spcAft>
              <a:buFont typeface="Wingdings" pitchFamily="2" charset="2"/>
              <a:buChar char="§"/>
            </a:pPr>
            <a:r>
              <a:rPr lang="en-US" sz="2800" smtClean="0"/>
              <a:t>Tools</a:t>
            </a:r>
          </a:p>
          <a:p>
            <a:pPr marL="503238" lvl="1" indent="-182563" eaLnBrk="1" hangingPunct="1">
              <a:spcAft>
                <a:spcPts val="300"/>
              </a:spcAft>
              <a:buFont typeface="Wingdings" pitchFamily="2" charset="2"/>
              <a:buChar char="§"/>
            </a:pPr>
            <a:r>
              <a:rPr lang="en-US" sz="2500" smtClean="0"/>
              <a:t>Spreadsheet</a:t>
            </a:r>
          </a:p>
          <a:p>
            <a:pPr marL="503238" lvl="1" indent="-182563" eaLnBrk="1" hangingPunct="1">
              <a:spcAft>
                <a:spcPts val="300"/>
              </a:spcAft>
              <a:buFont typeface="Wingdings" pitchFamily="2" charset="2"/>
              <a:buChar char="§"/>
            </a:pPr>
            <a:r>
              <a:rPr lang="en-US" sz="2500" smtClean="0"/>
              <a:t>Time card program that tracks production</a:t>
            </a:r>
          </a:p>
          <a:p>
            <a:pPr marL="503238" lvl="1" indent="-182563" eaLnBrk="1" hangingPunct="1">
              <a:spcAft>
                <a:spcPts val="300"/>
              </a:spcAft>
              <a:buFont typeface="Wingdings" pitchFamily="2" charset="2"/>
              <a:buChar char="§"/>
            </a:pPr>
            <a:endParaRPr lang="en-US" sz="2500" smtClean="0"/>
          </a:p>
          <a:p>
            <a:pPr marL="182563" indent="-182563" eaLnBrk="1" hangingPunct="1">
              <a:spcAft>
                <a:spcPts val="300"/>
              </a:spcAft>
              <a:buFont typeface="Wingdings" pitchFamily="2" charset="2"/>
              <a:buChar char="§"/>
            </a:pPr>
            <a:r>
              <a:rPr lang="en-US" sz="2800" smtClean="0"/>
              <a:t>Process</a:t>
            </a:r>
          </a:p>
          <a:p>
            <a:pPr marL="503238" lvl="1" indent="-182563" eaLnBrk="1" hangingPunct="1">
              <a:spcAft>
                <a:spcPts val="300"/>
              </a:spcAft>
              <a:buFont typeface="Wingdings" pitchFamily="2" charset="2"/>
              <a:buChar char="§"/>
            </a:pPr>
            <a:r>
              <a:rPr lang="en-US" sz="2500" smtClean="0"/>
              <a:t>Catalogers record daily work</a:t>
            </a:r>
          </a:p>
          <a:p>
            <a:pPr marL="503238" lvl="1" indent="-182563" eaLnBrk="1" hangingPunct="1">
              <a:spcAft>
                <a:spcPts val="300"/>
              </a:spcAft>
              <a:buFont typeface="Wingdings" pitchFamily="2" charset="2"/>
              <a:buChar char="§"/>
            </a:pPr>
            <a:r>
              <a:rPr lang="en-US" sz="2500" smtClean="0"/>
              <a:t>Separate entry for each project and each task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fade">
                                      <p:cBhvr>
                                        <p:cTn id="18" dur="500"/>
                                        <p:tgtEl>
                                          <p:spTgt spid="4">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500"/>
                                        <p:tgtEl>
                                          <p:spTgt spid="4">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6" end="6"/>
                                            </p:txEl>
                                          </p:spTgt>
                                        </p:tgtEl>
                                        <p:attrNameLst>
                                          <p:attrName>style.visibility</p:attrName>
                                        </p:attrNameLst>
                                      </p:cBhvr>
                                      <p:to>
                                        <p:strVal val="visible"/>
                                      </p:to>
                                    </p:set>
                                    <p:animEffect transition="in" filter="fade">
                                      <p:cBhvr>
                                        <p:cTn id="24"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12775" y="228600"/>
            <a:ext cx="8153400" cy="990600"/>
          </a:xfrm>
        </p:spPr>
        <p:txBody>
          <a:bodyPr/>
          <a:lstStyle/>
          <a:p>
            <a:r>
              <a:rPr lang="en-US" smtClean="0"/>
              <a:t>Cataloging Production - Reporting</a:t>
            </a:r>
          </a:p>
        </p:txBody>
      </p:sp>
      <p:sp>
        <p:nvSpPr>
          <p:cNvPr id="4" name="Content Placeholder 2"/>
          <p:cNvSpPr>
            <a:spLocks noGrp="1"/>
          </p:cNvSpPr>
          <p:nvPr>
            <p:ph sz="quarter" idx="1"/>
          </p:nvPr>
        </p:nvSpPr>
        <p:spPr>
          <a:xfrm>
            <a:off x="612775" y="1600200"/>
            <a:ext cx="8153400" cy="4953000"/>
          </a:xfrm>
        </p:spPr>
        <p:txBody>
          <a:bodyPr/>
          <a:lstStyle/>
          <a:p>
            <a:pPr marL="182563" indent="-182563" eaLnBrk="1" hangingPunct="1">
              <a:spcAft>
                <a:spcPts val="300"/>
              </a:spcAft>
              <a:buFont typeface="Wingdings" pitchFamily="2" charset="2"/>
              <a:buChar char="§"/>
            </a:pPr>
            <a:r>
              <a:rPr lang="en-US" sz="2500" smtClean="0"/>
              <a:t>Total project output</a:t>
            </a:r>
            <a:br>
              <a:rPr lang="en-US" sz="2500" smtClean="0"/>
            </a:br>
            <a:endParaRPr lang="en-US" sz="2500" smtClean="0"/>
          </a:p>
          <a:p>
            <a:pPr marL="182563" indent="-182563" eaLnBrk="1" hangingPunct="1">
              <a:spcAft>
                <a:spcPts val="300"/>
              </a:spcAft>
              <a:buFont typeface="Wingdings" pitchFamily="2" charset="2"/>
              <a:buChar char="§"/>
            </a:pPr>
            <a:r>
              <a:rPr lang="en-US" sz="2500" smtClean="0"/>
              <a:t>Project efficiency</a:t>
            </a:r>
            <a:br>
              <a:rPr lang="en-US" sz="2500" smtClean="0"/>
            </a:br>
            <a:endParaRPr lang="en-US" sz="2500" smtClean="0"/>
          </a:p>
          <a:p>
            <a:pPr marL="182563" indent="-182563" eaLnBrk="1" hangingPunct="1">
              <a:spcAft>
                <a:spcPts val="300"/>
              </a:spcAft>
              <a:buFont typeface="Wingdings" pitchFamily="2" charset="2"/>
              <a:buChar char="§"/>
            </a:pPr>
            <a:r>
              <a:rPr lang="en-US" sz="2500" smtClean="0"/>
              <a:t>Individual cataloger output</a:t>
            </a:r>
            <a:br>
              <a:rPr lang="en-US" sz="2500" smtClean="0"/>
            </a:br>
            <a:endParaRPr lang="en-US" sz="2500" smtClean="0"/>
          </a:p>
          <a:p>
            <a:pPr marL="182563" indent="-182563" eaLnBrk="1" hangingPunct="1">
              <a:spcAft>
                <a:spcPts val="300"/>
              </a:spcAft>
              <a:buFont typeface="Wingdings" pitchFamily="2" charset="2"/>
              <a:buChar char="§"/>
            </a:pPr>
            <a:r>
              <a:rPr lang="en-US" sz="2500" smtClean="0"/>
              <a:t>Individual cataloger efficiency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lstStyle/>
          <a:p>
            <a:r>
              <a:rPr lang="en-US" smtClean="0"/>
              <a:t>Total Project Output &amp; Efficiency</a:t>
            </a:r>
          </a:p>
        </p:txBody>
      </p:sp>
      <p:sp>
        <p:nvSpPr>
          <p:cNvPr id="9" name="Rectangle 8"/>
          <p:cNvSpPr/>
          <p:nvPr/>
        </p:nvSpPr>
        <p:spPr>
          <a:xfrm flipV="1">
            <a:off x="457200" y="3048000"/>
            <a:ext cx="18288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pic>
        <p:nvPicPr>
          <p:cNvPr id="16388" name="Picture 22"/>
          <p:cNvPicPr>
            <a:picLocks noChangeAspect="1" noChangeArrowheads="1"/>
          </p:cNvPicPr>
          <p:nvPr/>
        </p:nvPicPr>
        <p:blipFill>
          <a:blip r:embed="rId3" cstate="print"/>
          <a:srcRect l="12299" t="18750" r="33237" b="6250"/>
          <a:stretch>
            <a:fillRect/>
          </a:stretch>
        </p:blipFill>
        <p:spPr bwMode="auto">
          <a:xfrm>
            <a:off x="990600" y="1524000"/>
            <a:ext cx="68580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12775" y="228600"/>
            <a:ext cx="8153400" cy="990600"/>
          </a:xfrm>
        </p:spPr>
        <p:txBody>
          <a:bodyPr/>
          <a:lstStyle/>
          <a:p>
            <a:r>
              <a:rPr lang="en-US" smtClean="0"/>
              <a:t>Individual Cataloger Output</a:t>
            </a:r>
          </a:p>
        </p:txBody>
      </p:sp>
      <p:sp>
        <p:nvSpPr>
          <p:cNvPr id="7" name="Rectangle 6"/>
          <p:cNvSpPr/>
          <p:nvPr/>
        </p:nvSpPr>
        <p:spPr>
          <a:xfrm>
            <a:off x="8305800" y="3810000"/>
            <a:ext cx="762000" cy="6096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nchor="ctr"/>
          <a:lstStyle/>
          <a:p>
            <a:pPr algn="ctr"/>
            <a:endParaRPr lang="en-US">
              <a:solidFill>
                <a:srgbClr val="000000"/>
              </a:solidFill>
              <a:cs typeface="Arial" charset="0"/>
            </a:endParaRPr>
          </a:p>
        </p:txBody>
      </p:sp>
      <p:pic>
        <p:nvPicPr>
          <p:cNvPr id="17412" name="Picture 2"/>
          <p:cNvPicPr>
            <a:picLocks noGrp="1" noChangeAspect="1" noChangeArrowheads="1"/>
          </p:cNvPicPr>
          <p:nvPr>
            <p:ph sz="quarter" idx="1"/>
          </p:nvPr>
        </p:nvPicPr>
        <p:blipFill>
          <a:blip r:embed="rId3" cstate="print"/>
          <a:srcRect l="11366" t="20338" r="34317" b="8475"/>
          <a:stretch>
            <a:fillRect/>
          </a:stretch>
        </p:blipFill>
        <p:spPr>
          <a:xfrm>
            <a:off x="1371600" y="1600200"/>
            <a:ext cx="5486400" cy="4043363"/>
          </a:xfrm>
          <a:noFill/>
        </p:spPr>
      </p:pic>
      <p:pic>
        <p:nvPicPr>
          <p:cNvPr id="17413" name="Picture 3"/>
          <p:cNvPicPr>
            <a:picLocks noChangeAspect="1" noChangeArrowheads="1"/>
          </p:cNvPicPr>
          <p:nvPr/>
        </p:nvPicPr>
        <p:blipFill>
          <a:blip r:embed="rId4" cstate="print"/>
          <a:srcRect l="12320" t="54237" r="32411" b="27119"/>
          <a:stretch>
            <a:fillRect/>
          </a:stretch>
        </p:blipFill>
        <p:spPr bwMode="auto">
          <a:xfrm>
            <a:off x="1447800" y="5257800"/>
            <a:ext cx="5486400" cy="1039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Backstage Limited">
      <a:dk1>
        <a:srgbClr val="000000"/>
      </a:dk1>
      <a:lt1>
        <a:srgbClr val="FFFFFF"/>
      </a:lt1>
      <a:dk2>
        <a:srgbClr val="000000"/>
      </a:dk2>
      <a:lt2>
        <a:srgbClr val="FFFFFF"/>
      </a:lt2>
      <a:accent1>
        <a:srgbClr val="2061A2"/>
      </a:accent1>
      <a:accent2>
        <a:srgbClr val="011040"/>
      </a:accent2>
      <a:accent3>
        <a:srgbClr val="2061A2"/>
      </a:accent3>
      <a:accent4>
        <a:srgbClr val="011040"/>
      </a:accent4>
      <a:accent5>
        <a:srgbClr val="2061A2"/>
      </a:accent5>
      <a:accent6>
        <a:srgbClr val="011040"/>
      </a:accent6>
      <a:hlink>
        <a:srgbClr val="2061A2"/>
      </a:hlink>
      <a:folHlink>
        <a:srgbClr val="01104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6197</TotalTime>
  <Words>2821</Words>
  <Application>Microsoft Office PowerPoint</Application>
  <PresentationFormat>On-screen Show (4:3)</PresentationFormat>
  <Paragraphs>122</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Tw Cen MT</vt:lpstr>
      <vt:lpstr>Wingdings</vt:lpstr>
      <vt:lpstr>Wingdings 2</vt:lpstr>
      <vt:lpstr>Calibri</vt:lpstr>
      <vt:lpstr>Median</vt:lpstr>
      <vt:lpstr>Quantitative Assessment Heads of Cataloging Interest Group – ALA Midwinter, 2013</vt:lpstr>
      <vt:lpstr>Introduction</vt:lpstr>
      <vt:lpstr>Cataloging Production</vt:lpstr>
      <vt:lpstr>Slide 4</vt:lpstr>
      <vt:lpstr>Cataloging Production</vt:lpstr>
      <vt:lpstr>Cataloging Production</vt:lpstr>
      <vt:lpstr>Cataloging Production - Reporting</vt:lpstr>
      <vt:lpstr>Total Project Output &amp; Efficiency</vt:lpstr>
      <vt:lpstr>Individual Cataloger Output</vt:lpstr>
      <vt:lpstr>Individual Cataloger Efficiency</vt:lpstr>
      <vt:lpstr>Scheduling </vt:lpstr>
      <vt:lpstr>Quality</vt:lpstr>
      <vt:lpstr>Quality Standards</vt:lpstr>
      <vt:lpstr>Daily Quality Control</vt:lpstr>
      <vt:lpstr>Weekly Quality Control</vt:lpstr>
      <vt:lpstr>A few more reports</vt:lpstr>
      <vt:lpstr>A few more reports, cont’d.</vt:lpstr>
      <vt:lpstr>A few more reports, cont’d.</vt:lpstr>
      <vt:lpstr>Summary </vt:lpstr>
      <vt:lpstr>Thank you!</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 title for presentation</dc:title>
  <dc:creator>asell</dc:creator>
  <cp:lastModifiedBy>Casey Cheney</cp:lastModifiedBy>
  <cp:revision>154</cp:revision>
  <dcterms:created xsi:type="dcterms:W3CDTF">2012-10-10T00:00:05Z</dcterms:created>
  <dcterms:modified xsi:type="dcterms:W3CDTF">2013-06-10T21:54:32Z</dcterms:modified>
</cp:coreProperties>
</file>