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Lst>
  <p:notesMasterIdLst>
    <p:notesMasterId r:id="rId21"/>
  </p:notesMasterIdLst>
  <p:handoutMasterIdLst>
    <p:handoutMasterId r:id="rId22"/>
  </p:handoutMasterIdLst>
  <p:sldIdLst>
    <p:sldId id="256" r:id="rId2"/>
    <p:sldId id="257" r:id="rId3"/>
    <p:sldId id="272" r:id="rId4"/>
    <p:sldId id="260" r:id="rId5"/>
    <p:sldId id="261" r:id="rId6"/>
    <p:sldId id="290" r:id="rId7"/>
    <p:sldId id="264" r:id="rId8"/>
    <p:sldId id="275" r:id="rId9"/>
    <p:sldId id="276" r:id="rId10"/>
    <p:sldId id="279" r:id="rId11"/>
    <p:sldId id="294" r:id="rId12"/>
    <p:sldId id="267" r:id="rId13"/>
    <p:sldId id="284" r:id="rId14"/>
    <p:sldId id="291" r:id="rId15"/>
    <p:sldId id="292" r:id="rId16"/>
    <p:sldId id="293" r:id="rId17"/>
    <p:sldId id="285" r:id="rId18"/>
    <p:sldId id="268" r:id="rId19"/>
    <p:sldId id="289" r:id="rId2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279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838" autoAdjust="0"/>
    <p:restoredTop sz="94677" autoAdjust="0"/>
  </p:normalViewPr>
  <p:slideViewPr>
    <p:cSldViewPr>
      <p:cViewPr varScale="1">
        <p:scale>
          <a:sx n="76" d="100"/>
          <a:sy n="76" d="100"/>
        </p:scale>
        <p:origin x="-250" y="-77"/>
      </p:cViewPr>
      <p:guideLst>
        <p:guide orient="horz" pos="2160"/>
        <p:guide pos="2880"/>
      </p:guideLst>
    </p:cSldViewPr>
  </p:slideViewPr>
  <p:outlineViewPr>
    <p:cViewPr>
      <p:scale>
        <a:sx n="33" d="100"/>
        <a:sy n="33" d="100"/>
      </p:scale>
      <p:origin x="53"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 Id="rId4" Type="http://schemas.openxmlformats.org/officeDocument/2006/relationships/image" Target="../media/image5.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2529AA1C-2EE6-4224-9382-64DC5536A30D}" type="datetimeFigureOut">
              <a:rPr lang="en-GB" smtClean="0"/>
              <a:t>25/06/2015</a:t>
            </a:fld>
            <a:endParaRPr lang="en-GB"/>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12A768AF-20ED-4EFC-867C-D5029A9F057F}" type="slidenum">
              <a:rPr lang="en-GB" smtClean="0"/>
              <a:t>‹#›</a:t>
            </a:fld>
            <a:endParaRPr lang="en-GB"/>
          </a:p>
        </p:txBody>
      </p:sp>
    </p:spTree>
    <p:extLst>
      <p:ext uri="{BB962C8B-B14F-4D97-AF65-F5344CB8AC3E}">
        <p14:creationId xmlns:p14="http://schemas.microsoft.com/office/powerpoint/2010/main" val="23976202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GB"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3A00E1E0-972E-43CD-957B-1DA098971489}" type="datetimeFigureOut">
              <a:rPr lang="en-GB" smtClean="0"/>
              <a:t>25/06/2015</a:t>
            </a:fld>
            <a:endParaRPr lang="en-GB"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GB"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GB"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C0F1339B-B863-4D2B-B427-E95DB07BA240}" type="slidenum">
              <a:rPr lang="en-GB" smtClean="0"/>
              <a:t>‹#›</a:t>
            </a:fld>
            <a:endParaRPr lang="en-GB" dirty="0"/>
          </a:p>
        </p:txBody>
      </p:sp>
    </p:spTree>
    <p:extLst>
      <p:ext uri="{BB962C8B-B14F-4D97-AF65-F5344CB8AC3E}">
        <p14:creationId xmlns:p14="http://schemas.microsoft.com/office/powerpoint/2010/main" val="10797080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0F1339B-B863-4D2B-B427-E95DB07BA240}" type="slidenum">
              <a:rPr lang="en-GB" smtClean="0"/>
              <a:t>1</a:t>
            </a:fld>
            <a:endParaRPr lang="en-GB" dirty="0"/>
          </a:p>
        </p:txBody>
      </p:sp>
    </p:spTree>
    <p:extLst>
      <p:ext uri="{BB962C8B-B14F-4D97-AF65-F5344CB8AC3E}">
        <p14:creationId xmlns:p14="http://schemas.microsoft.com/office/powerpoint/2010/main" val="18080151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0F1339B-B863-4D2B-B427-E95DB07BA240}" type="slidenum">
              <a:rPr lang="en-GB" smtClean="0"/>
              <a:t>2</a:t>
            </a:fld>
            <a:endParaRPr lang="en-GB" dirty="0"/>
          </a:p>
        </p:txBody>
      </p:sp>
    </p:spTree>
    <p:extLst>
      <p:ext uri="{BB962C8B-B14F-4D97-AF65-F5344CB8AC3E}">
        <p14:creationId xmlns:p14="http://schemas.microsoft.com/office/powerpoint/2010/main" val="4474660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0F1339B-B863-4D2B-B427-E95DB07BA240}" type="slidenum">
              <a:rPr lang="en-GB" smtClean="0"/>
              <a:t>11</a:t>
            </a:fld>
            <a:endParaRPr lang="en-GB" dirty="0"/>
          </a:p>
        </p:txBody>
      </p:sp>
    </p:spTree>
    <p:extLst>
      <p:ext uri="{BB962C8B-B14F-4D97-AF65-F5344CB8AC3E}">
        <p14:creationId xmlns:p14="http://schemas.microsoft.com/office/powerpoint/2010/main" val="36141871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AAE5968-954F-44A1-880B-D018EA25EC6E}" type="datetime1">
              <a:rPr lang="en-GB" smtClean="0"/>
              <a:t>25/06/2015</a:t>
            </a:fld>
            <a:endParaRPr lang="en-GB" dirty="0"/>
          </a:p>
        </p:txBody>
      </p:sp>
      <p:sp>
        <p:nvSpPr>
          <p:cNvPr id="5" name="Footer Placeholder 4"/>
          <p:cNvSpPr>
            <a:spLocks noGrp="1"/>
          </p:cNvSpPr>
          <p:nvPr>
            <p:ph type="ftr" sz="quarter" idx="11"/>
          </p:nvPr>
        </p:nvSpPr>
        <p:spPr/>
        <p:txBody>
          <a:bodyPr/>
          <a:lstStyle/>
          <a:p>
            <a:r>
              <a:rPr lang="en-US" dirty="0" smtClean="0"/>
              <a:t>Update on United Nations Depository Libraries reform - By Maritina Paniagua</a:t>
            </a:r>
            <a:endParaRPr lang="en-GB" dirty="0"/>
          </a:p>
        </p:txBody>
      </p:sp>
      <p:sp>
        <p:nvSpPr>
          <p:cNvPr id="6" name="Slide Number Placeholder 5"/>
          <p:cNvSpPr>
            <a:spLocks noGrp="1"/>
          </p:cNvSpPr>
          <p:nvPr>
            <p:ph type="sldNum" sz="quarter" idx="12"/>
          </p:nvPr>
        </p:nvSpPr>
        <p:spPr/>
        <p:txBody>
          <a:bodyPr/>
          <a:lstStyle/>
          <a:p>
            <a:fld id="{DBCBCAB8-572A-4205-AB16-00AA0E8F7DB8}" type="slidenum">
              <a:rPr lang="en-GB" smtClean="0"/>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A5EC0E-0BC3-4C5D-9D50-30900AA79BC7}" type="datetime1">
              <a:rPr lang="en-GB" smtClean="0"/>
              <a:t>25/06/2015</a:t>
            </a:fld>
            <a:endParaRPr lang="en-GB" dirty="0"/>
          </a:p>
        </p:txBody>
      </p:sp>
      <p:sp>
        <p:nvSpPr>
          <p:cNvPr id="5" name="Footer Placeholder 4"/>
          <p:cNvSpPr>
            <a:spLocks noGrp="1"/>
          </p:cNvSpPr>
          <p:nvPr>
            <p:ph type="ftr" sz="quarter" idx="11"/>
          </p:nvPr>
        </p:nvSpPr>
        <p:spPr/>
        <p:txBody>
          <a:bodyPr/>
          <a:lstStyle/>
          <a:p>
            <a:r>
              <a:rPr lang="en-US" dirty="0" smtClean="0"/>
              <a:t>Update on United Nations Depository Libraries reform - By Maritina Paniagua</a:t>
            </a:r>
            <a:endParaRPr lang="en-GB" dirty="0"/>
          </a:p>
        </p:txBody>
      </p:sp>
      <p:sp>
        <p:nvSpPr>
          <p:cNvPr id="6" name="Slide Number Placeholder 5"/>
          <p:cNvSpPr>
            <a:spLocks noGrp="1"/>
          </p:cNvSpPr>
          <p:nvPr>
            <p:ph type="sldNum" sz="quarter" idx="12"/>
          </p:nvPr>
        </p:nvSpPr>
        <p:spPr/>
        <p:txBody>
          <a:bodyPr/>
          <a:lstStyle/>
          <a:p>
            <a:fld id="{DBCBCAB8-572A-4205-AB16-00AA0E8F7DB8}" type="slidenum">
              <a:rPr lang="en-GB" smtClean="0"/>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10"/>
          </p:nvPr>
        </p:nvSpPr>
        <p:spPr/>
        <p:txBody>
          <a:bodyPr/>
          <a:lstStyle/>
          <a:p>
            <a:fld id="{50E085F0-7333-47D2-8E9A-9DB84F98B6C3}" type="datetime1">
              <a:rPr lang="en-GB" smtClean="0"/>
              <a:t>25/06/2015</a:t>
            </a:fld>
            <a:endParaRPr lang="en-GB" dirty="0"/>
          </a:p>
        </p:txBody>
      </p:sp>
      <p:sp>
        <p:nvSpPr>
          <p:cNvPr id="5" name="Footer Placeholder 4"/>
          <p:cNvSpPr>
            <a:spLocks noGrp="1"/>
          </p:cNvSpPr>
          <p:nvPr>
            <p:ph type="ftr" sz="quarter" idx="11"/>
          </p:nvPr>
        </p:nvSpPr>
        <p:spPr/>
        <p:txBody>
          <a:bodyPr/>
          <a:lstStyle/>
          <a:p>
            <a:r>
              <a:rPr lang="en-US" dirty="0" smtClean="0"/>
              <a:t>Update on United Nations Depository Libraries reform - By Maritina Paniagua</a:t>
            </a:r>
            <a:endParaRPr lang="en-GB" dirty="0"/>
          </a:p>
        </p:txBody>
      </p:sp>
      <p:sp>
        <p:nvSpPr>
          <p:cNvPr id="6" name="Slide Number Placeholder 5"/>
          <p:cNvSpPr>
            <a:spLocks noGrp="1"/>
          </p:cNvSpPr>
          <p:nvPr>
            <p:ph type="sldNum" sz="quarter" idx="12"/>
          </p:nvPr>
        </p:nvSpPr>
        <p:spPr/>
        <p:txBody>
          <a:bodyPr/>
          <a:lstStyle/>
          <a:p>
            <a:fld id="{DBCBCAB8-572A-4205-AB16-00AA0E8F7DB8}" type="slidenum">
              <a:rPr lang="en-GB" smtClean="0"/>
              <a:t>‹#›</a:t>
            </a:fld>
            <a:endParaRPr lang="en-GB" dirty="0"/>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04150B-2A48-458C-A795-8DC3B04A0363}" type="datetime1">
              <a:rPr lang="en-GB" smtClean="0"/>
              <a:t>25/06/2015</a:t>
            </a:fld>
            <a:endParaRPr lang="en-GB" dirty="0"/>
          </a:p>
        </p:txBody>
      </p:sp>
      <p:sp>
        <p:nvSpPr>
          <p:cNvPr id="5" name="Footer Placeholder 4"/>
          <p:cNvSpPr>
            <a:spLocks noGrp="1"/>
          </p:cNvSpPr>
          <p:nvPr>
            <p:ph type="ftr" sz="quarter" idx="11"/>
          </p:nvPr>
        </p:nvSpPr>
        <p:spPr/>
        <p:txBody>
          <a:bodyPr/>
          <a:lstStyle/>
          <a:p>
            <a:r>
              <a:rPr lang="en-US" dirty="0" smtClean="0"/>
              <a:t>Update on United Nations Depository Libraries reform - By Maritina Paniagua</a:t>
            </a:r>
            <a:endParaRPr lang="en-GB" dirty="0"/>
          </a:p>
        </p:txBody>
      </p:sp>
      <p:sp>
        <p:nvSpPr>
          <p:cNvPr id="6" name="Slide Number Placeholder 5"/>
          <p:cNvSpPr>
            <a:spLocks noGrp="1"/>
          </p:cNvSpPr>
          <p:nvPr>
            <p:ph type="sldNum" sz="quarter" idx="12"/>
          </p:nvPr>
        </p:nvSpPr>
        <p:spPr/>
        <p:txBody>
          <a:bodyPr/>
          <a:lstStyle/>
          <a:p>
            <a:fld id="{DBCBCAB8-572A-4205-AB16-00AA0E8F7DB8}" type="slidenum">
              <a:rPr lang="en-GB" smtClean="0"/>
              <a:t>‹#›</a:t>
            </a:fld>
            <a:endParaRPr lang="en-GB" dirty="0"/>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EF809B4-62B6-43BE-8EC1-04FD940110F5}" type="datetime1">
              <a:rPr lang="en-GB" smtClean="0"/>
              <a:t>25/06/2015</a:t>
            </a:fld>
            <a:endParaRPr lang="en-GB" dirty="0"/>
          </a:p>
        </p:txBody>
      </p:sp>
      <p:sp>
        <p:nvSpPr>
          <p:cNvPr id="5" name="Footer Placeholder 4"/>
          <p:cNvSpPr>
            <a:spLocks noGrp="1"/>
          </p:cNvSpPr>
          <p:nvPr>
            <p:ph type="ftr" sz="quarter" idx="11"/>
          </p:nvPr>
        </p:nvSpPr>
        <p:spPr/>
        <p:txBody>
          <a:bodyPr/>
          <a:lstStyle/>
          <a:p>
            <a:r>
              <a:rPr lang="en-US" dirty="0" smtClean="0"/>
              <a:t>Update on United Nations Depository Libraries reform - By Maritina Paniagua</a:t>
            </a:r>
            <a:endParaRPr lang="en-GB" dirty="0"/>
          </a:p>
        </p:txBody>
      </p:sp>
      <p:sp>
        <p:nvSpPr>
          <p:cNvPr id="6" name="Slide Number Placeholder 5"/>
          <p:cNvSpPr>
            <a:spLocks noGrp="1"/>
          </p:cNvSpPr>
          <p:nvPr>
            <p:ph type="sldNum" sz="quarter" idx="12"/>
          </p:nvPr>
        </p:nvSpPr>
        <p:spPr/>
        <p:txBody>
          <a:bodyPr/>
          <a:lstStyle/>
          <a:p>
            <a:fld id="{DBCBCAB8-572A-4205-AB16-00AA0E8F7DB8}" type="slidenum">
              <a:rPr lang="en-GB" smtClean="0"/>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60674835-88D5-4C3B-89CE-899663DA665B}" type="datetime1">
              <a:rPr lang="en-GB" smtClean="0"/>
              <a:t>25/06/2015</a:t>
            </a:fld>
            <a:endParaRPr lang="en-GB" dirty="0"/>
          </a:p>
        </p:txBody>
      </p:sp>
      <p:sp>
        <p:nvSpPr>
          <p:cNvPr id="6" name="Footer Placeholder 5"/>
          <p:cNvSpPr>
            <a:spLocks noGrp="1"/>
          </p:cNvSpPr>
          <p:nvPr>
            <p:ph type="ftr" sz="quarter" idx="11"/>
          </p:nvPr>
        </p:nvSpPr>
        <p:spPr/>
        <p:txBody>
          <a:bodyPr/>
          <a:lstStyle/>
          <a:p>
            <a:r>
              <a:rPr lang="en-US" dirty="0" smtClean="0"/>
              <a:t>Update on United Nations Depository Libraries reform - By Maritina Paniagua</a:t>
            </a:r>
            <a:endParaRPr lang="en-GB" dirty="0"/>
          </a:p>
        </p:txBody>
      </p:sp>
      <p:sp>
        <p:nvSpPr>
          <p:cNvPr id="7" name="Slide Number Placeholder 6"/>
          <p:cNvSpPr>
            <a:spLocks noGrp="1"/>
          </p:cNvSpPr>
          <p:nvPr>
            <p:ph type="sldNum" sz="quarter" idx="12"/>
          </p:nvPr>
        </p:nvSpPr>
        <p:spPr/>
        <p:txBody>
          <a:bodyPr/>
          <a:lstStyle/>
          <a:p>
            <a:fld id="{DBCBCAB8-572A-4205-AB16-00AA0E8F7DB8}" type="slidenum">
              <a:rPr lang="en-GB" smtClean="0"/>
              <a:t>‹#›</a:t>
            </a:fld>
            <a:endParaRPr lang="en-GB" dirty="0"/>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B20278A-B704-478C-A297-2CC93C06746D}" type="datetime1">
              <a:rPr lang="en-GB" smtClean="0"/>
              <a:t>25/06/2015</a:t>
            </a:fld>
            <a:endParaRPr lang="en-GB" dirty="0"/>
          </a:p>
        </p:txBody>
      </p:sp>
      <p:sp>
        <p:nvSpPr>
          <p:cNvPr id="8" name="Footer Placeholder 7"/>
          <p:cNvSpPr>
            <a:spLocks noGrp="1"/>
          </p:cNvSpPr>
          <p:nvPr>
            <p:ph type="ftr" sz="quarter" idx="11"/>
          </p:nvPr>
        </p:nvSpPr>
        <p:spPr/>
        <p:txBody>
          <a:bodyPr/>
          <a:lstStyle/>
          <a:p>
            <a:r>
              <a:rPr lang="en-US" dirty="0" smtClean="0"/>
              <a:t>Update on United Nations Depository Libraries reform - By Maritina Paniagua</a:t>
            </a:r>
            <a:endParaRPr lang="en-GB" dirty="0"/>
          </a:p>
        </p:txBody>
      </p:sp>
      <p:sp>
        <p:nvSpPr>
          <p:cNvPr id="9" name="Slide Number Placeholder 8"/>
          <p:cNvSpPr>
            <a:spLocks noGrp="1"/>
          </p:cNvSpPr>
          <p:nvPr>
            <p:ph type="sldNum" sz="quarter" idx="12"/>
          </p:nvPr>
        </p:nvSpPr>
        <p:spPr/>
        <p:txBody>
          <a:bodyPr/>
          <a:lstStyle/>
          <a:p>
            <a:fld id="{DBCBCAB8-572A-4205-AB16-00AA0E8F7DB8}" type="slidenum">
              <a:rPr lang="en-GB" smtClean="0"/>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F96D095-8ED4-4DC7-9293-96DA1914A7CC}" type="datetime1">
              <a:rPr lang="en-GB" smtClean="0"/>
              <a:t>25/06/2015</a:t>
            </a:fld>
            <a:endParaRPr lang="en-GB" dirty="0"/>
          </a:p>
        </p:txBody>
      </p:sp>
      <p:sp>
        <p:nvSpPr>
          <p:cNvPr id="4" name="Footer Placeholder 3"/>
          <p:cNvSpPr>
            <a:spLocks noGrp="1"/>
          </p:cNvSpPr>
          <p:nvPr>
            <p:ph type="ftr" sz="quarter" idx="11"/>
          </p:nvPr>
        </p:nvSpPr>
        <p:spPr/>
        <p:txBody>
          <a:bodyPr/>
          <a:lstStyle/>
          <a:p>
            <a:r>
              <a:rPr lang="en-US" dirty="0" smtClean="0"/>
              <a:t>Update on United Nations Depository Libraries reform - By Maritina Paniagua</a:t>
            </a:r>
            <a:endParaRPr lang="en-GB" dirty="0"/>
          </a:p>
        </p:txBody>
      </p:sp>
      <p:sp>
        <p:nvSpPr>
          <p:cNvPr id="5" name="Slide Number Placeholder 4"/>
          <p:cNvSpPr>
            <a:spLocks noGrp="1"/>
          </p:cNvSpPr>
          <p:nvPr>
            <p:ph type="sldNum" sz="quarter" idx="12"/>
          </p:nvPr>
        </p:nvSpPr>
        <p:spPr/>
        <p:txBody>
          <a:bodyPr/>
          <a:lstStyle/>
          <a:p>
            <a:fld id="{DBCBCAB8-572A-4205-AB16-00AA0E8F7DB8}" type="slidenum">
              <a:rPr lang="en-GB" smtClean="0"/>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2" name="Date Placeholder 1"/>
          <p:cNvSpPr>
            <a:spLocks noGrp="1"/>
          </p:cNvSpPr>
          <p:nvPr>
            <p:ph type="dt" sz="half" idx="10"/>
          </p:nvPr>
        </p:nvSpPr>
        <p:spPr/>
        <p:txBody>
          <a:bodyPr/>
          <a:lstStyle/>
          <a:p>
            <a:fld id="{18EC5CC6-2A0D-43B6-ADB5-0C8E388C3C8B}" type="datetime1">
              <a:rPr lang="en-GB" smtClean="0"/>
              <a:t>25/06/2015</a:t>
            </a:fld>
            <a:endParaRPr lang="en-GB" dirty="0"/>
          </a:p>
        </p:txBody>
      </p:sp>
      <p:sp>
        <p:nvSpPr>
          <p:cNvPr id="3" name="Footer Placeholder 2"/>
          <p:cNvSpPr>
            <a:spLocks noGrp="1"/>
          </p:cNvSpPr>
          <p:nvPr>
            <p:ph type="ftr" sz="quarter" idx="11"/>
          </p:nvPr>
        </p:nvSpPr>
        <p:spPr/>
        <p:txBody>
          <a:bodyPr/>
          <a:lstStyle/>
          <a:p>
            <a:r>
              <a:rPr lang="en-US" dirty="0" smtClean="0"/>
              <a:t>Update on United Nations Depository Libraries reform - By Maritina Paniagua</a:t>
            </a:r>
            <a:endParaRPr lang="en-GB" dirty="0"/>
          </a:p>
        </p:txBody>
      </p:sp>
      <p:sp>
        <p:nvSpPr>
          <p:cNvPr id="4" name="Slide Number Placeholder 3"/>
          <p:cNvSpPr>
            <a:spLocks noGrp="1"/>
          </p:cNvSpPr>
          <p:nvPr>
            <p:ph type="sldNum" sz="quarter" idx="12"/>
          </p:nvPr>
        </p:nvSpPr>
        <p:spPr/>
        <p:txBody>
          <a:bodyPr/>
          <a:lstStyle/>
          <a:p>
            <a:fld id="{DBCBCAB8-572A-4205-AB16-00AA0E8F7DB8}" type="slidenum">
              <a:rPr lang="en-GB" smtClean="0"/>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4"/>
          <p:cNvSpPr>
            <a:spLocks noGrp="1"/>
          </p:cNvSpPr>
          <p:nvPr>
            <p:ph type="dt" sz="half" idx="10"/>
          </p:nvPr>
        </p:nvSpPr>
        <p:spPr/>
        <p:txBody>
          <a:bodyPr/>
          <a:lstStyle/>
          <a:p>
            <a:fld id="{FFCEA190-499B-4021-B1F3-C26501BEF718}" type="datetime1">
              <a:rPr lang="en-GB" smtClean="0"/>
              <a:t>25/06/2015</a:t>
            </a:fld>
            <a:endParaRPr lang="en-GB" dirty="0"/>
          </a:p>
        </p:txBody>
      </p:sp>
      <p:sp>
        <p:nvSpPr>
          <p:cNvPr id="6" name="Footer Placeholder 5"/>
          <p:cNvSpPr>
            <a:spLocks noGrp="1"/>
          </p:cNvSpPr>
          <p:nvPr>
            <p:ph type="ftr" sz="quarter" idx="11"/>
          </p:nvPr>
        </p:nvSpPr>
        <p:spPr/>
        <p:txBody>
          <a:bodyPr/>
          <a:lstStyle/>
          <a:p>
            <a:r>
              <a:rPr lang="en-US" dirty="0" smtClean="0"/>
              <a:t>Update on United Nations Depository Libraries reform - By Maritina Paniagua</a:t>
            </a:r>
            <a:endParaRPr lang="en-GB" dirty="0"/>
          </a:p>
        </p:txBody>
      </p:sp>
      <p:sp>
        <p:nvSpPr>
          <p:cNvPr id="7" name="Slide Number Placeholder 6"/>
          <p:cNvSpPr>
            <a:spLocks noGrp="1"/>
          </p:cNvSpPr>
          <p:nvPr>
            <p:ph type="sldNum" sz="quarter" idx="12"/>
          </p:nvPr>
        </p:nvSpPr>
        <p:spPr/>
        <p:txBody>
          <a:bodyPr/>
          <a:lstStyle/>
          <a:p>
            <a:fld id="{DBCBCAB8-572A-4205-AB16-00AA0E8F7DB8}" type="slidenum">
              <a:rPr lang="en-GB" smtClean="0"/>
              <a:t>‹#›</a:t>
            </a:fld>
            <a:endParaRPr lang="en-GB" dirty="0"/>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25CD68-59DA-48FB-A0DC-6943EE116C38}" type="datetime1">
              <a:rPr lang="en-GB" smtClean="0"/>
              <a:t>25/06/2015</a:t>
            </a:fld>
            <a:endParaRPr lang="en-GB" dirty="0"/>
          </a:p>
        </p:txBody>
      </p:sp>
      <p:sp>
        <p:nvSpPr>
          <p:cNvPr id="6" name="Footer Placeholder 5"/>
          <p:cNvSpPr>
            <a:spLocks noGrp="1"/>
          </p:cNvSpPr>
          <p:nvPr>
            <p:ph type="ftr" sz="quarter" idx="11"/>
          </p:nvPr>
        </p:nvSpPr>
        <p:spPr/>
        <p:txBody>
          <a:bodyPr/>
          <a:lstStyle/>
          <a:p>
            <a:r>
              <a:rPr lang="en-US" dirty="0" smtClean="0"/>
              <a:t>Update on United Nations Depository Libraries reform - By Maritina Paniagua</a:t>
            </a:r>
            <a:endParaRPr lang="en-GB" dirty="0"/>
          </a:p>
        </p:txBody>
      </p:sp>
      <p:sp>
        <p:nvSpPr>
          <p:cNvPr id="7" name="Slide Number Placeholder 6"/>
          <p:cNvSpPr>
            <a:spLocks noGrp="1"/>
          </p:cNvSpPr>
          <p:nvPr>
            <p:ph type="sldNum" sz="quarter" idx="12"/>
          </p:nvPr>
        </p:nvSpPr>
        <p:spPr/>
        <p:txBody>
          <a:bodyPr/>
          <a:lstStyle/>
          <a:p>
            <a:fld id="{DBCBCAB8-572A-4205-AB16-00AA0E8F7DB8}" type="slidenum">
              <a:rPr lang="en-GB" smtClean="0"/>
              <a:t>‹#›</a:t>
            </a:fld>
            <a:endParaRPr lang="en-GB" dirty="0"/>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25461283-1664-44FF-B8DF-3EA66EB34B94}" type="datetime1">
              <a:rPr lang="en-GB" smtClean="0"/>
              <a:t>25/06/2015</a:t>
            </a:fld>
            <a:endParaRPr lang="en-GB" dirty="0"/>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r>
              <a:rPr lang="en-US" dirty="0" smtClean="0"/>
              <a:t>Update on United Nations Depository Libraries reform - By Maritina Paniagua</a:t>
            </a:r>
            <a:endParaRPr lang="en-GB" dirty="0"/>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DBCBCAB8-572A-4205-AB16-00AA0E8F7DB8}" type="slidenum">
              <a:rPr lang="en-GB" smtClean="0"/>
              <a:t>‹#›</a:t>
            </a:fld>
            <a:endParaRPr lang="en-GB" dirty="0"/>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dt="0"/>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png"/><Relationship Id="rId13" Type="http://schemas.openxmlformats.org/officeDocument/2006/relationships/oleObject" Target="../embeddings/oleObject4.bin"/><Relationship Id="rId3" Type="http://schemas.openxmlformats.org/officeDocument/2006/relationships/notesSlide" Target="../notesSlides/notesSlide1.xml"/><Relationship Id="rId7" Type="http://schemas.openxmlformats.org/officeDocument/2006/relationships/oleObject" Target="../embeddings/oleObject1.bin"/><Relationship Id="rId12" Type="http://schemas.openxmlformats.org/officeDocument/2006/relationships/image" Target="../media/image4.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8.jpeg"/><Relationship Id="rId11" Type="http://schemas.openxmlformats.org/officeDocument/2006/relationships/oleObject" Target="../embeddings/oleObject3.bin"/><Relationship Id="rId5" Type="http://schemas.openxmlformats.org/officeDocument/2006/relationships/image" Target="../media/image7.png"/><Relationship Id="rId15" Type="http://schemas.openxmlformats.org/officeDocument/2006/relationships/image" Target="../media/image9.png"/><Relationship Id="rId10" Type="http://schemas.openxmlformats.org/officeDocument/2006/relationships/image" Target="../media/image3.png"/><Relationship Id="rId4" Type="http://schemas.openxmlformats.org/officeDocument/2006/relationships/image" Target="../media/image6.jpeg"/><Relationship Id="rId9" Type="http://schemas.openxmlformats.org/officeDocument/2006/relationships/oleObject" Target="../embeddings/oleObject2.bin"/><Relationship Id="rId1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7.xml"/><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 name="Rectangle 17"/>
          <p:cNvSpPr>
            <a:spLocks noChangeArrowheads="1"/>
          </p:cNvSpPr>
          <p:nvPr/>
        </p:nvSpPr>
        <p:spPr bwMode="auto">
          <a:xfrm rot="10800000">
            <a:off x="0" y="6248400"/>
            <a:ext cx="9144000" cy="609600"/>
          </a:xfrm>
          <a:prstGeom prst="rect">
            <a:avLst/>
          </a:prstGeom>
          <a:gradFill rotWithShape="1">
            <a:gsLst>
              <a:gs pos="0">
                <a:schemeClr val="bg2">
                  <a:lumMod val="75000"/>
                </a:schemeClr>
              </a:gs>
              <a:gs pos="100000">
                <a:schemeClr val="accent1">
                  <a:lumMod val="20000"/>
                  <a:lumOff val="80000"/>
                </a:schemeClr>
              </a:gs>
            </a:gsLst>
            <a:lin ang="0" scaled="1"/>
          </a:gradFill>
          <a:ln w="0" cap="rnd">
            <a:solidFill>
              <a:srgbClr val="99CCFF"/>
            </a:solidFill>
            <a:prstDash val="sysDot"/>
            <a:miter lim="800000"/>
            <a:headEnd/>
            <a:tailEnd/>
          </a:ln>
          <a:effectLst/>
          <a:extLst/>
        </p:spPr>
        <p:txBody>
          <a:bodyPr wrap="none" anchor="ctr"/>
          <a:lstStyle/>
          <a:p>
            <a:pPr fontAlgn="auto">
              <a:spcBef>
                <a:spcPts val="0"/>
              </a:spcBef>
              <a:spcAft>
                <a:spcPts val="0"/>
              </a:spcAft>
              <a:defRPr/>
            </a:pPr>
            <a:endParaRPr lang="en-GB" kern="0" dirty="0">
              <a:solidFill>
                <a:srgbClr val="000000"/>
              </a:solidFill>
            </a:endParaRPr>
          </a:p>
        </p:txBody>
      </p:sp>
      <p:pic>
        <p:nvPicPr>
          <p:cNvPr id="21" name="Picture 11" descr="cloud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650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8" descr="un_logo_transparent_backgro"/>
          <p:cNvPicPr>
            <a:picLocks noChangeAspect="1" noChangeArrowheads="1"/>
          </p:cNvPicPr>
          <p:nvPr/>
        </p:nvPicPr>
        <p:blipFill>
          <a:blip r:embed="rId5">
            <a:lum bright="48000" contrast="-72000"/>
            <a:extLst>
              <a:ext uri="{28A0092B-C50C-407E-A947-70E740481C1C}">
                <a14:useLocalDpi xmlns:a14="http://schemas.microsoft.com/office/drawing/2010/main" val="0"/>
              </a:ext>
            </a:extLst>
          </a:blip>
          <a:srcRect r="42188" b="28125"/>
          <a:stretch>
            <a:fillRect/>
          </a:stretch>
        </p:blipFill>
        <p:spPr bwMode="auto">
          <a:xfrm>
            <a:off x="3505200" y="381000"/>
            <a:ext cx="5638800" cy="525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5" descr="UN_building"/>
          <p:cNvPicPr>
            <a:picLocks noChangeAspect="1" noChangeArrowheads="1"/>
          </p:cNvPicPr>
          <p:nvPr/>
        </p:nvPicPr>
        <p:blipFill>
          <a:blip r:embed="rId6">
            <a:clrChange>
              <a:clrFrom>
                <a:srgbClr val="FFFFFF"/>
              </a:clrFrom>
              <a:clrTo>
                <a:srgbClr val="FFFFFF">
                  <a:alpha val="0"/>
                </a:srgbClr>
              </a:clrTo>
            </a:clrChange>
            <a:lum bright="6000" contrast="6000"/>
            <a:extLst>
              <a:ext uri="{28A0092B-C50C-407E-A947-70E740481C1C}">
                <a14:useLocalDpi xmlns:a14="http://schemas.microsoft.com/office/drawing/2010/main" val="0"/>
              </a:ext>
            </a:extLst>
          </a:blip>
          <a:srcRect l="23135" r="2716" b="1234"/>
          <a:stretch>
            <a:fillRect/>
          </a:stretch>
        </p:blipFill>
        <p:spPr bwMode="auto">
          <a:xfrm>
            <a:off x="38100" y="381000"/>
            <a:ext cx="3749675"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Rectangle 23"/>
          <p:cNvSpPr>
            <a:spLocks noChangeArrowheads="1"/>
          </p:cNvSpPr>
          <p:nvPr/>
        </p:nvSpPr>
        <p:spPr bwMode="auto">
          <a:xfrm>
            <a:off x="4413250" y="5334000"/>
            <a:ext cx="76200" cy="85725"/>
          </a:xfrm>
          <a:prstGeom prst="rect">
            <a:avLst/>
          </a:prstGeom>
          <a:solidFill>
            <a:srgbClr val="DDE2FB">
              <a:alpha val="74001"/>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spcBef>
                <a:spcPts val="0"/>
              </a:spcBef>
              <a:spcAft>
                <a:spcPts val="0"/>
              </a:spcAft>
              <a:defRPr/>
            </a:pPr>
            <a:endParaRPr lang="en-GB" kern="0" dirty="0">
              <a:solidFill>
                <a:srgbClr val="000000"/>
              </a:solidFill>
            </a:endParaRPr>
          </a:p>
        </p:txBody>
      </p:sp>
      <p:graphicFrame>
        <p:nvGraphicFramePr>
          <p:cNvPr id="25" name="Object 12"/>
          <p:cNvGraphicFramePr>
            <a:graphicFrameLocks noChangeAspect="1"/>
          </p:cNvGraphicFramePr>
          <p:nvPr/>
        </p:nvGraphicFramePr>
        <p:xfrm>
          <a:off x="4889500" y="5334000"/>
          <a:ext cx="968375" cy="1143000"/>
        </p:xfrm>
        <a:graphic>
          <a:graphicData uri="http://schemas.openxmlformats.org/presentationml/2006/ole">
            <mc:AlternateContent xmlns:mc="http://schemas.openxmlformats.org/markup-compatibility/2006">
              <mc:Choice xmlns:v="urn:schemas-microsoft-com:vml" Requires="v">
                <p:oleObj spid="_x0000_s1202" name="Image" r:id="rId7" imgW="969020" imgH="1143002" progId="Photoshop.Image.9">
                  <p:embed/>
                </p:oleObj>
              </mc:Choice>
              <mc:Fallback>
                <p:oleObj name="Image" r:id="rId7" imgW="969020" imgH="1143002" progId="Photoshop.Image.9">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889500" y="5334000"/>
                        <a:ext cx="968375" cy="1143000"/>
                      </a:xfrm>
                      <a:prstGeom prst="rect">
                        <a:avLst/>
                      </a:prstGeom>
                      <a:noFill/>
                      <a:ln w="6350">
                        <a:solidFill>
                          <a:srgbClr val="99CC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6" name="Object 13"/>
          <p:cNvGraphicFramePr>
            <a:graphicFrameLocks noChangeAspect="1"/>
          </p:cNvGraphicFramePr>
          <p:nvPr/>
        </p:nvGraphicFramePr>
        <p:xfrm>
          <a:off x="3859213" y="5334000"/>
          <a:ext cx="968375" cy="1143000"/>
        </p:xfrm>
        <a:graphic>
          <a:graphicData uri="http://schemas.openxmlformats.org/presentationml/2006/ole">
            <mc:AlternateContent xmlns:mc="http://schemas.openxmlformats.org/markup-compatibility/2006">
              <mc:Choice xmlns:v="urn:schemas-microsoft-com:vml" Requires="v">
                <p:oleObj spid="_x0000_s1203" name="Image" r:id="rId9" imgW="969020" imgH="1143002" progId="Photoshop.Image.9">
                  <p:embed/>
                </p:oleObj>
              </mc:Choice>
              <mc:Fallback>
                <p:oleObj name="Image" r:id="rId9" imgW="969020" imgH="1143002" progId="Photoshop.Image.9">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859213" y="5334000"/>
                        <a:ext cx="968375" cy="1143000"/>
                      </a:xfrm>
                      <a:prstGeom prst="rect">
                        <a:avLst/>
                      </a:prstGeom>
                      <a:noFill/>
                      <a:ln w="6350">
                        <a:solidFill>
                          <a:srgbClr val="99CC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7" name="Object 14"/>
          <p:cNvGraphicFramePr>
            <a:graphicFrameLocks noChangeAspect="1"/>
          </p:cNvGraphicFramePr>
          <p:nvPr/>
        </p:nvGraphicFramePr>
        <p:xfrm>
          <a:off x="5930900" y="5334000"/>
          <a:ext cx="1600200" cy="1122363"/>
        </p:xfrm>
        <a:graphic>
          <a:graphicData uri="http://schemas.openxmlformats.org/presentationml/2006/ole">
            <mc:AlternateContent xmlns:mc="http://schemas.openxmlformats.org/markup-compatibility/2006">
              <mc:Choice xmlns:v="urn:schemas-microsoft-com:vml" Requires="v">
                <p:oleObj spid="_x0000_s1204" name="Image" r:id="rId11" imgW="542499" imgH="380872" progId="Photoshop.Image.9">
                  <p:embed/>
                </p:oleObj>
              </mc:Choice>
              <mc:Fallback>
                <p:oleObj name="Image" r:id="rId11" imgW="542499" imgH="380872" progId="Photoshop.Image.9">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930900" y="5334000"/>
                        <a:ext cx="1600200" cy="1122363"/>
                      </a:xfrm>
                      <a:prstGeom prst="rect">
                        <a:avLst/>
                      </a:prstGeom>
                      <a:noFill/>
                      <a:ln w="6350">
                        <a:solidFill>
                          <a:srgbClr val="99CC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8" name="Object 15"/>
          <p:cNvGraphicFramePr>
            <a:graphicFrameLocks noChangeAspect="1"/>
          </p:cNvGraphicFramePr>
          <p:nvPr/>
        </p:nvGraphicFramePr>
        <p:xfrm>
          <a:off x="7605713" y="5334000"/>
          <a:ext cx="1473200" cy="1104900"/>
        </p:xfrm>
        <a:graphic>
          <a:graphicData uri="http://schemas.openxmlformats.org/presentationml/2006/ole">
            <mc:AlternateContent xmlns:mc="http://schemas.openxmlformats.org/markup-compatibility/2006">
              <mc:Choice xmlns:v="urn:schemas-microsoft-com:vml" Requires="v">
                <p:oleObj spid="_x0000_s1205" name="Image" r:id="rId13" imgW="508672" imgH="380872" progId="Photoshop.Image.9">
                  <p:embed/>
                </p:oleObj>
              </mc:Choice>
              <mc:Fallback>
                <p:oleObj name="Image" r:id="rId13" imgW="508672" imgH="380872" progId="Photoshop.Image.9">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605713" y="5334000"/>
                        <a:ext cx="1473200" cy="1104900"/>
                      </a:xfrm>
                      <a:prstGeom prst="rect">
                        <a:avLst/>
                      </a:prstGeom>
                      <a:noFill/>
                      <a:ln w="6350">
                        <a:solidFill>
                          <a:srgbClr val="99CC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9" name="Rectangle 17"/>
          <p:cNvSpPr>
            <a:spLocks noChangeArrowheads="1"/>
          </p:cNvSpPr>
          <p:nvPr/>
        </p:nvSpPr>
        <p:spPr bwMode="auto">
          <a:xfrm>
            <a:off x="0" y="457200"/>
            <a:ext cx="9144000" cy="609600"/>
          </a:xfrm>
          <a:prstGeom prst="rect">
            <a:avLst/>
          </a:prstGeom>
          <a:gradFill rotWithShape="1">
            <a:gsLst>
              <a:gs pos="0">
                <a:schemeClr val="bg2">
                  <a:lumMod val="50000"/>
                </a:schemeClr>
              </a:gs>
              <a:gs pos="100000">
                <a:schemeClr val="accent1">
                  <a:lumMod val="20000"/>
                  <a:lumOff val="80000"/>
                </a:schemeClr>
              </a:gs>
            </a:gsLst>
            <a:lin ang="0" scaled="1"/>
          </a:gradFill>
          <a:ln w="0" cap="rnd">
            <a:solidFill>
              <a:srgbClr val="99CCFF"/>
            </a:solidFill>
            <a:prstDash val="sysDot"/>
            <a:miter lim="800000"/>
            <a:headEnd/>
            <a:tailEnd/>
          </a:ln>
          <a:effectLst>
            <a:outerShdw blurRad="114300" dist="38100" dir="5400000" sx="103000" sy="103000" algn="t" rotWithShape="0">
              <a:prstClr val="black">
                <a:alpha val="40000"/>
              </a:prstClr>
            </a:outerShdw>
          </a:effectLst>
          <a:extLst/>
        </p:spPr>
        <p:txBody>
          <a:bodyPr wrap="none" anchor="ctr"/>
          <a:lstStyle/>
          <a:p>
            <a:pPr fontAlgn="auto">
              <a:spcBef>
                <a:spcPts val="0"/>
              </a:spcBef>
              <a:spcAft>
                <a:spcPts val="0"/>
              </a:spcAft>
              <a:defRPr/>
            </a:pPr>
            <a:endParaRPr lang="en-GB" kern="0" dirty="0">
              <a:solidFill>
                <a:srgbClr val="000000"/>
              </a:solidFill>
            </a:endParaRPr>
          </a:p>
        </p:txBody>
      </p:sp>
      <p:pic>
        <p:nvPicPr>
          <p:cNvPr id="30" name="Picture 16" descr="un_button_logo_transparent_"/>
          <p:cNvPicPr>
            <a:picLocks noChangeAspect="1" noChangeArrowheads="1"/>
          </p:cNvPicPr>
          <p:nvPr/>
        </p:nvPicPr>
        <p:blipFill>
          <a:blip r:embed="rId15" cstate="print">
            <a:lum bright="6000"/>
            <a:extLst>
              <a:ext uri="{28A0092B-C50C-407E-A947-70E740481C1C}">
                <a14:useLocalDpi xmlns:a14="http://schemas.microsoft.com/office/drawing/2010/main" val="0"/>
              </a:ext>
            </a:extLst>
          </a:blip>
          <a:srcRect/>
          <a:stretch>
            <a:fillRect/>
          </a:stretch>
        </p:blipFill>
        <p:spPr bwMode="auto">
          <a:xfrm>
            <a:off x="152400" y="190500"/>
            <a:ext cx="1244600"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TextBox 30"/>
          <p:cNvSpPr txBox="1"/>
          <p:nvPr/>
        </p:nvSpPr>
        <p:spPr>
          <a:xfrm>
            <a:off x="1431441" y="443525"/>
            <a:ext cx="7560159" cy="584775"/>
          </a:xfrm>
          <a:prstGeom prst="rect">
            <a:avLst/>
          </a:prstGeom>
          <a:noFill/>
          <a:ln>
            <a:noFill/>
          </a:ln>
        </p:spPr>
        <p:txBody>
          <a:bodyPr wrap="square">
            <a:spAutoFit/>
          </a:bodyPr>
          <a:lstStyle/>
          <a:p>
            <a:pPr algn="ctr"/>
            <a:r>
              <a:rPr lang="en-US" sz="32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United Nations / Dag Hammarskjöld Library</a:t>
            </a:r>
          </a:p>
        </p:txBody>
      </p:sp>
      <p:sp>
        <p:nvSpPr>
          <p:cNvPr id="32" name="Rectangle 2"/>
          <p:cNvSpPr txBox="1">
            <a:spLocks noChangeArrowheads="1"/>
          </p:cNvSpPr>
          <p:nvPr/>
        </p:nvSpPr>
        <p:spPr bwMode="auto">
          <a:xfrm>
            <a:off x="2895600" y="1447800"/>
            <a:ext cx="5867400" cy="336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rtl="0" fontAlgn="base">
              <a:spcBef>
                <a:spcPct val="0"/>
              </a:spcBef>
              <a:spcAft>
                <a:spcPct val="0"/>
              </a:spcAft>
              <a:defRPr sz="3000">
                <a:solidFill>
                  <a:srgbClr val="00004C"/>
                </a:solidFill>
                <a:latin typeface="+mj-lt"/>
                <a:ea typeface="+mj-ea"/>
                <a:cs typeface="+mj-cs"/>
              </a:defRPr>
            </a:lvl1pPr>
            <a:lvl2pPr algn="l" rtl="0" fontAlgn="base">
              <a:spcBef>
                <a:spcPct val="0"/>
              </a:spcBef>
              <a:spcAft>
                <a:spcPct val="0"/>
              </a:spcAft>
              <a:defRPr sz="3000">
                <a:solidFill>
                  <a:srgbClr val="00004C"/>
                </a:solidFill>
                <a:latin typeface="Arial" charset="0"/>
              </a:defRPr>
            </a:lvl2pPr>
            <a:lvl3pPr algn="l" rtl="0" fontAlgn="base">
              <a:spcBef>
                <a:spcPct val="0"/>
              </a:spcBef>
              <a:spcAft>
                <a:spcPct val="0"/>
              </a:spcAft>
              <a:defRPr sz="3000">
                <a:solidFill>
                  <a:srgbClr val="00004C"/>
                </a:solidFill>
                <a:latin typeface="Arial" charset="0"/>
              </a:defRPr>
            </a:lvl3pPr>
            <a:lvl4pPr algn="l" rtl="0" fontAlgn="base">
              <a:spcBef>
                <a:spcPct val="0"/>
              </a:spcBef>
              <a:spcAft>
                <a:spcPct val="0"/>
              </a:spcAft>
              <a:defRPr sz="3000">
                <a:solidFill>
                  <a:srgbClr val="00004C"/>
                </a:solidFill>
                <a:latin typeface="Arial" charset="0"/>
              </a:defRPr>
            </a:lvl4pPr>
            <a:lvl5pPr algn="l" rtl="0" fontAlgn="base">
              <a:spcBef>
                <a:spcPct val="0"/>
              </a:spcBef>
              <a:spcAft>
                <a:spcPct val="0"/>
              </a:spcAft>
              <a:defRPr sz="3000">
                <a:solidFill>
                  <a:srgbClr val="00004C"/>
                </a:solidFill>
                <a:latin typeface="Arial" charset="0"/>
              </a:defRPr>
            </a:lvl5pPr>
            <a:lvl6pPr marL="457200" algn="l" rtl="0" fontAlgn="base">
              <a:spcBef>
                <a:spcPct val="0"/>
              </a:spcBef>
              <a:spcAft>
                <a:spcPct val="0"/>
              </a:spcAft>
              <a:defRPr sz="3000">
                <a:solidFill>
                  <a:srgbClr val="00004C"/>
                </a:solidFill>
                <a:latin typeface="Arial" charset="0"/>
              </a:defRPr>
            </a:lvl6pPr>
            <a:lvl7pPr marL="914400" algn="l" rtl="0" fontAlgn="base">
              <a:spcBef>
                <a:spcPct val="0"/>
              </a:spcBef>
              <a:spcAft>
                <a:spcPct val="0"/>
              </a:spcAft>
              <a:defRPr sz="3000">
                <a:solidFill>
                  <a:srgbClr val="00004C"/>
                </a:solidFill>
                <a:latin typeface="Arial" charset="0"/>
              </a:defRPr>
            </a:lvl7pPr>
            <a:lvl8pPr marL="1371600" algn="l" rtl="0" fontAlgn="base">
              <a:spcBef>
                <a:spcPct val="0"/>
              </a:spcBef>
              <a:spcAft>
                <a:spcPct val="0"/>
              </a:spcAft>
              <a:defRPr sz="3000">
                <a:solidFill>
                  <a:srgbClr val="00004C"/>
                </a:solidFill>
                <a:latin typeface="Arial" charset="0"/>
              </a:defRPr>
            </a:lvl8pPr>
            <a:lvl9pPr marL="1828800" algn="l" rtl="0" fontAlgn="base">
              <a:spcBef>
                <a:spcPct val="0"/>
              </a:spcBef>
              <a:spcAft>
                <a:spcPct val="0"/>
              </a:spcAft>
              <a:defRPr sz="3000">
                <a:solidFill>
                  <a:srgbClr val="00004C"/>
                </a:solidFill>
                <a:latin typeface="Arial" charset="0"/>
              </a:defRPr>
            </a:lvl9pPr>
          </a:lstStyle>
          <a:p>
            <a:pPr>
              <a:spcBef>
                <a:spcPts val="1200"/>
              </a:spcBef>
              <a:spcAft>
                <a:spcPts val="600"/>
              </a:spcAft>
              <a:defRPr/>
            </a:pPr>
            <a:r>
              <a:rPr lang="en-US" altLang="en-US" sz="3200" b="1" dirty="0" smtClean="0">
                <a:solidFill>
                  <a:srgbClr val="000066"/>
                </a:solidFill>
              </a:rPr>
              <a:t>UN Depository Libraries </a:t>
            </a:r>
          </a:p>
          <a:p>
            <a:pPr>
              <a:spcBef>
                <a:spcPts val="1200"/>
              </a:spcBef>
              <a:spcAft>
                <a:spcPts val="600"/>
              </a:spcAft>
              <a:defRPr/>
            </a:pPr>
            <a:r>
              <a:rPr lang="en-US" altLang="en-US" sz="3200" b="1" dirty="0" smtClean="0">
                <a:solidFill>
                  <a:srgbClr val="000066"/>
                </a:solidFill>
              </a:rPr>
              <a:t>Update on New </a:t>
            </a:r>
            <a:r>
              <a:rPr lang="en-US" altLang="en-US" sz="2800" b="1" dirty="0" smtClean="0">
                <a:solidFill>
                  <a:srgbClr val="000066"/>
                </a:solidFill>
              </a:rPr>
              <a:t>Direction</a:t>
            </a:r>
          </a:p>
          <a:p>
            <a:pPr>
              <a:spcBef>
                <a:spcPts val="1200"/>
              </a:spcBef>
              <a:spcAft>
                <a:spcPts val="600"/>
              </a:spcAft>
              <a:defRPr/>
            </a:pPr>
            <a:r>
              <a:rPr lang="en-US" altLang="en-US" sz="3200" b="1" dirty="0">
                <a:solidFill>
                  <a:srgbClr val="000066"/>
                </a:solidFill>
              </a:rPr>
              <a:t/>
            </a:r>
            <a:br>
              <a:rPr lang="en-US" altLang="en-US" sz="3200" b="1" dirty="0">
                <a:solidFill>
                  <a:srgbClr val="000066"/>
                </a:solidFill>
              </a:rPr>
            </a:br>
            <a:r>
              <a:rPr lang="en-US" altLang="en-US" sz="2800" b="1" dirty="0" smtClean="0">
                <a:solidFill>
                  <a:srgbClr val="000066"/>
                </a:solidFill>
              </a:rPr>
              <a:t>Maritina Paniagua</a:t>
            </a:r>
            <a:endParaRPr lang="en-US" altLang="en-US" sz="2800" b="1" dirty="0">
              <a:solidFill>
                <a:srgbClr val="000066"/>
              </a:solidFill>
            </a:endParaRPr>
          </a:p>
        </p:txBody>
      </p:sp>
    </p:spTree>
    <p:extLst>
      <p:ext uri="{BB962C8B-B14F-4D97-AF65-F5344CB8AC3E}">
        <p14:creationId xmlns:p14="http://schemas.microsoft.com/office/powerpoint/2010/main" val="2869370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Dag Digital Library</a:t>
            </a:r>
            <a:endParaRPr lang="en-GB" b="1" dirty="0"/>
          </a:p>
        </p:txBody>
      </p:sp>
      <p:sp>
        <p:nvSpPr>
          <p:cNvPr id="3" name="Content Placeholder 2"/>
          <p:cNvSpPr>
            <a:spLocks noGrp="1"/>
          </p:cNvSpPr>
          <p:nvPr>
            <p:ph idx="1"/>
          </p:nvPr>
        </p:nvSpPr>
        <p:spPr>
          <a:xfrm>
            <a:off x="304800" y="2362200"/>
            <a:ext cx="8610600" cy="3962400"/>
          </a:xfrm>
        </p:spPr>
        <p:txBody>
          <a:bodyPr>
            <a:normAutofit fontScale="62500" lnSpcReduction="20000"/>
          </a:bodyPr>
          <a:lstStyle/>
          <a:p>
            <a:pPr marL="0" indent="0">
              <a:buNone/>
            </a:pPr>
            <a:r>
              <a:rPr lang="en-US" sz="3800" b="1" u="sng" dirty="0" smtClean="0"/>
              <a:t>UN publications access policy</a:t>
            </a:r>
          </a:p>
          <a:p>
            <a:pPr marL="0" indent="0">
              <a:buNone/>
            </a:pPr>
            <a:r>
              <a:rPr lang="en-US" sz="3800" dirty="0" smtClean="0"/>
              <a:t>The Library aim is to give free access to UN publications to the widest audience possible. </a:t>
            </a:r>
          </a:p>
          <a:p>
            <a:pPr marL="0" indent="0">
              <a:buNone/>
            </a:pPr>
            <a:endParaRPr lang="en-US" sz="3800" dirty="0"/>
          </a:p>
          <a:p>
            <a:pPr marL="0" indent="0">
              <a:buNone/>
            </a:pPr>
            <a:r>
              <a:rPr lang="en-US" sz="3800" dirty="0" smtClean="0"/>
              <a:t>However, collections are owned by author departments. Some restrictions like embargoes might be enforced in some collections.</a:t>
            </a:r>
          </a:p>
          <a:p>
            <a:pPr marL="0" indent="0">
              <a:buNone/>
            </a:pPr>
            <a:endParaRPr lang="en-US" sz="3800" dirty="0" smtClean="0"/>
          </a:p>
          <a:p>
            <a:pPr marL="0" indent="0">
              <a:buNone/>
            </a:pPr>
            <a:r>
              <a:rPr lang="en-US" sz="3800" dirty="0" smtClean="0"/>
              <a:t>DLs will be granted access to the full UN publication collection by IP or password.</a:t>
            </a:r>
          </a:p>
          <a:p>
            <a:pPr marL="0" indent="0">
              <a:buNone/>
            </a:pPr>
            <a:r>
              <a:rPr lang="en-US" sz="3800" dirty="0"/>
              <a:t/>
            </a:r>
            <a:br>
              <a:rPr lang="en-US" sz="3800" dirty="0"/>
            </a:br>
            <a:r>
              <a:rPr lang="en-US" dirty="0" smtClean="0"/>
              <a:t/>
            </a:r>
            <a:br>
              <a:rPr lang="en-US" dirty="0" smtClean="0"/>
            </a:br>
            <a:r>
              <a:rPr lang="en-US" dirty="0" smtClean="0"/>
              <a:t> </a:t>
            </a:r>
            <a:endParaRPr lang="en-US" sz="3800" dirty="0"/>
          </a:p>
        </p:txBody>
      </p:sp>
      <p:sp>
        <p:nvSpPr>
          <p:cNvPr id="5" name="Footer Placeholder 1"/>
          <p:cNvSpPr>
            <a:spLocks noGrp="1"/>
          </p:cNvSpPr>
          <p:nvPr>
            <p:ph type="ftr" sz="quarter" idx="11"/>
          </p:nvPr>
        </p:nvSpPr>
        <p:spPr>
          <a:xfrm>
            <a:off x="193638" y="6400800"/>
            <a:ext cx="8645562" cy="365125"/>
          </a:xfrm>
        </p:spPr>
        <p:txBody>
          <a:bodyPr/>
          <a:lstStyle/>
          <a:p>
            <a:pPr algn="ctr"/>
            <a:r>
              <a:rPr lang="en-US" sz="1400" b="1" dirty="0" smtClean="0">
                <a:solidFill>
                  <a:schemeClr val="bg2">
                    <a:lumMod val="50000"/>
                  </a:schemeClr>
                </a:solidFill>
              </a:rPr>
              <a:t>Update on United Nations Depository Libraries reform - By Maritina Paniagua</a:t>
            </a:r>
            <a:endParaRPr lang="en-GB" sz="1400" b="1" dirty="0">
              <a:solidFill>
                <a:schemeClr val="bg2">
                  <a:lumMod val="50000"/>
                </a:schemeClr>
              </a:solidFill>
            </a:endParaRPr>
          </a:p>
        </p:txBody>
      </p:sp>
      <p:sp>
        <p:nvSpPr>
          <p:cNvPr id="6" name="Rectangle 5"/>
          <p:cNvSpPr/>
          <p:nvPr/>
        </p:nvSpPr>
        <p:spPr>
          <a:xfrm>
            <a:off x="152400" y="6477000"/>
            <a:ext cx="8839200" cy="304800"/>
          </a:xfrm>
          <a:prstGeom prst="rect">
            <a:avLst/>
          </a:prstGeom>
        </p:spPr>
        <p:style>
          <a:lnRef idx="1">
            <a:schemeClr val="accent1"/>
          </a:lnRef>
          <a:fillRef idx="1002">
            <a:schemeClr val="lt2"/>
          </a:fillRef>
          <a:effectRef idx="1">
            <a:schemeClr val="accent1"/>
          </a:effectRef>
          <a:fontRef idx="minor">
            <a:schemeClr val="dk1"/>
          </a:fontRef>
        </p:style>
        <p:txBody>
          <a:bodyPr rtlCol="0" anchor="ctr"/>
          <a:lstStyle/>
          <a:p>
            <a:pPr algn="ctr"/>
            <a:endParaRPr lang="en-GB" dirty="0"/>
          </a:p>
        </p:txBody>
      </p:sp>
      <p:sp>
        <p:nvSpPr>
          <p:cNvPr id="7" name="Footer Placeholder 1"/>
          <p:cNvSpPr txBox="1">
            <a:spLocks/>
          </p:cNvSpPr>
          <p:nvPr/>
        </p:nvSpPr>
        <p:spPr>
          <a:xfrm>
            <a:off x="193638" y="6515500"/>
            <a:ext cx="8645562" cy="249385"/>
          </a:xfrm>
          <a:prstGeom prst="rect">
            <a:avLst/>
          </a:prstGeom>
        </p:spPr>
        <p:txBody>
          <a:bodyPr vert="horz" lIns="91440" tIns="45720" rIns="91440" bIns="45720" rtlCol="0" anchor="ctr"/>
          <a:lstStyle>
            <a:defPPr>
              <a:defRPr lang="en-US"/>
            </a:defPPr>
            <a:lvl1pPr marL="0" algn="l" defTabSz="914400" rtl="0" eaLnBrk="1" latinLnBrk="0" hangingPunct="1">
              <a:defRPr sz="1000" kern="120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smtClean="0">
                <a:solidFill>
                  <a:schemeClr val="bg2">
                    <a:lumMod val="50000"/>
                  </a:schemeClr>
                </a:solidFill>
              </a:rPr>
              <a:t>Update on United Nations Depository Libraries Reform - By Maritina Paniagua</a:t>
            </a:r>
            <a:endParaRPr lang="en-GB" sz="1400" b="1" dirty="0">
              <a:solidFill>
                <a:schemeClr val="bg2">
                  <a:lumMod val="50000"/>
                </a:schemeClr>
              </a:solidFill>
            </a:endParaRPr>
          </a:p>
        </p:txBody>
      </p:sp>
      <p:pic>
        <p:nvPicPr>
          <p:cNvPr id="8" name="Picture 16" descr="un_button_logo_transparent_"/>
          <p:cNvPicPr>
            <a:picLocks noChangeAspect="1" noChangeArrowheads="1"/>
          </p:cNvPicPr>
          <p:nvPr/>
        </p:nvPicPr>
        <p:blipFill>
          <a:blip r:embed="rId2" cstate="print">
            <a:lum bright="6000"/>
            <a:extLst>
              <a:ext uri="{28A0092B-C50C-407E-A947-70E740481C1C}">
                <a14:useLocalDpi xmlns:a14="http://schemas.microsoft.com/office/drawing/2010/main" val="0"/>
              </a:ext>
            </a:extLst>
          </a:blip>
          <a:srcRect/>
          <a:stretch>
            <a:fillRect/>
          </a:stretch>
        </p:blipFill>
        <p:spPr bwMode="auto">
          <a:xfrm>
            <a:off x="381000" y="355600"/>
            <a:ext cx="1244600"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870746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Dag Digital Library</a:t>
            </a:r>
            <a:endParaRPr lang="en-GB" b="1" dirty="0"/>
          </a:p>
        </p:txBody>
      </p:sp>
      <p:sp>
        <p:nvSpPr>
          <p:cNvPr id="3" name="Content Placeholder 2"/>
          <p:cNvSpPr>
            <a:spLocks noGrp="1"/>
          </p:cNvSpPr>
          <p:nvPr>
            <p:ph idx="1"/>
          </p:nvPr>
        </p:nvSpPr>
        <p:spPr>
          <a:xfrm>
            <a:off x="304800" y="2362200"/>
            <a:ext cx="8610600" cy="3962400"/>
          </a:xfrm>
        </p:spPr>
        <p:txBody>
          <a:bodyPr>
            <a:normAutofit fontScale="77500" lnSpcReduction="20000"/>
          </a:bodyPr>
          <a:lstStyle/>
          <a:p>
            <a:pPr marL="0" indent="0">
              <a:buNone/>
            </a:pPr>
            <a:r>
              <a:rPr lang="en-US" sz="3800" b="1" u="sng" dirty="0" smtClean="0"/>
              <a:t>Metadata and cataloguing standards</a:t>
            </a:r>
          </a:p>
          <a:p>
            <a:pPr marL="0" indent="0">
              <a:buNone/>
            </a:pPr>
            <a:r>
              <a:rPr lang="en-US" sz="3800" dirty="0" smtClean="0"/>
              <a:t>Metadata comes from </a:t>
            </a:r>
            <a:r>
              <a:rPr lang="en-US" sz="3800" dirty="0" err="1" smtClean="0"/>
              <a:t>Unbisnet</a:t>
            </a:r>
            <a:r>
              <a:rPr lang="en-US" sz="3800" dirty="0" smtClean="0"/>
              <a:t> </a:t>
            </a:r>
          </a:p>
          <a:p>
            <a:pPr marL="0" indent="0">
              <a:buNone/>
            </a:pPr>
            <a:r>
              <a:rPr lang="en-US" sz="3800" dirty="0" smtClean="0"/>
              <a:t>Cataloguing standard used: AACR2</a:t>
            </a:r>
          </a:p>
          <a:p>
            <a:pPr marL="0" indent="0">
              <a:buNone/>
            </a:pPr>
            <a:endParaRPr lang="en-US" sz="3800" dirty="0" smtClean="0"/>
          </a:p>
          <a:p>
            <a:pPr marL="0" indent="0">
              <a:buNone/>
            </a:pPr>
            <a:r>
              <a:rPr lang="en-US" sz="3800" dirty="0" smtClean="0"/>
              <a:t>Metadata will be downloadable in MARC, MODs and DC. For the present system, DC schema is used.</a:t>
            </a:r>
            <a:endParaRPr lang="en-US" sz="3800" dirty="0"/>
          </a:p>
          <a:p>
            <a:pPr marL="0" indent="0">
              <a:buNone/>
            </a:pPr>
            <a:endParaRPr lang="en-US" sz="3800" dirty="0" smtClean="0"/>
          </a:p>
          <a:p>
            <a:pPr marL="0" indent="0">
              <a:buNone/>
            </a:pPr>
            <a:r>
              <a:rPr lang="en-US" sz="3800" dirty="0" smtClean="0"/>
              <a:t>Most probably will use a new system that uses MARC</a:t>
            </a:r>
            <a:r>
              <a:rPr lang="en-US" sz="3800" dirty="0"/>
              <a:t/>
            </a:r>
            <a:br>
              <a:rPr lang="en-US" sz="3800" dirty="0"/>
            </a:br>
            <a:r>
              <a:rPr lang="en-US" dirty="0" smtClean="0"/>
              <a:t/>
            </a:r>
            <a:br>
              <a:rPr lang="en-US" dirty="0" smtClean="0"/>
            </a:br>
            <a:r>
              <a:rPr lang="en-US" dirty="0" smtClean="0"/>
              <a:t> </a:t>
            </a:r>
            <a:endParaRPr lang="en-US" sz="3800" dirty="0"/>
          </a:p>
        </p:txBody>
      </p:sp>
      <p:sp>
        <p:nvSpPr>
          <p:cNvPr id="5" name="Footer Placeholder 1"/>
          <p:cNvSpPr>
            <a:spLocks noGrp="1"/>
          </p:cNvSpPr>
          <p:nvPr>
            <p:ph type="ftr" sz="quarter" idx="11"/>
          </p:nvPr>
        </p:nvSpPr>
        <p:spPr>
          <a:xfrm>
            <a:off x="193638" y="6400800"/>
            <a:ext cx="8645562" cy="365125"/>
          </a:xfrm>
        </p:spPr>
        <p:txBody>
          <a:bodyPr/>
          <a:lstStyle/>
          <a:p>
            <a:pPr algn="ctr"/>
            <a:r>
              <a:rPr lang="en-US" sz="1400" b="1" dirty="0" smtClean="0">
                <a:solidFill>
                  <a:schemeClr val="bg2">
                    <a:lumMod val="50000"/>
                  </a:schemeClr>
                </a:solidFill>
              </a:rPr>
              <a:t>Update on United Nations Depository Libraries reform - By Maritina Paniagua</a:t>
            </a:r>
            <a:endParaRPr lang="en-GB" sz="1400" b="1" dirty="0">
              <a:solidFill>
                <a:schemeClr val="bg2">
                  <a:lumMod val="50000"/>
                </a:schemeClr>
              </a:solidFill>
            </a:endParaRPr>
          </a:p>
        </p:txBody>
      </p:sp>
      <p:sp>
        <p:nvSpPr>
          <p:cNvPr id="6" name="Rectangle 5"/>
          <p:cNvSpPr/>
          <p:nvPr/>
        </p:nvSpPr>
        <p:spPr>
          <a:xfrm>
            <a:off x="152400" y="6477000"/>
            <a:ext cx="8839200" cy="304800"/>
          </a:xfrm>
          <a:prstGeom prst="rect">
            <a:avLst/>
          </a:prstGeom>
        </p:spPr>
        <p:style>
          <a:lnRef idx="1">
            <a:schemeClr val="accent1"/>
          </a:lnRef>
          <a:fillRef idx="1002">
            <a:schemeClr val="lt2"/>
          </a:fillRef>
          <a:effectRef idx="1">
            <a:schemeClr val="accent1"/>
          </a:effectRef>
          <a:fontRef idx="minor">
            <a:schemeClr val="dk1"/>
          </a:fontRef>
        </p:style>
        <p:txBody>
          <a:bodyPr rtlCol="0" anchor="ctr"/>
          <a:lstStyle/>
          <a:p>
            <a:pPr algn="ctr"/>
            <a:endParaRPr lang="en-GB" dirty="0"/>
          </a:p>
        </p:txBody>
      </p:sp>
      <p:sp>
        <p:nvSpPr>
          <p:cNvPr id="7" name="Footer Placeholder 1"/>
          <p:cNvSpPr txBox="1">
            <a:spLocks/>
          </p:cNvSpPr>
          <p:nvPr/>
        </p:nvSpPr>
        <p:spPr>
          <a:xfrm>
            <a:off x="193638" y="6515500"/>
            <a:ext cx="8645562" cy="249385"/>
          </a:xfrm>
          <a:prstGeom prst="rect">
            <a:avLst/>
          </a:prstGeom>
        </p:spPr>
        <p:txBody>
          <a:bodyPr vert="horz" lIns="91440" tIns="45720" rIns="91440" bIns="45720" rtlCol="0" anchor="ctr"/>
          <a:lstStyle>
            <a:defPPr>
              <a:defRPr lang="en-US"/>
            </a:defPPr>
            <a:lvl1pPr marL="0" algn="l" defTabSz="914400" rtl="0" eaLnBrk="1" latinLnBrk="0" hangingPunct="1">
              <a:defRPr sz="1000" kern="120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smtClean="0">
                <a:solidFill>
                  <a:schemeClr val="bg2">
                    <a:lumMod val="50000"/>
                  </a:schemeClr>
                </a:solidFill>
              </a:rPr>
              <a:t>Update on United Nations Depository Libraries Reform - By Maritina Paniagua</a:t>
            </a:r>
            <a:endParaRPr lang="en-GB" sz="1400" b="1" dirty="0">
              <a:solidFill>
                <a:schemeClr val="bg2">
                  <a:lumMod val="50000"/>
                </a:schemeClr>
              </a:solidFill>
            </a:endParaRPr>
          </a:p>
        </p:txBody>
      </p:sp>
      <p:pic>
        <p:nvPicPr>
          <p:cNvPr id="8" name="Picture 16" descr="un_button_logo_transparent_"/>
          <p:cNvPicPr>
            <a:picLocks noChangeAspect="1" noChangeArrowheads="1"/>
          </p:cNvPicPr>
          <p:nvPr/>
        </p:nvPicPr>
        <p:blipFill>
          <a:blip r:embed="rId3" cstate="print">
            <a:lum bright="6000"/>
            <a:extLst>
              <a:ext uri="{28A0092B-C50C-407E-A947-70E740481C1C}">
                <a14:useLocalDpi xmlns:a14="http://schemas.microsoft.com/office/drawing/2010/main" val="0"/>
              </a:ext>
            </a:extLst>
          </a:blip>
          <a:srcRect/>
          <a:stretch>
            <a:fillRect/>
          </a:stretch>
        </p:blipFill>
        <p:spPr bwMode="auto">
          <a:xfrm>
            <a:off x="381000" y="355600"/>
            <a:ext cx="1244600"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29225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Dag Digital Library</a:t>
            </a:r>
            <a:endParaRPr lang="en-GB" b="1" dirty="0"/>
          </a:p>
        </p:txBody>
      </p:sp>
      <p:sp>
        <p:nvSpPr>
          <p:cNvPr id="3" name="Content Placeholder 2"/>
          <p:cNvSpPr>
            <a:spLocks noGrp="1"/>
          </p:cNvSpPr>
          <p:nvPr>
            <p:ph idx="1"/>
          </p:nvPr>
        </p:nvSpPr>
        <p:spPr>
          <a:xfrm>
            <a:off x="228600" y="2514600"/>
            <a:ext cx="8686799" cy="3725333"/>
          </a:xfrm>
        </p:spPr>
        <p:txBody>
          <a:bodyPr>
            <a:normAutofit fontScale="47500" lnSpcReduction="20000"/>
          </a:bodyPr>
          <a:lstStyle/>
          <a:p>
            <a:pPr marL="0" indent="0">
              <a:buNone/>
            </a:pPr>
            <a:r>
              <a:rPr lang="en-US" sz="4200" b="1" dirty="0" smtClean="0"/>
              <a:t>User Interface Functionalities</a:t>
            </a:r>
            <a:r>
              <a:rPr lang="en-US" sz="3800" b="1" dirty="0"/>
              <a:t> </a:t>
            </a:r>
            <a:r>
              <a:rPr lang="en-US" sz="3800" dirty="0"/>
              <a:t/>
            </a:r>
            <a:br>
              <a:rPr lang="en-US" sz="3800" dirty="0"/>
            </a:br>
            <a:endParaRPr lang="en-US" sz="3800" dirty="0"/>
          </a:p>
          <a:p>
            <a:pPr marL="0" indent="0">
              <a:buNone/>
            </a:pPr>
            <a:r>
              <a:rPr lang="en-US" sz="2800" dirty="0" smtClean="0"/>
              <a:t>Development </a:t>
            </a:r>
            <a:r>
              <a:rPr lang="en-US" sz="2800" dirty="0"/>
              <a:t>of an advance search option that would support </a:t>
            </a:r>
            <a:r>
              <a:rPr lang="en-US" sz="2800" dirty="0" smtClean="0"/>
              <a:t>Boolean</a:t>
            </a:r>
          </a:p>
          <a:p>
            <a:pPr marL="0" indent="0">
              <a:buNone/>
            </a:pPr>
            <a:endParaRPr lang="en-US" sz="2800" dirty="0" smtClean="0"/>
          </a:p>
          <a:p>
            <a:pPr marL="0" indent="0">
              <a:buNone/>
            </a:pPr>
            <a:r>
              <a:rPr lang="en-US" sz="2800" dirty="0" smtClean="0"/>
              <a:t>New publications will be displayed either on homepage or at the collection level</a:t>
            </a:r>
          </a:p>
          <a:p>
            <a:endParaRPr lang="en-US" sz="2800" dirty="0" smtClean="0"/>
          </a:p>
          <a:p>
            <a:pPr marL="0" indent="0">
              <a:buNone/>
            </a:pPr>
            <a:r>
              <a:rPr lang="en-US" sz="2800" dirty="0" smtClean="0"/>
              <a:t>We note request for search history. It will be developed at a later stage</a:t>
            </a:r>
          </a:p>
          <a:p>
            <a:pPr marL="0" indent="0">
              <a:buNone/>
            </a:pPr>
            <a:endParaRPr lang="en-US" sz="2800" dirty="0" smtClean="0"/>
          </a:p>
          <a:p>
            <a:pPr marL="0" indent="0">
              <a:buNone/>
            </a:pPr>
            <a:r>
              <a:rPr lang="en-US" sz="2800" dirty="0" smtClean="0"/>
              <a:t>Providing exportable citation in APA, Harvard or other format is not in the plans for the moment. However, citations will be downloadable in </a:t>
            </a:r>
            <a:r>
              <a:rPr lang="en-US" sz="2800" dirty="0" err="1" smtClean="0"/>
              <a:t>softwares</a:t>
            </a:r>
            <a:r>
              <a:rPr lang="en-US" sz="2800" dirty="0" smtClean="0"/>
              <a:t> such as </a:t>
            </a:r>
            <a:r>
              <a:rPr lang="en-US" sz="2800" dirty="0" err="1" smtClean="0"/>
              <a:t>Zotero</a:t>
            </a:r>
            <a:r>
              <a:rPr lang="en-US" sz="2800" dirty="0" smtClean="0"/>
              <a:t>, Endnote, etc.</a:t>
            </a:r>
          </a:p>
          <a:p>
            <a:endParaRPr lang="en-US" sz="2800" dirty="0" smtClean="0"/>
          </a:p>
          <a:p>
            <a:pPr marL="0" indent="0">
              <a:buNone/>
            </a:pPr>
            <a:r>
              <a:rPr lang="en-US" sz="2800" dirty="0" smtClean="0"/>
              <a:t>Interface will be available in UN official languages. However, metadata are usually in English. There is a plan to integrate our multilingual thesaurus to at least provide multilingual subjects.</a:t>
            </a:r>
          </a:p>
          <a:p>
            <a:endParaRPr lang="en-US" sz="2800" dirty="0" smtClean="0"/>
          </a:p>
          <a:p>
            <a:pPr marL="0" indent="0">
              <a:buNone/>
            </a:pPr>
            <a:r>
              <a:rPr lang="en-US" sz="2800" dirty="0" smtClean="0"/>
              <a:t>We have noted other remarks about nice features that you would like us to add. We will try to implement them as much as possible.</a:t>
            </a:r>
          </a:p>
          <a:p>
            <a:pPr marL="0" indent="0">
              <a:buNone/>
            </a:pPr>
            <a:endParaRPr lang="en-US" sz="2800" b="1" dirty="0"/>
          </a:p>
          <a:p>
            <a:pPr marL="0" indent="0">
              <a:buNone/>
            </a:pPr>
            <a:r>
              <a:rPr lang="en-US" dirty="0" smtClean="0"/>
              <a:t>.</a:t>
            </a:r>
            <a:endParaRPr lang="en-US" dirty="0"/>
          </a:p>
          <a:p>
            <a:pPr marL="0" indent="0">
              <a:buNone/>
            </a:pPr>
            <a:endParaRPr lang="en-GB" dirty="0"/>
          </a:p>
          <a:p>
            <a:endParaRPr lang="en-GB" dirty="0"/>
          </a:p>
        </p:txBody>
      </p:sp>
      <p:sp>
        <p:nvSpPr>
          <p:cNvPr id="7" name="Rectangle 6"/>
          <p:cNvSpPr/>
          <p:nvPr/>
        </p:nvSpPr>
        <p:spPr>
          <a:xfrm>
            <a:off x="152400" y="6477000"/>
            <a:ext cx="8839200" cy="304800"/>
          </a:xfrm>
          <a:prstGeom prst="rect">
            <a:avLst/>
          </a:prstGeom>
        </p:spPr>
        <p:style>
          <a:lnRef idx="1">
            <a:schemeClr val="accent1"/>
          </a:lnRef>
          <a:fillRef idx="1002">
            <a:schemeClr val="lt2"/>
          </a:fillRef>
          <a:effectRef idx="1">
            <a:schemeClr val="accent1"/>
          </a:effectRef>
          <a:fontRef idx="minor">
            <a:schemeClr val="dk1"/>
          </a:fontRef>
        </p:style>
        <p:txBody>
          <a:bodyPr rtlCol="0" anchor="ctr"/>
          <a:lstStyle/>
          <a:p>
            <a:pPr algn="ctr"/>
            <a:endParaRPr lang="en-GB" dirty="0"/>
          </a:p>
        </p:txBody>
      </p:sp>
      <p:sp>
        <p:nvSpPr>
          <p:cNvPr id="8" name="Footer Placeholder 1"/>
          <p:cNvSpPr>
            <a:spLocks noGrp="1"/>
          </p:cNvSpPr>
          <p:nvPr>
            <p:ph type="ftr" sz="quarter" idx="11"/>
          </p:nvPr>
        </p:nvSpPr>
        <p:spPr>
          <a:xfrm>
            <a:off x="193638" y="6515500"/>
            <a:ext cx="8645562" cy="249385"/>
          </a:xfrm>
        </p:spPr>
        <p:txBody>
          <a:bodyPr/>
          <a:lstStyle/>
          <a:p>
            <a:pPr algn="ctr"/>
            <a:r>
              <a:rPr lang="en-US" sz="1400" b="1" dirty="0" smtClean="0">
                <a:solidFill>
                  <a:schemeClr val="bg2">
                    <a:lumMod val="50000"/>
                  </a:schemeClr>
                </a:solidFill>
              </a:rPr>
              <a:t>Update on United Nations Depository Libraries Reform - By Maritina Paniagua</a:t>
            </a:r>
            <a:endParaRPr lang="en-GB" sz="1400" b="1" dirty="0">
              <a:solidFill>
                <a:schemeClr val="bg2">
                  <a:lumMod val="50000"/>
                </a:schemeClr>
              </a:solidFill>
            </a:endParaRPr>
          </a:p>
        </p:txBody>
      </p:sp>
      <p:pic>
        <p:nvPicPr>
          <p:cNvPr id="9" name="Picture 16" descr="un_button_logo_transparent_"/>
          <p:cNvPicPr>
            <a:picLocks noChangeAspect="1" noChangeArrowheads="1"/>
          </p:cNvPicPr>
          <p:nvPr/>
        </p:nvPicPr>
        <p:blipFill>
          <a:blip r:embed="rId2" cstate="print">
            <a:lum bright="6000"/>
            <a:extLst>
              <a:ext uri="{28A0092B-C50C-407E-A947-70E740481C1C}">
                <a14:useLocalDpi xmlns:a14="http://schemas.microsoft.com/office/drawing/2010/main" val="0"/>
              </a:ext>
            </a:extLst>
          </a:blip>
          <a:srcRect/>
          <a:stretch>
            <a:fillRect/>
          </a:stretch>
        </p:blipFill>
        <p:spPr bwMode="auto">
          <a:xfrm>
            <a:off x="381000" y="355600"/>
            <a:ext cx="1244600"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383758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Development of Expertise </a:t>
            </a:r>
            <a:endParaRPr lang="en-GB" b="1" dirty="0"/>
          </a:p>
        </p:txBody>
      </p:sp>
      <p:sp>
        <p:nvSpPr>
          <p:cNvPr id="3" name="Content Placeholder 2"/>
          <p:cNvSpPr>
            <a:spLocks noGrp="1"/>
          </p:cNvSpPr>
          <p:nvPr>
            <p:ph idx="1"/>
          </p:nvPr>
        </p:nvSpPr>
        <p:spPr>
          <a:xfrm>
            <a:off x="228600" y="2751666"/>
            <a:ext cx="8686799" cy="3496734"/>
          </a:xfrm>
        </p:spPr>
        <p:txBody>
          <a:bodyPr>
            <a:normAutofit fontScale="32500" lnSpcReduction="20000"/>
          </a:bodyPr>
          <a:lstStyle/>
          <a:p>
            <a:pPr marL="0" indent="0">
              <a:buNone/>
            </a:pPr>
            <a:r>
              <a:rPr lang="en-US" sz="5000" b="1" dirty="0" smtClean="0"/>
              <a:t>Training</a:t>
            </a:r>
          </a:p>
          <a:p>
            <a:pPr marL="0" indent="0">
              <a:buNone/>
            </a:pPr>
            <a:endParaRPr lang="en-US" sz="2900" dirty="0"/>
          </a:p>
          <a:p>
            <a:pPr marL="0" indent="0">
              <a:buNone/>
            </a:pPr>
            <a:r>
              <a:rPr lang="en-US" sz="3700" dirty="0" smtClean="0"/>
              <a:t>Value of depository librarians is critical. </a:t>
            </a:r>
          </a:p>
          <a:p>
            <a:pPr marL="0" indent="0">
              <a:buNone/>
            </a:pPr>
            <a:endParaRPr lang="en-US" sz="3700" dirty="0" smtClean="0"/>
          </a:p>
          <a:p>
            <a:pPr marL="0" indent="0">
              <a:buNone/>
            </a:pPr>
            <a:r>
              <a:rPr lang="en-US" sz="3700" dirty="0" smtClean="0"/>
              <a:t>The </a:t>
            </a:r>
            <a:r>
              <a:rPr lang="en-US" sz="3700" dirty="0"/>
              <a:t>focus of the </a:t>
            </a:r>
            <a:r>
              <a:rPr lang="en-US" sz="3700" dirty="0" smtClean="0"/>
              <a:t>DLs will </a:t>
            </a:r>
            <a:r>
              <a:rPr lang="en-US" sz="3700" dirty="0"/>
              <a:t>be on developing knowledge </a:t>
            </a:r>
            <a:r>
              <a:rPr lang="en-US" sz="3700" dirty="0" smtClean="0"/>
              <a:t>among </a:t>
            </a:r>
            <a:r>
              <a:rPr lang="en-US" sz="3700" dirty="0"/>
              <a:t>local staff so that they can exploit the digital resources available to their clients. Clients still need local, human, guidance to be aware and make the most of UN knowledge</a:t>
            </a:r>
            <a:r>
              <a:rPr lang="en-US" sz="3700" dirty="0" smtClean="0"/>
              <a:t>.</a:t>
            </a:r>
            <a:r>
              <a:rPr lang="en-US" sz="3700" dirty="0"/>
              <a:t/>
            </a:r>
            <a:br>
              <a:rPr lang="en-US" sz="3700" dirty="0"/>
            </a:br>
            <a:endParaRPr lang="en-US" sz="3700" dirty="0"/>
          </a:p>
          <a:p>
            <a:pPr lvl="1">
              <a:buFont typeface="Wingdings" panose="05000000000000000000" pitchFamily="2" charset="2"/>
              <a:buChar char="§"/>
            </a:pPr>
            <a:r>
              <a:rPr lang="en-US" sz="3700" dirty="0" smtClean="0"/>
              <a:t>New </a:t>
            </a:r>
            <a:r>
              <a:rPr lang="en-US" sz="3700" dirty="0"/>
              <a:t>depository librarians: One person must be designated by the library to serve as the primary contact with DHL. The new contacts will be interviewed by the DHL Coordinator, receive training and be assessed by a simple online test.</a:t>
            </a:r>
            <a:br>
              <a:rPr lang="en-US" sz="3700" dirty="0"/>
            </a:br>
            <a:endParaRPr lang="en-US" sz="3700" dirty="0"/>
          </a:p>
          <a:p>
            <a:pPr lvl="1">
              <a:buFont typeface="Wingdings" panose="05000000000000000000" pitchFamily="2" charset="2"/>
              <a:buChar char="§"/>
            </a:pPr>
            <a:r>
              <a:rPr lang="en-US" sz="3700" dirty="0" smtClean="0"/>
              <a:t>Training </a:t>
            </a:r>
            <a:r>
              <a:rPr lang="en-US" sz="3700" dirty="0"/>
              <a:t>can be extended not just to the focal point but include other staff of the library that answer queries regarding UN information resources  </a:t>
            </a:r>
            <a:endParaRPr lang="en-US" sz="3700" dirty="0" smtClean="0"/>
          </a:p>
          <a:p>
            <a:pPr lvl="1">
              <a:buFont typeface="Wingdings" panose="05000000000000000000" pitchFamily="2" charset="2"/>
              <a:buChar char="§"/>
            </a:pPr>
            <a:r>
              <a:rPr lang="en-US" sz="3700" dirty="0" smtClean="0"/>
              <a:t>Continuing education:</a:t>
            </a:r>
            <a:br>
              <a:rPr lang="en-US" sz="3700" dirty="0" smtClean="0"/>
            </a:br>
            <a:r>
              <a:rPr lang="en-US" sz="3700" dirty="0" smtClean="0"/>
              <a:t/>
            </a:r>
            <a:br>
              <a:rPr lang="en-US" sz="3700" dirty="0" smtClean="0"/>
            </a:br>
            <a:r>
              <a:rPr lang="en-US" sz="3700" dirty="0" smtClean="0"/>
              <a:t>	i</a:t>
            </a:r>
            <a:r>
              <a:rPr lang="en-US" sz="3700" dirty="0"/>
              <a:t>. One on one coaching via </a:t>
            </a:r>
            <a:r>
              <a:rPr lang="en-US" sz="3700" dirty="0" smtClean="0"/>
              <a:t>WebEx, </a:t>
            </a:r>
            <a:r>
              <a:rPr lang="en-US" sz="3700" dirty="0"/>
              <a:t>Skype or </a:t>
            </a:r>
            <a:r>
              <a:rPr lang="en-US" sz="3700" dirty="0" smtClean="0"/>
              <a:t>telephone….</a:t>
            </a:r>
            <a:r>
              <a:rPr lang="en-US" sz="3700" dirty="0"/>
              <a:t/>
            </a:r>
            <a:br>
              <a:rPr lang="en-US" sz="3700" dirty="0"/>
            </a:br>
            <a:r>
              <a:rPr lang="en-US" sz="3700" dirty="0" smtClean="0"/>
              <a:t>	</a:t>
            </a:r>
            <a:br>
              <a:rPr lang="en-US" sz="3700" dirty="0" smtClean="0"/>
            </a:br>
            <a:r>
              <a:rPr lang="en-US" sz="3700" dirty="0" smtClean="0"/>
              <a:t>	ii</a:t>
            </a:r>
            <a:r>
              <a:rPr lang="en-US" sz="3700" dirty="0"/>
              <a:t>. Webinars by DHL or by other UN departments on new UN </a:t>
            </a:r>
            <a:r>
              <a:rPr lang="en-US" sz="3700" dirty="0" smtClean="0"/>
              <a:t>information </a:t>
            </a:r>
            <a:r>
              <a:rPr lang="en-US" sz="3700" dirty="0"/>
              <a:t>topics, products, etc</a:t>
            </a:r>
            <a:r>
              <a:rPr lang="en-US" sz="3700" dirty="0" smtClean="0"/>
              <a:t>.</a:t>
            </a:r>
            <a:r>
              <a:rPr lang="en-US" sz="3700" dirty="0"/>
              <a:t/>
            </a:r>
            <a:br>
              <a:rPr lang="en-US" sz="3700" dirty="0"/>
            </a:br>
            <a:r>
              <a:rPr lang="en-US" sz="3700" dirty="0" smtClean="0"/>
              <a:t>	</a:t>
            </a:r>
            <a:br>
              <a:rPr lang="en-US" sz="3700" dirty="0" smtClean="0"/>
            </a:br>
            <a:r>
              <a:rPr lang="en-US" sz="3700" dirty="0" smtClean="0"/>
              <a:t>	iii</a:t>
            </a:r>
            <a:r>
              <a:rPr lang="en-US" sz="3700" dirty="0"/>
              <a:t>. Workshops, events organised by DHL.</a:t>
            </a:r>
          </a:p>
          <a:p>
            <a:pPr marL="0" indent="0">
              <a:buNone/>
            </a:pPr>
            <a:endParaRPr lang="en-GB" dirty="0"/>
          </a:p>
        </p:txBody>
      </p:sp>
      <p:sp>
        <p:nvSpPr>
          <p:cNvPr id="7" name="Rectangle 6"/>
          <p:cNvSpPr/>
          <p:nvPr/>
        </p:nvSpPr>
        <p:spPr>
          <a:xfrm>
            <a:off x="152400" y="6477000"/>
            <a:ext cx="8839200" cy="304800"/>
          </a:xfrm>
          <a:prstGeom prst="rect">
            <a:avLst/>
          </a:prstGeom>
        </p:spPr>
        <p:style>
          <a:lnRef idx="1">
            <a:schemeClr val="accent1"/>
          </a:lnRef>
          <a:fillRef idx="1002">
            <a:schemeClr val="lt2"/>
          </a:fillRef>
          <a:effectRef idx="1">
            <a:schemeClr val="accent1"/>
          </a:effectRef>
          <a:fontRef idx="minor">
            <a:schemeClr val="dk1"/>
          </a:fontRef>
        </p:style>
        <p:txBody>
          <a:bodyPr rtlCol="0" anchor="ctr"/>
          <a:lstStyle/>
          <a:p>
            <a:pPr algn="ctr"/>
            <a:endParaRPr lang="en-GB" dirty="0"/>
          </a:p>
        </p:txBody>
      </p:sp>
      <p:sp>
        <p:nvSpPr>
          <p:cNvPr id="8" name="Footer Placeholder 1"/>
          <p:cNvSpPr>
            <a:spLocks noGrp="1"/>
          </p:cNvSpPr>
          <p:nvPr>
            <p:ph type="ftr" sz="quarter" idx="11"/>
          </p:nvPr>
        </p:nvSpPr>
        <p:spPr>
          <a:xfrm>
            <a:off x="193638" y="6515500"/>
            <a:ext cx="8645562" cy="249385"/>
          </a:xfrm>
        </p:spPr>
        <p:txBody>
          <a:bodyPr/>
          <a:lstStyle/>
          <a:p>
            <a:pPr algn="ctr"/>
            <a:r>
              <a:rPr lang="en-US" sz="1400" b="1" dirty="0" smtClean="0">
                <a:solidFill>
                  <a:schemeClr val="bg2">
                    <a:lumMod val="50000"/>
                  </a:schemeClr>
                </a:solidFill>
              </a:rPr>
              <a:t>Update on United Nations Depository Libraries Reform - By Maritina Paniagua</a:t>
            </a:r>
            <a:endParaRPr lang="en-GB" sz="1400" b="1" dirty="0">
              <a:solidFill>
                <a:schemeClr val="bg2">
                  <a:lumMod val="50000"/>
                </a:schemeClr>
              </a:solidFill>
            </a:endParaRPr>
          </a:p>
        </p:txBody>
      </p:sp>
      <p:pic>
        <p:nvPicPr>
          <p:cNvPr id="9" name="Picture 16" descr="un_button_logo_transparent_"/>
          <p:cNvPicPr>
            <a:picLocks noChangeAspect="1" noChangeArrowheads="1"/>
          </p:cNvPicPr>
          <p:nvPr/>
        </p:nvPicPr>
        <p:blipFill>
          <a:blip r:embed="rId2" cstate="print">
            <a:lum bright="6000"/>
            <a:extLst>
              <a:ext uri="{28A0092B-C50C-407E-A947-70E740481C1C}">
                <a14:useLocalDpi xmlns:a14="http://schemas.microsoft.com/office/drawing/2010/main" val="0"/>
              </a:ext>
            </a:extLst>
          </a:blip>
          <a:srcRect/>
          <a:stretch>
            <a:fillRect/>
          </a:stretch>
        </p:blipFill>
        <p:spPr bwMode="auto">
          <a:xfrm>
            <a:off x="381000" y="355600"/>
            <a:ext cx="1244600"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469252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Outreach </a:t>
            </a:r>
            <a:endParaRPr lang="en-GB" b="1" dirty="0"/>
          </a:p>
        </p:txBody>
      </p:sp>
      <p:sp>
        <p:nvSpPr>
          <p:cNvPr id="3" name="Content Placeholder 2"/>
          <p:cNvSpPr>
            <a:spLocks noGrp="1"/>
          </p:cNvSpPr>
          <p:nvPr>
            <p:ph idx="1"/>
          </p:nvPr>
        </p:nvSpPr>
        <p:spPr>
          <a:xfrm>
            <a:off x="228600" y="2751666"/>
            <a:ext cx="8686799" cy="3496734"/>
          </a:xfrm>
        </p:spPr>
        <p:txBody>
          <a:bodyPr>
            <a:normAutofit fontScale="77500" lnSpcReduction="20000"/>
          </a:bodyPr>
          <a:lstStyle/>
          <a:p>
            <a:pPr marL="0" indent="0">
              <a:buNone/>
            </a:pPr>
            <a:r>
              <a:rPr lang="en-US" sz="2900" dirty="0" smtClean="0"/>
              <a:t>Raising awareness of depositories </a:t>
            </a:r>
          </a:p>
          <a:p>
            <a:pPr marL="0" indent="0">
              <a:buNone/>
            </a:pPr>
            <a:endParaRPr lang="en-US" sz="2900" dirty="0" smtClean="0"/>
          </a:p>
          <a:p>
            <a:pPr marL="0" indent="0">
              <a:buNone/>
            </a:pPr>
            <a:r>
              <a:rPr lang="en-US" sz="2900" dirty="0" smtClean="0"/>
              <a:t>	1) UN Information </a:t>
            </a:r>
            <a:r>
              <a:rPr lang="en-US" sz="2900" dirty="0" err="1" smtClean="0"/>
              <a:t>Centres</a:t>
            </a:r>
            <a:r>
              <a:rPr lang="en-US" sz="2900" dirty="0" smtClean="0"/>
              <a:t> – Information on DLs on UNICs websites</a:t>
            </a:r>
          </a:p>
          <a:p>
            <a:pPr marL="0" indent="0">
              <a:buNone/>
            </a:pPr>
            <a:r>
              <a:rPr lang="en-US" sz="2900" dirty="0"/>
              <a:t>	</a:t>
            </a:r>
            <a:r>
              <a:rPr lang="en-US" sz="2900" dirty="0" smtClean="0"/>
              <a:t>2) Expand directory of DLs on DHL website</a:t>
            </a:r>
          </a:p>
          <a:p>
            <a:pPr marL="0" indent="0">
              <a:buNone/>
            </a:pPr>
            <a:r>
              <a:rPr lang="en-US" sz="2900" dirty="0"/>
              <a:t>	</a:t>
            </a:r>
            <a:r>
              <a:rPr lang="en-US" sz="2900" dirty="0" smtClean="0"/>
              <a:t>	a) Type and extent of UN Content</a:t>
            </a:r>
          </a:p>
          <a:p>
            <a:pPr marL="0" indent="0">
              <a:buNone/>
            </a:pPr>
            <a:r>
              <a:rPr lang="en-US" sz="2900" dirty="0"/>
              <a:t>	</a:t>
            </a:r>
            <a:r>
              <a:rPr lang="en-US" sz="2900" dirty="0" smtClean="0"/>
              <a:t>	b) Specific research tools such as </a:t>
            </a:r>
            <a:r>
              <a:rPr lang="en-US" sz="2900" dirty="0" err="1" smtClean="0"/>
              <a:t>resguides</a:t>
            </a:r>
            <a:endParaRPr lang="en-US" sz="2900" dirty="0" smtClean="0"/>
          </a:p>
          <a:p>
            <a:pPr marL="0" indent="0">
              <a:buNone/>
            </a:pPr>
            <a:r>
              <a:rPr lang="en-US" sz="2900" dirty="0"/>
              <a:t>	</a:t>
            </a:r>
            <a:r>
              <a:rPr lang="en-US" sz="2900" dirty="0" smtClean="0"/>
              <a:t>3) Inform the UN depository coordinator  of activities done by DL 	and will be posted on UN DLs website, social media…</a:t>
            </a:r>
          </a:p>
          <a:p>
            <a:pPr marL="0" indent="0">
              <a:buNone/>
            </a:pPr>
            <a:r>
              <a:rPr lang="en-US" sz="2900" dirty="0"/>
              <a:t>	</a:t>
            </a:r>
            <a:r>
              <a:rPr lang="en-US" sz="2900" dirty="0" smtClean="0"/>
              <a:t> </a:t>
            </a:r>
            <a:r>
              <a:rPr lang="en-US" sz="2900" dirty="0"/>
              <a:t>	</a:t>
            </a:r>
            <a:endParaRPr lang="en-US" sz="2900" dirty="0" smtClean="0"/>
          </a:p>
          <a:p>
            <a:pPr marL="0" indent="0">
              <a:buNone/>
            </a:pPr>
            <a:endParaRPr lang="en-US" sz="2900" dirty="0" smtClean="0"/>
          </a:p>
          <a:p>
            <a:pPr marL="0" indent="0">
              <a:buNone/>
            </a:pPr>
            <a:endParaRPr lang="en-GB" dirty="0"/>
          </a:p>
        </p:txBody>
      </p:sp>
      <p:sp>
        <p:nvSpPr>
          <p:cNvPr id="7" name="Rectangle 6"/>
          <p:cNvSpPr/>
          <p:nvPr/>
        </p:nvSpPr>
        <p:spPr>
          <a:xfrm>
            <a:off x="152400" y="6477000"/>
            <a:ext cx="8839200" cy="304800"/>
          </a:xfrm>
          <a:prstGeom prst="rect">
            <a:avLst/>
          </a:prstGeom>
        </p:spPr>
        <p:style>
          <a:lnRef idx="1">
            <a:schemeClr val="accent1"/>
          </a:lnRef>
          <a:fillRef idx="1002">
            <a:schemeClr val="lt2"/>
          </a:fillRef>
          <a:effectRef idx="1">
            <a:schemeClr val="accent1"/>
          </a:effectRef>
          <a:fontRef idx="minor">
            <a:schemeClr val="dk1"/>
          </a:fontRef>
        </p:style>
        <p:txBody>
          <a:bodyPr rtlCol="0" anchor="ctr"/>
          <a:lstStyle/>
          <a:p>
            <a:pPr algn="ctr"/>
            <a:endParaRPr lang="en-GB" dirty="0"/>
          </a:p>
        </p:txBody>
      </p:sp>
      <p:sp>
        <p:nvSpPr>
          <p:cNvPr id="8" name="Footer Placeholder 1"/>
          <p:cNvSpPr>
            <a:spLocks noGrp="1"/>
          </p:cNvSpPr>
          <p:nvPr>
            <p:ph type="ftr" sz="quarter" idx="11"/>
          </p:nvPr>
        </p:nvSpPr>
        <p:spPr>
          <a:xfrm>
            <a:off x="193638" y="6515500"/>
            <a:ext cx="8645562" cy="249385"/>
          </a:xfrm>
        </p:spPr>
        <p:txBody>
          <a:bodyPr/>
          <a:lstStyle/>
          <a:p>
            <a:pPr algn="ctr"/>
            <a:r>
              <a:rPr lang="en-US" sz="1400" b="1" dirty="0" smtClean="0">
                <a:solidFill>
                  <a:schemeClr val="bg2">
                    <a:lumMod val="50000"/>
                  </a:schemeClr>
                </a:solidFill>
              </a:rPr>
              <a:t>Update on United Nations Depository Libraries Reform - By Maritina Paniagua</a:t>
            </a:r>
            <a:endParaRPr lang="en-GB" sz="1400" b="1" dirty="0">
              <a:solidFill>
                <a:schemeClr val="bg2">
                  <a:lumMod val="50000"/>
                </a:schemeClr>
              </a:solidFill>
            </a:endParaRPr>
          </a:p>
        </p:txBody>
      </p:sp>
      <p:pic>
        <p:nvPicPr>
          <p:cNvPr id="9" name="Picture 16" descr="un_button_logo_transparent_"/>
          <p:cNvPicPr>
            <a:picLocks noChangeAspect="1" noChangeArrowheads="1"/>
          </p:cNvPicPr>
          <p:nvPr/>
        </p:nvPicPr>
        <p:blipFill>
          <a:blip r:embed="rId2" cstate="print">
            <a:lum bright="6000"/>
            <a:extLst>
              <a:ext uri="{28A0092B-C50C-407E-A947-70E740481C1C}">
                <a14:useLocalDpi xmlns:a14="http://schemas.microsoft.com/office/drawing/2010/main" val="0"/>
              </a:ext>
            </a:extLst>
          </a:blip>
          <a:srcRect/>
          <a:stretch>
            <a:fillRect/>
          </a:stretch>
        </p:blipFill>
        <p:spPr bwMode="auto">
          <a:xfrm>
            <a:off x="381000" y="355600"/>
            <a:ext cx="1244600"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68898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Digital Divide Issues </a:t>
            </a:r>
            <a:endParaRPr lang="en-GB" b="1" dirty="0"/>
          </a:p>
        </p:txBody>
      </p:sp>
      <p:sp>
        <p:nvSpPr>
          <p:cNvPr id="3" name="Content Placeholder 2"/>
          <p:cNvSpPr>
            <a:spLocks noGrp="1"/>
          </p:cNvSpPr>
          <p:nvPr>
            <p:ph idx="1"/>
          </p:nvPr>
        </p:nvSpPr>
        <p:spPr>
          <a:xfrm>
            <a:off x="228600" y="2751666"/>
            <a:ext cx="8686799" cy="3496734"/>
          </a:xfrm>
        </p:spPr>
        <p:txBody>
          <a:bodyPr>
            <a:normAutofit/>
          </a:bodyPr>
          <a:lstStyle/>
          <a:p>
            <a:pPr marL="0" indent="0">
              <a:buNone/>
            </a:pPr>
            <a:r>
              <a:rPr lang="en-US" sz="2900" dirty="0" smtClean="0"/>
              <a:t>Digital Distribution / Access Challenges</a:t>
            </a:r>
          </a:p>
          <a:p>
            <a:pPr marL="0" indent="0">
              <a:buNone/>
            </a:pPr>
            <a:endParaRPr lang="en-US" sz="2900" dirty="0"/>
          </a:p>
          <a:p>
            <a:pPr marL="0" indent="0">
              <a:buNone/>
            </a:pPr>
            <a:r>
              <a:rPr lang="en-US" sz="2900" dirty="0" smtClean="0"/>
              <a:t>DHL is in search of partners to improve digital access of DLs in less developed countries and recently identified a potential option with assistance from IFLA.</a:t>
            </a:r>
            <a:endParaRPr lang="en-US" sz="2900" dirty="0"/>
          </a:p>
          <a:p>
            <a:pPr marL="0" indent="0">
              <a:buNone/>
            </a:pPr>
            <a:endParaRPr lang="en-GB" dirty="0"/>
          </a:p>
        </p:txBody>
      </p:sp>
      <p:sp>
        <p:nvSpPr>
          <p:cNvPr id="7" name="Rectangle 6"/>
          <p:cNvSpPr/>
          <p:nvPr/>
        </p:nvSpPr>
        <p:spPr>
          <a:xfrm>
            <a:off x="152400" y="6477000"/>
            <a:ext cx="8839200" cy="304800"/>
          </a:xfrm>
          <a:prstGeom prst="rect">
            <a:avLst/>
          </a:prstGeom>
        </p:spPr>
        <p:style>
          <a:lnRef idx="1">
            <a:schemeClr val="accent1"/>
          </a:lnRef>
          <a:fillRef idx="1002">
            <a:schemeClr val="lt2"/>
          </a:fillRef>
          <a:effectRef idx="1">
            <a:schemeClr val="accent1"/>
          </a:effectRef>
          <a:fontRef idx="minor">
            <a:schemeClr val="dk1"/>
          </a:fontRef>
        </p:style>
        <p:txBody>
          <a:bodyPr rtlCol="0" anchor="ctr"/>
          <a:lstStyle/>
          <a:p>
            <a:pPr algn="ctr"/>
            <a:endParaRPr lang="en-GB" dirty="0"/>
          </a:p>
        </p:txBody>
      </p:sp>
      <p:sp>
        <p:nvSpPr>
          <p:cNvPr id="8" name="Footer Placeholder 1"/>
          <p:cNvSpPr>
            <a:spLocks noGrp="1"/>
          </p:cNvSpPr>
          <p:nvPr>
            <p:ph type="ftr" sz="quarter" idx="11"/>
          </p:nvPr>
        </p:nvSpPr>
        <p:spPr>
          <a:xfrm>
            <a:off x="193638" y="6515500"/>
            <a:ext cx="8645562" cy="249385"/>
          </a:xfrm>
        </p:spPr>
        <p:txBody>
          <a:bodyPr/>
          <a:lstStyle/>
          <a:p>
            <a:pPr algn="ctr"/>
            <a:r>
              <a:rPr lang="en-US" sz="1400" b="1" dirty="0" smtClean="0">
                <a:solidFill>
                  <a:schemeClr val="bg2">
                    <a:lumMod val="50000"/>
                  </a:schemeClr>
                </a:solidFill>
              </a:rPr>
              <a:t>Update on United Nations Depository Libraries Reform - By Maritina Paniagua</a:t>
            </a:r>
            <a:endParaRPr lang="en-GB" sz="1400" b="1" dirty="0">
              <a:solidFill>
                <a:schemeClr val="bg2">
                  <a:lumMod val="50000"/>
                </a:schemeClr>
              </a:solidFill>
            </a:endParaRPr>
          </a:p>
        </p:txBody>
      </p:sp>
      <p:pic>
        <p:nvPicPr>
          <p:cNvPr id="9" name="Picture 16" descr="un_button_logo_transparent_"/>
          <p:cNvPicPr>
            <a:picLocks noChangeAspect="1" noChangeArrowheads="1"/>
          </p:cNvPicPr>
          <p:nvPr/>
        </p:nvPicPr>
        <p:blipFill>
          <a:blip r:embed="rId2" cstate="print">
            <a:lum bright="6000"/>
            <a:extLst>
              <a:ext uri="{28A0092B-C50C-407E-A947-70E740481C1C}">
                <a14:useLocalDpi xmlns:a14="http://schemas.microsoft.com/office/drawing/2010/main" val="0"/>
              </a:ext>
            </a:extLst>
          </a:blip>
          <a:srcRect/>
          <a:stretch>
            <a:fillRect/>
          </a:stretch>
        </p:blipFill>
        <p:spPr bwMode="auto">
          <a:xfrm>
            <a:off x="381000" y="355600"/>
            <a:ext cx="1244600"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718575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Other Issues </a:t>
            </a:r>
            <a:endParaRPr lang="en-GB" b="1" dirty="0"/>
          </a:p>
        </p:txBody>
      </p:sp>
      <p:sp>
        <p:nvSpPr>
          <p:cNvPr id="3" name="Content Placeholder 2"/>
          <p:cNvSpPr>
            <a:spLocks noGrp="1"/>
          </p:cNvSpPr>
          <p:nvPr>
            <p:ph idx="1"/>
          </p:nvPr>
        </p:nvSpPr>
        <p:spPr>
          <a:xfrm>
            <a:off x="228600" y="2751666"/>
            <a:ext cx="8686799" cy="3496734"/>
          </a:xfrm>
        </p:spPr>
        <p:txBody>
          <a:bodyPr>
            <a:normAutofit/>
          </a:bodyPr>
          <a:lstStyle/>
          <a:p>
            <a:pPr marL="0" indent="0">
              <a:buNone/>
            </a:pPr>
            <a:r>
              <a:rPr lang="en-US" dirty="0"/>
              <a:t>PRINCIPLES GOVERNING UNITED NATIONS DEPOSITORY </a:t>
            </a:r>
            <a:r>
              <a:rPr lang="en-US" dirty="0" smtClean="0"/>
              <a:t>LIBRARIES</a:t>
            </a:r>
          </a:p>
          <a:p>
            <a:pPr marL="0" indent="0">
              <a:buNone/>
            </a:pPr>
            <a:r>
              <a:rPr lang="en-US" dirty="0"/>
              <a:t>ST/AI/189/Add.11/Rev.2 </a:t>
            </a:r>
            <a:r>
              <a:rPr lang="en-US" dirty="0" smtClean="0"/>
              <a:t> (18 </a:t>
            </a:r>
            <a:r>
              <a:rPr lang="en-US" dirty="0"/>
              <a:t>August </a:t>
            </a:r>
            <a:r>
              <a:rPr lang="en-US" dirty="0" smtClean="0"/>
              <a:t>1995)</a:t>
            </a:r>
          </a:p>
          <a:p>
            <a:pPr marL="0" indent="0">
              <a:buNone/>
            </a:pPr>
            <a:endParaRPr lang="en-US" dirty="0"/>
          </a:p>
          <a:p>
            <a:pPr marL="0" indent="0">
              <a:buNone/>
            </a:pPr>
            <a:r>
              <a:rPr lang="en-US" dirty="0"/>
              <a:t>INSTRUCTIONS FOR DEPOSITORY LIBRARIES RECEIVING</a:t>
            </a:r>
          </a:p>
          <a:p>
            <a:pPr marL="0" indent="0">
              <a:buNone/>
            </a:pPr>
            <a:r>
              <a:rPr lang="en-GB" dirty="0"/>
              <a:t>UNITED NATIONS </a:t>
            </a:r>
            <a:r>
              <a:rPr lang="en-GB" dirty="0" smtClean="0"/>
              <a:t>MATERIAL – ST/LIB/13/Rev.5 (5 March 1995)</a:t>
            </a:r>
            <a:endParaRPr lang="en-US" dirty="0" smtClean="0"/>
          </a:p>
          <a:p>
            <a:pPr marL="0" indent="0">
              <a:buNone/>
            </a:pPr>
            <a:endParaRPr lang="en-US" dirty="0"/>
          </a:p>
          <a:p>
            <a:pPr marL="0" indent="0">
              <a:buNone/>
            </a:pPr>
            <a:r>
              <a:rPr lang="en-US" dirty="0" smtClean="0"/>
              <a:t>UN Depository Library website will be revamped</a:t>
            </a:r>
            <a:endParaRPr lang="en-GB" dirty="0"/>
          </a:p>
        </p:txBody>
      </p:sp>
      <p:sp>
        <p:nvSpPr>
          <p:cNvPr id="7" name="Rectangle 6"/>
          <p:cNvSpPr/>
          <p:nvPr/>
        </p:nvSpPr>
        <p:spPr>
          <a:xfrm>
            <a:off x="152400" y="6477000"/>
            <a:ext cx="8839200" cy="304800"/>
          </a:xfrm>
          <a:prstGeom prst="rect">
            <a:avLst/>
          </a:prstGeom>
        </p:spPr>
        <p:style>
          <a:lnRef idx="1">
            <a:schemeClr val="accent1"/>
          </a:lnRef>
          <a:fillRef idx="1002">
            <a:schemeClr val="lt2"/>
          </a:fillRef>
          <a:effectRef idx="1">
            <a:schemeClr val="accent1"/>
          </a:effectRef>
          <a:fontRef idx="minor">
            <a:schemeClr val="dk1"/>
          </a:fontRef>
        </p:style>
        <p:txBody>
          <a:bodyPr rtlCol="0" anchor="ctr"/>
          <a:lstStyle/>
          <a:p>
            <a:pPr algn="ctr"/>
            <a:endParaRPr lang="en-GB" dirty="0"/>
          </a:p>
        </p:txBody>
      </p:sp>
      <p:sp>
        <p:nvSpPr>
          <p:cNvPr id="8" name="Footer Placeholder 1"/>
          <p:cNvSpPr>
            <a:spLocks noGrp="1"/>
          </p:cNvSpPr>
          <p:nvPr>
            <p:ph type="ftr" sz="quarter" idx="11"/>
          </p:nvPr>
        </p:nvSpPr>
        <p:spPr>
          <a:xfrm>
            <a:off x="193638" y="6515500"/>
            <a:ext cx="8645562" cy="249385"/>
          </a:xfrm>
        </p:spPr>
        <p:txBody>
          <a:bodyPr/>
          <a:lstStyle/>
          <a:p>
            <a:pPr algn="ctr"/>
            <a:r>
              <a:rPr lang="en-US" sz="1400" b="1" dirty="0" smtClean="0">
                <a:solidFill>
                  <a:schemeClr val="bg2">
                    <a:lumMod val="50000"/>
                  </a:schemeClr>
                </a:solidFill>
              </a:rPr>
              <a:t>Update on United Nations Depository Libraries Reform - By Maritina Paniagua</a:t>
            </a:r>
            <a:endParaRPr lang="en-GB" sz="1400" b="1" dirty="0">
              <a:solidFill>
                <a:schemeClr val="bg2">
                  <a:lumMod val="50000"/>
                </a:schemeClr>
              </a:solidFill>
            </a:endParaRPr>
          </a:p>
        </p:txBody>
      </p:sp>
      <p:pic>
        <p:nvPicPr>
          <p:cNvPr id="9" name="Picture 16" descr="un_button_logo_transparent_"/>
          <p:cNvPicPr>
            <a:picLocks noChangeAspect="1" noChangeArrowheads="1"/>
          </p:cNvPicPr>
          <p:nvPr/>
        </p:nvPicPr>
        <p:blipFill>
          <a:blip r:embed="rId2" cstate="print">
            <a:lum bright="6000"/>
            <a:extLst>
              <a:ext uri="{28A0092B-C50C-407E-A947-70E740481C1C}">
                <a14:useLocalDpi xmlns:a14="http://schemas.microsoft.com/office/drawing/2010/main" val="0"/>
              </a:ext>
            </a:extLst>
          </a:blip>
          <a:srcRect/>
          <a:stretch>
            <a:fillRect/>
          </a:stretch>
        </p:blipFill>
        <p:spPr bwMode="auto">
          <a:xfrm>
            <a:off x="381000" y="355600"/>
            <a:ext cx="1244600"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187035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New </a:t>
            </a:r>
            <a:r>
              <a:rPr lang="en-US" b="1" dirty="0" err="1" smtClean="0"/>
              <a:t>Programme</a:t>
            </a:r>
            <a:endParaRPr lang="en-GB" b="1" dirty="0"/>
          </a:p>
        </p:txBody>
      </p:sp>
      <p:sp>
        <p:nvSpPr>
          <p:cNvPr id="3" name="Content Placeholder 2"/>
          <p:cNvSpPr>
            <a:spLocks noGrp="1"/>
          </p:cNvSpPr>
          <p:nvPr>
            <p:ph idx="1"/>
          </p:nvPr>
        </p:nvSpPr>
        <p:spPr>
          <a:xfrm>
            <a:off x="228600" y="3132667"/>
            <a:ext cx="8686799" cy="2125133"/>
          </a:xfrm>
        </p:spPr>
        <p:txBody>
          <a:bodyPr>
            <a:noAutofit/>
          </a:bodyPr>
          <a:lstStyle/>
          <a:p>
            <a:pPr marL="0" indent="0">
              <a:buNone/>
            </a:pPr>
            <a:r>
              <a:rPr lang="en-US" sz="4200" dirty="0" smtClean="0"/>
              <a:t>Implementation </a:t>
            </a:r>
            <a:r>
              <a:rPr lang="en-US" sz="4200" dirty="0"/>
              <a:t>of the new Depository Programme will be phased gradually in the </a:t>
            </a:r>
            <a:r>
              <a:rPr lang="en-US" sz="4200" dirty="0" smtClean="0"/>
              <a:t>next </a:t>
            </a:r>
            <a:r>
              <a:rPr lang="en-US" sz="4200" b="1" dirty="0"/>
              <a:t>12 – 18 </a:t>
            </a:r>
            <a:r>
              <a:rPr lang="en-US" sz="4200" dirty="0"/>
              <a:t>months</a:t>
            </a:r>
            <a:r>
              <a:rPr lang="en-US" sz="4200" dirty="0" smtClean="0"/>
              <a:t>. </a:t>
            </a:r>
            <a:endParaRPr lang="en-GB" sz="4200" dirty="0"/>
          </a:p>
        </p:txBody>
      </p:sp>
      <p:sp>
        <p:nvSpPr>
          <p:cNvPr id="6" name="Rectangle 5"/>
          <p:cNvSpPr/>
          <p:nvPr/>
        </p:nvSpPr>
        <p:spPr>
          <a:xfrm>
            <a:off x="152400" y="6477000"/>
            <a:ext cx="8839200" cy="304800"/>
          </a:xfrm>
          <a:prstGeom prst="rect">
            <a:avLst/>
          </a:prstGeom>
        </p:spPr>
        <p:style>
          <a:lnRef idx="1">
            <a:schemeClr val="accent1"/>
          </a:lnRef>
          <a:fillRef idx="1002">
            <a:schemeClr val="lt2"/>
          </a:fillRef>
          <a:effectRef idx="1">
            <a:schemeClr val="accent1"/>
          </a:effectRef>
          <a:fontRef idx="minor">
            <a:schemeClr val="dk1"/>
          </a:fontRef>
        </p:style>
        <p:txBody>
          <a:bodyPr rtlCol="0" anchor="ctr"/>
          <a:lstStyle/>
          <a:p>
            <a:pPr algn="ctr"/>
            <a:endParaRPr lang="en-GB" dirty="0"/>
          </a:p>
        </p:txBody>
      </p:sp>
      <p:sp>
        <p:nvSpPr>
          <p:cNvPr id="7" name="Footer Placeholder 1"/>
          <p:cNvSpPr>
            <a:spLocks noGrp="1"/>
          </p:cNvSpPr>
          <p:nvPr>
            <p:ph type="ftr" sz="quarter" idx="11"/>
          </p:nvPr>
        </p:nvSpPr>
        <p:spPr>
          <a:xfrm>
            <a:off x="193638" y="6515500"/>
            <a:ext cx="8645562" cy="249385"/>
          </a:xfrm>
        </p:spPr>
        <p:txBody>
          <a:bodyPr/>
          <a:lstStyle/>
          <a:p>
            <a:pPr algn="ctr"/>
            <a:r>
              <a:rPr lang="en-US" sz="1400" b="1" dirty="0" smtClean="0">
                <a:solidFill>
                  <a:schemeClr val="bg2">
                    <a:lumMod val="50000"/>
                  </a:schemeClr>
                </a:solidFill>
              </a:rPr>
              <a:t>Update on United Nations Depository Libraries Reform - By Maritina Paniagua</a:t>
            </a:r>
            <a:endParaRPr lang="en-GB" sz="1400" b="1" dirty="0">
              <a:solidFill>
                <a:schemeClr val="bg2">
                  <a:lumMod val="50000"/>
                </a:schemeClr>
              </a:solidFill>
            </a:endParaRPr>
          </a:p>
        </p:txBody>
      </p:sp>
      <p:pic>
        <p:nvPicPr>
          <p:cNvPr id="8" name="Picture 16" descr="un_button_logo_transparent_"/>
          <p:cNvPicPr>
            <a:picLocks noChangeAspect="1" noChangeArrowheads="1"/>
          </p:cNvPicPr>
          <p:nvPr/>
        </p:nvPicPr>
        <p:blipFill>
          <a:blip r:embed="rId2" cstate="print">
            <a:lum bright="6000"/>
            <a:extLst>
              <a:ext uri="{28A0092B-C50C-407E-A947-70E740481C1C}">
                <a14:useLocalDpi xmlns:a14="http://schemas.microsoft.com/office/drawing/2010/main" val="0"/>
              </a:ext>
            </a:extLst>
          </a:blip>
          <a:srcRect/>
          <a:stretch>
            <a:fillRect/>
          </a:stretch>
        </p:blipFill>
        <p:spPr bwMode="auto">
          <a:xfrm>
            <a:off x="381000" y="355600"/>
            <a:ext cx="1244600"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857415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8328"/>
            <a:ext cx="8229600" cy="804672"/>
          </a:xfrm>
        </p:spPr>
        <p:txBody>
          <a:bodyPr/>
          <a:lstStyle/>
          <a:p>
            <a:r>
              <a:rPr lang="en-US" b="1" dirty="0" smtClean="0"/>
              <a:t>Depository Library Staff</a:t>
            </a:r>
            <a:endParaRPr lang="en-GB" b="1" dirty="0"/>
          </a:p>
        </p:txBody>
      </p:sp>
      <p:sp>
        <p:nvSpPr>
          <p:cNvPr id="6" name="Rectangle 5"/>
          <p:cNvSpPr/>
          <p:nvPr/>
        </p:nvSpPr>
        <p:spPr>
          <a:xfrm>
            <a:off x="228600" y="6477000"/>
            <a:ext cx="8684394" cy="304800"/>
          </a:xfrm>
          <a:prstGeom prst="rect">
            <a:avLst/>
          </a:prstGeom>
        </p:spPr>
        <p:style>
          <a:lnRef idx="1">
            <a:schemeClr val="accent1"/>
          </a:lnRef>
          <a:fillRef idx="1002">
            <a:schemeClr val="lt2"/>
          </a:fillRef>
          <a:effectRef idx="1">
            <a:schemeClr val="accent1"/>
          </a:effectRef>
          <a:fontRef idx="minor">
            <a:schemeClr val="dk1"/>
          </a:fontRef>
        </p:style>
        <p:txBody>
          <a:bodyPr rtlCol="0" anchor="ctr"/>
          <a:lstStyle/>
          <a:p>
            <a:pPr algn="ctr"/>
            <a:endParaRPr lang="en-GB" dirty="0"/>
          </a:p>
        </p:txBody>
      </p:sp>
      <p:sp>
        <p:nvSpPr>
          <p:cNvPr id="7" name="Footer Placeholder 1"/>
          <p:cNvSpPr>
            <a:spLocks noGrp="1"/>
          </p:cNvSpPr>
          <p:nvPr>
            <p:ph type="ftr" sz="quarter" idx="11"/>
          </p:nvPr>
        </p:nvSpPr>
        <p:spPr>
          <a:xfrm>
            <a:off x="193638" y="6515500"/>
            <a:ext cx="8645562" cy="249385"/>
          </a:xfrm>
        </p:spPr>
        <p:txBody>
          <a:bodyPr/>
          <a:lstStyle/>
          <a:p>
            <a:pPr algn="ctr"/>
            <a:r>
              <a:rPr lang="en-US" sz="1400" b="1" dirty="0" smtClean="0">
                <a:solidFill>
                  <a:schemeClr val="bg2">
                    <a:lumMod val="50000"/>
                  </a:schemeClr>
                </a:solidFill>
              </a:rPr>
              <a:t>Update on United Nations Depository Libraries Reform - By Maritina Paniagua</a:t>
            </a:r>
            <a:endParaRPr lang="en-GB" sz="1400" b="1" dirty="0">
              <a:solidFill>
                <a:schemeClr val="bg2">
                  <a:lumMod val="50000"/>
                </a:schemeClr>
              </a:solidFill>
            </a:endParaRPr>
          </a:p>
        </p:txBody>
      </p:sp>
      <p:pic>
        <p:nvPicPr>
          <p:cNvPr id="9" name="Picture 8"/>
          <p:cNvPicPr>
            <a:picLocks noChangeAspect="1"/>
          </p:cNvPicPr>
          <p:nvPr/>
        </p:nvPicPr>
        <p:blipFill rotWithShape="1">
          <a:blip r:embed="rId2">
            <a:extLst>
              <a:ext uri="{28A0092B-C50C-407E-A947-70E740481C1C}">
                <a14:useLocalDpi xmlns:a14="http://schemas.microsoft.com/office/drawing/2010/main" val="0"/>
              </a:ext>
            </a:extLst>
          </a:blip>
          <a:srcRect t="10166"/>
          <a:stretch/>
        </p:blipFill>
        <p:spPr>
          <a:xfrm>
            <a:off x="228600" y="1219200"/>
            <a:ext cx="8684394" cy="5190424"/>
          </a:xfrm>
          <a:prstGeom prst="rect">
            <a:avLst/>
          </a:prstGeom>
        </p:spPr>
      </p:pic>
      <p:pic>
        <p:nvPicPr>
          <p:cNvPr id="8" name="Picture 16" descr="un_button_logo_transparent_"/>
          <p:cNvPicPr>
            <a:picLocks noChangeAspect="1" noChangeArrowheads="1"/>
          </p:cNvPicPr>
          <p:nvPr/>
        </p:nvPicPr>
        <p:blipFill>
          <a:blip r:embed="rId3" cstate="print">
            <a:lum bright="6000"/>
            <a:extLst>
              <a:ext uri="{28A0092B-C50C-407E-A947-70E740481C1C}">
                <a14:useLocalDpi xmlns:a14="http://schemas.microsoft.com/office/drawing/2010/main" val="0"/>
              </a:ext>
            </a:extLst>
          </a:blip>
          <a:srcRect/>
          <a:stretch>
            <a:fillRect/>
          </a:stretch>
        </p:blipFill>
        <p:spPr bwMode="auto">
          <a:xfrm>
            <a:off x="381000" y="355600"/>
            <a:ext cx="1244600"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436324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t="17884" b="2940"/>
          <a:stretch/>
        </p:blipFill>
        <p:spPr>
          <a:xfrm>
            <a:off x="227798" y="1222408"/>
            <a:ext cx="8711352" cy="5272238"/>
          </a:xfrm>
          <a:prstGeom prst="rect">
            <a:avLst/>
          </a:prstGeom>
        </p:spPr>
      </p:pic>
      <p:sp>
        <p:nvSpPr>
          <p:cNvPr id="6" name="Rectangle 5"/>
          <p:cNvSpPr/>
          <p:nvPr/>
        </p:nvSpPr>
        <p:spPr>
          <a:xfrm>
            <a:off x="228600" y="6477000"/>
            <a:ext cx="8684394" cy="304800"/>
          </a:xfrm>
          <a:prstGeom prst="rect">
            <a:avLst/>
          </a:prstGeom>
        </p:spPr>
        <p:style>
          <a:lnRef idx="1">
            <a:schemeClr val="accent1"/>
          </a:lnRef>
          <a:fillRef idx="1002">
            <a:schemeClr val="lt2"/>
          </a:fillRef>
          <a:effectRef idx="1">
            <a:schemeClr val="accent1"/>
          </a:effectRef>
          <a:fontRef idx="minor">
            <a:schemeClr val="dk1"/>
          </a:fontRef>
        </p:style>
        <p:txBody>
          <a:bodyPr rtlCol="0" anchor="ctr"/>
          <a:lstStyle/>
          <a:p>
            <a:pPr algn="ctr"/>
            <a:endParaRPr lang="en-GB" dirty="0"/>
          </a:p>
        </p:txBody>
      </p:sp>
      <p:sp>
        <p:nvSpPr>
          <p:cNvPr id="4" name="TextBox 3"/>
          <p:cNvSpPr txBox="1"/>
          <p:nvPr/>
        </p:nvSpPr>
        <p:spPr>
          <a:xfrm>
            <a:off x="228600" y="5715000"/>
            <a:ext cx="8684394" cy="461665"/>
          </a:xfrm>
          <a:prstGeom prst="rect">
            <a:avLst/>
          </a:prstGeom>
          <a:solidFill>
            <a:schemeClr val="accent5">
              <a:shade val="51000"/>
              <a:satMod val="130000"/>
            </a:schemeClr>
          </a:solidFill>
          <a:ln/>
        </p:spPr>
        <p:style>
          <a:lnRef idx="1">
            <a:schemeClr val="accent5"/>
          </a:lnRef>
          <a:fillRef idx="3">
            <a:schemeClr val="accent5"/>
          </a:fillRef>
          <a:effectRef idx="2">
            <a:schemeClr val="accent5"/>
          </a:effectRef>
          <a:fontRef idx="minor">
            <a:schemeClr val="lt1"/>
          </a:fontRef>
        </p:style>
        <p:txBody>
          <a:bodyPr wrap="square" rtlCol="0">
            <a:spAutoFit/>
          </a:bodyPr>
          <a:lstStyle/>
          <a:p>
            <a:pPr algn="ctr"/>
            <a:r>
              <a:rPr lang="en-US" sz="2400" b="1" dirty="0" smtClean="0">
                <a:solidFill>
                  <a:schemeClr val="bg2"/>
                </a:solidFill>
                <a:latin typeface="Calibri" panose="020F0502020204030204" pitchFamily="34" charset="0"/>
              </a:rPr>
              <a:t>Thank you </a:t>
            </a:r>
            <a:r>
              <a:rPr lang="en-US" sz="2400" b="1" dirty="0">
                <a:solidFill>
                  <a:schemeClr val="bg2"/>
                </a:solidFill>
                <a:latin typeface="Calibri" panose="020F0502020204030204" pitchFamily="34" charset="0"/>
              </a:rPr>
              <a:t>for your interest and continued support</a:t>
            </a:r>
            <a:r>
              <a:rPr lang="en-US" sz="2400" b="1" dirty="0" smtClean="0">
                <a:latin typeface="Calibri" panose="020F0502020204030204" pitchFamily="34" charset="0"/>
              </a:rPr>
              <a:t>.</a:t>
            </a:r>
            <a:endParaRPr lang="en-GB" sz="2400" b="1" dirty="0">
              <a:latin typeface="Calibri" panose="020F0502020204030204" pitchFamily="34" charset="0"/>
            </a:endParaRPr>
          </a:p>
        </p:txBody>
      </p:sp>
      <p:pic>
        <p:nvPicPr>
          <p:cNvPr id="8" name="Picture 16" descr="un_button_logo_transparent_"/>
          <p:cNvPicPr>
            <a:picLocks noChangeAspect="1" noChangeArrowheads="1"/>
          </p:cNvPicPr>
          <p:nvPr/>
        </p:nvPicPr>
        <p:blipFill>
          <a:blip r:embed="rId3" cstate="print">
            <a:lum bright="6000"/>
            <a:extLst>
              <a:ext uri="{28A0092B-C50C-407E-A947-70E740481C1C}">
                <a14:useLocalDpi xmlns:a14="http://schemas.microsoft.com/office/drawing/2010/main" val="0"/>
              </a:ext>
            </a:extLst>
          </a:blip>
          <a:srcRect/>
          <a:stretch>
            <a:fillRect/>
          </a:stretch>
        </p:blipFill>
        <p:spPr bwMode="auto">
          <a:xfrm>
            <a:off x="381000" y="355600"/>
            <a:ext cx="1244600"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338328"/>
            <a:ext cx="8229600" cy="804672"/>
          </a:xfrm>
        </p:spPr>
        <p:txBody>
          <a:bodyPr/>
          <a:lstStyle/>
          <a:p>
            <a:r>
              <a:rPr lang="en-US" b="1" dirty="0" smtClean="0"/>
              <a:t>Depository Library Staff</a:t>
            </a:r>
            <a:endParaRPr lang="en-GB" b="1" dirty="0"/>
          </a:p>
        </p:txBody>
      </p:sp>
      <p:sp>
        <p:nvSpPr>
          <p:cNvPr id="7" name="Footer Placeholder 1"/>
          <p:cNvSpPr>
            <a:spLocks noGrp="1"/>
          </p:cNvSpPr>
          <p:nvPr>
            <p:ph type="ftr" sz="quarter" idx="11"/>
          </p:nvPr>
        </p:nvSpPr>
        <p:spPr>
          <a:xfrm>
            <a:off x="193638" y="6515500"/>
            <a:ext cx="8645562" cy="249385"/>
          </a:xfrm>
        </p:spPr>
        <p:txBody>
          <a:bodyPr/>
          <a:lstStyle/>
          <a:p>
            <a:pPr algn="ctr"/>
            <a:r>
              <a:rPr lang="en-US" sz="1400" b="1" dirty="0" smtClean="0">
                <a:solidFill>
                  <a:schemeClr val="bg2">
                    <a:lumMod val="50000"/>
                  </a:schemeClr>
                </a:solidFill>
              </a:rPr>
              <a:t>Update on United Nations Depository Libraries Reform - By Maritina Paniagua</a:t>
            </a:r>
            <a:endParaRPr lang="en-GB" sz="1400" b="1" dirty="0">
              <a:solidFill>
                <a:schemeClr val="bg2">
                  <a:lumMod val="50000"/>
                </a:schemeClr>
              </a:solidFill>
            </a:endParaRPr>
          </a:p>
        </p:txBody>
      </p:sp>
    </p:spTree>
    <p:extLst>
      <p:ext uri="{BB962C8B-B14F-4D97-AF65-F5344CB8AC3E}">
        <p14:creationId xmlns:p14="http://schemas.microsoft.com/office/powerpoint/2010/main" val="2654595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304801" y="2904067"/>
            <a:ext cx="8534400" cy="2810933"/>
          </a:xfrm>
        </p:spPr>
        <p:txBody>
          <a:bodyPr>
            <a:normAutofit lnSpcReduction="10000"/>
          </a:bodyPr>
          <a:lstStyle/>
          <a:p>
            <a:pPr marL="0" indent="0">
              <a:buNone/>
            </a:pPr>
            <a:r>
              <a:rPr lang="en-US" sz="3200" dirty="0" smtClean="0"/>
              <a:t>Ensure local access to UN information, documents and knowledge with the following goals:</a:t>
            </a:r>
          </a:p>
          <a:p>
            <a:pPr lvl="1">
              <a:buFont typeface="Wingdings" panose="05000000000000000000" pitchFamily="2" charset="2"/>
              <a:buChar char="§"/>
            </a:pPr>
            <a:r>
              <a:rPr lang="en-US" sz="3000" dirty="0" smtClean="0"/>
              <a:t>Sharing of knowledge, information and data generated and compiled by the UN to be easily accessed and freely used by researchers in DLs worldwide</a:t>
            </a:r>
          </a:p>
          <a:p>
            <a:endParaRPr lang="en-GB" dirty="0"/>
          </a:p>
        </p:txBody>
      </p:sp>
      <p:sp>
        <p:nvSpPr>
          <p:cNvPr id="5" name="Title 4"/>
          <p:cNvSpPr>
            <a:spLocks noGrp="1"/>
          </p:cNvSpPr>
          <p:nvPr>
            <p:ph type="title"/>
          </p:nvPr>
        </p:nvSpPr>
        <p:spPr/>
        <p:txBody>
          <a:bodyPr>
            <a:normAutofit/>
          </a:bodyPr>
          <a:lstStyle/>
          <a:p>
            <a:r>
              <a:rPr lang="en-US" b="1" dirty="0" smtClean="0"/>
              <a:t>Mission</a:t>
            </a:r>
            <a:endParaRPr lang="en-GB" dirty="0"/>
          </a:p>
        </p:txBody>
      </p:sp>
      <p:sp>
        <p:nvSpPr>
          <p:cNvPr id="6" name="Rectangle 5"/>
          <p:cNvSpPr/>
          <p:nvPr/>
        </p:nvSpPr>
        <p:spPr>
          <a:xfrm>
            <a:off x="152400" y="6477000"/>
            <a:ext cx="8839200" cy="304800"/>
          </a:xfrm>
          <a:prstGeom prst="rect">
            <a:avLst/>
          </a:prstGeom>
        </p:spPr>
        <p:style>
          <a:lnRef idx="1">
            <a:schemeClr val="accent1"/>
          </a:lnRef>
          <a:fillRef idx="1002">
            <a:schemeClr val="lt2"/>
          </a:fillRef>
          <a:effectRef idx="1">
            <a:schemeClr val="accent1"/>
          </a:effectRef>
          <a:fontRef idx="minor">
            <a:schemeClr val="dk1"/>
          </a:fontRef>
        </p:style>
        <p:txBody>
          <a:bodyPr rtlCol="0" anchor="ctr"/>
          <a:lstStyle/>
          <a:p>
            <a:pPr algn="ctr"/>
            <a:endParaRPr lang="en-GB" dirty="0"/>
          </a:p>
        </p:txBody>
      </p:sp>
      <p:sp>
        <p:nvSpPr>
          <p:cNvPr id="8" name="Footer Placeholder 1"/>
          <p:cNvSpPr txBox="1">
            <a:spLocks/>
          </p:cNvSpPr>
          <p:nvPr/>
        </p:nvSpPr>
        <p:spPr>
          <a:xfrm>
            <a:off x="193638" y="6515500"/>
            <a:ext cx="8645562" cy="249385"/>
          </a:xfrm>
          <a:prstGeom prst="rect">
            <a:avLst/>
          </a:prstGeom>
        </p:spPr>
        <p:txBody>
          <a:bodyPr vert="horz" lIns="91440" tIns="45720" rIns="91440" bIns="45720" rtlCol="0" anchor="ctr"/>
          <a:lstStyle>
            <a:defPPr>
              <a:defRPr lang="en-US"/>
            </a:defPPr>
            <a:lvl1pPr marL="0" algn="l" defTabSz="914400" rtl="0" eaLnBrk="1" latinLnBrk="0" hangingPunct="1">
              <a:defRPr sz="1000" kern="120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smtClean="0">
                <a:solidFill>
                  <a:schemeClr val="bg2">
                    <a:lumMod val="50000"/>
                  </a:schemeClr>
                </a:solidFill>
              </a:rPr>
              <a:t>Update on United Nations Depository Libraries Reform - By Maritina Paniagua</a:t>
            </a:r>
            <a:endParaRPr lang="en-GB" sz="1400" b="1" dirty="0">
              <a:solidFill>
                <a:schemeClr val="bg2">
                  <a:lumMod val="50000"/>
                </a:schemeClr>
              </a:solidFill>
            </a:endParaRPr>
          </a:p>
        </p:txBody>
      </p:sp>
      <p:pic>
        <p:nvPicPr>
          <p:cNvPr id="9" name="Picture 16" descr="un_button_logo_transparent_"/>
          <p:cNvPicPr>
            <a:picLocks noChangeAspect="1" noChangeArrowheads="1"/>
          </p:cNvPicPr>
          <p:nvPr/>
        </p:nvPicPr>
        <p:blipFill>
          <a:blip r:embed="rId3" cstate="print">
            <a:lum bright="6000"/>
            <a:extLst>
              <a:ext uri="{28A0092B-C50C-407E-A947-70E740481C1C}">
                <a14:useLocalDpi xmlns:a14="http://schemas.microsoft.com/office/drawing/2010/main" val="0"/>
              </a:ext>
            </a:extLst>
          </a:blip>
          <a:srcRect/>
          <a:stretch>
            <a:fillRect/>
          </a:stretch>
        </p:blipFill>
        <p:spPr bwMode="auto">
          <a:xfrm>
            <a:off x="381000" y="355600"/>
            <a:ext cx="1244600"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764434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675467"/>
            <a:ext cx="8534399" cy="3450696"/>
          </a:xfrm>
        </p:spPr>
        <p:txBody>
          <a:bodyPr>
            <a:normAutofit/>
          </a:bodyPr>
          <a:lstStyle/>
          <a:p>
            <a:pPr lvl="1">
              <a:lnSpc>
                <a:spcPct val="150000"/>
              </a:lnSpc>
              <a:buFont typeface="Wingdings" panose="05000000000000000000" pitchFamily="2" charset="2"/>
              <a:buChar char="§"/>
            </a:pPr>
            <a:r>
              <a:rPr lang="en-US" sz="2600" dirty="0" smtClean="0"/>
              <a:t>Transparency of UN activities</a:t>
            </a:r>
            <a:endParaRPr lang="en-US" sz="1400" dirty="0" smtClean="0"/>
          </a:p>
          <a:p>
            <a:pPr lvl="1">
              <a:buFont typeface="Wingdings" panose="05000000000000000000" pitchFamily="2" charset="2"/>
              <a:buChar char="§"/>
            </a:pPr>
            <a:r>
              <a:rPr lang="en-US" sz="2600" dirty="0" smtClean="0"/>
              <a:t>Increase awareness and understanding of UN among the world citizens</a:t>
            </a:r>
            <a:br>
              <a:rPr lang="en-US" sz="2600" dirty="0" smtClean="0"/>
            </a:br>
            <a:endParaRPr lang="en-US" sz="1800" dirty="0"/>
          </a:p>
          <a:p>
            <a:pPr lvl="1">
              <a:buFont typeface="Wingdings" panose="05000000000000000000" pitchFamily="2" charset="2"/>
              <a:buChar char="§"/>
            </a:pPr>
            <a:r>
              <a:rPr lang="en-US" sz="2600" dirty="0" smtClean="0"/>
              <a:t>Security of UN documents – multiple copies mitigating risks of loss or tampering on any one site</a:t>
            </a:r>
            <a:endParaRPr lang="en-GB" sz="1800" dirty="0"/>
          </a:p>
        </p:txBody>
      </p:sp>
      <p:sp>
        <p:nvSpPr>
          <p:cNvPr id="2" name="Title 1"/>
          <p:cNvSpPr>
            <a:spLocks noGrp="1"/>
          </p:cNvSpPr>
          <p:nvPr>
            <p:ph type="title"/>
          </p:nvPr>
        </p:nvSpPr>
        <p:spPr/>
        <p:txBody>
          <a:bodyPr/>
          <a:lstStyle/>
          <a:p>
            <a:r>
              <a:rPr lang="en-US" b="1" dirty="0" smtClean="0"/>
              <a:t>Mission</a:t>
            </a:r>
            <a:endParaRPr lang="en-GB" b="1" dirty="0"/>
          </a:p>
        </p:txBody>
      </p:sp>
      <p:sp>
        <p:nvSpPr>
          <p:cNvPr id="6" name="Rectangle 5"/>
          <p:cNvSpPr/>
          <p:nvPr/>
        </p:nvSpPr>
        <p:spPr>
          <a:xfrm>
            <a:off x="152400" y="6477000"/>
            <a:ext cx="8839200" cy="304800"/>
          </a:xfrm>
          <a:prstGeom prst="rect">
            <a:avLst/>
          </a:prstGeom>
        </p:spPr>
        <p:style>
          <a:lnRef idx="1">
            <a:schemeClr val="accent1"/>
          </a:lnRef>
          <a:fillRef idx="1002">
            <a:schemeClr val="lt2"/>
          </a:fillRef>
          <a:effectRef idx="1">
            <a:schemeClr val="accent1"/>
          </a:effectRef>
          <a:fontRef idx="minor">
            <a:schemeClr val="dk1"/>
          </a:fontRef>
        </p:style>
        <p:txBody>
          <a:bodyPr rtlCol="0" anchor="ctr"/>
          <a:lstStyle/>
          <a:p>
            <a:pPr algn="ctr"/>
            <a:endParaRPr lang="en-GB" dirty="0"/>
          </a:p>
        </p:txBody>
      </p:sp>
      <p:sp>
        <p:nvSpPr>
          <p:cNvPr id="7" name="Footer Placeholder 1"/>
          <p:cNvSpPr>
            <a:spLocks noGrp="1"/>
          </p:cNvSpPr>
          <p:nvPr>
            <p:ph type="ftr" sz="quarter" idx="11"/>
          </p:nvPr>
        </p:nvSpPr>
        <p:spPr>
          <a:xfrm>
            <a:off x="193638" y="6515500"/>
            <a:ext cx="8645562" cy="249385"/>
          </a:xfrm>
        </p:spPr>
        <p:txBody>
          <a:bodyPr/>
          <a:lstStyle/>
          <a:p>
            <a:pPr algn="ctr"/>
            <a:r>
              <a:rPr lang="en-US" sz="1400" b="1" dirty="0" smtClean="0">
                <a:solidFill>
                  <a:schemeClr val="bg2">
                    <a:lumMod val="50000"/>
                  </a:schemeClr>
                </a:solidFill>
              </a:rPr>
              <a:t>Update on United Nations Depository Libraries Reform - By Maritina Paniagua</a:t>
            </a:r>
            <a:endParaRPr lang="en-GB" sz="1400" b="1" dirty="0">
              <a:solidFill>
                <a:schemeClr val="bg2">
                  <a:lumMod val="50000"/>
                </a:schemeClr>
              </a:solidFill>
            </a:endParaRPr>
          </a:p>
        </p:txBody>
      </p:sp>
      <p:pic>
        <p:nvPicPr>
          <p:cNvPr id="8" name="Picture 16" descr="un_button_logo_transparent_"/>
          <p:cNvPicPr>
            <a:picLocks noChangeAspect="1" noChangeArrowheads="1"/>
          </p:cNvPicPr>
          <p:nvPr/>
        </p:nvPicPr>
        <p:blipFill>
          <a:blip r:embed="rId2" cstate="print">
            <a:lum bright="6000"/>
            <a:extLst>
              <a:ext uri="{28A0092B-C50C-407E-A947-70E740481C1C}">
                <a14:useLocalDpi xmlns:a14="http://schemas.microsoft.com/office/drawing/2010/main" val="0"/>
              </a:ext>
            </a:extLst>
          </a:blip>
          <a:srcRect/>
          <a:stretch>
            <a:fillRect/>
          </a:stretch>
        </p:blipFill>
        <p:spPr bwMode="auto">
          <a:xfrm>
            <a:off x="381000" y="355600"/>
            <a:ext cx="1244600"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09955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676400" y="304800"/>
            <a:ext cx="5486400" cy="609600"/>
          </a:xfrm>
        </p:spPr>
        <p:txBody>
          <a:bodyPr>
            <a:noAutofit/>
          </a:bodyPr>
          <a:lstStyle/>
          <a:p>
            <a:r>
              <a:rPr lang="en-US" sz="3600" b="1" dirty="0" smtClean="0"/>
              <a:t>Mind Map</a:t>
            </a:r>
            <a:endParaRPr lang="en-GB" sz="3600" b="1" dirty="0"/>
          </a:p>
        </p:txBody>
      </p:sp>
      <p:sp>
        <p:nvSpPr>
          <p:cNvPr id="7" name="Rectangle 6"/>
          <p:cNvSpPr/>
          <p:nvPr/>
        </p:nvSpPr>
        <p:spPr>
          <a:xfrm>
            <a:off x="152400" y="6477000"/>
            <a:ext cx="8839200" cy="304800"/>
          </a:xfrm>
          <a:prstGeom prst="rect">
            <a:avLst/>
          </a:prstGeom>
        </p:spPr>
        <p:style>
          <a:lnRef idx="1">
            <a:schemeClr val="accent1"/>
          </a:lnRef>
          <a:fillRef idx="1002">
            <a:schemeClr val="lt2"/>
          </a:fillRef>
          <a:effectRef idx="1">
            <a:schemeClr val="accent1"/>
          </a:effectRef>
          <a:fontRef idx="minor">
            <a:schemeClr val="dk1"/>
          </a:fontRef>
        </p:style>
        <p:txBody>
          <a:bodyPr rtlCol="0" anchor="ctr"/>
          <a:lstStyle/>
          <a:p>
            <a:pPr algn="ctr"/>
            <a:endParaRPr lang="en-GB" dirty="0"/>
          </a:p>
        </p:txBody>
      </p:sp>
      <p:sp>
        <p:nvSpPr>
          <p:cNvPr id="8" name="Footer Placeholder 1"/>
          <p:cNvSpPr>
            <a:spLocks noGrp="1"/>
          </p:cNvSpPr>
          <p:nvPr>
            <p:ph type="ftr" sz="quarter" idx="11"/>
          </p:nvPr>
        </p:nvSpPr>
        <p:spPr>
          <a:xfrm>
            <a:off x="193638" y="6515500"/>
            <a:ext cx="8645562" cy="249385"/>
          </a:xfrm>
        </p:spPr>
        <p:txBody>
          <a:bodyPr/>
          <a:lstStyle/>
          <a:p>
            <a:pPr algn="ctr"/>
            <a:r>
              <a:rPr lang="en-US" sz="1400" b="1" dirty="0" smtClean="0">
                <a:solidFill>
                  <a:schemeClr val="bg2">
                    <a:lumMod val="50000"/>
                  </a:schemeClr>
                </a:solidFill>
              </a:rPr>
              <a:t>Update on United Nations Depository Libraries Reform - By Maritina Paniagua</a:t>
            </a:r>
            <a:endParaRPr lang="en-GB" sz="1400" b="1" dirty="0">
              <a:solidFill>
                <a:schemeClr val="bg2">
                  <a:lumMod val="50000"/>
                </a:schemeClr>
              </a:solidFill>
            </a:endParaRPr>
          </a:p>
        </p:txBody>
      </p:sp>
      <p:pic>
        <p:nvPicPr>
          <p:cNvPr id="9" name="Picture 16" descr="un_button_logo_transparent_"/>
          <p:cNvPicPr>
            <a:picLocks noChangeAspect="1" noChangeArrowheads="1"/>
          </p:cNvPicPr>
          <p:nvPr/>
        </p:nvPicPr>
        <p:blipFill>
          <a:blip r:embed="rId2" cstate="print">
            <a:lum bright="6000"/>
            <a:extLst>
              <a:ext uri="{28A0092B-C50C-407E-A947-70E740481C1C}">
                <a14:useLocalDpi xmlns:a14="http://schemas.microsoft.com/office/drawing/2010/main" val="0"/>
              </a:ext>
            </a:extLst>
          </a:blip>
          <a:srcRect/>
          <a:stretch>
            <a:fillRect/>
          </a:stretch>
        </p:blipFill>
        <p:spPr bwMode="auto">
          <a:xfrm>
            <a:off x="381000" y="355600"/>
            <a:ext cx="1244600"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p:cNvPicPr>
            <a:picLocks noChangeAspect="1"/>
          </p:cNvPicPr>
          <p:nvPr/>
        </p:nvPicPr>
        <p:blipFill rotWithShape="1">
          <a:blip r:embed="rId3" cstate="print">
            <a:extLst>
              <a:ext uri="{BEBA8EAE-BF5A-486C-A8C5-ECC9F3942E4B}">
                <a14:imgProps xmlns:a14="http://schemas.microsoft.com/office/drawing/2010/main">
                  <a14:imgLayer r:embed="rId4">
                    <a14:imgEffect>
                      <a14:sharpenSoften amount="24000"/>
                    </a14:imgEffect>
                    <a14:imgEffect>
                      <a14:brightnessContrast bright="17000" contrast="23000"/>
                    </a14:imgEffect>
                  </a14:imgLayer>
                </a14:imgProps>
              </a:ext>
              <a:ext uri="{28A0092B-C50C-407E-A947-70E740481C1C}">
                <a14:useLocalDpi xmlns:a14="http://schemas.microsoft.com/office/drawing/2010/main" val="0"/>
              </a:ext>
            </a:extLst>
          </a:blip>
          <a:srcRect l="5895" t="3649" r="6737" b="6666"/>
          <a:stretch/>
        </p:blipFill>
        <p:spPr>
          <a:xfrm>
            <a:off x="1858171" y="990600"/>
            <a:ext cx="6676229" cy="5139892"/>
          </a:xfrm>
          <a:prstGeom prst="rect">
            <a:avLst/>
          </a:prstGeom>
          <a:solidFill>
            <a:srgbClr val="FFFFFF">
              <a:shade val="85000"/>
            </a:srgbClr>
          </a:solidFill>
          <a:ln w="88900" cap="sq">
            <a:solidFill>
              <a:srgbClr val="FFFFFF"/>
            </a:solidFill>
            <a:miter lim="800000"/>
          </a:ln>
          <a:effectLst>
            <a:outerShdw blurRad="50800" dist="38100" dir="5400000" algn="t" rotWithShape="0">
              <a:prstClr val="black">
                <a:alpha val="40000"/>
              </a:prst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0458596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3276600"/>
            <a:ext cx="7924800" cy="1676400"/>
          </a:xfrm>
        </p:spPr>
        <p:txBody>
          <a:bodyPr>
            <a:normAutofit/>
          </a:bodyPr>
          <a:lstStyle/>
          <a:p>
            <a:pPr marL="0" indent="0">
              <a:buNone/>
            </a:pPr>
            <a:r>
              <a:rPr lang="en-US" sz="3200" b="1" dirty="0" smtClean="0"/>
              <a:t>Goal </a:t>
            </a:r>
            <a:r>
              <a:rPr lang="en-US" sz="3200" b="1" dirty="0"/>
              <a:t>of the consultation paper was to collect and record the views of the UN depositories on the proposed new strategic direction. </a:t>
            </a:r>
            <a:endParaRPr lang="en-US" sz="3200" b="1" dirty="0" smtClean="0"/>
          </a:p>
        </p:txBody>
      </p:sp>
      <p:sp>
        <p:nvSpPr>
          <p:cNvPr id="2" name="Title 1"/>
          <p:cNvSpPr>
            <a:spLocks noGrp="1"/>
          </p:cNvSpPr>
          <p:nvPr>
            <p:ph type="title"/>
          </p:nvPr>
        </p:nvSpPr>
        <p:spPr/>
        <p:txBody>
          <a:bodyPr/>
          <a:lstStyle/>
          <a:p>
            <a:r>
              <a:rPr lang="en-US" dirty="0" smtClean="0"/>
              <a:t>Consultation Paper</a:t>
            </a:r>
            <a:endParaRPr lang="en-GB" dirty="0"/>
          </a:p>
        </p:txBody>
      </p:sp>
      <p:sp>
        <p:nvSpPr>
          <p:cNvPr id="6" name="Rectangle 5"/>
          <p:cNvSpPr/>
          <p:nvPr/>
        </p:nvSpPr>
        <p:spPr>
          <a:xfrm>
            <a:off x="152400" y="6477000"/>
            <a:ext cx="8839200" cy="304800"/>
          </a:xfrm>
          <a:prstGeom prst="rect">
            <a:avLst/>
          </a:prstGeom>
        </p:spPr>
        <p:style>
          <a:lnRef idx="1">
            <a:schemeClr val="accent1"/>
          </a:lnRef>
          <a:fillRef idx="1002">
            <a:schemeClr val="lt2"/>
          </a:fillRef>
          <a:effectRef idx="1">
            <a:schemeClr val="accent1"/>
          </a:effectRef>
          <a:fontRef idx="minor">
            <a:schemeClr val="dk1"/>
          </a:fontRef>
        </p:style>
        <p:txBody>
          <a:bodyPr rtlCol="0" anchor="ctr"/>
          <a:lstStyle/>
          <a:p>
            <a:pPr algn="ctr"/>
            <a:endParaRPr lang="en-GB" dirty="0"/>
          </a:p>
        </p:txBody>
      </p:sp>
      <p:sp>
        <p:nvSpPr>
          <p:cNvPr id="7" name="Footer Placeholder 1"/>
          <p:cNvSpPr>
            <a:spLocks noGrp="1"/>
          </p:cNvSpPr>
          <p:nvPr>
            <p:ph type="ftr" sz="quarter" idx="11"/>
          </p:nvPr>
        </p:nvSpPr>
        <p:spPr>
          <a:xfrm>
            <a:off x="193638" y="6515500"/>
            <a:ext cx="8645562" cy="249385"/>
          </a:xfrm>
        </p:spPr>
        <p:txBody>
          <a:bodyPr/>
          <a:lstStyle/>
          <a:p>
            <a:pPr algn="ctr"/>
            <a:r>
              <a:rPr lang="en-US" sz="1400" b="1" dirty="0" smtClean="0">
                <a:solidFill>
                  <a:schemeClr val="bg2">
                    <a:lumMod val="50000"/>
                  </a:schemeClr>
                </a:solidFill>
              </a:rPr>
              <a:t>Update on United Nations Depository Libraries Reform - By Maritina Paniagua</a:t>
            </a:r>
            <a:endParaRPr lang="en-GB" sz="1400" b="1" dirty="0">
              <a:solidFill>
                <a:schemeClr val="bg2">
                  <a:lumMod val="50000"/>
                </a:schemeClr>
              </a:solidFill>
            </a:endParaRPr>
          </a:p>
        </p:txBody>
      </p:sp>
      <p:pic>
        <p:nvPicPr>
          <p:cNvPr id="8" name="Picture 16" descr="un_button_logo_transparent_"/>
          <p:cNvPicPr>
            <a:picLocks noChangeAspect="1" noChangeArrowheads="1"/>
          </p:cNvPicPr>
          <p:nvPr/>
        </p:nvPicPr>
        <p:blipFill>
          <a:blip r:embed="rId2" cstate="print">
            <a:lum bright="6000"/>
            <a:extLst>
              <a:ext uri="{28A0092B-C50C-407E-A947-70E740481C1C}">
                <a14:useLocalDpi xmlns:a14="http://schemas.microsoft.com/office/drawing/2010/main" val="0"/>
              </a:ext>
            </a:extLst>
          </a:blip>
          <a:srcRect/>
          <a:stretch>
            <a:fillRect/>
          </a:stretch>
        </p:blipFill>
        <p:spPr bwMode="auto">
          <a:xfrm>
            <a:off x="381000" y="355600"/>
            <a:ext cx="1244600"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0657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675467"/>
            <a:ext cx="8534399" cy="3450696"/>
          </a:xfrm>
        </p:spPr>
        <p:txBody>
          <a:bodyPr>
            <a:normAutofit/>
          </a:bodyPr>
          <a:lstStyle/>
          <a:p>
            <a:pPr lvl="1">
              <a:buFont typeface="Wingdings" panose="05000000000000000000" pitchFamily="2" charset="2"/>
              <a:buChar char="§"/>
            </a:pPr>
            <a:r>
              <a:rPr lang="en-GB" sz="3200" dirty="0" smtClean="0"/>
              <a:t>The future of the DL system will be based on the digital distribution of documents and publications. </a:t>
            </a:r>
          </a:p>
          <a:p>
            <a:pPr lvl="1">
              <a:buFont typeface="Wingdings" panose="05000000000000000000" pitchFamily="2" charset="2"/>
              <a:buChar char="§"/>
            </a:pPr>
            <a:r>
              <a:rPr lang="en-GB" sz="3200" dirty="0" smtClean="0"/>
              <a:t>Will be achieved through a new service to be offered by DHL - The Dag Digital Library</a:t>
            </a:r>
          </a:p>
          <a:p>
            <a:pPr lvl="1">
              <a:buFont typeface="Wingdings" panose="05000000000000000000" pitchFamily="2" charset="2"/>
              <a:buChar char="§"/>
            </a:pPr>
            <a:endParaRPr lang="en-GB" sz="3200" dirty="0"/>
          </a:p>
        </p:txBody>
      </p:sp>
      <p:sp>
        <p:nvSpPr>
          <p:cNvPr id="2" name="Title 1"/>
          <p:cNvSpPr>
            <a:spLocks noGrp="1"/>
          </p:cNvSpPr>
          <p:nvPr>
            <p:ph type="title"/>
          </p:nvPr>
        </p:nvSpPr>
        <p:spPr/>
        <p:txBody>
          <a:bodyPr>
            <a:normAutofit fontScale="90000"/>
          </a:bodyPr>
          <a:lstStyle/>
          <a:p>
            <a:r>
              <a:rPr lang="en-GB" b="1" dirty="0" smtClean="0"/>
              <a:t>Components of the </a:t>
            </a:r>
            <a:br>
              <a:rPr lang="en-GB" b="1" dirty="0" smtClean="0"/>
            </a:br>
            <a:r>
              <a:rPr lang="en-GB" b="1" dirty="0" smtClean="0"/>
              <a:t>New Programme</a:t>
            </a:r>
            <a:endParaRPr lang="en-GB" b="1" dirty="0"/>
          </a:p>
        </p:txBody>
      </p:sp>
      <p:sp>
        <p:nvSpPr>
          <p:cNvPr id="6" name="Rectangle 5"/>
          <p:cNvSpPr/>
          <p:nvPr/>
        </p:nvSpPr>
        <p:spPr>
          <a:xfrm>
            <a:off x="152400" y="6477000"/>
            <a:ext cx="8839200" cy="304800"/>
          </a:xfrm>
          <a:prstGeom prst="rect">
            <a:avLst/>
          </a:prstGeom>
        </p:spPr>
        <p:style>
          <a:lnRef idx="1">
            <a:schemeClr val="accent1"/>
          </a:lnRef>
          <a:fillRef idx="1002">
            <a:schemeClr val="lt2"/>
          </a:fillRef>
          <a:effectRef idx="1">
            <a:schemeClr val="accent1"/>
          </a:effectRef>
          <a:fontRef idx="minor">
            <a:schemeClr val="dk1"/>
          </a:fontRef>
        </p:style>
        <p:txBody>
          <a:bodyPr rtlCol="0" anchor="ctr"/>
          <a:lstStyle/>
          <a:p>
            <a:pPr algn="ctr"/>
            <a:endParaRPr lang="en-GB" dirty="0"/>
          </a:p>
        </p:txBody>
      </p:sp>
      <p:sp>
        <p:nvSpPr>
          <p:cNvPr id="7" name="Footer Placeholder 1"/>
          <p:cNvSpPr>
            <a:spLocks noGrp="1"/>
          </p:cNvSpPr>
          <p:nvPr>
            <p:ph type="ftr" sz="quarter" idx="11"/>
          </p:nvPr>
        </p:nvSpPr>
        <p:spPr>
          <a:xfrm>
            <a:off x="193638" y="6515500"/>
            <a:ext cx="8645562" cy="249385"/>
          </a:xfrm>
        </p:spPr>
        <p:txBody>
          <a:bodyPr/>
          <a:lstStyle/>
          <a:p>
            <a:pPr algn="ctr"/>
            <a:r>
              <a:rPr lang="en-US" sz="1400" b="1" dirty="0" smtClean="0">
                <a:solidFill>
                  <a:schemeClr val="bg2">
                    <a:lumMod val="50000"/>
                  </a:schemeClr>
                </a:solidFill>
              </a:rPr>
              <a:t>Update on United Nations Depository Libraries Reform - By Maritina Paniagua</a:t>
            </a:r>
            <a:endParaRPr lang="en-GB" sz="1400" b="1" dirty="0">
              <a:solidFill>
                <a:schemeClr val="bg2">
                  <a:lumMod val="50000"/>
                </a:schemeClr>
              </a:solidFill>
            </a:endParaRPr>
          </a:p>
        </p:txBody>
      </p:sp>
      <p:pic>
        <p:nvPicPr>
          <p:cNvPr id="8" name="Picture 16" descr="un_button_logo_transparent_"/>
          <p:cNvPicPr>
            <a:picLocks noChangeAspect="1" noChangeArrowheads="1"/>
          </p:cNvPicPr>
          <p:nvPr/>
        </p:nvPicPr>
        <p:blipFill>
          <a:blip r:embed="rId2" cstate="print">
            <a:lum bright="6000"/>
            <a:extLst>
              <a:ext uri="{28A0092B-C50C-407E-A947-70E740481C1C}">
                <a14:useLocalDpi xmlns:a14="http://schemas.microsoft.com/office/drawing/2010/main" val="0"/>
              </a:ext>
            </a:extLst>
          </a:blip>
          <a:srcRect/>
          <a:stretch>
            <a:fillRect/>
          </a:stretch>
        </p:blipFill>
        <p:spPr bwMode="auto">
          <a:xfrm>
            <a:off x="381000" y="355600"/>
            <a:ext cx="1244600"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824230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Dag Digital Library</a:t>
            </a:r>
          </a:p>
        </p:txBody>
      </p:sp>
      <p:sp>
        <p:nvSpPr>
          <p:cNvPr id="3" name="Content Placeholder 2"/>
          <p:cNvSpPr>
            <a:spLocks noGrp="1"/>
          </p:cNvSpPr>
          <p:nvPr>
            <p:ph idx="1"/>
          </p:nvPr>
        </p:nvSpPr>
        <p:spPr>
          <a:xfrm>
            <a:off x="304800" y="2599267"/>
            <a:ext cx="8534399" cy="3801533"/>
          </a:xfrm>
        </p:spPr>
        <p:txBody>
          <a:bodyPr>
            <a:normAutofit/>
          </a:bodyPr>
          <a:lstStyle/>
          <a:p>
            <a:pPr marL="0" indent="0" algn="ctr">
              <a:buNone/>
            </a:pPr>
            <a:r>
              <a:rPr lang="en-US" b="1" u="sng" dirty="0" smtClean="0"/>
              <a:t>Pilot Version</a:t>
            </a:r>
          </a:p>
          <a:p>
            <a:pPr marL="0" indent="0">
              <a:buNone/>
            </a:pPr>
            <a:r>
              <a:rPr lang="en-US" dirty="0" smtClean="0"/>
              <a:t>The distribution of publications was tested with a sample of DLs worldwide. The aim was to test how DHL could handle access.</a:t>
            </a:r>
          </a:p>
          <a:p>
            <a:pPr marL="0" indent="0">
              <a:buNone/>
            </a:pPr>
            <a:r>
              <a:rPr lang="en-US" dirty="0" smtClean="0"/>
              <a:t>It was successful. </a:t>
            </a:r>
          </a:p>
          <a:p>
            <a:pPr marL="0" indent="0">
              <a:buNone/>
            </a:pPr>
            <a:r>
              <a:rPr lang="en-US" dirty="0"/>
              <a:t>There were </a:t>
            </a:r>
            <a:r>
              <a:rPr lang="en-US" dirty="0" smtClean="0"/>
              <a:t>some technical issues </a:t>
            </a:r>
            <a:r>
              <a:rPr lang="en-US" dirty="0"/>
              <a:t>in some </a:t>
            </a:r>
            <a:r>
              <a:rPr lang="en-US" dirty="0" smtClean="0"/>
              <a:t>places but </a:t>
            </a:r>
            <a:r>
              <a:rPr lang="en-US" dirty="0"/>
              <a:t>the essentials worked. </a:t>
            </a:r>
            <a:endParaRPr lang="en-US" dirty="0" smtClean="0"/>
          </a:p>
          <a:p>
            <a:pPr marL="0" indent="0">
              <a:buNone/>
            </a:pPr>
            <a:r>
              <a:rPr lang="en-US" dirty="0" smtClean="0"/>
              <a:t>The </a:t>
            </a:r>
            <a:r>
              <a:rPr lang="en-US" dirty="0"/>
              <a:t>pilot service will be extended shortly to all members and over the next 12-18 months the pilot should evolve into a full service.</a:t>
            </a:r>
            <a:endParaRPr lang="en-GB" dirty="0"/>
          </a:p>
        </p:txBody>
      </p:sp>
      <p:sp>
        <p:nvSpPr>
          <p:cNvPr id="7" name="Rectangle 6"/>
          <p:cNvSpPr/>
          <p:nvPr/>
        </p:nvSpPr>
        <p:spPr>
          <a:xfrm>
            <a:off x="152400" y="6477000"/>
            <a:ext cx="8839200" cy="304800"/>
          </a:xfrm>
          <a:prstGeom prst="rect">
            <a:avLst/>
          </a:prstGeom>
        </p:spPr>
        <p:style>
          <a:lnRef idx="1">
            <a:schemeClr val="accent1"/>
          </a:lnRef>
          <a:fillRef idx="1002">
            <a:schemeClr val="lt2"/>
          </a:fillRef>
          <a:effectRef idx="1">
            <a:schemeClr val="accent1"/>
          </a:effectRef>
          <a:fontRef idx="minor">
            <a:schemeClr val="dk1"/>
          </a:fontRef>
        </p:style>
        <p:txBody>
          <a:bodyPr rtlCol="0" anchor="ctr"/>
          <a:lstStyle/>
          <a:p>
            <a:pPr algn="ctr"/>
            <a:endParaRPr lang="en-GB" dirty="0"/>
          </a:p>
        </p:txBody>
      </p:sp>
      <p:sp>
        <p:nvSpPr>
          <p:cNvPr id="8" name="Footer Placeholder 1"/>
          <p:cNvSpPr>
            <a:spLocks noGrp="1"/>
          </p:cNvSpPr>
          <p:nvPr>
            <p:ph type="ftr" sz="quarter" idx="11"/>
          </p:nvPr>
        </p:nvSpPr>
        <p:spPr>
          <a:xfrm>
            <a:off x="193638" y="6515500"/>
            <a:ext cx="8645562" cy="249385"/>
          </a:xfrm>
        </p:spPr>
        <p:txBody>
          <a:bodyPr/>
          <a:lstStyle/>
          <a:p>
            <a:pPr algn="ctr"/>
            <a:r>
              <a:rPr lang="en-US" sz="1400" b="1" dirty="0" smtClean="0">
                <a:solidFill>
                  <a:schemeClr val="bg2">
                    <a:lumMod val="50000"/>
                  </a:schemeClr>
                </a:solidFill>
              </a:rPr>
              <a:t>Update on United Nations Depository Libraries Reform - By Maritina Paniagua</a:t>
            </a:r>
            <a:endParaRPr lang="en-GB" sz="1400" b="1" dirty="0">
              <a:solidFill>
                <a:schemeClr val="bg2">
                  <a:lumMod val="50000"/>
                </a:schemeClr>
              </a:solidFill>
            </a:endParaRPr>
          </a:p>
        </p:txBody>
      </p:sp>
      <p:pic>
        <p:nvPicPr>
          <p:cNvPr id="9" name="Picture 16" descr="un_button_logo_transparent_"/>
          <p:cNvPicPr>
            <a:picLocks noChangeAspect="1" noChangeArrowheads="1"/>
          </p:cNvPicPr>
          <p:nvPr/>
        </p:nvPicPr>
        <p:blipFill>
          <a:blip r:embed="rId2" cstate="print">
            <a:lum bright="6000"/>
            <a:extLst>
              <a:ext uri="{28A0092B-C50C-407E-A947-70E740481C1C}">
                <a14:useLocalDpi xmlns:a14="http://schemas.microsoft.com/office/drawing/2010/main" val="0"/>
              </a:ext>
            </a:extLst>
          </a:blip>
          <a:srcRect/>
          <a:stretch>
            <a:fillRect/>
          </a:stretch>
        </p:blipFill>
        <p:spPr bwMode="auto">
          <a:xfrm>
            <a:off x="381000" y="355600"/>
            <a:ext cx="1244600"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915326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Dag Digital Library</a:t>
            </a:r>
            <a:endParaRPr lang="en-GB" b="1" dirty="0"/>
          </a:p>
        </p:txBody>
      </p:sp>
      <p:sp>
        <p:nvSpPr>
          <p:cNvPr id="3" name="Content Placeholder 2"/>
          <p:cNvSpPr>
            <a:spLocks noGrp="1"/>
          </p:cNvSpPr>
          <p:nvPr>
            <p:ph idx="1"/>
          </p:nvPr>
        </p:nvSpPr>
        <p:spPr>
          <a:xfrm>
            <a:off x="304800" y="2743200"/>
            <a:ext cx="8610600" cy="3352800"/>
          </a:xfrm>
        </p:spPr>
        <p:txBody>
          <a:bodyPr>
            <a:normAutofit/>
          </a:bodyPr>
          <a:lstStyle/>
          <a:p>
            <a:pPr marL="0" indent="0">
              <a:buNone/>
            </a:pPr>
            <a:r>
              <a:rPr lang="en-US" sz="2200" b="1" u="sng" dirty="0" smtClean="0"/>
              <a:t>Status Project</a:t>
            </a:r>
            <a:r>
              <a:rPr lang="en-US" sz="2200" dirty="0" smtClean="0"/>
              <a:t/>
            </a:r>
            <a:br>
              <a:rPr lang="en-US" sz="2200" dirty="0" smtClean="0"/>
            </a:br>
            <a:endParaRPr lang="en-US" sz="2200" dirty="0"/>
          </a:p>
          <a:p>
            <a:r>
              <a:rPr lang="en-US" sz="2200" dirty="0" err="1" smtClean="0"/>
              <a:t>DSpace</a:t>
            </a:r>
            <a:endParaRPr lang="en-US" sz="2200" dirty="0" smtClean="0"/>
          </a:p>
          <a:p>
            <a:r>
              <a:rPr lang="en-US" sz="2200" dirty="0" smtClean="0"/>
              <a:t>Currently in procurement process to develop a full system</a:t>
            </a:r>
          </a:p>
          <a:p>
            <a:r>
              <a:rPr lang="en-US" sz="2200" dirty="0" smtClean="0"/>
              <a:t>Metadata in </a:t>
            </a:r>
            <a:r>
              <a:rPr lang="en-US" sz="2200" dirty="0" err="1" smtClean="0"/>
              <a:t>Dspace</a:t>
            </a:r>
            <a:r>
              <a:rPr lang="en-US" sz="2200" dirty="0" smtClean="0"/>
              <a:t> – Dublin Core </a:t>
            </a:r>
          </a:p>
          <a:p>
            <a:r>
              <a:rPr lang="en-US" sz="2200" dirty="0" smtClean="0"/>
              <a:t>Investigating other systems using MARC as underlying format</a:t>
            </a:r>
          </a:p>
          <a:p>
            <a:pPr marL="0" indent="0">
              <a:buNone/>
            </a:pPr>
            <a:endParaRPr lang="en-US" sz="2200" dirty="0"/>
          </a:p>
          <a:p>
            <a:pPr marL="0" indent="0">
              <a:buNone/>
            </a:pPr>
            <a:endParaRPr lang="en-US" sz="2000" dirty="0"/>
          </a:p>
        </p:txBody>
      </p:sp>
      <p:sp>
        <p:nvSpPr>
          <p:cNvPr id="6" name="Rectangle 5"/>
          <p:cNvSpPr/>
          <p:nvPr/>
        </p:nvSpPr>
        <p:spPr>
          <a:xfrm>
            <a:off x="152400" y="6477000"/>
            <a:ext cx="8839200" cy="304800"/>
          </a:xfrm>
          <a:prstGeom prst="rect">
            <a:avLst/>
          </a:prstGeom>
        </p:spPr>
        <p:style>
          <a:lnRef idx="1">
            <a:schemeClr val="accent1"/>
          </a:lnRef>
          <a:fillRef idx="1002">
            <a:schemeClr val="lt2"/>
          </a:fillRef>
          <a:effectRef idx="1">
            <a:schemeClr val="accent1"/>
          </a:effectRef>
          <a:fontRef idx="minor">
            <a:schemeClr val="dk1"/>
          </a:fontRef>
        </p:style>
        <p:txBody>
          <a:bodyPr rtlCol="0" anchor="ctr"/>
          <a:lstStyle/>
          <a:p>
            <a:pPr algn="ctr"/>
            <a:endParaRPr lang="en-GB" dirty="0"/>
          </a:p>
        </p:txBody>
      </p:sp>
      <p:sp>
        <p:nvSpPr>
          <p:cNvPr id="7" name="Footer Placeholder 1"/>
          <p:cNvSpPr>
            <a:spLocks noGrp="1"/>
          </p:cNvSpPr>
          <p:nvPr>
            <p:ph type="ftr" sz="quarter" idx="11"/>
          </p:nvPr>
        </p:nvSpPr>
        <p:spPr>
          <a:xfrm>
            <a:off x="193638" y="6515500"/>
            <a:ext cx="8645562" cy="249385"/>
          </a:xfrm>
        </p:spPr>
        <p:txBody>
          <a:bodyPr/>
          <a:lstStyle/>
          <a:p>
            <a:pPr algn="ctr"/>
            <a:r>
              <a:rPr lang="en-US" sz="1400" b="1" dirty="0" smtClean="0">
                <a:solidFill>
                  <a:schemeClr val="bg2">
                    <a:lumMod val="50000"/>
                  </a:schemeClr>
                </a:solidFill>
              </a:rPr>
              <a:t>Update on United Nations Depository Libraries Reform - By Maritina Paniagua</a:t>
            </a:r>
            <a:endParaRPr lang="en-GB" sz="1400" b="1" dirty="0">
              <a:solidFill>
                <a:schemeClr val="bg2">
                  <a:lumMod val="50000"/>
                </a:schemeClr>
              </a:solidFill>
            </a:endParaRPr>
          </a:p>
        </p:txBody>
      </p:sp>
      <p:pic>
        <p:nvPicPr>
          <p:cNvPr id="8" name="Picture 16" descr="un_button_logo_transparent_"/>
          <p:cNvPicPr>
            <a:picLocks noChangeAspect="1" noChangeArrowheads="1"/>
          </p:cNvPicPr>
          <p:nvPr/>
        </p:nvPicPr>
        <p:blipFill>
          <a:blip r:embed="rId2" cstate="print">
            <a:lum bright="6000"/>
            <a:extLst>
              <a:ext uri="{28A0092B-C50C-407E-A947-70E740481C1C}">
                <a14:useLocalDpi xmlns:a14="http://schemas.microsoft.com/office/drawing/2010/main" val="0"/>
              </a:ext>
            </a:extLst>
          </a:blip>
          <a:srcRect/>
          <a:stretch>
            <a:fillRect/>
          </a:stretch>
        </p:blipFill>
        <p:spPr bwMode="auto">
          <a:xfrm>
            <a:off x="381000" y="355600"/>
            <a:ext cx="1244600"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494690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Dag Digital Library</a:t>
            </a:r>
            <a:endParaRPr lang="en-GB" b="1" dirty="0"/>
          </a:p>
        </p:txBody>
      </p:sp>
      <p:sp>
        <p:nvSpPr>
          <p:cNvPr id="3" name="Content Placeholder 2"/>
          <p:cNvSpPr>
            <a:spLocks noGrp="1"/>
          </p:cNvSpPr>
          <p:nvPr>
            <p:ph idx="1"/>
          </p:nvPr>
        </p:nvSpPr>
        <p:spPr>
          <a:xfrm>
            <a:off x="228600" y="2667001"/>
            <a:ext cx="8610600" cy="3733799"/>
          </a:xfrm>
        </p:spPr>
        <p:txBody>
          <a:bodyPr>
            <a:normAutofit lnSpcReduction="10000"/>
          </a:bodyPr>
          <a:lstStyle/>
          <a:p>
            <a:pPr marL="301943" lvl="1" indent="0">
              <a:buNone/>
            </a:pPr>
            <a:r>
              <a:rPr lang="en-US" sz="2000" b="1" u="sng" dirty="0" smtClean="0"/>
              <a:t>Coverage and collection development roadmap</a:t>
            </a:r>
          </a:p>
          <a:p>
            <a:pPr marL="301943" lvl="1" indent="0">
              <a:buNone/>
            </a:pPr>
            <a:r>
              <a:rPr lang="en-US" sz="2000" dirty="0" smtClean="0"/>
              <a:t>Digital collections will be added by stages.  </a:t>
            </a:r>
          </a:p>
          <a:p>
            <a:pPr marL="301943" lvl="1" indent="0">
              <a:buNone/>
            </a:pPr>
            <a:endParaRPr lang="en-US" sz="2000" b="1" dirty="0" smtClean="0"/>
          </a:p>
          <a:p>
            <a:pPr marL="301943" lvl="1" indent="0">
              <a:buNone/>
            </a:pPr>
            <a:r>
              <a:rPr lang="en-US" sz="2000" b="1" dirty="0" smtClean="0"/>
              <a:t>Stage I (2015-2016): </a:t>
            </a:r>
            <a:r>
              <a:rPr lang="en-US" sz="2000" dirty="0" smtClean="0"/>
              <a:t>Focus on UN official documents and publications that are part of the deposit.  Aim is to provide DLs with digital access that were received in print.</a:t>
            </a:r>
          </a:p>
          <a:p>
            <a:pPr marL="301943" lvl="1" indent="0">
              <a:buNone/>
            </a:pPr>
            <a:endParaRPr lang="en-US" sz="2000" dirty="0"/>
          </a:p>
          <a:p>
            <a:r>
              <a:rPr lang="en-US" sz="2200" b="1" dirty="0"/>
              <a:t>Stage II </a:t>
            </a:r>
            <a:r>
              <a:rPr lang="en-US" sz="2200" b="1" dirty="0" smtClean="0"/>
              <a:t>(2016 -)</a:t>
            </a:r>
            <a:endParaRPr lang="en-US" sz="2200" b="1" dirty="0"/>
          </a:p>
          <a:p>
            <a:r>
              <a:rPr lang="en-US" sz="2000" dirty="0"/>
              <a:t>Oral History</a:t>
            </a:r>
          </a:p>
          <a:p>
            <a:r>
              <a:rPr lang="en-US" sz="2000" dirty="0"/>
              <a:t>UN Maps</a:t>
            </a:r>
          </a:p>
          <a:p>
            <a:r>
              <a:rPr lang="en-US" sz="2000" dirty="0"/>
              <a:t>Other materials</a:t>
            </a:r>
          </a:p>
          <a:p>
            <a:pPr marL="301943" lvl="1" indent="0">
              <a:buNone/>
            </a:pPr>
            <a:endParaRPr lang="en-US" sz="2000" dirty="0"/>
          </a:p>
        </p:txBody>
      </p:sp>
      <p:sp>
        <p:nvSpPr>
          <p:cNvPr id="6" name="Rectangle 5"/>
          <p:cNvSpPr/>
          <p:nvPr/>
        </p:nvSpPr>
        <p:spPr>
          <a:xfrm>
            <a:off x="152400" y="6477000"/>
            <a:ext cx="8839200" cy="304800"/>
          </a:xfrm>
          <a:prstGeom prst="rect">
            <a:avLst/>
          </a:prstGeom>
        </p:spPr>
        <p:style>
          <a:lnRef idx="1">
            <a:schemeClr val="accent1"/>
          </a:lnRef>
          <a:fillRef idx="1002">
            <a:schemeClr val="lt2"/>
          </a:fillRef>
          <a:effectRef idx="1">
            <a:schemeClr val="accent1"/>
          </a:effectRef>
          <a:fontRef idx="minor">
            <a:schemeClr val="dk1"/>
          </a:fontRef>
        </p:style>
        <p:txBody>
          <a:bodyPr rtlCol="0" anchor="ctr"/>
          <a:lstStyle/>
          <a:p>
            <a:pPr algn="ctr"/>
            <a:endParaRPr lang="en-GB" dirty="0"/>
          </a:p>
        </p:txBody>
      </p:sp>
      <p:sp>
        <p:nvSpPr>
          <p:cNvPr id="7" name="Footer Placeholder 1"/>
          <p:cNvSpPr>
            <a:spLocks noGrp="1"/>
          </p:cNvSpPr>
          <p:nvPr>
            <p:ph type="ftr" sz="quarter" idx="11"/>
          </p:nvPr>
        </p:nvSpPr>
        <p:spPr>
          <a:xfrm>
            <a:off x="193638" y="6515500"/>
            <a:ext cx="8645562" cy="249385"/>
          </a:xfrm>
        </p:spPr>
        <p:txBody>
          <a:bodyPr/>
          <a:lstStyle/>
          <a:p>
            <a:pPr algn="ctr"/>
            <a:r>
              <a:rPr lang="en-US" sz="1400" b="1" dirty="0" smtClean="0">
                <a:solidFill>
                  <a:schemeClr val="bg2">
                    <a:lumMod val="50000"/>
                  </a:schemeClr>
                </a:solidFill>
              </a:rPr>
              <a:t>Update on United Nations Depository Libraries Reform - By Maritina Paniagua</a:t>
            </a:r>
            <a:endParaRPr lang="en-GB" sz="1400" b="1" dirty="0">
              <a:solidFill>
                <a:schemeClr val="bg2">
                  <a:lumMod val="50000"/>
                </a:schemeClr>
              </a:solidFill>
            </a:endParaRPr>
          </a:p>
        </p:txBody>
      </p:sp>
      <p:pic>
        <p:nvPicPr>
          <p:cNvPr id="8" name="Picture 16" descr="un_button_logo_transparent_"/>
          <p:cNvPicPr>
            <a:picLocks noChangeAspect="1" noChangeArrowheads="1"/>
          </p:cNvPicPr>
          <p:nvPr/>
        </p:nvPicPr>
        <p:blipFill>
          <a:blip r:embed="rId2" cstate="print">
            <a:lum bright="6000"/>
            <a:extLst>
              <a:ext uri="{28A0092B-C50C-407E-A947-70E740481C1C}">
                <a14:useLocalDpi xmlns:a14="http://schemas.microsoft.com/office/drawing/2010/main" val="0"/>
              </a:ext>
            </a:extLst>
          </a:blip>
          <a:srcRect/>
          <a:stretch>
            <a:fillRect/>
          </a:stretch>
        </p:blipFill>
        <p:spPr bwMode="auto">
          <a:xfrm>
            <a:off x="381000" y="355600"/>
            <a:ext cx="1244600"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3915902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736</TotalTime>
  <Words>773</Words>
  <Application>Microsoft Office PowerPoint</Application>
  <PresentationFormat>On-screen Show (4:3)</PresentationFormat>
  <Paragraphs>128</Paragraphs>
  <Slides>19</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1" baseType="lpstr">
      <vt:lpstr>Waveform</vt:lpstr>
      <vt:lpstr>Image</vt:lpstr>
      <vt:lpstr>PowerPoint Presentation</vt:lpstr>
      <vt:lpstr>Mission</vt:lpstr>
      <vt:lpstr>Mission</vt:lpstr>
      <vt:lpstr>Mind Map</vt:lpstr>
      <vt:lpstr>Consultation Paper</vt:lpstr>
      <vt:lpstr>Components of the  New Programme</vt:lpstr>
      <vt:lpstr>Dag Digital Library</vt:lpstr>
      <vt:lpstr>Dag Digital Library</vt:lpstr>
      <vt:lpstr>Dag Digital Library</vt:lpstr>
      <vt:lpstr>Dag Digital Library</vt:lpstr>
      <vt:lpstr>Dag Digital Library</vt:lpstr>
      <vt:lpstr>Dag Digital Library</vt:lpstr>
      <vt:lpstr>Development of Expertise </vt:lpstr>
      <vt:lpstr>Outreach </vt:lpstr>
      <vt:lpstr>Digital Divide Issues </vt:lpstr>
      <vt:lpstr>Other Issues </vt:lpstr>
      <vt:lpstr>New Programme</vt:lpstr>
      <vt:lpstr>Depository Library Staff</vt:lpstr>
      <vt:lpstr>Depository Library Staff</vt:lpstr>
    </vt:vector>
  </TitlesOfParts>
  <Company>United Nations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United Nations  Depository Libraries</dc:title>
  <dc:creator>Maritina Paniagua</dc:creator>
  <cp:lastModifiedBy>Maritina Paniagua</cp:lastModifiedBy>
  <cp:revision>68</cp:revision>
  <cp:lastPrinted>2015-06-25T17:34:22Z</cp:lastPrinted>
  <dcterms:created xsi:type="dcterms:W3CDTF">2015-06-09T17:28:47Z</dcterms:created>
  <dcterms:modified xsi:type="dcterms:W3CDTF">2015-06-25T19:28:20Z</dcterms:modified>
</cp:coreProperties>
</file>