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3" r:id="rId2"/>
  </p:sldMasterIdLst>
  <p:notesMasterIdLst>
    <p:notesMasterId r:id="rId24"/>
  </p:notesMasterIdLst>
  <p:sldIdLst>
    <p:sldId id="257" r:id="rId3"/>
    <p:sldId id="345" r:id="rId4"/>
    <p:sldId id="347" r:id="rId5"/>
    <p:sldId id="337" r:id="rId6"/>
    <p:sldId id="339" r:id="rId7"/>
    <p:sldId id="342" r:id="rId8"/>
    <p:sldId id="263" r:id="rId9"/>
    <p:sldId id="264" r:id="rId10"/>
    <p:sldId id="266" r:id="rId11"/>
    <p:sldId id="265" r:id="rId12"/>
    <p:sldId id="343" r:id="rId13"/>
    <p:sldId id="269" r:id="rId14"/>
    <p:sldId id="351" r:id="rId15"/>
    <p:sldId id="350" r:id="rId16"/>
    <p:sldId id="272" r:id="rId17"/>
    <p:sldId id="270" r:id="rId18"/>
    <p:sldId id="288" r:id="rId19"/>
    <p:sldId id="273" r:id="rId20"/>
    <p:sldId id="274" r:id="rId21"/>
    <p:sldId id="349" r:id="rId22"/>
    <p:sldId id="336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18A2C73-742B-4B41-A5E2-67F8D733F075}" v="625" dt="2020-02-27T21:46:58.569"/>
  </p1510:revLst>
</p1510:revInfo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97"/>
    <p:restoredTop sz="94733"/>
  </p:normalViewPr>
  <p:slideViewPr>
    <p:cSldViewPr snapToGrid="0">
      <p:cViewPr varScale="1">
        <p:scale>
          <a:sx n="117" d="100"/>
          <a:sy n="117" d="100"/>
        </p:scale>
        <p:origin x="51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svg"/><Relationship Id="rId1" Type="http://schemas.openxmlformats.org/officeDocument/2006/relationships/image" Target="../media/image21.png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10" Type="http://schemas.openxmlformats.org/officeDocument/2006/relationships/image" Target="../media/image30.svg"/><Relationship Id="rId4" Type="http://schemas.openxmlformats.org/officeDocument/2006/relationships/image" Target="../media/image24.svg"/><Relationship Id="rId9" Type="http://schemas.openxmlformats.org/officeDocument/2006/relationships/image" Target="../media/image29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svg"/><Relationship Id="rId1" Type="http://schemas.openxmlformats.org/officeDocument/2006/relationships/image" Target="../media/image33.png"/><Relationship Id="rId6" Type="http://schemas.openxmlformats.org/officeDocument/2006/relationships/image" Target="../media/image38.svg"/><Relationship Id="rId5" Type="http://schemas.openxmlformats.org/officeDocument/2006/relationships/image" Target="../media/image37.png"/><Relationship Id="rId4" Type="http://schemas.openxmlformats.org/officeDocument/2006/relationships/image" Target="../media/image36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svg"/><Relationship Id="rId1" Type="http://schemas.openxmlformats.org/officeDocument/2006/relationships/image" Target="../media/image21.png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10" Type="http://schemas.openxmlformats.org/officeDocument/2006/relationships/image" Target="../media/image30.svg"/><Relationship Id="rId4" Type="http://schemas.openxmlformats.org/officeDocument/2006/relationships/image" Target="../media/image24.svg"/><Relationship Id="rId9" Type="http://schemas.openxmlformats.org/officeDocument/2006/relationships/image" Target="../media/image29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svg"/><Relationship Id="rId1" Type="http://schemas.openxmlformats.org/officeDocument/2006/relationships/image" Target="../media/image33.png"/><Relationship Id="rId6" Type="http://schemas.openxmlformats.org/officeDocument/2006/relationships/image" Target="../media/image38.svg"/><Relationship Id="rId5" Type="http://schemas.openxmlformats.org/officeDocument/2006/relationships/image" Target="../media/image37.png"/><Relationship Id="rId4" Type="http://schemas.openxmlformats.org/officeDocument/2006/relationships/image" Target="../media/image36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DDFC6D-2027-4311-B472-0BD090182C22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9D7D0113-B7B6-453C-8905-305D4BF45A78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400" err="1"/>
            <a:t>CONTENTdm</a:t>
          </a:r>
          <a:r>
            <a:rPr lang="en-US" sz="2400"/>
            <a:t> data could be harvested and aggregated using the IIIF Change Discovery API </a:t>
          </a:r>
        </a:p>
      </dgm:t>
    </dgm:pt>
    <dgm:pt modelId="{B1E5AA9C-BA13-4A8B-823D-799C613BAF01}" type="parTrans" cxnId="{18C1AAE7-11ED-440A-AE56-8D7935410343}">
      <dgm:prSet/>
      <dgm:spPr/>
      <dgm:t>
        <a:bodyPr/>
        <a:lstStyle/>
        <a:p>
          <a:endParaRPr lang="en-US"/>
        </a:p>
      </dgm:t>
    </dgm:pt>
    <dgm:pt modelId="{BEA283CB-A49C-4E0C-8D99-81579A071DFE}" type="sibTrans" cxnId="{18C1AAE7-11ED-440A-AE56-8D7935410343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96105144-656A-4A61-8A16-7DDE83904E82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400" err="1"/>
            <a:t>CONTENTdm</a:t>
          </a:r>
          <a:r>
            <a:rPr lang="en-US" sz="2400"/>
            <a:t> discovery can be improved by indexing aggregated metadata</a:t>
          </a:r>
        </a:p>
      </dgm:t>
    </dgm:pt>
    <dgm:pt modelId="{C39EEBF8-38D6-4649-836F-6FBD7D1D9B84}" type="parTrans" cxnId="{1D6F5762-0F8D-4007-BD49-73948442F682}">
      <dgm:prSet/>
      <dgm:spPr/>
      <dgm:t>
        <a:bodyPr/>
        <a:lstStyle/>
        <a:p>
          <a:endParaRPr lang="en-US"/>
        </a:p>
      </dgm:t>
    </dgm:pt>
    <dgm:pt modelId="{3445BD4E-EE07-40FD-9074-B39069D82D2F}" type="sibTrans" cxnId="{1D6F5762-0F8D-4007-BD49-73948442F682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E5AEAE27-36E8-4175-A444-7DEF02EA5778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400"/>
            <a:t>Structured, linked data can be derived from </a:t>
          </a:r>
          <a:r>
            <a:rPr lang="en-US" sz="2400" err="1"/>
            <a:t>CONTENTdm</a:t>
          </a:r>
          <a:r>
            <a:rPr lang="en-US" sz="2400"/>
            <a:t> fields mapped to Dublin Core</a:t>
          </a:r>
        </a:p>
      </dgm:t>
    </dgm:pt>
    <dgm:pt modelId="{8E1E6FC6-933B-4DFC-BF9F-59883D4EAA84}" type="parTrans" cxnId="{36F00A8A-1A78-438D-9C9F-31B451BB83BD}">
      <dgm:prSet/>
      <dgm:spPr/>
      <dgm:t>
        <a:bodyPr/>
        <a:lstStyle/>
        <a:p>
          <a:endParaRPr lang="en-US"/>
        </a:p>
      </dgm:t>
    </dgm:pt>
    <dgm:pt modelId="{D0ACA1BE-BCE7-47E4-859E-29EDC23703E8}" type="sibTrans" cxnId="{36F00A8A-1A78-438D-9C9F-31B451BB83BD}">
      <dgm:prSet/>
      <dgm:spPr/>
      <dgm:t>
        <a:bodyPr/>
        <a:lstStyle/>
        <a:p>
          <a:endParaRPr lang="en-US"/>
        </a:p>
      </dgm:t>
    </dgm:pt>
    <dgm:pt modelId="{7EBC8876-F9C5-4AF8-B5A9-B4B732949DF0}" type="pres">
      <dgm:prSet presAssocID="{12DDFC6D-2027-4311-B472-0BD090182C22}" presName="root" presStyleCnt="0">
        <dgm:presLayoutVars>
          <dgm:dir/>
          <dgm:resizeHandles val="exact"/>
        </dgm:presLayoutVars>
      </dgm:prSet>
      <dgm:spPr/>
    </dgm:pt>
    <dgm:pt modelId="{8C19D1D1-98F3-45B6-92A9-0DE19769BD8C}" type="pres">
      <dgm:prSet presAssocID="{9D7D0113-B7B6-453C-8905-305D4BF45A78}" presName="compNode" presStyleCnt="0"/>
      <dgm:spPr/>
    </dgm:pt>
    <dgm:pt modelId="{0EAB7D27-C916-4F1D-8430-EBEE4C8C00BB}" type="pres">
      <dgm:prSet presAssocID="{9D7D0113-B7B6-453C-8905-305D4BF45A78}" presName="bgRect" presStyleLbl="bgShp" presStyleIdx="0" presStyleCnt="3"/>
      <dgm:spPr/>
    </dgm:pt>
    <dgm:pt modelId="{0C6DA828-2F08-46DE-8779-D52F9EA265B3}" type="pres">
      <dgm:prSet presAssocID="{9D7D0113-B7B6-453C-8905-305D4BF45A78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ightbulb"/>
        </a:ext>
      </dgm:extLst>
    </dgm:pt>
    <dgm:pt modelId="{C59E2D20-6A5D-4EF7-BFA7-18F3CC2129A7}" type="pres">
      <dgm:prSet presAssocID="{9D7D0113-B7B6-453C-8905-305D4BF45A78}" presName="spaceRect" presStyleCnt="0"/>
      <dgm:spPr/>
    </dgm:pt>
    <dgm:pt modelId="{ED851039-47D2-4133-B1BD-2FDAAFFCF79C}" type="pres">
      <dgm:prSet presAssocID="{9D7D0113-B7B6-453C-8905-305D4BF45A78}" presName="parTx" presStyleLbl="revTx" presStyleIdx="0" presStyleCnt="3">
        <dgm:presLayoutVars>
          <dgm:chMax val="0"/>
          <dgm:chPref val="0"/>
        </dgm:presLayoutVars>
      </dgm:prSet>
      <dgm:spPr/>
    </dgm:pt>
    <dgm:pt modelId="{1D4D6538-8A74-48C6-9B3B-1A2D706C60FA}" type="pres">
      <dgm:prSet presAssocID="{BEA283CB-A49C-4E0C-8D99-81579A071DFE}" presName="sibTrans" presStyleCnt="0"/>
      <dgm:spPr/>
    </dgm:pt>
    <dgm:pt modelId="{EBB2876E-E91D-4278-B742-178C1FB26030}" type="pres">
      <dgm:prSet presAssocID="{96105144-656A-4A61-8A16-7DDE83904E82}" presName="compNode" presStyleCnt="0"/>
      <dgm:spPr/>
    </dgm:pt>
    <dgm:pt modelId="{DEEA2F22-83E3-4FE1-A077-B61D431FEE64}" type="pres">
      <dgm:prSet presAssocID="{96105144-656A-4A61-8A16-7DDE83904E82}" presName="bgRect" presStyleLbl="bgShp" presStyleIdx="1" presStyleCnt="3"/>
      <dgm:spPr/>
    </dgm:pt>
    <dgm:pt modelId="{296C47A9-40DE-4321-89F9-E41351056871}" type="pres">
      <dgm:prSet presAssocID="{96105144-656A-4A61-8A16-7DDE83904E82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mart Phone"/>
        </a:ext>
      </dgm:extLst>
    </dgm:pt>
    <dgm:pt modelId="{459E6BAC-724E-4885-B4BE-50CAECBA5485}" type="pres">
      <dgm:prSet presAssocID="{96105144-656A-4A61-8A16-7DDE83904E82}" presName="spaceRect" presStyleCnt="0"/>
      <dgm:spPr/>
    </dgm:pt>
    <dgm:pt modelId="{1E5404D5-5172-469B-9D93-86E3F48D08AA}" type="pres">
      <dgm:prSet presAssocID="{96105144-656A-4A61-8A16-7DDE83904E82}" presName="parTx" presStyleLbl="revTx" presStyleIdx="1" presStyleCnt="3">
        <dgm:presLayoutVars>
          <dgm:chMax val="0"/>
          <dgm:chPref val="0"/>
        </dgm:presLayoutVars>
      </dgm:prSet>
      <dgm:spPr/>
    </dgm:pt>
    <dgm:pt modelId="{7B9396B0-11BE-4189-AC10-15C97027A59C}" type="pres">
      <dgm:prSet presAssocID="{3445BD4E-EE07-40FD-9074-B39069D82D2F}" presName="sibTrans" presStyleCnt="0"/>
      <dgm:spPr/>
    </dgm:pt>
    <dgm:pt modelId="{32278F6E-01E6-4714-8874-239688825315}" type="pres">
      <dgm:prSet presAssocID="{E5AEAE27-36E8-4175-A444-7DEF02EA5778}" presName="compNode" presStyleCnt="0"/>
      <dgm:spPr/>
    </dgm:pt>
    <dgm:pt modelId="{C602DDCA-5324-497C-AD06-35A50D2E42E7}" type="pres">
      <dgm:prSet presAssocID="{E5AEAE27-36E8-4175-A444-7DEF02EA5778}" presName="bgRect" presStyleLbl="bgShp" presStyleIdx="2" presStyleCnt="3" custLinFactNeighborX="-9163" custLinFactNeighborY="470"/>
      <dgm:spPr/>
    </dgm:pt>
    <dgm:pt modelId="{AC462213-4138-490E-A29A-F43B4C4BE005}" type="pres">
      <dgm:prSet presAssocID="{E5AEAE27-36E8-4175-A444-7DEF02EA5778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CF016811-DE8A-4837-8E9B-F003797A0950}" type="pres">
      <dgm:prSet presAssocID="{E5AEAE27-36E8-4175-A444-7DEF02EA5778}" presName="spaceRect" presStyleCnt="0"/>
      <dgm:spPr/>
    </dgm:pt>
    <dgm:pt modelId="{D0CC287A-C432-4E65-A9AC-D43997E94B84}" type="pres">
      <dgm:prSet presAssocID="{E5AEAE27-36E8-4175-A444-7DEF02EA5778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B77F6136-D826-4D12-9BF1-D4364F6ED2F8}" type="presOf" srcId="{9D7D0113-B7B6-453C-8905-305D4BF45A78}" destId="{ED851039-47D2-4133-B1BD-2FDAAFFCF79C}" srcOrd="0" destOrd="0" presId="urn:microsoft.com/office/officeart/2018/2/layout/IconVerticalSolidList"/>
    <dgm:cxn modelId="{D0A64E48-63F9-4668-AE36-943E7132B665}" type="presOf" srcId="{12DDFC6D-2027-4311-B472-0BD090182C22}" destId="{7EBC8876-F9C5-4AF8-B5A9-B4B732949DF0}" srcOrd="0" destOrd="0" presId="urn:microsoft.com/office/officeart/2018/2/layout/IconVerticalSolidList"/>
    <dgm:cxn modelId="{1D6F5762-0F8D-4007-BD49-73948442F682}" srcId="{12DDFC6D-2027-4311-B472-0BD090182C22}" destId="{96105144-656A-4A61-8A16-7DDE83904E82}" srcOrd="1" destOrd="0" parTransId="{C39EEBF8-38D6-4649-836F-6FBD7D1D9B84}" sibTransId="{3445BD4E-EE07-40FD-9074-B39069D82D2F}"/>
    <dgm:cxn modelId="{36F00A8A-1A78-438D-9C9F-31B451BB83BD}" srcId="{12DDFC6D-2027-4311-B472-0BD090182C22}" destId="{E5AEAE27-36E8-4175-A444-7DEF02EA5778}" srcOrd="2" destOrd="0" parTransId="{8E1E6FC6-933B-4DFC-BF9F-59883D4EAA84}" sibTransId="{D0ACA1BE-BCE7-47E4-859E-29EDC23703E8}"/>
    <dgm:cxn modelId="{2EBCC297-FEF9-42E0-BDBB-299857C311EC}" type="presOf" srcId="{96105144-656A-4A61-8A16-7DDE83904E82}" destId="{1E5404D5-5172-469B-9D93-86E3F48D08AA}" srcOrd="0" destOrd="0" presId="urn:microsoft.com/office/officeart/2018/2/layout/IconVerticalSolidList"/>
    <dgm:cxn modelId="{D02DB9E4-E767-4A32-ACC9-809BB16709E0}" type="presOf" srcId="{E5AEAE27-36E8-4175-A444-7DEF02EA5778}" destId="{D0CC287A-C432-4E65-A9AC-D43997E94B84}" srcOrd="0" destOrd="0" presId="urn:microsoft.com/office/officeart/2018/2/layout/IconVerticalSolidList"/>
    <dgm:cxn modelId="{18C1AAE7-11ED-440A-AE56-8D7935410343}" srcId="{12DDFC6D-2027-4311-B472-0BD090182C22}" destId="{9D7D0113-B7B6-453C-8905-305D4BF45A78}" srcOrd="0" destOrd="0" parTransId="{B1E5AA9C-BA13-4A8B-823D-799C613BAF01}" sibTransId="{BEA283CB-A49C-4E0C-8D99-81579A071DFE}"/>
    <dgm:cxn modelId="{465EAA98-2480-464F-AA22-A8AE81B66563}" type="presParOf" srcId="{7EBC8876-F9C5-4AF8-B5A9-B4B732949DF0}" destId="{8C19D1D1-98F3-45B6-92A9-0DE19769BD8C}" srcOrd="0" destOrd="0" presId="urn:microsoft.com/office/officeart/2018/2/layout/IconVerticalSolidList"/>
    <dgm:cxn modelId="{E4BE4851-8AAA-4522-97F0-D7742D57384B}" type="presParOf" srcId="{8C19D1D1-98F3-45B6-92A9-0DE19769BD8C}" destId="{0EAB7D27-C916-4F1D-8430-EBEE4C8C00BB}" srcOrd="0" destOrd="0" presId="urn:microsoft.com/office/officeart/2018/2/layout/IconVerticalSolidList"/>
    <dgm:cxn modelId="{6393EBF0-B6F6-49C7-8A51-6CDF1583627E}" type="presParOf" srcId="{8C19D1D1-98F3-45B6-92A9-0DE19769BD8C}" destId="{0C6DA828-2F08-46DE-8779-D52F9EA265B3}" srcOrd="1" destOrd="0" presId="urn:microsoft.com/office/officeart/2018/2/layout/IconVerticalSolidList"/>
    <dgm:cxn modelId="{6EC65C2D-2DF6-44C8-8403-6EC6610AAE99}" type="presParOf" srcId="{8C19D1D1-98F3-45B6-92A9-0DE19769BD8C}" destId="{C59E2D20-6A5D-4EF7-BFA7-18F3CC2129A7}" srcOrd="2" destOrd="0" presId="urn:microsoft.com/office/officeart/2018/2/layout/IconVerticalSolidList"/>
    <dgm:cxn modelId="{1A69A0E0-F47D-43DD-92A0-02C8DE895B48}" type="presParOf" srcId="{8C19D1D1-98F3-45B6-92A9-0DE19769BD8C}" destId="{ED851039-47D2-4133-B1BD-2FDAAFFCF79C}" srcOrd="3" destOrd="0" presId="urn:microsoft.com/office/officeart/2018/2/layout/IconVerticalSolidList"/>
    <dgm:cxn modelId="{D107A285-A41B-49F0-8D14-86438C69D665}" type="presParOf" srcId="{7EBC8876-F9C5-4AF8-B5A9-B4B732949DF0}" destId="{1D4D6538-8A74-48C6-9B3B-1A2D706C60FA}" srcOrd="1" destOrd="0" presId="urn:microsoft.com/office/officeart/2018/2/layout/IconVerticalSolidList"/>
    <dgm:cxn modelId="{6570F634-BF83-4A78-A275-4C7BD0E391C0}" type="presParOf" srcId="{7EBC8876-F9C5-4AF8-B5A9-B4B732949DF0}" destId="{EBB2876E-E91D-4278-B742-178C1FB26030}" srcOrd="2" destOrd="0" presId="urn:microsoft.com/office/officeart/2018/2/layout/IconVerticalSolidList"/>
    <dgm:cxn modelId="{DD41668F-0A79-4DBF-954B-78ACC472FEB1}" type="presParOf" srcId="{EBB2876E-E91D-4278-B742-178C1FB26030}" destId="{DEEA2F22-83E3-4FE1-A077-B61D431FEE64}" srcOrd="0" destOrd="0" presId="urn:microsoft.com/office/officeart/2018/2/layout/IconVerticalSolidList"/>
    <dgm:cxn modelId="{6F6ED3A3-C073-4715-9397-F0472BA90B95}" type="presParOf" srcId="{EBB2876E-E91D-4278-B742-178C1FB26030}" destId="{296C47A9-40DE-4321-89F9-E41351056871}" srcOrd="1" destOrd="0" presId="urn:microsoft.com/office/officeart/2018/2/layout/IconVerticalSolidList"/>
    <dgm:cxn modelId="{5871215F-C3E4-4FE3-8F98-14C2D7F27F09}" type="presParOf" srcId="{EBB2876E-E91D-4278-B742-178C1FB26030}" destId="{459E6BAC-724E-4885-B4BE-50CAECBA5485}" srcOrd="2" destOrd="0" presId="urn:microsoft.com/office/officeart/2018/2/layout/IconVerticalSolidList"/>
    <dgm:cxn modelId="{D9DA63C5-9A5C-47CE-AA37-11397497D626}" type="presParOf" srcId="{EBB2876E-E91D-4278-B742-178C1FB26030}" destId="{1E5404D5-5172-469B-9D93-86E3F48D08AA}" srcOrd="3" destOrd="0" presId="urn:microsoft.com/office/officeart/2018/2/layout/IconVerticalSolidList"/>
    <dgm:cxn modelId="{4B6E03EB-1609-4E98-B94D-0E16D1A6B561}" type="presParOf" srcId="{7EBC8876-F9C5-4AF8-B5A9-B4B732949DF0}" destId="{7B9396B0-11BE-4189-AC10-15C97027A59C}" srcOrd="3" destOrd="0" presId="urn:microsoft.com/office/officeart/2018/2/layout/IconVerticalSolidList"/>
    <dgm:cxn modelId="{5558DB82-D687-4D45-B9AC-8B1979E7719D}" type="presParOf" srcId="{7EBC8876-F9C5-4AF8-B5A9-B4B732949DF0}" destId="{32278F6E-01E6-4714-8874-239688825315}" srcOrd="4" destOrd="0" presId="urn:microsoft.com/office/officeart/2018/2/layout/IconVerticalSolidList"/>
    <dgm:cxn modelId="{B28731DB-4B85-4BAB-9B58-4AE534CF452E}" type="presParOf" srcId="{32278F6E-01E6-4714-8874-239688825315}" destId="{C602DDCA-5324-497C-AD06-35A50D2E42E7}" srcOrd="0" destOrd="0" presId="urn:microsoft.com/office/officeart/2018/2/layout/IconVerticalSolidList"/>
    <dgm:cxn modelId="{A5769A8E-813E-44C6-A5C1-17E84E74B245}" type="presParOf" srcId="{32278F6E-01E6-4714-8874-239688825315}" destId="{AC462213-4138-490E-A29A-F43B4C4BE005}" srcOrd="1" destOrd="0" presId="urn:microsoft.com/office/officeart/2018/2/layout/IconVerticalSolidList"/>
    <dgm:cxn modelId="{6F05CC63-D420-4A06-A9F5-FE78793AF093}" type="presParOf" srcId="{32278F6E-01E6-4714-8874-239688825315}" destId="{CF016811-DE8A-4837-8E9B-F003797A0950}" srcOrd="2" destOrd="0" presId="urn:microsoft.com/office/officeart/2018/2/layout/IconVerticalSolidList"/>
    <dgm:cxn modelId="{B018E98B-C337-4099-AF03-79190F37084A}" type="presParOf" srcId="{32278F6E-01E6-4714-8874-239688825315}" destId="{D0CC287A-C432-4E65-A9AC-D43997E94B84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7A7C621-8BDC-4FF2-8025-F7DF3DEEBEC6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2643856B-B058-404E-94E9-48F70BF37CA4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IIIF Change Discovery API is a sound and stable syndication architecture</a:t>
          </a:r>
        </a:p>
      </dgm:t>
    </dgm:pt>
    <dgm:pt modelId="{1430610C-98BD-4ACB-9149-C7CC11288896}" type="parTrans" cxnId="{1B5804F9-86AA-49BD-8BC0-08A401A0BBF1}">
      <dgm:prSet/>
      <dgm:spPr/>
      <dgm:t>
        <a:bodyPr/>
        <a:lstStyle/>
        <a:p>
          <a:endParaRPr lang="en-US"/>
        </a:p>
      </dgm:t>
    </dgm:pt>
    <dgm:pt modelId="{95BFFC7E-5A94-42A6-99A9-8B40083F561B}" type="sibTrans" cxnId="{1B5804F9-86AA-49BD-8BC0-08A401A0BBF1}">
      <dgm:prSet/>
      <dgm:spPr/>
      <dgm:t>
        <a:bodyPr/>
        <a:lstStyle/>
        <a:p>
          <a:endParaRPr lang="en-US"/>
        </a:p>
      </dgm:t>
    </dgm:pt>
    <dgm:pt modelId="{E2F93DAC-DAA2-4840-91BD-07581E0E309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Aggregation adds value</a:t>
          </a:r>
        </a:p>
      </dgm:t>
    </dgm:pt>
    <dgm:pt modelId="{571E2302-8546-4265-903D-E0A15F38878A}" type="parTrans" cxnId="{AF72AB65-76ED-4349-8B9F-1A02FED3216E}">
      <dgm:prSet/>
      <dgm:spPr/>
      <dgm:t>
        <a:bodyPr/>
        <a:lstStyle/>
        <a:p>
          <a:endParaRPr lang="en-US"/>
        </a:p>
      </dgm:t>
    </dgm:pt>
    <dgm:pt modelId="{B67E3F27-D4DA-47B2-94BD-C6647683A743}" type="sibTrans" cxnId="{AF72AB65-76ED-4349-8B9F-1A02FED3216E}">
      <dgm:prSet/>
      <dgm:spPr/>
      <dgm:t>
        <a:bodyPr/>
        <a:lstStyle/>
        <a:p>
          <a:endParaRPr lang="en-US"/>
        </a:p>
      </dgm:t>
    </dgm:pt>
    <dgm:pt modelId="{97E4C713-212D-4561-A340-9D5686EF82FA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Structured data can be reconciled with existing vocabularies. Quick win: URI-based retrieval, aka authority control for searching</a:t>
          </a:r>
        </a:p>
      </dgm:t>
    </dgm:pt>
    <dgm:pt modelId="{6244B895-E304-4B66-ACE0-9380090B91FC}" type="parTrans" cxnId="{53D3A7B3-030A-4C28-923C-3BE0ED2F2E43}">
      <dgm:prSet/>
      <dgm:spPr/>
      <dgm:t>
        <a:bodyPr/>
        <a:lstStyle/>
        <a:p>
          <a:endParaRPr lang="en-US"/>
        </a:p>
      </dgm:t>
    </dgm:pt>
    <dgm:pt modelId="{7366C018-F154-4CB8-B541-3CADF08924E1}" type="sibTrans" cxnId="{53D3A7B3-030A-4C28-923C-3BE0ED2F2E43}">
      <dgm:prSet/>
      <dgm:spPr/>
      <dgm:t>
        <a:bodyPr/>
        <a:lstStyle/>
        <a:p>
          <a:endParaRPr lang="en-US"/>
        </a:p>
      </dgm:t>
    </dgm:pt>
    <dgm:pt modelId="{930DCDF2-3A9A-4010-AE7A-86E944A7CBB6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Generally-speaking, </a:t>
          </a:r>
          <a:r>
            <a:rPr lang="en-US" err="1"/>
            <a:t>CONTENTdm</a:t>
          </a:r>
          <a:r>
            <a:rPr lang="en-US"/>
            <a:t> data is too varied and incomplete to support automated reconciliation.</a:t>
          </a:r>
        </a:p>
      </dgm:t>
    </dgm:pt>
    <dgm:pt modelId="{C1DC4E12-BE8B-45D2-8665-5B79E0D85386}" type="parTrans" cxnId="{0EF8DFA3-2D8F-452B-A1B8-81DB023CCE2F}">
      <dgm:prSet/>
      <dgm:spPr/>
      <dgm:t>
        <a:bodyPr/>
        <a:lstStyle/>
        <a:p>
          <a:endParaRPr lang="en-US"/>
        </a:p>
      </dgm:t>
    </dgm:pt>
    <dgm:pt modelId="{67545444-A292-4EDD-994E-958A4C646BA4}" type="sibTrans" cxnId="{0EF8DFA3-2D8F-452B-A1B8-81DB023CCE2F}">
      <dgm:prSet/>
      <dgm:spPr/>
      <dgm:t>
        <a:bodyPr/>
        <a:lstStyle/>
        <a:p>
          <a:endParaRPr lang="en-US"/>
        </a:p>
      </dgm:t>
    </dgm:pt>
    <dgm:pt modelId="{D2129BB3-EFEB-4470-A8C5-7C03AFAFD49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The potential for deep and meaningful discovery can be realized if data is provided as structured, linked data by its source.</a:t>
          </a:r>
        </a:p>
      </dgm:t>
    </dgm:pt>
    <dgm:pt modelId="{25DE49C8-ABDB-496C-A9FF-287429203C28}" type="parTrans" cxnId="{D6DDCC6B-7E1C-44A8-B1EC-D7C24CFA0434}">
      <dgm:prSet/>
      <dgm:spPr/>
      <dgm:t>
        <a:bodyPr/>
        <a:lstStyle/>
        <a:p>
          <a:endParaRPr lang="en-US"/>
        </a:p>
      </dgm:t>
    </dgm:pt>
    <dgm:pt modelId="{96DC3421-CDD2-424B-AA98-8839A8524363}" type="sibTrans" cxnId="{D6DDCC6B-7E1C-44A8-B1EC-D7C24CFA0434}">
      <dgm:prSet/>
      <dgm:spPr/>
      <dgm:t>
        <a:bodyPr/>
        <a:lstStyle/>
        <a:p>
          <a:endParaRPr lang="en-US"/>
        </a:p>
      </dgm:t>
    </dgm:pt>
    <dgm:pt modelId="{6CDA5CAC-0A84-4709-996B-9793F42508D6}" type="pres">
      <dgm:prSet presAssocID="{77A7C621-8BDC-4FF2-8025-F7DF3DEEBEC6}" presName="root" presStyleCnt="0">
        <dgm:presLayoutVars>
          <dgm:dir/>
          <dgm:resizeHandles val="exact"/>
        </dgm:presLayoutVars>
      </dgm:prSet>
      <dgm:spPr/>
    </dgm:pt>
    <dgm:pt modelId="{85117BA8-9C53-4E12-9A95-8BB703F08450}" type="pres">
      <dgm:prSet presAssocID="{2643856B-B058-404E-94E9-48F70BF37CA4}" presName="compNode" presStyleCnt="0"/>
      <dgm:spPr/>
    </dgm:pt>
    <dgm:pt modelId="{E40BD8CF-EBC6-4023-B893-FBF9BE273257}" type="pres">
      <dgm:prSet presAssocID="{2643856B-B058-404E-94E9-48F70BF37CA4}" presName="bgRect" presStyleLbl="bgShp" presStyleIdx="0" presStyleCnt="5"/>
      <dgm:spPr/>
    </dgm:pt>
    <dgm:pt modelId="{1ED48B7B-DA65-4FB4-84DD-0B09C1CA4F2B}" type="pres">
      <dgm:prSet presAssocID="{2643856B-B058-404E-94E9-48F70BF37CA4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5410A2C1-352A-4B54-84DD-B873FAA3EB89}" type="pres">
      <dgm:prSet presAssocID="{2643856B-B058-404E-94E9-48F70BF37CA4}" presName="spaceRect" presStyleCnt="0"/>
      <dgm:spPr/>
    </dgm:pt>
    <dgm:pt modelId="{7EEAAE40-165D-4352-AEE6-56E61A07E4C0}" type="pres">
      <dgm:prSet presAssocID="{2643856B-B058-404E-94E9-48F70BF37CA4}" presName="parTx" presStyleLbl="revTx" presStyleIdx="0" presStyleCnt="5">
        <dgm:presLayoutVars>
          <dgm:chMax val="0"/>
          <dgm:chPref val="0"/>
        </dgm:presLayoutVars>
      </dgm:prSet>
      <dgm:spPr/>
    </dgm:pt>
    <dgm:pt modelId="{76D94151-4B84-4F7E-8A36-67F875C49DBB}" type="pres">
      <dgm:prSet presAssocID="{95BFFC7E-5A94-42A6-99A9-8B40083F561B}" presName="sibTrans" presStyleCnt="0"/>
      <dgm:spPr/>
    </dgm:pt>
    <dgm:pt modelId="{936AEF77-B1E8-460B-BFCF-F708A86C3335}" type="pres">
      <dgm:prSet presAssocID="{E2F93DAC-DAA2-4840-91BD-07581E0E3092}" presName="compNode" presStyleCnt="0"/>
      <dgm:spPr/>
    </dgm:pt>
    <dgm:pt modelId="{5D8D3D66-D28E-43C9-B665-E765533DB033}" type="pres">
      <dgm:prSet presAssocID="{E2F93DAC-DAA2-4840-91BD-07581E0E3092}" presName="bgRect" presStyleLbl="bgShp" presStyleIdx="1" presStyleCnt="5"/>
      <dgm:spPr/>
    </dgm:pt>
    <dgm:pt modelId="{7937B31D-E178-44F1-8CF7-F86536A709C6}" type="pres">
      <dgm:prSet presAssocID="{E2F93DAC-DAA2-4840-91BD-07581E0E3092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1205311C-5A8E-467D-BA2D-0F5A164ACDED}" type="pres">
      <dgm:prSet presAssocID="{E2F93DAC-DAA2-4840-91BD-07581E0E3092}" presName="spaceRect" presStyleCnt="0"/>
      <dgm:spPr/>
    </dgm:pt>
    <dgm:pt modelId="{1B394955-275A-4861-9475-852459D87E75}" type="pres">
      <dgm:prSet presAssocID="{E2F93DAC-DAA2-4840-91BD-07581E0E3092}" presName="parTx" presStyleLbl="revTx" presStyleIdx="1" presStyleCnt="5">
        <dgm:presLayoutVars>
          <dgm:chMax val="0"/>
          <dgm:chPref val="0"/>
        </dgm:presLayoutVars>
      </dgm:prSet>
      <dgm:spPr/>
    </dgm:pt>
    <dgm:pt modelId="{50DDE3B6-BEBF-4B33-8451-FFB5A02ACE26}" type="pres">
      <dgm:prSet presAssocID="{B67E3F27-D4DA-47B2-94BD-C6647683A743}" presName="sibTrans" presStyleCnt="0"/>
      <dgm:spPr/>
    </dgm:pt>
    <dgm:pt modelId="{8B615981-5200-4C5F-AE56-DDE06F9FD8CC}" type="pres">
      <dgm:prSet presAssocID="{97E4C713-212D-4561-A340-9D5686EF82FA}" presName="compNode" presStyleCnt="0"/>
      <dgm:spPr/>
    </dgm:pt>
    <dgm:pt modelId="{763FA91F-46F6-42BE-8663-C1D177C9C708}" type="pres">
      <dgm:prSet presAssocID="{97E4C713-212D-4561-A340-9D5686EF82FA}" presName="bgRect" presStyleLbl="bgShp" presStyleIdx="2" presStyleCnt="5"/>
      <dgm:spPr/>
    </dgm:pt>
    <dgm:pt modelId="{EE543D10-B658-41ED-B7AC-FC48CF1064F7}" type="pres">
      <dgm:prSet presAssocID="{97E4C713-212D-4561-A340-9D5686EF82FA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esentation with Checklist"/>
        </a:ext>
      </dgm:extLst>
    </dgm:pt>
    <dgm:pt modelId="{580367BB-8C7B-4D5B-9F2C-42CCA7231739}" type="pres">
      <dgm:prSet presAssocID="{97E4C713-212D-4561-A340-9D5686EF82FA}" presName="spaceRect" presStyleCnt="0"/>
      <dgm:spPr/>
    </dgm:pt>
    <dgm:pt modelId="{868C0D0E-99AB-4819-861D-D7FFB95AB80C}" type="pres">
      <dgm:prSet presAssocID="{97E4C713-212D-4561-A340-9D5686EF82FA}" presName="parTx" presStyleLbl="revTx" presStyleIdx="2" presStyleCnt="5">
        <dgm:presLayoutVars>
          <dgm:chMax val="0"/>
          <dgm:chPref val="0"/>
        </dgm:presLayoutVars>
      </dgm:prSet>
      <dgm:spPr/>
    </dgm:pt>
    <dgm:pt modelId="{38250AAC-4BCA-4EC4-882F-F2BBDF12F4D9}" type="pres">
      <dgm:prSet presAssocID="{7366C018-F154-4CB8-B541-3CADF08924E1}" presName="sibTrans" presStyleCnt="0"/>
      <dgm:spPr/>
    </dgm:pt>
    <dgm:pt modelId="{9A3E5EB5-6F91-41D2-943D-373BDDC3EB6D}" type="pres">
      <dgm:prSet presAssocID="{930DCDF2-3A9A-4010-AE7A-86E944A7CBB6}" presName="compNode" presStyleCnt="0"/>
      <dgm:spPr/>
    </dgm:pt>
    <dgm:pt modelId="{42EAB910-A437-4219-90EF-FF7193B5F74A}" type="pres">
      <dgm:prSet presAssocID="{930DCDF2-3A9A-4010-AE7A-86E944A7CBB6}" presName="bgRect" presStyleLbl="bgShp" presStyleIdx="3" presStyleCnt="5"/>
      <dgm:spPr/>
    </dgm:pt>
    <dgm:pt modelId="{ACED4CBC-5874-4786-B47D-226EEAE4407B}" type="pres">
      <dgm:prSet presAssocID="{930DCDF2-3A9A-4010-AE7A-86E944A7CBB6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keleton"/>
        </a:ext>
      </dgm:extLst>
    </dgm:pt>
    <dgm:pt modelId="{E727531A-27D4-4BCB-9542-9B08321C03D2}" type="pres">
      <dgm:prSet presAssocID="{930DCDF2-3A9A-4010-AE7A-86E944A7CBB6}" presName="spaceRect" presStyleCnt="0"/>
      <dgm:spPr/>
    </dgm:pt>
    <dgm:pt modelId="{06ABF57E-8485-477F-BBCE-482FB4F67D4B}" type="pres">
      <dgm:prSet presAssocID="{930DCDF2-3A9A-4010-AE7A-86E944A7CBB6}" presName="parTx" presStyleLbl="revTx" presStyleIdx="3" presStyleCnt="5">
        <dgm:presLayoutVars>
          <dgm:chMax val="0"/>
          <dgm:chPref val="0"/>
        </dgm:presLayoutVars>
      </dgm:prSet>
      <dgm:spPr/>
    </dgm:pt>
    <dgm:pt modelId="{DF8F7E5F-49CB-4569-9ED9-0DE37C1CF9A2}" type="pres">
      <dgm:prSet presAssocID="{67545444-A292-4EDD-994E-958A4C646BA4}" presName="sibTrans" presStyleCnt="0"/>
      <dgm:spPr/>
    </dgm:pt>
    <dgm:pt modelId="{23AA6464-7BA3-4675-BB28-DCA94C5919FF}" type="pres">
      <dgm:prSet presAssocID="{D2129BB3-EFEB-4470-A8C5-7C03AFAFD495}" presName="compNode" presStyleCnt="0"/>
      <dgm:spPr/>
    </dgm:pt>
    <dgm:pt modelId="{593BF4BF-C720-4B45-8F78-27868556BE45}" type="pres">
      <dgm:prSet presAssocID="{D2129BB3-EFEB-4470-A8C5-7C03AFAFD495}" presName="bgRect" presStyleLbl="bgShp" presStyleIdx="4" presStyleCnt="5"/>
      <dgm:spPr/>
    </dgm:pt>
    <dgm:pt modelId="{E2F31DE3-77DF-4630-A392-D865BE2E0A61}" type="pres">
      <dgm:prSet presAssocID="{D2129BB3-EFEB-4470-A8C5-7C03AFAFD495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ilter"/>
        </a:ext>
      </dgm:extLst>
    </dgm:pt>
    <dgm:pt modelId="{3DB4400F-1AE0-49D2-A60F-CA457663515E}" type="pres">
      <dgm:prSet presAssocID="{D2129BB3-EFEB-4470-A8C5-7C03AFAFD495}" presName="spaceRect" presStyleCnt="0"/>
      <dgm:spPr/>
    </dgm:pt>
    <dgm:pt modelId="{6649770E-290F-473B-8900-05B6F3558BC7}" type="pres">
      <dgm:prSet presAssocID="{D2129BB3-EFEB-4470-A8C5-7C03AFAFD495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9CFF8A3A-608F-48B0-8497-461A3404260D}" type="presOf" srcId="{97E4C713-212D-4561-A340-9D5686EF82FA}" destId="{868C0D0E-99AB-4819-861D-D7FFB95AB80C}" srcOrd="0" destOrd="0" presId="urn:microsoft.com/office/officeart/2018/2/layout/IconVerticalSolidList"/>
    <dgm:cxn modelId="{CBD69254-8806-451F-8367-469E1C5C9867}" type="presOf" srcId="{D2129BB3-EFEB-4470-A8C5-7C03AFAFD495}" destId="{6649770E-290F-473B-8900-05B6F3558BC7}" srcOrd="0" destOrd="0" presId="urn:microsoft.com/office/officeart/2018/2/layout/IconVerticalSolidList"/>
    <dgm:cxn modelId="{65C16F5B-5FBF-487F-8A7D-A073D90AD8BD}" type="presOf" srcId="{2643856B-B058-404E-94E9-48F70BF37CA4}" destId="{7EEAAE40-165D-4352-AEE6-56E61A07E4C0}" srcOrd="0" destOrd="0" presId="urn:microsoft.com/office/officeart/2018/2/layout/IconVerticalSolidList"/>
    <dgm:cxn modelId="{AF72AB65-76ED-4349-8B9F-1A02FED3216E}" srcId="{77A7C621-8BDC-4FF2-8025-F7DF3DEEBEC6}" destId="{E2F93DAC-DAA2-4840-91BD-07581E0E3092}" srcOrd="1" destOrd="0" parTransId="{571E2302-8546-4265-903D-E0A15F38878A}" sibTransId="{B67E3F27-D4DA-47B2-94BD-C6647683A743}"/>
    <dgm:cxn modelId="{D6DDCC6B-7E1C-44A8-B1EC-D7C24CFA0434}" srcId="{77A7C621-8BDC-4FF2-8025-F7DF3DEEBEC6}" destId="{D2129BB3-EFEB-4470-A8C5-7C03AFAFD495}" srcOrd="4" destOrd="0" parTransId="{25DE49C8-ABDB-496C-A9FF-287429203C28}" sibTransId="{96DC3421-CDD2-424B-AA98-8839A8524363}"/>
    <dgm:cxn modelId="{37A1AE83-C717-45FF-B4CE-5E4607AC9F79}" type="presOf" srcId="{E2F93DAC-DAA2-4840-91BD-07581E0E3092}" destId="{1B394955-275A-4861-9475-852459D87E75}" srcOrd="0" destOrd="0" presId="urn:microsoft.com/office/officeart/2018/2/layout/IconVerticalSolidList"/>
    <dgm:cxn modelId="{0EF8DFA3-2D8F-452B-A1B8-81DB023CCE2F}" srcId="{77A7C621-8BDC-4FF2-8025-F7DF3DEEBEC6}" destId="{930DCDF2-3A9A-4010-AE7A-86E944A7CBB6}" srcOrd="3" destOrd="0" parTransId="{C1DC4E12-BE8B-45D2-8665-5B79E0D85386}" sibTransId="{67545444-A292-4EDD-994E-958A4C646BA4}"/>
    <dgm:cxn modelId="{53D3A7B3-030A-4C28-923C-3BE0ED2F2E43}" srcId="{77A7C621-8BDC-4FF2-8025-F7DF3DEEBEC6}" destId="{97E4C713-212D-4561-A340-9D5686EF82FA}" srcOrd="2" destOrd="0" parTransId="{6244B895-E304-4B66-ACE0-9380090B91FC}" sibTransId="{7366C018-F154-4CB8-B541-3CADF08924E1}"/>
    <dgm:cxn modelId="{D288C3B8-CB39-46EF-98D9-62E8D3306C53}" type="presOf" srcId="{930DCDF2-3A9A-4010-AE7A-86E944A7CBB6}" destId="{06ABF57E-8485-477F-BBCE-482FB4F67D4B}" srcOrd="0" destOrd="0" presId="urn:microsoft.com/office/officeart/2018/2/layout/IconVerticalSolidList"/>
    <dgm:cxn modelId="{1661ACC4-06CC-41F1-8493-3DA177602948}" type="presOf" srcId="{77A7C621-8BDC-4FF2-8025-F7DF3DEEBEC6}" destId="{6CDA5CAC-0A84-4709-996B-9793F42508D6}" srcOrd="0" destOrd="0" presId="urn:microsoft.com/office/officeart/2018/2/layout/IconVerticalSolidList"/>
    <dgm:cxn modelId="{1B5804F9-86AA-49BD-8BC0-08A401A0BBF1}" srcId="{77A7C621-8BDC-4FF2-8025-F7DF3DEEBEC6}" destId="{2643856B-B058-404E-94E9-48F70BF37CA4}" srcOrd="0" destOrd="0" parTransId="{1430610C-98BD-4ACB-9149-C7CC11288896}" sibTransId="{95BFFC7E-5A94-42A6-99A9-8B40083F561B}"/>
    <dgm:cxn modelId="{B695F909-1C20-4EA2-BB60-C7E3877C18D0}" type="presParOf" srcId="{6CDA5CAC-0A84-4709-996B-9793F42508D6}" destId="{85117BA8-9C53-4E12-9A95-8BB703F08450}" srcOrd="0" destOrd="0" presId="urn:microsoft.com/office/officeart/2018/2/layout/IconVerticalSolidList"/>
    <dgm:cxn modelId="{1569742F-5293-4EF6-9D2F-C0603B8A9688}" type="presParOf" srcId="{85117BA8-9C53-4E12-9A95-8BB703F08450}" destId="{E40BD8CF-EBC6-4023-B893-FBF9BE273257}" srcOrd="0" destOrd="0" presId="urn:microsoft.com/office/officeart/2018/2/layout/IconVerticalSolidList"/>
    <dgm:cxn modelId="{76B0899C-CA11-42FC-9965-D127FB39C342}" type="presParOf" srcId="{85117BA8-9C53-4E12-9A95-8BB703F08450}" destId="{1ED48B7B-DA65-4FB4-84DD-0B09C1CA4F2B}" srcOrd="1" destOrd="0" presId="urn:microsoft.com/office/officeart/2018/2/layout/IconVerticalSolidList"/>
    <dgm:cxn modelId="{D0A85BD7-50D8-49DF-BB3D-9D95DEBC7AE7}" type="presParOf" srcId="{85117BA8-9C53-4E12-9A95-8BB703F08450}" destId="{5410A2C1-352A-4B54-84DD-B873FAA3EB89}" srcOrd="2" destOrd="0" presId="urn:microsoft.com/office/officeart/2018/2/layout/IconVerticalSolidList"/>
    <dgm:cxn modelId="{D6BFF1D7-15E6-42A6-B1CE-AF2B9228B93E}" type="presParOf" srcId="{85117BA8-9C53-4E12-9A95-8BB703F08450}" destId="{7EEAAE40-165D-4352-AEE6-56E61A07E4C0}" srcOrd="3" destOrd="0" presId="urn:microsoft.com/office/officeart/2018/2/layout/IconVerticalSolidList"/>
    <dgm:cxn modelId="{1B7EE6DE-E4F3-4008-823D-7E51026DB5DB}" type="presParOf" srcId="{6CDA5CAC-0A84-4709-996B-9793F42508D6}" destId="{76D94151-4B84-4F7E-8A36-67F875C49DBB}" srcOrd="1" destOrd="0" presId="urn:microsoft.com/office/officeart/2018/2/layout/IconVerticalSolidList"/>
    <dgm:cxn modelId="{54A8FEEC-2714-4252-814C-86EE4DD185A3}" type="presParOf" srcId="{6CDA5CAC-0A84-4709-996B-9793F42508D6}" destId="{936AEF77-B1E8-460B-BFCF-F708A86C3335}" srcOrd="2" destOrd="0" presId="urn:microsoft.com/office/officeart/2018/2/layout/IconVerticalSolidList"/>
    <dgm:cxn modelId="{4D32A0E8-8036-43F7-BF32-2D5667BCE101}" type="presParOf" srcId="{936AEF77-B1E8-460B-BFCF-F708A86C3335}" destId="{5D8D3D66-D28E-43C9-B665-E765533DB033}" srcOrd="0" destOrd="0" presId="urn:microsoft.com/office/officeart/2018/2/layout/IconVerticalSolidList"/>
    <dgm:cxn modelId="{92C458F3-BF72-40B3-8BDB-39E7F94CBD62}" type="presParOf" srcId="{936AEF77-B1E8-460B-BFCF-F708A86C3335}" destId="{7937B31D-E178-44F1-8CF7-F86536A709C6}" srcOrd="1" destOrd="0" presId="urn:microsoft.com/office/officeart/2018/2/layout/IconVerticalSolidList"/>
    <dgm:cxn modelId="{45D5FAD2-2446-464E-BB78-45CBB69BCD79}" type="presParOf" srcId="{936AEF77-B1E8-460B-BFCF-F708A86C3335}" destId="{1205311C-5A8E-467D-BA2D-0F5A164ACDED}" srcOrd="2" destOrd="0" presId="urn:microsoft.com/office/officeart/2018/2/layout/IconVerticalSolidList"/>
    <dgm:cxn modelId="{0443C6C5-C3C4-46EB-9EA1-F3FBDB1482E4}" type="presParOf" srcId="{936AEF77-B1E8-460B-BFCF-F708A86C3335}" destId="{1B394955-275A-4861-9475-852459D87E75}" srcOrd="3" destOrd="0" presId="urn:microsoft.com/office/officeart/2018/2/layout/IconVerticalSolidList"/>
    <dgm:cxn modelId="{F3032356-8F71-4F4A-BEF8-D3A1AB839D04}" type="presParOf" srcId="{6CDA5CAC-0A84-4709-996B-9793F42508D6}" destId="{50DDE3B6-BEBF-4B33-8451-FFB5A02ACE26}" srcOrd="3" destOrd="0" presId="urn:microsoft.com/office/officeart/2018/2/layout/IconVerticalSolidList"/>
    <dgm:cxn modelId="{64F28B2C-A944-4B1F-AE26-9E6843FD78C3}" type="presParOf" srcId="{6CDA5CAC-0A84-4709-996B-9793F42508D6}" destId="{8B615981-5200-4C5F-AE56-DDE06F9FD8CC}" srcOrd="4" destOrd="0" presId="urn:microsoft.com/office/officeart/2018/2/layout/IconVerticalSolidList"/>
    <dgm:cxn modelId="{00953E71-9D48-46A5-B9FE-A5537C6C10D7}" type="presParOf" srcId="{8B615981-5200-4C5F-AE56-DDE06F9FD8CC}" destId="{763FA91F-46F6-42BE-8663-C1D177C9C708}" srcOrd="0" destOrd="0" presId="urn:microsoft.com/office/officeart/2018/2/layout/IconVerticalSolidList"/>
    <dgm:cxn modelId="{4EA75D62-47D2-4D0D-91CB-E3A775901D73}" type="presParOf" srcId="{8B615981-5200-4C5F-AE56-DDE06F9FD8CC}" destId="{EE543D10-B658-41ED-B7AC-FC48CF1064F7}" srcOrd="1" destOrd="0" presId="urn:microsoft.com/office/officeart/2018/2/layout/IconVerticalSolidList"/>
    <dgm:cxn modelId="{5E8B204D-67C3-4055-8AAA-847EEE385DDB}" type="presParOf" srcId="{8B615981-5200-4C5F-AE56-DDE06F9FD8CC}" destId="{580367BB-8C7B-4D5B-9F2C-42CCA7231739}" srcOrd="2" destOrd="0" presId="urn:microsoft.com/office/officeart/2018/2/layout/IconVerticalSolidList"/>
    <dgm:cxn modelId="{6A5B0A81-62FA-4A36-87F1-91C13C389054}" type="presParOf" srcId="{8B615981-5200-4C5F-AE56-DDE06F9FD8CC}" destId="{868C0D0E-99AB-4819-861D-D7FFB95AB80C}" srcOrd="3" destOrd="0" presId="urn:microsoft.com/office/officeart/2018/2/layout/IconVerticalSolidList"/>
    <dgm:cxn modelId="{6B21F05C-C2ED-482E-AB00-2599FDDC26CC}" type="presParOf" srcId="{6CDA5CAC-0A84-4709-996B-9793F42508D6}" destId="{38250AAC-4BCA-4EC4-882F-F2BBDF12F4D9}" srcOrd="5" destOrd="0" presId="urn:microsoft.com/office/officeart/2018/2/layout/IconVerticalSolidList"/>
    <dgm:cxn modelId="{7DB327F6-4BAE-47E4-9C03-C995FCE9232E}" type="presParOf" srcId="{6CDA5CAC-0A84-4709-996B-9793F42508D6}" destId="{9A3E5EB5-6F91-41D2-943D-373BDDC3EB6D}" srcOrd="6" destOrd="0" presId="urn:microsoft.com/office/officeart/2018/2/layout/IconVerticalSolidList"/>
    <dgm:cxn modelId="{A0BAD3E2-EA70-4ECD-8071-11A3C5AE23C0}" type="presParOf" srcId="{9A3E5EB5-6F91-41D2-943D-373BDDC3EB6D}" destId="{42EAB910-A437-4219-90EF-FF7193B5F74A}" srcOrd="0" destOrd="0" presId="urn:microsoft.com/office/officeart/2018/2/layout/IconVerticalSolidList"/>
    <dgm:cxn modelId="{8A04DFC7-3F8A-4FFB-BC34-4AAA00866F5A}" type="presParOf" srcId="{9A3E5EB5-6F91-41D2-943D-373BDDC3EB6D}" destId="{ACED4CBC-5874-4786-B47D-226EEAE4407B}" srcOrd="1" destOrd="0" presId="urn:microsoft.com/office/officeart/2018/2/layout/IconVerticalSolidList"/>
    <dgm:cxn modelId="{08783DD4-FA3D-466D-B36C-6A83BB529B59}" type="presParOf" srcId="{9A3E5EB5-6F91-41D2-943D-373BDDC3EB6D}" destId="{E727531A-27D4-4BCB-9542-9B08321C03D2}" srcOrd="2" destOrd="0" presId="urn:microsoft.com/office/officeart/2018/2/layout/IconVerticalSolidList"/>
    <dgm:cxn modelId="{E31DECEF-B61B-4710-8040-74CDB7480B2B}" type="presParOf" srcId="{9A3E5EB5-6F91-41D2-943D-373BDDC3EB6D}" destId="{06ABF57E-8485-477F-BBCE-482FB4F67D4B}" srcOrd="3" destOrd="0" presId="urn:microsoft.com/office/officeart/2018/2/layout/IconVerticalSolidList"/>
    <dgm:cxn modelId="{1372E33B-4E7B-4B27-B288-38DFC4B423E7}" type="presParOf" srcId="{6CDA5CAC-0A84-4709-996B-9793F42508D6}" destId="{DF8F7E5F-49CB-4569-9ED9-0DE37C1CF9A2}" srcOrd="7" destOrd="0" presId="urn:microsoft.com/office/officeart/2018/2/layout/IconVerticalSolidList"/>
    <dgm:cxn modelId="{BF1D7A87-9015-4094-94B5-F340A5F2780D}" type="presParOf" srcId="{6CDA5CAC-0A84-4709-996B-9793F42508D6}" destId="{23AA6464-7BA3-4675-BB28-DCA94C5919FF}" srcOrd="8" destOrd="0" presId="urn:microsoft.com/office/officeart/2018/2/layout/IconVerticalSolidList"/>
    <dgm:cxn modelId="{B83E0E23-6963-43EC-AA08-B23C44343BE7}" type="presParOf" srcId="{23AA6464-7BA3-4675-BB28-DCA94C5919FF}" destId="{593BF4BF-C720-4B45-8F78-27868556BE45}" srcOrd="0" destOrd="0" presId="urn:microsoft.com/office/officeart/2018/2/layout/IconVerticalSolidList"/>
    <dgm:cxn modelId="{C7C080BF-3B2D-4A64-813C-24403266A968}" type="presParOf" srcId="{23AA6464-7BA3-4675-BB28-DCA94C5919FF}" destId="{E2F31DE3-77DF-4630-A392-D865BE2E0A61}" srcOrd="1" destOrd="0" presId="urn:microsoft.com/office/officeart/2018/2/layout/IconVerticalSolidList"/>
    <dgm:cxn modelId="{43491472-6FF4-4341-A2C8-0347CB47AF99}" type="presParOf" srcId="{23AA6464-7BA3-4675-BB28-DCA94C5919FF}" destId="{3DB4400F-1AE0-49D2-A60F-CA457663515E}" srcOrd="2" destOrd="0" presId="urn:microsoft.com/office/officeart/2018/2/layout/IconVerticalSolidList"/>
    <dgm:cxn modelId="{FC38A444-C706-45BE-823B-3110EF83A086}" type="presParOf" srcId="{23AA6464-7BA3-4675-BB28-DCA94C5919FF}" destId="{6649770E-290F-473B-8900-05B6F3558BC7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7A7C621-8BDC-4FF2-8025-F7DF3DEEBEC6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E2F93DAC-DAA2-4840-91BD-07581E0E309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The process of data aggregations is a well understood and solved problem</a:t>
          </a:r>
        </a:p>
      </dgm:t>
    </dgm:pt>
    <dgm:pt modelId="{571E2302-8546-4265-903D-E0A15F38878A}" type="parTrans" cxnId="{AF72AB65-76ED-4349-8B9F-1A02FED3216E}">
      <dgm:prSet/>
      <dgm:spPr/>
      <dgm:t>
        <a:bodyPr/>
        <a:lstStyle/>
        <a:p>
          <a:endParaRPr lang="en-US"/>
        </a:p>
      </dgm:t>
    </dgm:pt>
    <dgm:pt modelId="{B67E3F27-D4DA-47B2-94BD-C6647683A743}" type="sibTrans" cxnId="{AF72AB65-76ED-4349-8B9F-1A02FED3216E}">
      <dgm:prSet/>
      <dgm:spPr/>
      <dgm:t>
        <a:bodyPr/>
        <a:lstStyle/>
        <a:p>
          <a:endParaRPr lang="en-US"/>
        </a:p>
      </dgm:t>
    </dgm:pt>
    <dgm:pt modelId="{97E4C713-212D-4561-A340-9D5686EF82FA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Aggregated data is difficult to work with due to necessary cross-walking steps</a:t>
          </a:r>
        </a:p>
      </dgm:t>
    </dgm:pt>
    <dgm:pt modelId="{6244B895-E304-4B66-ACE0-9380090B91FC}" type="parTrans" cxnId="{53D3A7B3-030A-4C28-923C-3BE0ED2F2E43}">
      <dgm:prSet/>
      <dgm:spPr/>
      <dgm:t>
        <a:bodyPr/>
        <a:lstStyle/>
        <a:p>
          <a:endParaRPr lang="en-US"/>
        </a:p>
      </dgm:t>
    </dgm:pt>
    <dgm:pt modelId="{7366C018-F154-4CB8-B541-3CADF08924E1}" type="sibTrans" cxnId="{53D3A7B3-030A-4C28-923C-3BE0ED2F2E43}">
      <dgm:prSet/>
      <dgm:spPr/>
      <dgm:t>
        <a:bodyPr/>
        <a:lstStyle/>
        <a:p>
          <a:endParaRPr lang="en-US"/>
        </a:p>
      </dgm:t>
    </dgm:pt>
    <dgm:pt modelId="{D2129BB3-EFEB-4470-A8C5-7C03AFAFD49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Focusing on certain features of </a:t>
          </a:r>
          <a:r>
            <a:rPr lang="en-US"/>
            <a:t>aggregated data </a:t>
          </a:r>
          <a:r>
            <a:rPr lang="en-US" dirty="0"/>
            <a:t>can make a big difference but there are diminishing returns</a:t>
          </a:r>
        </a:p>
      </dgm:t>
    </dgm:pt>
    <dgm:pt modelId="{25DE49C8-ABDB-496C-A9FF-287429203C28}" type="parTrans" cxnId="{D6DDCC6B-7E1C-44A8-B1EC-D7C24CFA0434}">
      <dgm:prSet/>
      <dgm:spPr/>
      <dgm:t>
        <a:bodyPr/>
        <a:lstStyle/>
        <a:p>
          <a:endParaRPr lang="en-US"/>
        </a:p>
      </dgm:t>
    </dgm:pt>
    <dgm:pt modelId="{96DC3421-CDD2-424B-AA98-8839A8524363}" type="sibTrans" cxnId="{D6DDCC6B-7E1C-44A8-B1EC-D7C24CFA0434}">
      <dgm:prSet/>
      <dgm:spPr/>
      <dgm:t>
        <a:bodyPr/>
        <a:lstStyle/>
        <a:p>
          <a:endParaRPr lang="en-US"/>
        </a:p>
      </dgm:t>
    </dgm:pt>
    <dgm:pt modelId="{6CDA5CAC-0A84-4709-996B-9793F42508D6}" type="pres">
      <dgm:prSet presAssocID="{77A7C621-8BDC-4FF2-8025-F7DF3DEEBEC6}" presName="root" presStyleCnt="0">
        <dgm:presLayoutVars>
          <dgm:dir/>
          <dgm:resizeHandles val="exact"/>
        </dgm:presLayoutVars>
      </dgm:prSet>
      <dgm:spPr/>
    </dgm:pt>
    <dgm:pt modelId="{936AEF77-B1E8-460B-BFCF-F708A86C3335}" type="pres">
      <dgm:prSet presAssocID="{E2F93DAC-DAA2-4840-91BD-07581E0E3092}" presName="compNode" presStyleCnt="0"/>
      <dgm:spPr/>
    </dgm:pt>
    <dgm:pt modelId="{5D8D3D66-D28E-43C9-B665-E765533DB033}" type="pres">
      <dgm:prSet presAssocID="{E2F93DAC-DAA2-4840-91BD-07581E0E3092}" presName="bgRect" presStyleLbl="bgShp" presStyleIdx="0" presStyleCnt="3"/>
      <dgm:spPr/>
    </dgm:pt>
    <dgm:pt modelId="{7937B31D-E178-44F1-8CF7-F86536A709C6}" type="pres">
      <dgm:prSet presAssocID="{E2F93DAC-DAA2-4840-91BD-07581E0E3092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nce"/>
        </a:ext>
      </dgm:extLst>
    </dgm:pt>
    <dgm:pt modelId="{1205311C-5A8E-467D-BA2D-0F5A164ACDED}" type="pres">
      <dgm:prSet presAssocID="{E2F93DAC-DAA2-4840-91BD-07581E0E3092}" presName="spaceRect" presStyleCnt="0"/>
      <dgm:spPr/>
    </dgm:pt>
    <dgm:pt modelId="{1B394955-275A-4861-9475-852459D87E75}" type="pres">
      <dgm:prSet presAssocID="{E2F93DAC-DAA2-4840-91BD-07581E0E3092}" presName="parTx" presStyleLbl="revTx" presStyleIdx="0" presStyleCnt="3">
        <dgm:presLayoutVars>
          <dgm:chMax val="0"/>
          <dgm:chPref val="0"/>
        </dgm:presLayoutVars>
      </dgm:prSet>
      <dgm:spPr/>
    </dgm:pt>
    <dgm:pt modelId="{50DDE3B6-BEBF-4B33-8451-FFB5A02ACE26}" type="pres">
      <dgm:prSet presAssocID="{B67E3F27-D4DA-47B2-94BD-C6647683A743}" presName="sibTrans" presStyleCnt="0"/>
      <dgm:spPr/>
    </dgm:pt>
    <dgm:pt modelId="{8B615981-5200-4C5F-AE56-DDE06F9FD8CC}" type="pres">
      <dgm:prSet presAssocID="{97E4C713-212D-4561-A340-9D5686EF82FA}" presName="compNode" presStyleCnt="0"/>
      <dgm:spPr/>
    </dgm:pt>
    <dgm:pt modelId="{763FA91F-46F6-42BE-8663-C1D177C9C708}" type="pres">
      <dgm:prSet presAssocID="{97E4C713-212D-4561-A340-9D5686EF82FA}" presName="bgRect" presStyleLbl="bgShp" presStyleIdx="1" presStyleCnt="3"/>
      <dgm:spPr/>
    </dgm:pt>
    <dgm:pt modelId="{EE543D10-B658-41ED-B7AC-FC48CF1064F7}" type="pres">
      <dgm:prSet presAssocID="{97E4C713-212D-4561-A340-9D5686EF82FA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ze"/>
        </a:ext>
      </dgm:extLst>
    </dgm:pt>
    <dgm:pt modelId="{580367BB-8C7B-4D5B-9F2C-42CCA7231739}" type="pres">
      <dgm:prSet presAssocID="{97E4C713-212D-4561-A340-9D5686EF82FA}" presName="spaceRect" presStyleCnt="0"/>
      <dgm:spPr/>
    </dgm:pt>
    <dgm:pt modelId="{868C0D0E-99AB-4819-861D-D7FFB95AB80C}" type="pres">
      <dgm:prSet presAssocID="{97E4C713-212D-4561-A340-9D5686EF82FA}" presName="parTx" presStyleLbl="revTx" presStyleIdx="1" presStyleCnt="3">
        <dgm:presLayoutVars>
          <dgm:chMax val="0"/>
          <dgm:chPref val="0"/>
        </dgm:presLayoutVars>
      </dgm:prSet>
      <dgm:spPr/>
    </dgm:pt>
    <dgm:pt modelId="{38250AAC-4BCA-4EC4-882F-F2BBDF12F4D9}" type="pres">
      <dgm:prSet presAssocID="{7366C018-F154-4CB8-B541-3CADF08924E1}" presName="sibTrans" presStyleCnt="0"/>
      <dgm:spPr/>
    </dgm:pt>
    <dgm:pt modelId="{23AA6464-7BA3-4675-BB28-DCA94C5919FF}" type="pres">
      <dgm:prSet presAssocID="{D2129BB3-EFEB-4470-A8C5-7C03AFAFD495}" presName="compNode" presStyleCnt="0"/>
      <dgm:spPr/>
    </dgm:pt>
    <dgm:pt modelId="{593BF4BF-C720-4B45-8F78-27868556BE45}" type="pres">
      <dgm:prSet presAssocID="{D2129BB3-EFEB-4470-A8C5-7C03AFAFD495}" presName="bgRect" presStyleLbl="bgShp" presStyleIdx="2" presStyleCnt="3"/>
      <dgm:spPr/>
    </dgm:pt>
    <dgm:pt modelId="{E2F31DE3-77DF-4630-A392-D865BE2E0A61}" type="pres">
      <dgm:prSet presAssocID="{D2129BB3-EFEB-4470-A8C5-7C03AFAFD495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ingerprint"/>
        </a:ext>
      </dgm:extLst>
    </dgm:pt>
    <dgm:pt modelId="{3DB4400F-1AE0-49D2-A60F-CA457663515E}" type="pres">
      <dgm:prSet presAssocID="{D2129BB3-EFEB-4470-A8C5-7C03AFAFD495}" presName="spaceRect" presStyleCnt="0"/>
      <dgm:spPr/>
    </dgm:pt>
    <dgm:pt modelId="{6649770E-290F-473B-8900-05B6F3558BC7}" type="pres">
      <dgm:prSet presAssocID="{D2129BB3-EFEB-4470-A8C5-7C03AFAFD495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9CFF8A3A-608F-48B0-8497-461A3404260D}" type="presOf" srcId="{97E4C713-212D-4561-A340-9D5686EF82FA}" destId="{868C0D0E-99AB-4819-861D-D7FFB95AB80C}" srcOrd="0" destOrd="0" presId="urn:microsoft.com/office/officeart/2018/2/layout/IconVerticalSolidList"/>
    <dgm:cxn modelId="{CBD69254-8806-451F-8367-469E1C5C9867}" type="presOf" srcId="{D2129BB3-EFEB-4470-A8C5-7C03AFAFD495}" destId="{6649770E-290F-473B-8900-05B6F3558BC7}" srcOrd="0" destOrd="0" presId="urn:microsoft.com/office/officeart/2018/2/layout/IconVerticalSolidList"/>
    <dgm:cxn modelId="{AF72AB65-76ED-4349-8B9F-1A02FED3216E}" srcId="{77A7C621-8BDC-4FF2-8025-F7DF3DEEBEC6}" destId="{E2F93DAC-DAA2-4840-91BD-07581E0E3092}" srcOrd="0" destOrd="0" parTransId="{571E2302-8546-4265-903D-E0A15F38878A}" sibTransId="{B67E3F27-D4DA-47B2-94BD-C6647683A743}"/>
    <dgm:cxn modelId="{D6DDCC6B-7E1C-44A8-B1EC-D7C24CFA0434}" srcId="{77A7C621-8BDC-4FF2-8025-F7DF3DEEBEC6}" destId="{D2129BB3-EFEB-4470-A8C5-7C03AFAFD495}" srcOrd="2" destOrd="0" parTransId="{25DE49C8-ABDB-496C-A9FF-287429203C28}" sibTransId="{96DC3421-CDD2-424B-AA98-8839A8524363}"/>
    <dgm:cxn modelId="{37A1AE83-C717-45FF-B4CE-5E4607AC9F79}" type="presOf" srcId="{E2F93DAC-DAA2-4840-91BD-07581E0E3092}" destId="{1B394955-275A-4861-9475-852459D87E75}" srcOrd="0" destOrd="0" presId="urn:microsoft.com/office/officeart/2018/2/layout/IconVerticalSolidList"/>
    <dgm:cxn modelId="{53D3A7B3-030A-4C28-923C-3BE0ED2F2E43}" srcId="{77A7C621-8BDC-4FF2-8025-F7DF3DEEBEC6}" destId="{97E4C713-212D-4561-A340-9D5686EF82FA}" srcOrd="1" destOrd="0" parTransId="{6244B895-E304-4B66-ACE0-9380090B91FC}" sibTransId="{7366C018-F154-4CB8-B541-3CADF08924E1}"/>
    <dgm:cxn modelId="{1661ACC4-06CC-41F1-8493-3DA177602948}" type="presOf" srcId="{77A7C621-8BDC-4FF2-8025-F7DF3DEEBEC6}" destId="{6CDA5CAC-0A84-4709-996B-9793F42508D6}" srcOrd="0" destOrd="0" presId="urn:microsoft.com/office/officeart/2018/2/layout/IconVerticalSolidList"/>
    <dgm:cxn modelId="{54A8FEEC-2714-4252-814C-86EE4DD185A3}" type="presParOf" srcId="{6CDA5CAC-0A84-4709-996B-9793F42508D6}" destId="{936AEF77-B1E8-460B-BFCF-F708A86C3335}" srcOrd="0" destOrd="0" presId="urn:microsoft.com/office/officeart/2018/2/layout/IconVerticalSolidList"/>
    <dgm:cxn modelId="{4D32A0E8-8036-43F7-BF32-2D5667BCE101}" type="presParOf" srcId="{936AEF77-B1E8-460B-BFCF-F708A86C3335}" destId="{5D8D3D66-D28E-43C9-B665-E765533DB033}" srcOrd="0" destOrd="0" presId="urn:microsoft.com/office/officeart/2018/2/layout/IconVerticalSolidList"/>
    <dgm:cxn modelId="{92C458F3-BF72-40B3-8BDB-39E7F94CBD62}" type="presParOf" srcId="{936AEF77-B1E8-460B-BFCF-F708A86C3335}" destId="{7937B31D-E178-44F1-8CF7-F86536A709C6}" srcOrd="1" destOrd="0" presId="urn:microsoft.com/office/officeart/2018/2/layout/IconVerticalSolidList"/>
    <dgm:cxn modelId="{45D5FAD2-2446-464E-BB78-45CBB69BCD79}" type="presParOf" srcId="{936AEF77-B1E8-460B-BFCF-F708A86C3335}" destId="{1205311C-5A8E-467D-BA2D-0F5A164ACDED}" srcOrd="2" destOrd="0" presId="urn:microsoft.com/office/officeart/2018/2/layout/IconVerticalSolidList"/>
    <dgm:cxn modelId="{0443C6C5-C3C4-46EB-9EA1-F3FBDB1482E4}" type="presParOf" srcId="{936AEF77-B1E8-460B-BFCF-F708A86C3335}" destId="{1B394955-275A-4861-9475-852459D87E75}" srcOrd="3" destOrd="0" presId="urn:microsoft.com/office/officeart/2018/2/layout/IconVerticalSolidList"/>
    <dgm:cxn modelId="{F3032356-8F71-4F4A-BEF8-D3A1AB839D04}" type="presParOf" srcId="{6CDA5CAC-0A84-4709-996B-9793F42508D6}" destId="{50DDE3B6-BEBF-4B33-8451-FFB5A02ACE26}" srcOrd="1" destOrd="0" presId="urn:microsoft.com/office/officeart/2018/2/layout/IconVerticalSolidList"/>
    <dgm:cxn modelId="{64F28B2C-A944-4B1F-AE26-9E6843FD78C3}" type="presParOf" srcId="{6CDA5CAC-0A84-4709-996B-9793F42508D6}" destId="{8B615981-5200-4C5F-AE56-DDE06F9FD8CC}" srcOrd="2" destOrd="0" presId="urn:microsoft.com/office/officeart/2018/2/layout/IconVerticalSolidList"/>
    <dgm:cxn modelId="{00953E71-9D48-46A5-B9FE-A5537C6C10D7}" type="presParOf" srcId="{8B615981-5200-4C5F-AE56-DDE06F9FD8CC}" destId="{763FA91F-46F6-42BE-8663-C1D177C9C708}" srcOrd="0" destOrd="0" presId="urn:microsoft.com/office/officeart/2018/2/layout/IconVerticalSolidList"/>
    <dgm:cxn modelId="{4EA75D62-47D2-4D0D-91CB-E3A775901D73}" type="presParOf" srcId="{8B615981-5200-4C5F-AE56-DDE06F9FD8CC}" destId="{EE543D10-B658-41ED-B7AC-FC48CF1064F7}" srcOrd="1" destOrd="0" presId="urn:microsoft.com/office/officeart/2018/2/layout/IconVerticalSolidList"/>
    <dgm:cxn modelId="{5E8B204D-67C3-4055-8AAA-847EEE385DDB}" type="presParOf" srcId="{8B615981-5200-4C5F-AE56-DDE06F9FD8CC}" destId="{580367BB-8C7B-4D5B-9F2C-42CCA7231739}" srcOrd="2" destOrd="0" presId="urn:microsoft.com/office/officeart/2018/2/layout/IconVerticalSolidList"/>
    <dgm:cxn modelId="{6A5B0A81-62FA-4A36-87F1-91C13C389054}" type="presParOf" srcId="{8B615981-5200-4C5F-AE56-DDE06F9FD8CC}" destId="{868C0D0E-99AB-4819-861D-D7FFB95AB80C}" srcOrd="3" destOrd="0" presId="urn:microsoft.com/office/officeart/2018/2/layout/IconVerticalSolidList"/>
    <dgm:cxn modelId="{6B21F05C-C2ED-482E-AB00-2599FDDC26CC}" type="presParOf" srcId="{6CDA5CAC-0A84-4709-996B-9793F42508D6}" destId="{38250AAC-4BCA-4EC4-882F-F2BBDF12F4D9}" srcOrd="3" destOrd="0" presId="urn:microsoft.com/office/officeart/2018/2/layout/IconVerticalSolidList"/>
    <dgm:cxn modelId="{BF1D7A87-9015-4094-94B5-F340A5F2780D}" type="presParOf" srcId="{6CDA5CAC-0A84-4709-996B-9793F42508D6}" destId="{23AA6464-7BA3-4675-BB28-DCA94C5919FF}" srcOrd="4" destOrd="0" presId="urn:microsoft.com/office/officeart/2018/2/layout/IconVerticalSolidList"/>
    <dgm:cxn modelId="{B83E0E23-6963-43EC-AA08-B23C44343BE7}" type="presParOf" srcId="{23AA6464-7BA3-4675-BB28-DCA94C5919FF}" destId="{593BF4BF-C720-4B45-8F78-27868556BE45}" srcOrd="0" destOrd="0" presId="urn:microsoft.com/office/officeart/2018/2/layout/IconVerticalSolidList"/>
    <dgm:cxn modelId="{C7C080BF-3B2D-4A64-813C-24403266A968}" type="presParOf" srcId="{23AA6464-7BA3-4675-BB28-DCA94C5919FF}" destId="{E2F31DE3-77DF-4630-A392-D865BE2E0A61}" srcOrd="1" destOrd="0" presId="urn:microsoft.com/office/officeart/2018/2/layout/IconVerticalSolidList"/>
    <dgm:cxn modelId="{43491472-6FF4-4341-A2C8-0347CB47AF99}" type="presParOf" srcId="{23AA6464-7BA3-4675-BB28-DCA94C5919FF}" destId="{3DB4400F-1AE0-49D2-A60F-CA457663515E}" srcOrd="2" destOrd="0" presId="urn:microsoft.com/office/officeart/2018/2/layout/IconVerticalSolidList"/>
    <dgm:cxn modelId="{FC38A444-C706-45BE-823B-3110EF83A086}" type="presParOf" srcId="{23AA6464-7BA3-4675-BB28-DCA94C5919FF}" destId="{6649770E-290F-473B-8900-05B6F3558BC7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AB7D27-C916-4F1D-8430-EBEE4C8C00BB}">
      <dsp:nvSpPr>
        <dsp:cNvPr id="0" name=""/>
        <dsp:cNvSpPr/>
      </dsp:nvSpPr>
      <dsp:spPr>
        <a:xfrm>
          <a:off x="0" y="719"/>
          <a:ext cx="7706285" cy="168370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6DA828-2F08-46DE-8779-D52F9EA265B3}">
      <dsp:nvSpPr>
        <dsp:cNvPr id="0" name=""/>
        <dsp:cNvSpPr/>
      </dsp:nvSpPr>
      <dsp:spPr>
        <a:xfrm>
          <a:off x="509319" y="379552"/>
          <a:ext cx="926035" cy="92603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851039-47D2-4133-B1BD-2FDAAFFCF79C}">
      <dsp:nvSpPr>
        <dsp:cNvPr id="0" name=""/>
        <dsp:cNvSpPr/>
      </dsp:nvSpPr>
      <dsp:spPr>
        <a:xfrm>
          <a:off x="1944674" y="719"/>
          <a:ext cx="5761610" cy="16837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8192" tIns="178192" rIns="178192" bIns="178192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err="1"/>
            <a:t>CONTENTdm</a:t>
          </a:r>
          <a:r>
            <a:rPr lang="en-US" sz="2400" kern="1200"/>
            <a:t> data could be harvested and aggregated using the IIIF Change Discovery API </a:t>
          </a:r>
        </a:p>
      </dsp:txBody>
      <dsp:txXfrm>
        <a:off x="1944674" y="719"/>
        <a:ext cx="5761610" cy="1683700"/>
      </dsp:txXfrm>
    </dsp:sp>
    <dsp:sp modelId="{DEEA2F22-83E3-4FE1-A077-B61D431FEE64}">
      <dsp:nvSpPr>
        <dsp:cNvPr id="0" name=""/>
        <dsp:cNvSpPr/>
      </dsp:nvSpPr>
      <dsp:spPr>
        <a:xfrm>
          <a:off x="0" y="2105345"/>
          <a:ext cx="7706285" cy="168370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6C47A9-40DE-4321-89F9-E41351056871}">
      <dsp:nvSpPr>
        <dsp:cNvPr id="0" name=""/>
        <dsp:cNvSpPr/>
      </dsp:nvSpPr>
      <dsp:spPr>
        <a:xfrm>
          <a:off x="509319" y="2484177"/>
          <a:ext cx="926035" cy="92603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5404D5-5172-469B-9D93-86E3F48D08AA}">
      <dsp:nvSpPr>
        <dsp:cNvPr id="0" name=""/>
        <dsp:cNvSpPr/>
      </dsp:nvSpPr>
      <dsp:spPr>
        <a:xfrm>
          <a:off x="1944674" y="2105345"/>
          <a:ext cx="5761610" cy="16837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8192" tIns="178192" rIns="178192" bIns="178192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err="1"/>
            <a:t>CONTENTdm</a:t>
          </a:r>
          <a:r>
            <a:rPr lang="en-US" sz="2400" kern="1200"/>
            <a:t> discovery can be improved by indexing aggregated metadata</a:t>
          </a:r>
        </a:p>
      </dsp:txBody>
      <dsp:txXfrm>
        <a:off x="1944674" y="2105345"/>
        <a:ext cx="5761610" cy="1683700"/>
      </dsp:txXfrm>
    </dsp:sp>
    <dsp:sp modelId="{C602DDCA-5324-497C-AD06-35A50D2E42E7}">
      <dsp:nvSpPr>
        <dsp:cNvPr id="0" name=""/>
        <dsp:cNvSpPr/>
      </dsp:nvSpPr>
      <dsp:spPr>
        <a:xfrm>
          <a:off x="0" y="4210690"/>
          <a:ext cx="7706285" cy="168370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462213-4138-490E-A29A-F43B4C4BE005}">
      <dsp:nvSpPr>
        <dsp:cNvPr id="0" name=""/>
        <dsp:cNvSpPr/>
      </dsp:nvSpPr>
      <dsp:spPr>
        <a:xfrm>
          <a:off x="509319" y="4588803"/>
          <a:ext cx="926035" cy="92603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CC287A-C432-4E65-A9AC-D43997E94B84}">
      <dsp:nvSpPr>
        <dsp:cNvPr id="0" name=""/>
        <dsp:cNvSpPr/>
      </dsp:nvSpPr>
      <dsp:spPr>
        <a:xfrm>
          <a:off x="1944674" y="4209970"/>
          <a:ext cx="5761610" cy="16837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8192" tIns="178192" rIns="178192" bIns="178192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Structured, linked data can be derived from </a:t>
          </a:r>
          <a:r>
            <a:rPr lang="en-US" sz="2400" kern="1200" err="1"/>
            <a:t>CONTENTdm</a:t>
          </a:r>
          <a:r>
            <a:rPr lang="en-US" sz="2400" kern="1200"/>
            <a:t> fields mapped to Dublin Core</a:t>
          </a:r>
        </a:p>
      </dsp:txBody>
      <dsp:txXfrm>
        <a:off x="1944674" y="4209970"/>
        <a:ext cx="5761610" cy="16837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0BD8CF-EBC6-4023-B893-FBF9BE273257}">
      <dsp:nvSpPr>
        <dsp:cNvPr id="0" name=""/>
        <dsp:cNvSpPr/>
      </dsp:nvSpPr>
      <dsp:spPr>
        <a:xfrm>
          <a:off x="0" y="4597"/>
          <a:ext cx="7603495" cy="97937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D48B7B-DA65-4FB4-84DD-0B09C1CA4F2B}">
      <dsp:nvSpPr>
        <dsp:cNvPr id="0" name=""/>
        <dsp:cNvSpPr/>
      </dsp:nvSpPr>
      <dsp:spPr>
        <a:xfrm>
          <a:off x="296260" y="224956"/>
          <a:ext cx="538654" cy="53865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EAAE40-165D-4352-AEE6-56E61A07E4C0}">
      <dsp:nvSpPr>
        <dsp:cNvPr id="0" name=""/>
        <dsp:cNvSpPr/>
      </dsp:nvSpPr>
      <dsp:spPr>
        <a:xfrm>
          <a:off x="1131175" y="4597"/>
          <a:ext cx="6472319" cy="9793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650" tIns="103650" rIns="103650" bIns="103650" numCol="1" spcCol="1270" anchor="ctr" anchorCtr="0">
          <a:noAutofit/>
        </a:bodyPr>
        <a:lstStyle/>
        <a:p>
          <a:pPr marL="0" lvl="0" indent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IIIF Change Discovery API is a sound and stable syndication architecture</a:t>
          </a:r>
        </a:p>
      </dsp:txBody>
      <dsp:txXfrm>
        <a:off x="1131175" y="4597"/>
        <a:ext cx="6472319" cy="979372"/>
      </dsp:txXfrm>
    </dsp:sp>
    <dsp:sp modelId="{5D8D3D66-D28E-43C9-B665-E765533DB033}">
      <dsp:nvSpPr>
        <dsp:cNvPr id="0" name=""/>
        <dsp:cNvSpPr/>
      </dsp:nvSpPr>
      <dsp:spPr>
        <a:xfrm>
          <a:off x="0" y="1228813"/>
          <a:ext cx="7603495" cy="97937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37B31D-E178-44F1-8CF7-F86536A709C6}">
      <dsp:nvSpPr>
        <dsp:cNvPr id="0" name=""/>
        <dsp:cNvSpPr/>
      </dsp:nvSpPr>
      <dsp:spPr>
        <a:xfrm>
          <a:off x="296260" y="1449172"/>
          <a:ext cx="538654" cy="53865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394955-275A-4861-9475-852459D87E75}">
      <dsp:nvSpPr>
        <dsp:cNvPr id="0" name=""/>
        <dsp:cNvSpPr/>
      </dsp:nvSpPr>
      <dsp:spPr>
        <a:xfrm>
          <a:off x="1131175" y="1228813"/>
          <a:ext cx="6472319" cy="9793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650" tIns="103650" rIns="103650" bIns="103650" numCol="1" spcCol="1270" anchor="ctr" anchorCtr="0">
          <a:noAutofit/>
        </a:bodyPr>
        <a:lstStyle/>
        <a:p>
          <a:pPr marL="0" lvl="0" indent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Aggregation adds value</a:t>
          </a:r>
        </a:p>
      </dsp:txBody>
      <dsp:txXfrm>
        <a:off x="1131175" y="1228813"/>
        <a:ext cx="6472319" cy="979372"/>
      </dsp:txXfrm>
    </dsp:sp>
    <dsp:sp modelId="{763FA91F-46F6-42BE-8663-C1D177C9C708}">
      <dsp:nvSpPr>
        <dsp:cNvPr id="0" name=""/>
        <dsp:cNvSpPr/>
      </dsp:nvSpPr>
      <dsp:spPr>
        <a:xfrm>
          <a:off x="0" y="2453028"/>
          <a:ext cx="7603495" cy="97937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543D10-B658-41ED-B7AC-FC48CF1064F7}">
      <dsp:nvSpPr>
        <dsp:cNvPr id="0" name=""/>
        <dsp:cNvSpPr/>
      </dsp:nvSpPr>
      <dsp:spPr>
        <a:xfrm>
          <a:off x="296260" y="2673387"/>
          <a:ext cx="538654" cy="53865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8C0D0E-99AB-4819-861D-D7FFB95AB80C}">
      <dsp:nvSpPr>
        <dsp:cNvPr id="0" name=""/>
        <dsp:cNvSpPr/>
      </dsp:nvSpPr>
      <dsp:spPr>
        <a:xfrm>
          <a:off x="1131175" y="2453028"/>
          <a:ext cx="6472319" cy="9793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650" tIns="103650" rIns="103650" bIns="103650" numCol="1" spcCol="1270" anchor="ctr" anchorCtr="0">
          <a:noAutofit/>
        </a:bodyPr>
        <a:lstStyle/>
        <a:p>
          <a:pPr marL="0" lvl="0" indent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Structured data can be reconciled with existing vocabularies. Quick win: URI-based retrieval, aka authority control for searching</a:t>
          </a:r>
        </a:p>
      </dsp:txBody>
      <dsp:txXfrm>
        <a:off x="1131175" y="2453028"/>
        <a:ext cx="6472319" cy="979372"/>
      </dsp:txXfrm>
    </dsp:sp>
    <dsp:sp modelId="{42EAB910-A437-4219-90EF-FF7193B5F74A}">
      <dsp:nvSpPr>
        <dsp:cNvPr id="0" name=""/>
        <dsp:cNvSpPr/>
      </dsp:nvSpPr>
      <dsp:spPr>
        <a:xfrm>
          <a:off x="0" y="3677244"/>
          <a:ext cx="7603495" cy="97937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ED4CBC-5874-4786-B47D-226EEAE4407B}">
      <dsp:nvSpPr>
        <dsp:cNvPr id="0" name=""/>
        <dsp:cNvSpPr/>
      </dsp:nvSpPr>
      <dsp:spPr>
        <a:xfrm>
          <a:off x="296260" y="3897603"/>
          <a:ext cx="538654" cy="53865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ABF57E-8485-477F-BBCE-482FB4F67D4B}">
      <dsp:nvSpPr>
        <dsp:cNvPr id="0" name=""/>
        <dsp:cNvSpPr/>
      </dsp:nvSpPr>
      <dsp:spPr>
        <a:xfrm>
          <a:off x="1131175" y="3677244"/>
          <a:ext cx="6472319" cy="9793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650" tIns="103650" rIns="103650" bIns="103650" numCol="1" spcCol="1270" anchor="ctr" anchorCtr="0">
          <a:noAutofit/>
        </a:bodyPr>
        <a:lstStyle/>
        <a:p>
          <a:pPr marL="0" lvl="0" indent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Generally-speaking, </a:t>
          </a:r>
          <a:r>
            <a:rPr lang="en-US" sz="1700" kern="1200" err="1"/>
            <a:t>CONTENTdm</a:t>
          </a:r>
          <a:r>
            <a:rPr lang="en-US" sz="1700" kern="1200"/>
            <a:t> data is too varied and incomplete to support automated reconciliation.</a:t>
          </a:r>
        </a:p>
      </dsp:txBody>
      <dsp:txXfrm>
        <a:off x="1131175" y="3677244"/>
        <a:ext cx="6472319" cy="979372"/>
      </dsp:txXfrm>
    </dsp:sp>
    <dsp:sp modelId="{593BF4BF-C720-4B45-8F78-27868556BE45}">
      <dsp:nvSpPr>
        <dsp:cNvPr id="0" name=""/>
        <dsp:cNvSpPr/>
      </dsp:nvSpPr>
      <dsp:spPr>
        <a:xfrm>
          <a:off x="0" y="4901459"/>
          <a:ext cx="7603495" cy="97937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F31DE3-77DF-4630-A392-D865BE2E0A61}">
      <dsp:nvSpPr>
        <dsp:cNvPr id="0" name=""/>
        <dsp:cNvSpPr/>
      </dsp:nvSpPr>
      <dsp:spPr>
        <a:xfrm>
          <a:off x="296260" y="5121818"/>
          <a:ext cx="538654" cy="538654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49770E-290F-473B-8900-05B6F3558BC7}">
      <dsp:nvSpPr>
        <dsp:cNvPr id="0" name=""/>
        <dsp:cNvSpPr/>
      </dsp:nvSpPr>
      <dsp:spPr>
        <a:xfrm>
          <a:off x="1131175" y="4901459"/>
          <a:ext cx="6472319" cy="9793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650" tIns="103650" rIns="103650" bIns="103650" numCol="1" spcCol="1270" anchor="ctr" anchorCtr="0">
          <a:noAutofit/>
        </a:bodyPr>
        <a:lstStyle/>
        <a:p>
          <a:pPr marL="0" lvl="0" indent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The potential for deep and meaningful discovery can be realized if data is provided as structured, linked data by its source.</a:t>
          </a:r>
        </a:p>
      </dsp:txBody>
      <dsp:txXfrm>
        <a:off x="1131175" y="4901459"/>
        <a:ext cx="6472319" cy="97937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8D3D66-D28E-43C9-B665-E765533DB033}">
      <dsp:nvSpPr>
        <dsp:cNvPr id="0" name=""/>
        <dsp:cNvSpPr/>
      </dsp:nvSpPr>
      <dsp:spPr>
        <a:xfrm>
          <a:off x="0" y="718"/>
          <a:ext cx="7603495" cy="168114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37B31D-E178-44F1-8CF7-F86536A709C6}">
      <dsp:nvSpPr>
        <dsp:cNvPr id="0" name=""/>
        <dsp:cNvSpPr/>
      </dsp:nvSpPr>
      <dsp:spPr>
        <a:xfrm>
          <a:off x="508545" y="378975"/>
          <a:ext cx="924627" cy="92462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394955-275A-4861-9475-852459D87E75}">
      <dsp:nvSpPr>
        <dsp:cNvPr id="0" name=""/>
        <dsp:cNvSpPr/>
      </dsp:nvSpPr>
      <dsp:spPr>
        <a:xfrm>
          <a:off x="1941717" y="718"/>
          <a:ext cx="5661777" cy="16811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921" tIns="177921" rIns="177921" bIns="177921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The process of data aggregations is a well understood and solved problem</a:t>
          </a:r>
        </a:p>
      </dsp:txBody>
      <dsp:txXfrm>
        <a:off x="1941717" y="718"/>
        <a:ext cx="5661777" cy="1681140"/>
      </dsp:txXfrm>
    </dsp:sp>
    <dsp:sp modelId="{763FA91F-46F6-42BE-8663-C1D177C9C708}">
      <dsp:nvSpPr>
        <dsp:cNvPr id="0" name=""/>
        <dsp:cNvSpPr/>
      </dsp:nvSpPr>
      <dsp:spPr>
        <a:xfrm>
          <a:off x="0" y="2102144"/>
          <a:ext cx="7603495" cy="168114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543D10-B658-41ED-B7AC-FC48CF1064F7}">
      <dsp:nvSpPr>
        <dsp:cNvPr id="0" name=""/>
        <dsp:cNvSpPr/>
      </dsp:nvSpPr>
      <dsp:spPr>
        <a:xfrm>
          <a:off x="508545" y="2480401"/>
          <a:ext cx="924627" cy="92462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8C0D0E-99AB-4819-861D-D7FFB95AB80C}">
      <dsp:nvSpPr>
        <dsp:cNvPr id="0" name=""/>
        <dsp:cNvSpPr/>
      </dsp:nvSpPr>
      <dsp:spPr>
        <a:xfrm>
          <a:off x="1941717" y="2102144"/>
          <a:ext cx="5661777" cy="16811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921" tIns="177921" rIns="177921" bIns="177921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Aggregated data is difficult to work with due to necessary cross-walking steps</a:t>
          </a:r>
        </a:p>
      </dsp:txBody>
      <dsp:txXfrm>
        <a:off x="1941717" y="2102144"/>
        <a:ext cx="5661777" cy="1681140"/>
      </dsp:txXfrm>
    </dsp:sp>
    <dsp:sp modelId="{593BF4BF-C720-4B45-8F78-27868556BE45}">
      <dsp:nvSpPr>
        <dsp:cNvPr id="0" name=""/>
        <dsp:cNvSpPr/>
      </dsp:nvSpPr>
      <dsp:spPr>
        <a:xfrm>
          <a:off x="0" y="4203570"/>
          <a:ext cx="7603495" cy="168114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F31DE3-77DF-4630-A392-D865BE2E0A61}">
      <dsp:nvSpPr>
        <dsp:cNvPr id="0" name=""/>
        <dsp:cNvSpPr/>
      </dsp:nvSpPr>
      <dsp:spPr>
        <a:xfrm>
          <a:off x="508545" y="4581827"/>
          <a:ext cx="924627" cy="92462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49770E-290F-473B-8900-05B6F3558BC7}">
      <dsp:nvSpPr>
        <dsp:cNvPr id="0" name=""/>
        <dsp:cNvSpPr/>
      </dsp:nvSpPr>
      <dsp:spPr>
        <a:xfrm>
          <a:off x="1941717" y="4203570"/>
          <a:ext cx="5661777" cy="16811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921" tIns="177921" rIns="177921" bIns="177921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Focusing on certain features of </a:t>
          </a:r>
          <a:r>
            <a:rPr lang="en-US" sz="2200" kern="1200"/>
            <a:t>aggregated data </a:t>
          </a:r>
          <a:r>
            <a:rPr lang="en-US" sz="2200" kern="1200" dirty="0"/>
            <a:t>can make a big difference but there are diminishing returns</a:t>
          </a:r>
        </a:p>
      </dsp:txBody>
      <dsp:txXfrm>
        <a:off x="1941717" y="4203570"/>
        <a:ext cx="5661777" cy="16811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2ED6D8-A91C-424E-A3B9-C772281F3AE2}" type="datetimeFigureOut">
              <a:rPr lang="en-US" smtClean="0"/>
              <a:t>2/27/20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C2A6E7-8C3C-E74A-9027-1D01E5FBFA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742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19184C-EF1D-B041-A8C1-B9737F8DFF9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719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19184C-EF1D-B041-A8C1-B9737F8DFF9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7663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300,000 unique DC Type, Medium, and Format terms</a:t>
            </a:r>
          </a:p>
          <a:p>
            <a:r>
              <a:rPr lang="en-US"/>
              <a:t>539 used more than 2,000 times across the corpus</a:t>
            </a:r>
          </a:p>
          <a:p>
            <a:r>
              <a:rPr lang="en-US"/>
              <a:t>360 matched to URIs</a:t>
            </a:r>
          </a:p>
          <a:p>
            <a:endParaRPr lang="en-US"/>
          </a:p>
          <a:p>
            <a:r>
              <a:rPr lang="en-US"/>
              <a:t>241,000 unique subject strings</a:t>
            </a:r>
          </a:p>
          <a:p>
            <a:r>
              <a:rPr lang="en-US"/>
              <a:t>2,200 used more than 2,000 time across the corpus</a:t>
            </a:r>
          </a:p>
          <a:p>
            <a:r>
              <a:rPr lang="en-US"/>
              <a:t>1,500 matched to URIs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19184C-EF1D-B041-A8C1-B9737F8DFF9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052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300,000 unique DC Type, Medium, and Format terms</a:t>
            </a:r>
          </a:p>
          <a:p>
            <a:r>
              <a:rPr lang="en-US"/>
              <a:t>539 used more than 2,000 times across the corpus</a:t>
            </a:r>
          </a:p>
          <a:p>
            <a:r>
              <a:rPr lang="en-US"/>
              <a:t>360 matched to URIs</a:t>
            </a:r>
          </a:p>
          <a:p>
            <a:endParaRPr lang="en-US"/>
          </a:p>
          <a:p>
            <a:r>
              <a:rPr lang="en-US"/>
              <a:t>241,000 unique subject strings</a:t>
            </a:r>
          </a:p>
          <a:p>
            <a:r>
              <a:rPr lang="en-US"/>
              <a:t>2,200 used more than 2,000 time across the corpus</a:t>
            </a:r>
          </a:p>
          <a:p>
            <a:r>
              <a:rPr lang="en-US"/>
              <a:t>1,500 matched to URIs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19184C-EF1D-B041-A8C1-B9737F8DFF9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9024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tiff"/><Relationship Id="rId4" Type="http://schemas.openxmlformats.org/officeDocument/2006/relationships/image" Target="../media/image6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tiff"/><Relationship Id="rId4" Type="http://schemas.openxmlformats.org/officeDocument/2006/relationships/image" Target="../media/image6.emf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295" b="48278"/>
          <a:stretch/>
        </p:blipFill>
        <p:spPr>
          <a:xfrm>
            <a:off x="4218519" y="4"/>
            <a:ext cx="7973480" cy="1413417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0" y="6248400"/>
            <a:ext cx="2946400" cy="609600"/>
          </a:xfrm>
          <a:prstGeom prst="rect">
            <a:avLst/>
          </a:prstGeom>
          <a:solidFill>
            <a:srgbClr val="23619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3D527F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946400" y="6248400"/>
            <a:ext cx="1413933" cy="609600"/>
          </a:xfrm>
          <a:prstGeom prst="rect">
            <a:avLst/>
          </a:prstGeom>
          <a:solidFill>
            <a:srgbClr val="007D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3D527F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360333" y="6248400"/>
            <a:ext cx="7831667" cy="609600"/>
          </a:xfrm>
          <a:prstGeom prst="rect">
            <a:avLst/>
          </a:prstGeom>
          <a:solidFill>
            <a:srgbClr val="00AFD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3D527F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-1" y="3"/>
            <a:ext cx="4254500" cy="1413420"/>
          </a:xfrm>
          <a:prstGeom prst="rect">
            <a:avLst/>
          </a:prstGeom>
          <a:solidFill>
            <a:srgbClr val="00AFD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3D527F"/>
              </a:solidFill>
            </a:endParaRPr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12" hasCustomPrompt="1"/>
          </p:nvPr>
        </p:nvSpPr>
        <p:spPr>
          <a:xfrm>
            <a:off x="3" y="1773169"/>
            <a:ext cx="4601901" cy="6513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none" lIns="457200" tIns="137160" rIns="274320" bIns="182880">
            <a:spAutoFit/>
          </a:bodyPr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33" baseline="0">
                <a:ln>
                  <a:noFill/>
                </a:ln>
                <a:solidFill>
                  <a:schemeClr val="bg1"/>
                </a:solidFill>
                <a:effectLst/>
              </a:defRPr>
            </a:lvl1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133">
                <a:solidFill>
                  <a:schemeClr val="bg1"/>
                </a:solidFill>
                <a:cs typeface="Arial" charset="0"/>
              </a:rPr>
              <a:t>Event Location • June 25, 2015 </a:t>
            </a:r>
          </a:p>
        </p:txBody>
      </p:sp>
      <p:sp>
        <p:nvSpPr>
          <p:cNvPr id="16" name="Text Placeholder 18"/>
          <p:cNvSpPr>
            <a:spLocks noGrp="1"/>
          </p:cNvSpPr>
          <p:nvPr>
            <p:ph type="body" sz="quarter" idx="16" hasCustomPrompt="1"/>
          </p:nvPr>
        </p:nvSpPr>
        <p:spPr>
          <a:xfrm>
            <a:off x="1039293" y="2469870"/>
            <a:ext cx="10339693" cy="1646364"/>
          </a:xfrm>
          <a:prstGeom prst="rect">
            <a:avLst/>
          </a:prstGeom>
          <a:ln w="101600" cmpd="sng">
            <a:solidFill>
              <a:schemeClr val="accent2"/>
            </a:solidFill>
            <a:miter lim="800000"/>
          </a:ln>
        </p:spPr>
        <p:txBody>
          <a:bodyPr vert="horz" wrap="square" lIns="457200" tIns="274320" rIns="457200" bIns="274320">
            <a:normAutofit/>
          </a:bodyPr>
          <a:lstStyle>
            <a:lvl1pPr marL="0" indent="0" algn="l">
              <a:spcBef>
                <a:spcPts val="0"/>
              </a:spcBef>
              <a:buNone/>
              <a:defRPr sz="5867" b="1" baseline="0">
                <a:ln w="0" cmpd="sng">
                  <a:noFill/>
                </a:ln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Place title here</a:t>
            </a:r>
          </a:p>
        </p:txBody>
      </p:sp>
      <p:pic>
        <p:nvPicPr>
          <p:cNvPr id="18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80072" y="6422993"/>
            <a:ext cx="916227" cy="29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971592" y="4275963"/>
            <a:ext cx="2451953" cy="502766"/>
          </a:xfrm>
          <a:prstGeom prst="rect">
            <a:avLst/>
          </a:prstGeom>
        </p:spPr>
        <p:txBody>
          <a:bodyPr vert="horz" wrap="none" lIns="0">
            <a:spAutoFit/>
          </a:bodyPr>
          <a:lstStyle>
            <a:lvl1pPr marL="0" indent="0">
              <a:buNone/>
              <a:defRPr sz="2667" b="1"/>
            </a:lvl1pPr>
            <a:lvl2pPr marL="609585" indent="0">
              <a:buNone/>
              <a:defRPr/>
            </a:lvl2pPr>
            <a:lvl5pPr marL="2438339" indent="0">
              <a:buNone/>
              <a:defRPr/>
            </a:lvl5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971594" y="4818452"/>
            <a:ext cx="1819631" cy="410369"/>
          </a:xfrm>
          <a:prstGeom prst="rect">
            <a:avLst/>
          </a:prstGeom>
        </p:spPr>
        <p:txBody>
          <a:bodyPr vert="horz" wrap="none" lIns="0" tIns="0">
            <a:spAutoFit/>
          </a:bodyPr>
          <a:lstStyle>
            <a:lvl1pPr marL="0" indent="0">
              <a:buNone/>
              <a:defRPr sz="2267" b="0"/>
            </a:lvl1pPr>
            <a:lvl2pPr marL="609585" indent="0">
              <a:buNone/>
              <a:defRPr/>
            </a:lvl2pPr>
            <a:lvl5pPr marL="2438339" indent="0">
              <a:buNone/>
              <a:defRPr/>
            </a:lvl5pPr>
          </a:lstStyle>
          <a:p>
            <a:pPr lvl="0"/>
            <a:r>
              <a:rPr lang="en-US"/>
              <a:t>Speaker Title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182534" y="1"/>
            <a:ext cx="594257" cy="1413420"/>
          </a:xfrm>
          <a:prstGeom prst="rect">
            <a:avLst/>
          </a:prstGeom>
          <a:solidFill>
            <a:srgbClr val="00AFD7">
              <a:alpha val="6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3D527F"/>
              </a:solidFill>
            </a:endParaRPr>
          </a:p>
        </p:txBody>
      </p:sp>
      <p:sp>
        <p:nvSpPr>
          <p:cNvPr id="13" name="Footer Placeholder 4"/>
          <p:cNvSpPr txBox="1">
            <a:spLocks/>
          </p:cNvSpPr>
          <p:nvPr/>
        </p:nvSpPr>
        <p:spPr>
          <a:xfrm>
            <a:off x="7039" y="6384425"/>
            <a:ext cx="2908648" cy="392433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>
                <a:solidFill>
                  <a:schemeClr val="bg1">
                    <a:alpha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Confidential. Not for distribution.</a:t>
            </a:r>
          </a:p>
        </p:txBody>
      </p:sp>
    </p:spTree>
    <p:extLst>
      <p:ext uri="{BB962C8B-B14F-4D97-AF65-F5344CB8AC3E}">
        <p14:creationId xmlns:p14="http://schemas.microsoft.com/office/powerpoint/2010/main" val="2034902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Slide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/>
          <p:cNvSpPr>
            <a:spLocks noGrp="1"/>
          </p:cNvSpPr>
          <p:nvPr>
            <p:ph type="body" sz="quarter" idx="10" hasCustomPrompt="1"/>
          </p:nvPr>
        </p:nvSpPr>
        <p:spPr>
          <a:xfrm>
            <a:off x="320571" y="259643"/>
            <a:ext cx="5307955" cy="10414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4267" b="1" baseline="0">
                <a:solidFill>
                  <a:srgbClr val="236192"/>
                </a:solidFill>
              </a:defRPr>
            </a:lvl1pPr>
          </a:lstStyle>
          <a:p>
            <a:pPr lvl="0"/>
            <a:r>
              <a:rPr lang="en-US"/>
              <a:t>Closing Message</a:t>
            </a:r>
          </a:p>
        </p:txBody>
      </p:sp>
      <p:sp>
        <p:nvSpPr>
          <p:cNvPr id="9" name="Rectangle 8"/>
          <p:cNvSpPr/>
          <p:nvPr/>
        </p:nvSpPr>
        <p:spPr>
          <a:xfrm rot="10800000">
            <a:off x="15117" y="5850668"/>
            <a:ext cx="12192000" cy="239713"/>
          </a:xfrm>
          <a:prstGeom prst="rect">
            <a:avLst/>
          </a:prstGeom>
          <a:solidFill>
            <a:srgbClr val="00AFD7"/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3D52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1" hasCustomPrompt="1"/>
          </p:nvPr>
        </p:nvSpPr>
        <p:spPr>
          <a:xfrm>
            <a:off x="320820" y="1321005"/>
            <a:ext cx="5183717" cy="405719"/>
          </a:xfrm>
          <a:prstGeom prst="rect">
            <a:avLst/>
          </a:prstGeom>
        </p:spPr>
        <p:txBody>
          <a:bodyPr vert="horz">
            <a:normAutofit/>
          </a:bodyPr>
          <a:lstStyle>
            <a:lvl1pPr marL="0" indent="0">
              <a:buNone/>
              <a:defRPr sz="2400" b="1" baseline="0"/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2" hasCustomPrompt="1"/>
          </p:nvPr>
        </p:nvSpPr>
        <p:spPr>
          <a:xfrm>
            <a:off x="320571" y="1690435"/>
            <a:ext cx="5183717" cy="359027"/>
          </a:xfrm>
          <a:prstGeom prst="rect">
            <a:avLst/>
          </a:prstGeom>
        </p:spPr>
        <p:txBody>
          <a:bodyPr vert="horz">
            <a:normAutofit/>
          </a:bodyPr>
          <a:lstStyle>
            <a:lvl1pPr marL="0" indent="0">
              <a:buNone/>
              <a:defRPr sz="1867" b="0" baseline="0"/>
            </a:lvl1pPr>
          </a:lstStyle>
          <a:p>
            <a:pPr lvl="0"/>
            <a:r>
              <a:rPr lang="en-US"/>
              <a:t>Speaker Title</a:t>
            </a:r>
          </a:p>
        </p:txBody>
      </p:sp>
      <p:sp>
        <p:nvSpPr>
          <p:cNvPr id="23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320571" y="2010979"/>
            <a:ext cx="5183717" cy="305495"/>
          </a:xfrm>
          <a:prstGeom prst="rect">
            <a:avLst/>
          </a:prstGeom>
        </p:spPr>
        <p:txBody>
          <a:bodyPr vert="horz">
            <a:normAutofit/>
          </a:bodyPr>
          <a:lstStyle>
            <a:lvl1pPr marL="0" indent="0">
              <a:buNone/>
              <a:defRPr sz="1867" b="1" baseline="0">
                <a:solidFill>
                  <a:srgbClr val="236192"/>
                </a:solidFill>
              </a:defRPr>
            </a:lvl1pPr>
          </a:lstStyle>
          <a:p>
            <a:pPr lvl="0"/>
            <a:r>
              <a:rPr lang="en-US"/>
              <a:t>Speaker Contact</a:t>
            </a:r>
          </a:p>
        </p:txBody>
      </p:sp>
      <p:pic>
        <p:nvPicPr>
          <p:cNvPr id="10" name="Picture 26" descr="OCLC_H_PMS.eps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82566" y="6347609"/>
            <a:ext cx="964583" cy="32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Footer Placeholder 4"/>
          <p:cNvSpPr txBox="1">
            <a:spLocks/>
          </p:cNvSpPr>
          <p:nvPr/>
        </p:nvSpPr>
        <p:spPr>
          <a:xfrm>
            <a:off x="7039" y="6384425"/>
            <a:ext cx="2908648" cy="392433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>
                <a:solidFill>
                  <a:sysClr val="windowText" lastClr="000000">
                    <a:alpha val="50000"/>
                  </a:sysClr>
                </a:solidFill>
                <a:effectLst/>
                <a:latin typeface="Arial" charset="0"/>
                <a:ea typeface="Arial" charset="0"/>
                <a:cs typeface="Arial" charset="0"/>
              </a:rPr>
              <a:t>Confidential. Not for distribution.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1117" y="0"/>
            <a:ext cx="6105280" cy="5850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577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Slide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16200000">
            <a:off x="636253" y="5149331"/>
            <a:ext cx="810295" cy="389467"/>
          </a:xfrm>
          <a:prstGeom prst="rect">
            <a:avLst/>
          </a:prstGeom>
          <a:solidFill>
            <a:srgbClr val="007D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3D527F"/>
              </a:solidFill>
            </a:endParaRPr>
          </a:p>
        </p:txBody>
      </p:sp>
      <p:sp>
        <p:nvSpPr>
          <p:cNvPr id="10" name="TextBox 8"/>
          <p:cNvSpPr txBox="1">
            <a:spLocks noChangeArrowheads="1"/>
          </p:cNvSpPr>
          <p:nvPr/>
        </p:nvSpPr>
        <p:spPr bwMode="auto">
          <a:xfrm>
            <a:off x="7899907" y="4935539"/>
            <a:ext cx="56303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800">
                <a:solidFill>
                  <a:schemeClr val="bg1"/>
                </a:solidFill>
              </a:rPr>
              <a:t>SM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4938917"/>
            <a:ext cx="846667" cy="810295"/>
          </a:xfrm>
          <a:prstGeom prst="rect">
            <a:avLst/>
          </a:prstGeom>
          <a:solidFill>
            <a:srgbClr val="23619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3D527F"/>
              </a:solidFill>
            </a:endParaRPr>
          </a:p>
        </p:txBody>
      </p:sp>
      <p:sp>
        <p:nvSpPr>
          <p:cNvPr id="12" name="Text Placeholder 18"/>
          <p:cNvSpPr>
            <a:spLocks noGrp="1"/>
          </p:cNvSpPr>
          <p:nvPr>
            <p:ph type="body" sz="quarter" idx="10" hasCustomPrompt="1"/>
          </p:nvPr>
        </p:nvSpPr>
        <p:spPr>
          <a:xfrm>
            <a:off x="975786" y="1108608"/>
            <a:ext cx="5229124" cy="1682448"/>
          </a:xfrm>
          <a:prstGeom prst="rect">
            <a:avLst/>
          </a:prstGeom>
          <a:ln w="101600" cmpd="sng">
            <a:solidFill>
              <a:srgbClr val="236192"/>
            </a:solidFill>
            <a:miter lim="800000"/>
          </a:ln>
        </p:spPr>
        <p:txBody>
          <a:bodyPr vert="horz" wrap="none" lIns="548640" tIns="274320" rIns="457200" bIns="274320">
            <a:spAutoFit/>
          </a:bodyPr>
          <a:lstStyle>
            <a:lvl1pPr marL="0" indent="0" algn="l">
              <a:spcBef>
                <a:spcPts val="0"/>
              </a:spcBef>
              <a:buNone/>
              <a:defRPr sz="7333" b="1" baseline="0">
                <a:ln w="0" cmpd="sng">
                  <a:noFill/>
                </a:ln>
                <a:solidFill>
                  <a:srgbClr val="236192"/>
                </a:solidFill>
              </a:defRPr>
            </a:lvl1pPr>
          </a:lstStyle>
          <a:p>
            <a:pPr lvl="0"/>
            <a:r>
              <a:rPr lang="en-US"/>
              <a:t>Text Here</a:t>
            </a:r>
          </a:p>
        </p:txBody>
      </p:sp>
      <p:sp>
        <p:nvSpPr>
          <p:cNvPr id="13" name="Text Placeholder 20"/>
          <p:cNvSpPr>
            <a:spLocks noGrp="1"/>
          </p:cNvSpPr>
          <p:nvPr>
            <p:ph type="body" sz="quarter" idx="11" hasCustomPrompt="1"/>
          </p:nvPr>
        </p:nvSpPr>
        <p:spPr>
          <a:xfrm>
            <a:off x="931002" y="3196723"/>
            <a:ext cx="5183717" cy="405719"/>
          </a:xfrm>
          <a:prstGeom prst="rect">
            <a:avLst/>
          </a:prstGeom>
        </p:spPr>
        <p:txBody>
          <a:bodyPr vert="horz">
            <a:normAutofit/>
          </a:bodyPr>
          <a:lstStyle>
            <a:lvl1pPr marL="0" indent="0">
              <a:buNone/>
              <a:defRPr sz="2400" b="1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14" name="Text Placeholder 20"/>
          <p:cNvSpPr>
            <a:spLocks noGrp="1"/>
          </p:cNvSpPr>
          <p:nvPr>
            <p:ph type="body" sz="quarter" idx="12" hasCustomPrompt="1"/>
          </p:nvPr>
        </p:nvSpPr>
        <p:spPr>
          <a:xfrm>
            <a:off x="930752" y="3584169"/>
            <a:ext cx="5183717" cy="359027"/>
          </a:xfrm>
          <a:prstGeom prst="rect">
            <a:avLst/>
          </a:prstGeom>
        </p:spPr>
        <p:txBody>
          <a:bodyPr vert="horz">
            <a:normAutofit/>
          </a:bodyPr>
          <a:lstStyle>
            <a:lvl1pPr marL="0" indent="0">
              <a:buNone/>
              <a:defRPr sz="1867" b="0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/>
              <a:t>Speaker Title</a:t>
            </a:r>
          </a:p>
        </p:txBody>
      </p:sp>
      <p:sp>
        <p:nvSpPr>
          <p:cNvPr id="15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930752" y="3943199"/>
            <a:ext cx="5183717" cy="305495"/>
          </a:xfrm>
          <a:prstGeom prst="rect">
            <a:avLst/>
          </a:prstGeom>
        </p:spPr>
        <p:txBody>
          <a:bodyPr vert="horz">
            <a:normAutofit/>
          </a:bodyPr>
          <a:lstStyle>
            <a:lvl1pPr marL="0" indent="0">
              <a:buNone/>
              <a:defRPr sz="1867" b="1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Speaker Contact</a:t>
            </a:r>
          </a:p>
        </p:txBody>
      </p:sp>
      <p:sp>
        <p:nvSpPr>
          <p:cNvPr id="18" name="Text Placeholder 16"/>
          <p:cNvSpPr>
            <a:spLocks noGrp="1"/>
          </p:cNvSpPr>
          <p:nvPr>
            <p:ph type="body" sz="quarter" idx="14" hasCustomPrompt="1"/>
          </p:nvPr>
        </p:nvSpPr>
        <p:spPr>
          <a:xfrm>
            <a:off x="2" y="416590"/>
            <a:ext cx="4906433" cy="668966"/>
          </a:xfrm>
          <a:prstGeom prst="rect">
            <a:avLst/>
          </a:prstGeom>
          <a:solidFill>
            <a:srgbClr val="236192"/>
          </a:solidFill>
        </p:spPr>
        <p:txBody>
          <a:bodyPr vert="horz" wrap="square" lIns="640080" tIns="91440" bIns="164592">
            <a:spAutoFit/>
          </a:bodyPr>
          <a:lstStyle>
            <a:lvl1pPr marL="0" indent="0">
              <a:buNone/>
              <a:defRPr sz="2667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Event Title</a:t>
            </a:r>
          </a:p>
        </p:txBody>
      </p:sp>
      <p:pic>
        <p:nvPicPr>
          <p:cNvPr id="16" name="Picture 15" descr="ppt-because-tag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6133" y="4938917"/>
            <a:ext cx="10955859" cy="810295"/>
          </a:xfrm>
          <a:prstGeom prst="rect">
            <a:avLst/>
          </a:prstGeom>
        </p:spPr>
      </p:pic>
      <p:sp>
        <p:nvSpPr>
          <p:cNvPr id="17" name="Footer Placeholder 4"/>
          <p:cNvSpPr txBox="1">
            <a:spLocks/>
          </p:cNvSpPr>
          <p:nvPr/>
        </p:nvSpPr>
        <p:spPr>
          <a:xfrm>
            <a:off x="7039" y="6384425"/>
            <a:ext cx="2908648" cy="392433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>
                <a:solidFill>
                  <a:sysClr val="windowText" lastClr="000000">
                    <a:alpha val="50000"/>
                  </a:sysClr>
                </a:solidFill>
                <a:effectLst/>
                <a:latin typeface="Arial" charset="0"/>
                <a:ea typeface="Arial" charset="0"/>
                <a:cs typeface="Arial" charset="0"/>
              </a:rPr>
              <a:t>Confidential. Not for distribution.</a:t>
            </a:r>
          </a:p>
        </p:txBody>
      </p:sp>
      <p:pic>
        <p:nvPicPr>
          <p:cNvPr id="19" name="Picture 26" descr="OCLC_H_PMS.eps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82566" y="6347609"/>
            <a:ext cx="964583" cy="32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4"/>
          <a:srcRect l="67120"/>
          <a:stretch/>
        </p:blipFill>
        <p:spPr>
          <a:xfrm rot="16200000">
            <a:off x="7769479" y="5051334"/>
            <a:ext cx="116923" cy="42333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13134" y="5206655"/>
            <a:ext cx="114807" cy="114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223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295" b="48278"/>
          <a:stretch/>
        </p:blipFill>
        <p:spPr>
          <a:xfrm>
            <a:off x="4218519" y="4"/>
            <a:ext cx="7973480" cy="1413417"/>
          </a:xfrm>
          <a:prstGeom prst="rect">
            <a:avLst/>
          </a:prstGeom>
        </p:spPr>
      </p:pic>
      <p:sp>
        <p:nvSpPr>
          <p:cNvPr id="22" name="Rectangle 21"/>
          <p:cNvSpPr/>
          <p:nvPr userDrawn="1"/>
        </p:nvSpPr>
        <p:spPr>
          <a:xfrm>
            <a:off x="0" y="6248400"/>
            <a:ext cx="2946400" cy="609600"/>
          </a:xfrm>
          <a:prstGeom prst="rect">
            <a:avLst/>
          </a:prstGeom>
          <a:solidFill>
            <a:srgbClr val="23619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3D527F"/>
              </a:solidFill>
            </a:endParaRPr>
          </a:p>
        </p:txBody>
      </p:sp>
      <p:sp>
        <p:nvSpPr>
          <p:cNvPr id="23" name="Rectangle 22"/>
          <p:cNvSpPr/>
          <p:nvPr userDrawn="1"/>
        </p:nvSpPr>
        <p:spPr>
          <a:xfrm>
            <a:off x="2946400" y="6248400"/>
            <a:ext cx="1413933" cy="609600"/>
          </a:xfrm>
          <a:prstGeom prst="rect">
            <a:avLst/>
          </a:prstGeom>
          <a:solidFill>
            <a:srgbClr val="007D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3D527F"/>
              </a:solidFill>
            </a:endParaRPr>
          </a:p>
        </p:txBody>
      </p:sp>
      <p:sp>
        <p:nvSpPr>
          <p:cNvPr id="24" name="Rectangle 23"/>
          <p:cNvSpPr/>
          <p:nvPr userDrawn="1"/>
        </p:nvSpPr>
        <p:spPr>
          <a:xfrm>
            <a:off x="4360333" y="6248400"/>
            <a:ext cx="7831667" cy="609600"/>
          </a:xfrm>
          <a:prstGeom prst="rect">
            <a:avLst/>
          </a:prstGeom>
          <a:solidFill>
            <a:srgbClr val="00AFD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3D527F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-1" y="3"/>
            <a:ext cx="4254500" cy="1413420"/>
          </a:xfrm>
          <a:prstGeom prst="rect">
            <a:avLst/>
          </a:prstGeom>
          <a:solidFill>
            <a:srgbClr val="00AFD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3D527F"/>
              </a:solidFill>
            </a:endParaRPr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12" hasCustomPrompt="1"/>
          </p:nvPr>
        </p:nvSpPr>
        <p:spPr>
          <a:xfrm>
            <a:off x="3" y="1773169"/>
            <a:ext cx="4601901" cy="6513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none" lIns="457200" tIns="137160" rIns="274320" bIns="182880">
            <a:spAutoFit/>
          </a:bodyPr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33" baseline="0">
                <a:ln>
                  <a:noFill/>
                </a:ln>
                <a:solidFill>
                  <a:schemeClr val="bg1"/>
                </a:solidFill>
                <a:effectLst/>
              </a:defRPr>
            </a:lvl1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133">
                <a:solidFill>
                  <a:schemeClr val="bg1"/>
                </a:solidFill>
                <a:cs typeface="Arial" charset="0"/>
              </a:rPr>
              <a:t>Event Location • June 25, 2015 </a:t>
            </a:r>
          </a:p>
        </p:txBody>
      </p:sp>
      <p:sp>
        <p:nvSpPr>
          <p:cNvPr id="16" name="Text Placeholder 18"/>
          <p:cNvSpPr>
            <a:spLocks noGrp="1"/>
          </p:cNvSpPr>
          <p:nvPr>
            <p:ph type="body" sz="quarter" idx="16" hasCustomPrompt="1"/>
          </p:nvPr>
        </p:nvSpPr>
        <p:spPr>
          <a:xfrm>
            <a:off x="1039293" y="2469870"/>
            <a:ext cx="10339693" cy="1646364"/>
          </a:xfrm>
          <a:prstGeom prst="rect">
            <a:avLst/>
          </a:prstGeom>
          <a:ln w="101600" cmpd="sng">
            <a:solidFill>
              <a:schemeClr val="accent2"/>
            </a:solidFill>
            <a:miter lim="800000"/>
          </a:ln>
        </p:spPr>
        <p:txBody>
          <a:bodyPr vert="horz" wrap="square" lIns="457200" tIns="274320" rIns="457200" bIns="274320">
            <a:normAutofit/>
          </a:bodyPr>
          <a:lstStyle>
            <a:lvl1pPr marL="0" indent="0" algn="l">
              <a:spcBef>
                <a:spcPts val="0"/>
              </a:spcBef>
              <a:buNone/>
              <a:defRPr sz="5867" b="1" baseline="0">
                <a:ln w="0" cmpd="sng">
                  <a:noFill/>
                </a:ln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Place title here</a:t>
            </a:r>
          </a:p>
        </p:txBody>
      </p:sp>
      <p:pic>
        <p:nvPicPr>
          <p:cNvPr id="18" name="Picture 5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80072" y="6422993"/>
            <a:ext cx="916227" cy="29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971592" y="4275963"/>
            <a:ext cx="2451953" cy="502766"/>
          </a:xfrm>
          <a:prstGeom prst="rect">
            <a:avLst/>
          </a:prstGeom>
        </p:spPr>
        <p:txBody>
          <a:bodyPr vert="horz" wrap="none" lIns="0">
            <a:spAutoFit/>
          </a:bodyPr>
          <a:lstStyle>
            <a:lvl1pPr marL="0" indent="0">
              <a:buNone/>
              <a:defRPr sz="2667" b="1"/>
            </a:lvl1pPr>
            <a:lvl2pPr marL="609585" indent="0">
              <a:buNone/>
              <a:defRPr/>
            </a:lvl2pPr>
            <a:lvl5pPr marL="2438339" indent="0">
              <a:buNone/>
              <a:defRPr/>
            </a:lvl5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971594" y="4818452"/>
            <a:ext cx="1819631" cy="410369"/>
          </a:xfrm>
          <a:prstGeom prst="rect">
            <a:avLst/>
          </a:prstGeom>
        </p:spPr>
        <p:txBody>
          <a:bodyPr vert="horz" wrap="none" lIns="0" tIns="0">
            <a:spAutoFit/>
          </a:bodyPr>
          <a:lstStyle>
            <a:lvl1pPr marL="0" indent="0">
              <a:buNone/>
              <a:defRPr sz="2267" b="0"/>
            </a:lvl1pPr>
            <a:lvl2pPr marL="609585" indent="0">
              <a:buNone/>
              <a:defRPr/>
            </a:lvl2pPr>
            <a:lvl5pPr marL="2438339" indent="0">
              <a:buNone/>
              <a:defRPr/>
            </a:lvl5pPr>
          </a:lstStyle>
          <a:p>
            <a:pPr lvl="0"/>
            <a:r>
              <a:rPr lang="en-US"/>
              <a:t>Speaker Title</a:t>
            </a:r>
          </a:p>
        </p:txBody>
      </p:sp>
      <p:sp>
        <p:nvSpPr>
          <p:cNvPr id="15" name="Rectangle 14"/>
          <p:cNvSpPr/>
          <p:nvPr userDrawn="1"/>
        </p:nvSpPr>
        <p:spPr>
          <a:xfrm>
            <a:off x="4182534" y="1"/>
            <a:ext cx="594257" cy="1413420"/>
          </a:xfrm>
          <a:prstGeom prst="rect">
            <a:avLst/>
          </a:prstGeom>
          <a:solidFill>
            <a:srgbClr val="00AFD7">
              <a:alpha val="6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3D52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039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176869" y="1990726"/>
            <a:ext cx="2688167" cy="2571751"/>
          </a:xfrm>
          <a:prstGeom prst="rect">
            <a:avLst/>
          </a:prstGeom>
        </p:spPr>
        <p:txBody>
          <a:bodyPr vert="horz" anchor="t" anchorCtr="0"/>
          <a:lstStyle>
            <a:lvl1pPr marL="0" indent="0" algn="ctr">
              <a:spcBef>
                <a:spcPts val="0"/>
              </a:spcBef>
              <a:buNone/>
              <a:defRPr sz="1867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Rectangle 4"/>
          <p:cNvSpPr/>
          <p:nvPr userDrawn="1"/>
        </p:nvSpPr>
        <p:spPr>
          <a:xfrm rot="5400000">
            <a:off x="-699030" y="2686581"/>
            <a:ext cx="2574927" cy="1176867"/>
          </a:xfrm>
          <a:prstGeom prst="rect">
            <a:avLst/>
          </a:prstGeom>
          <a:solidFill>
            <a:srgbClr val="23619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3D527F"/>
              </a:solidFill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4555078" y="2764533"/>
            <a:ext cx="7636932" cy="85217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200" b="0" i="0"/>
            </a:lvl1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+mn-lt"/>
                <a:ea typeface="ＭＳ Ｐゴシック" charset="0"/>
                <a:cs typeface="Arial"/>
              </a:rPr>
              <a:t>Speaker Position, Speaker Title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4555067" y="3616704"/>
            <a:ext cx="7636933" cy="0"/>
          </a:xfrm>
          <a:prstGeom prst="line">
            <a:avLst/>
          </a:prstGeom>
          <a:ln w="1905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4555067" y="1987552"/>
            <a:ext cx="7636933" cy="6508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4800" b="1" baseline="0">
                <a:solidFill>
                  <a:srgbClr val="236192"/>
                </a:solidFill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1176869" y="1990724"/>
            <a:ext cx="215900" cy="2571752"/>
          </a:xfrm>
          <a:prstGeom prst="rect">
            <a:avLst/>
          </a:prstGeom>
          <a:solidFill>
            <a:srgbClr val="236192">
              <a:alpha val="72000"/>
            </a:srgbClr>
          </a:solidFill>
          <a:ln>
            <a:noFill/>
          </a:ln>
        </p:spPr>
        <p:txBody>
          <a:bodyPr vert="horz"/>
          <a:lstStyle>
            <a:lvl1pPr marL="0" indent="0">
              <a:buNone/>
              <a:defRPr>
                <a:ln>
                  <a:noFill/>
                </a:ln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     </a:t>
            </a:r>
          </a:p>
          <a:p>
            <a:pPr lvl="0"/>
            <a:endParaRPr lang="en-US"/>
          </a:p>
          <a:p>
            <a:pPr lvl="0"/>
            <a:r>
              <a:rPr lang="en-US"/>
              <a:t> </a:t>
            </a:r>
          </a:p>
          <a:p>
            <a:pPr lvl="0"/>
            <a:r>
              <a:rPr lang="en-US"/>
              <a:t> </a:t>
            </a:r>
          </a:p>
          <a:p>
            <a:pPr lvl="0"/>
            <a:r>
              <a:rPr lang="en-US"/>
              <a:t> </a:t>
            </a:r>
          </a:p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630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peaker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176869" y="550911"/>
            <a:ext cx="2688167" cy="2571751"/>
          </a:xfrm>
          <a:prstGeom prst="rect">
            <a:avLst/>
          </a:prstGeom>
        </p:spPr>
        <p:txBody>
          <a:bodyPr vert="horz" anchor="t" anchorCtr="0"/>
          <a:lstStyle>
            <a:lvl1pPr marL="0" indent="0" algn="ctr">
              <a:spcBef>
                <a:spcPts val="0"/>
              </a:spcBef>
              <a:buNone/>
              <a:defRPr sz="1867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Rectangle 4"/>
          <p:cNvSpPr/>
          <p:nvPr userDrawn="1"/>
        </p:nvSpPr>
        <p:spPr>
          <a:xfrm rot="5400000">
            <a:off x="-699030" y="1246767"/>
            <a:ext cx="2574927" cy="1176867"/>
          </a:xfrm>
          <a:prstGeom prst="rect">
            <a:avLst/>
          </a:prstGeom>
          <a:solidFill>
            <a:srgbClr val="23619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3D527F"/>
              </a:solidFill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4555078" y="1324718"/>
            <a:ext cx="7636932" cy="85217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200" b="0" i="0"/>
            </a:lvl1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+mn-lt"/>
                <a:ea typeface="ＭＳ Ｐゴシック" charset="0"/>
                <a:cs typeface="Arial"/>
              </a:rPr>
              <a:t>Speaker Position, Speaker Title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4555067" y="2176889"/>
            <a:ext cx="7636933" cy="0"/>
          </a:xfrm>
          <a:prstGeom prst="line">
            <a:avLst/>
          </a:prstGeom>
          <a:ln w="1905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4555067" y="547737"/>
            <a:ext cx="7636933" cy="6508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4800" b="1" baseline="0">
                <a:solidFill>
                  <a:srgbClr val="236192"/>
                </a:solidFill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1176869" y="550909"/>
            <a:ext cx="215900" cy="2571752"/>
          </a:xfrm>
          <a:prstGeom prst="rect">
            <a:avLst/>
          </a:prstGeom>
          <a:solidFill>
            <a:srgbClr val="236192">
              <a:alpha val="72000"/>
            </a:srgbClr>
          </a:solidFill>
          <a:ln>
            <a:noFill/>
          </a:ln>
        </p:spPr>
        <p:txBody>
          <a:bodyPr vert="horz"/>
          <a:lstStyle>
            <a:lvl1pPr marL="0" indent="0">
              <a:buNone/>
              <a:defRPr>
                <a:ln>
                  <a:noFill/>
                </a:ln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     </a:t>
            </a:r>
          </a:p>
          <a:p>
            <a:pPr lvl="0"/>
            <a:endParaRPr lang="en-US"/>
          </a:p>
          <a:p>
            <a:pPr lvl="0"/>
            <a:r>
              <a:rPr lang="en-US"/>
              <a:t> </a:t>
            </a:r>
          </a:p>
          <a:p>
            <a:pPr lvl="0"/>
            <a:r>
              <a:rPr lang="en-US"/>
              <a:t> </a:t>
            </a:r>
          </a:p>
          <a:p>
            <a:pPr lvl="0"/>
            <a:r>
              <a:rPr lang="en-US"/>
              <a:t> </a:t>
            </a:r>
          </a:p>
          <a:p>
            <a:pPr lvl="0"/>
            <a:endParaRPr lang="en-US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176869" y="3595110"/>
            <a:ext cx="2688167" cy="2571751"/>
          </a:xfrm>
          <a:prstGeom prst="rect">
            <a:avLst/>
          </a:prstGeom>
        </p:spPr>
        <p:txBody>
          <a:bodyPr vert="horz" anchor="t" anchorCtr="0"/>
          <a:lstStyle>
            <a:lvl1pPr marL="0" indent="0" algn="ctr">
              <a:spcBef>
                <a:spcPts val="0"/>
              </a:spcBef>
              <a:buNone/>
              <a:defRPr sz="1867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Rectangle 10"/>
          <p:cNvSpPr/>
          <p:nvPr userDrawn="1"/>
        </p:nvSpPr>
        <p:spPr>
          <a:xfrm rot="5400000">
            <a:off x="-699030" y="4290965"/>
            <a:ext cx="2574927" cy="1176867"/>
          </a:xfrm>
          <a:prstGeom prst="rect">
            <a:avLst/>
          </a:prstGeom>
          <a:solidFill>
            <a:srgbClr val="23619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3D527F"/>
              </a:solidFill>
            </a:endParaRPr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4555078" y="4368917"/>
            <a:ext cx="7636932" cy="85217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200" b="0" i="0"/>
            </a:lvl1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+mn-lt"/>
                <a:ea typeface="ＭＳ Ｐゴシック" charset="0"/>
                <a:cs typeface="Arial"/>
              </a:rPr>
              <a:t>Speaker Position, Speaker Title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4555067" y="5221088"/>
            <a:ext cx="7636933" cy="0"/>
          </a:xfrm>
          <a:prstGeom prst="line">
            <a:avLst/>
          </a:prstGeom>
          <a:ln w="1905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4555067" y="3591936"/>
            <a:ext cx="7636933" cy="6508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4800" b="1" baseline="0">
                <a:solidFill>
                  <a:srgbClr val="236192"/>
                </a:solidFill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19" hasCustomPrompt="1"/>
          </p:nvPr>
        </p:nvSpPr>
        <p:spPr>
          <a:xfrm>
            <a:off x="1176869" y="3595108"/>
            <a:ext cx="215900" cy="2571752"/>
          </a:xfrm>
          <a:prstGeom prst="rect">
            <a:avLst/>
          </a:prstGeom>
          <a:solidFill>
            <a:srgbClr val="236192">
              <a:alpha val="72000"/>
            </a:srgbClr>
          </a:solidFill>
          <a:ln>
            <a:noFill/>
          </a:ln>
        </p:spPr>
        <p:txBody>
          <a:bodyPr vert="horz"/>
          <a:lstStyle>
            <a:lvl1pPr marL="0" indent="0">
              <a:buNone/>
              <a:defRPr>
                <a:ln>
                  <a:noFill/>
                </a:ln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     </a:t>
            </a:r>
          </a:p>
          <a:p>
            <a:pPr lvl="0"/>
            <a:endParaRPr lang="en-US"/>
          </a:p>
          <a:p>
            <a:pPr lvl="0"/>
            <a:r>
              <a:rPr lang="en-US"/>
              <a:t> </a:t>
            </a:r>
          </a:p>
          <a:p>
            <a:pPr lvl="0"/>
            <a:r>
              <a:rPr lang="en-US"/>
              <a:t> </a:t>
            </a:r>
          </a:p>
          <a:p>
            <a:pPr lvl="0"/>
            <a:r>
              <a:rPr lang="en-US"/>
              <a:t> </a:t>
            </a:r>
          </a:p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002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AFD7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/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420346" y="1108082"/>
            <a:ext cx="10898717" cy="830997"/>
          </a:xfrm>
          <a:prstGeom prst="rect">
            <a:avLst/>
          </a:prstGeom>
          <a:ln w="28575" cmpd="sng">
            <a:solidFill>
              <a:srgbClr val="FFFFFF"/>
            </a:solidFill>
          </a:ln>
        </p:spPr>
        <p:txBody>
          <a:bodyPr vert="horz" lIns="274320" tIns="45720" rIns="274320" bIns="45720">
            <a:spAutoFit/>
          </a:bodyPr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4800" b="1" i="0" cap="all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4800" b="1">
                <a:solidFill>
                  <a:schemeClr val="bg1"/>
                </a:solidFill>
                <a:cs typeface="Arial" charset="0"/>
              </a:rPr>
              <a:t>NEW SECTION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234951" y="850901"/>
            <a:ext cx="353483" cy="6007100"/>
          </a:xfrm>
          <a:prstGeom prst="rect">
            <a:avLst/>
          </a:prstGeom>
          <a:solidFill>
            <a:srgbClr val="00AFD7"/>
          </a:solidFill>
        </p:spPr>
        <p:txBody>
          <a:bodyPr vert="horz"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/>
              <a:t>     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11215941" y="850902"/>
            <a:ext cx="353483" cy="5432839"/>
          </a:xfrm>
          <a:prstGeom prst="rect">
            <a:avLst/>
          </a:prstGeom>
          <a:solidFill>
            <a:srgbClr val="00AFD7"/>
          </a:solidFill>
        </p:spPr>
        <p:txBody>
          <a:bodyPr vert="horz"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/>
              <a:t>     </a:t>
            </a:r>
          </a:p>
        </p:txBody>
      </p:sp>
      <p:pic>
        <p:nvPicPr>
          <p:cNvPr id="7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80072" y="6422993"/>
            <a:ext cx="916227" cy="29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1168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- 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>
            <a:off x="0" y="6248400"/>
            <a:ext cx="2946400" cy="609600"/>
          </a:xfrm>
          <a:prstGeom prst="rect">
            <a:avLst/>
          </a:prstGeom>
          <a:solidFill>
            <a:srgbClr val="23619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3D527F"/>
              </a:solidFill>
            </a:endParaRPr>
          </a:p>
        </p:txBody>
      </p:sp>
      <p:sp>
        <p:nvSpPr>
          <p:cNvPr id="19" name="Rectangle 18"/>
          <p:cNvSpPr/>
          <p:nvPr userDrawn="1"/>
        </p:nvSpPr>
        <p:spPr>
          <a:xfrm>
            <a:off x="2946400" y="6248400"/>
            <a:ext cx="1413933" cy="609600"/>
          </a:xfrm>
          <a:prstGeom prst="rect">
            <a:avLst/>
          </a:prstGeom>
          <a:solidFill>
            <a:srgbClr val="007D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3D527F"/>
              </a:solidFill>
            </a:endParaRPr>
          </a:p>
        </p:txBody>
      </p:sp>
      <p:sp>
        <p:nvSpPr>
          <p:cNvPr id="20" name="Rectangle 19"/>
          <p:cNvSpPr/>
          <p:nvPr userDrawn="1"/>
        </p:nvSpPr>
        <p:spPr>
          <a:xfrm>
            <a:off x="4360333" y="6248400"/>
            <a:ext cx="7831667" cy="609600"/>
          </a:xfrm>
          <a:prstGeom prst="rect">
            <a:avLst/>
          </a:prstGeom>
          <a:solidFill>
            <a:srgbClr val="00AFD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3D527F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454382" y="457739"/>
            <a:ext cx="11252197" cy="915256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4800" b="1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Title of slide</a:t>
            </a:r>
          </a:p>
        </p:txBody>
      </p:sp>
      <p:pic>
        <p:nvPicPr>
          <p:cNvPr id="8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80072" y="6422993"/>
            <a:ext cx="916227" cy="29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54382" y="1372996"/>
            <a:ext cx="11252197" cy="4475171"/>
          </a:xfrm>
          <a:prstGeom prst="rect">
            <a:avLst/>
          </a:prstGeom>
        </p:spPr>
        <p:txBody>
          <a:bodyPr vert="horz"/>
          <a:lstStyle>
            <a:lvl1pPr marL="457189" indent="-457189">
              <a:buFont typeface="Arial"/>
              <a:buChar char="•"/>
              <a:defRPr sz="3200" baseline="0"/>
            </a:lvl1pPr>
            <a:lvl2pPr>
              <a:defRPr sz="2667"/>
            </a:lvl2pPr>
            <a:lvl3pPr>
              <a:defRPr sz="2400"/>
            </a:lvl3pPr>
            <a:lvl4pPr>
              <a:buFont typeface="Arial" charset="0"/>
              <a:buChar char="•"/>
              <a:defRPr sz="2133"/>
            </a:lvl4pPr>
            <a:lvl5pPr>
              <a:buFont typeface="Arial" charset="0"/>
              <a:buChar char="•"/>
              <a:defRPr sz="1867"/>
            </a:lvl5pPr>
            <a:lvl6pPr>
              <a:defRPr sz="1867"/>
            </a:lvl6pPr>
            <a:lvl7pPr>
              <a:defRPr sz="1600"/>
            </a:lvl7pPr>
            <a:lvl8pPr>
              <a:defRPr sz="1467"/>
            </a:lvl8pPr>
            <a:lvl9pPr>
              <a:defRPr sz="1467"/>
            </a:lvl9pPr>
          </a:lstStyle>
          <a:p>
            <a:pPr marL="457189" marR="0" lvl="0" indent="-457189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73658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-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>
            <a:off x="0" y="6248400"/>
            <a:ext cx="2946400" cy="609600"/>
          </a:xfrm>
          <a:prstGeom prst="rect">
            <a:avLst/>
          </a:prstGeom>
          <a:solidFill>
            <a:srgbClr val="23619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3D527F"/>
              </a:solidFill>
            </a:endParaRPr>
          </a:p>
        </p:txBody>
      </p:sp>
      <p:sp>
        <p:nvSpPr>
          <p:cNvPr id="19" name="Rectangle 18"/>
          <p:cNvSpPr/>
          <p:nvPr userDrawn="1"/>
        </p:nvSpPr>
        <p:spPr>
          <a:xfrm>
            <a:off x="2946400" y="6248400"/>
            <a:ext cx="1413933" cy="609600"/>
          </a:xfrm>
          <a:prstGeom prst="rect">
            <a:avLst/>
          </a:prstGeom>
          <a:solidFill>
            <a:srgbClr val="007D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3D527F"/>
              </a:solidFill>
            </a:endParaRPr>
          </a:p>
        </p:txBody>
      </p:sp>
      <p:sp>
        <p:nvSpPr>
          <p:cNvPr id="20" name="Rectangle 19"/>
          <p:cNvSpPr/>
          <p:nvPr userDrawn="1"/>
        </p:nvSpPr>
        <p:spPr>
          <a:xfrm>
            <a:off x="4360333" y="6248400"/>
            <a:ext cx="7831667" cy="609600"/>
          </a:xfrm>
          <a:prstGeom prst="rect">
            <a:avLst/>
          </a:prstGeom>
          <a:solidFill>
            <a:srgbClr val="00AFD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3D527F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454382" y="457739"/>
            <a:ext cx="11252197" cy="915256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4800" b="1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Title of slide</a:t>
            </a:r>
          </a:p>
        </p:txBody>
      </p:sp>
      <p:pic>
        <p:nvPicPr>
          <p:cNvPr id="8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80072" y="6422993"/>
            <a:ext cx="916227" cy="29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3958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>
            <a:off x="0" y="6248400"/>
            <a:ext cx="2946400" cy="609600"/>
          </a:xfrm>
          <a:prstGeom prst="rect">
            <a:avLst/>
          </a:prstGeom>
          <a:solidFill>
            <a:srgbClr val="23619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3D527F"/>
              </a:solidFill>
            </a:endParaRPr>
          </a:p>
        </p:txBody>
      </p:sp>
      <p:sp>
        <p:nvSpPr>
          <p:cNvPr id="19" name="Rectangle 18"/>
          <p:cNvSpPr/>
          <p:nvPr userDrawn="1"/>
        </p:nvSpPr>
        <p:spPr>
          <a:xfrm>
            <a:off x="2946400" y="6248400"/>
            <a:ext cx="1413933" cy="609600"/>
          </a:xfrm>
          <a:prstGeom prst="rect">
            <a:avLst/>
          </a:prstGeom>
          <a:solidFill>
            <a:srgbClr val="007D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3D527F"/>
              </a:solidFill>
            </a:endParaRPr>
          </a:p>
        </p:txBody>
      </p:sp>
      <p:sp>
        <p:nvSpPr>
          <p:cNvPr id="20" name="Rectangle 19"/>
          <p:cNvSpPr/>
          <p:nvPr userDrawn="1"/>
        </p:nvSpPr>
        <p:spPr>
          <a:xfrm>
            <a:off x="4360333" y="6248400"/>
            <a:ext cx="7831667" cy="609600"/>
          </a:xfrm>
          <a:prstGeom prst="rect">
            <a:avLst/>
          </a:prstGeom>
          <a:solidFill>
            <a:srgbClr val="00AFD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3D527F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80072" y="6422993"/>
            <a:ext cx="916227" cy="29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1088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6" descr="OCLC_H_PMS.eps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82566" y="6347609"/>
            <a:ext cx="964583" cy="32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1889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peaker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176869" y="1990726"/>
            <a:ext cx="2688167" cy="2571751"/>
          </a:xfrm>
          <a:prstGeom prst="rect">
            <a:avLst/>
          </a:prstGeom>
        </p:spPr>
        <p:txBody>
          <a:bodyPr vert="horz" anchor="t" anchorCtr="0"/>
          <a:lstStyle>
            <a:lvl1pPr marL="0" indent="0" algn="ctr">
              <a:spcBef>
                <a:spcPts val="0"/>
              </a:spcBef>
              <a:buNone/>
              <a:defRPr sz="1867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Rectangle 4"/>
          <p:cNvSpPr/>
          <p:nvPr/>
        </p:nvSpPr>
        <p:spPr>
          <a:xfrm rot="5400000">
            <a:off x="-699030" y="2686581"/>
            <a:ext cx="2574927" cy="1176867"/>
          </a:xfrm>
          <a:prstGeom prst="rect">
            <a:avLst/>
          </a:prstGeom>
          <a:solidFill>
            <a:srgbClr val="23619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3D527F"/>
              </a:solidFill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4555078" y="2764533"/>
            <a:ext cx="7636932" cy="85217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200" b="0" i="0"/>
            </a:lvl1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+mn-lt"/>
                <a:ea typeface="ＭＳ Ｐゴシック" charset="0"/>
                <a:cs typeface="Arial"/>
              </a:rPr>
              <a:t>Speaker Position, Speaker Title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555067" y="3616704"/>
            <a:ext cx="7636933" cy="0"/>
          </a:xfrm>
          <a:prstGeom prst="line">
            <a:avLst/>
          </a:prstGeom>
          <a:ln w="1905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4555067" y="1987552"/>
            <a:ext cx="7636933" cy="6508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4800" b="1" baseline="0">
                <a:solidFill>
                  <a:srgbClr val="236192"/>
                </a:solidFill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1176869" y="1990724"/>
            <a:ext cx="215900" cy="2571752"/>
          </a:xfrm>
          <a:prstGeom prst="rect">
            <a:avLst/>
          </a:prstGeom>
          <a:solidFill>
            <a:srgbClr val="236192">
              <a:alpha val="72000"/>
            </a:srgbClr>
          </a:solidFill>
          <a:ln>
            <a:noFill/>
          </a:ln>
        </p:spPr>
        <p:txBody>
          <a:bodyPr vert="horz"/>
          <a:lstStyle>
            <a:lvl1pPr marL="0" indent="0">
              <a:buNone/>
              <a:defRPr>
                <a:ln>
                  <a:noFill/>
                </a:ln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     </a:t>
            </a:r>
          </a:p>
          <a:p>
            <a:pPr lvl="0"/>
            <a:endParaRPr lang="en-US"/>
          </a:p>
          <a:p>
            <a:pPr lvl="0"/>
            <a:r>
              <a:rPr lang="en-US"/>
              <a:t> </a:t>
            </a:r>
          </a:p>
          <a:p>
            <a:pPr lvl="0"/>
            <a:r>
              <a:rPr lang="en-US"/>
              <a:t> </a:t>
            </a:r>
          </a:p>
          <a:p>
            <a:pPr lvl="0"/>
            <a:r>
              <a:rPr lang="en-US"/>
              <a:t> </a:t>
            </a:r>
          </a:p>
          <a:p>
            <a:pPr lvl="0"/>
            <a:endParaRPr lang="en-US"/>
          </a:p>
        </p:txBody>
      </p:sp>
      <p:sp>
        <p:nvSpPr>
          <p:cNvPr id="8" name="Footer Placeholder 4"/>
          <p:cNvSpPr txBox="1">
            <a:spLocks/>
          </p:cNvSpPr>
          <p:nvPr/>
        </p:nvSpPr>
        <p:spPr>
          <a:xfrm>
            <a:off x="7039" y="6384425"/>
            <a:ext cx="2908648" cy="392433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>
                <a:solidFill>
                  <a:sysClr val="windowText" lastClr="000000">
                    <a:alpha val="50000"/>
                  </a:sysClr>
                </a:solidFill>
                <a:effectLst/>
                <a:latin typeface="Arial" charset="0"/>
                <a:ea typeface="Arial" charset="0"/>
                <a:cs typeface="Arial" charset="0"/>
              </a:rPr>
              <a:t>Confidential. Not for distribution.</a:t>
            </a:r>
          </a:p>
        </p:txBody>
      </p:sp>
    </p:spTree>
    <p:extLst>
      <p:ext uri="{BB962C8B-B14F-4D97-AF65-F5344CB8AC3E}">
        <p14:creationId xmlns:p14="http://schemas.microsoft.com/office/powerpoint/2010/main" val="1071537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12192000" cy="6858000"/>
          </a:xfrm>
          <a:prstGeom prst="rect">
            <a:avLst/>
          </a:prstGeom>
        </p:spPr>
        <p:txBody>
          <a:bodyPr vert="horz" anchor="ctr"/>
          <a:lstStyle>
            <a:lvl1pPr marL="0" indent="0" algn="l">
              <a:buNone/>
              <a:defRPr sz="2533" baseline="0">
                <a:sym typeface="Wingdings"/>
              </a:defRPr>
            </a:lvl1pPr>
            <a:lvl2pPr marL="609585" indent="0">
              <a:buNone/>
              <a:defRPr sz="3200"/>
            </a:lvl2pPr>
          </a:lstStyle>
          <a:p>
            <a:pPr lvl="1"/>
            <a:r>
              <a:rPr lang="en-US"/>
              <a:t>Drag and drop photo here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10111322" y="-20638"/>
            <a:ext cx="577849" cy="6899276"/>
          </a:xfrm>
          <a:prstGeom prst="rect">
            <a:avLst/>
          </a:prstGeom>
          <a:solidFill>
            <a:schemeClr val="accent1">
              <a:alpha val="78000"/>
            </a:schemeClr>
          </a:solidFill>
        </p:spPr>
        <p:txBody>
          <a:bodyPr vert="horz"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     </a:t>
            </a:r>
          </a:p>
          <a:p>
            <a:pPr lvl="0"/>
            <a:endParaRPr lang="en-US"/>
          </a:p>
          <a:p>
            <a:pPr lvl="0"/>
            <a:r>
              <a:rPr lang="en-US"/>
              <a:t> </a:t>
            </a:r>
          </a:p>
          <a:p>
            <a:pPr lvl="0"/>
            <a:r>
              <a:rPr lang="en-US"/>
              <a:t> </a:t>
            </a:r>
          </a:p>
          <a:p>
            <a:pPr lvl="0"/>
            <a:r>
              <a:rPr lang="en-US"/>
              <a:t> </a:t>
            </a:r>
          </a:p>
          <a:p>
            <a:pPr lvl="0"/>
            <a:endParaRPr lang="en-US"/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10689172" y="-20638"/>
            <a:ext cx="1502833" cy="6899276"/>
          </a:xfrm>
          <a:prstGeom prst="rect">
            <a:avLst/>
          </a:prstGeom>
          <a:solidFill>
            <a:schemeClr val="accent1"/>
          </a:solidFill>
        </p:spPr>
        <p:txBody>
          <a:bodyPr vert="horz"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 </a:t>
            </a:r>
          </a:p>
          <a:p>
            <a:pPr lvl="0"/>
            <a:r>
              <a:rPr lang="en-US"/>
              <a:t> </a:t>
            </a:r>
          </a:p>
          <a:p>
            <a:pPr lvl="0"/>
            <a:r>
              <a:rPr lang="en-US"/>
              <a:t> </a:t>
            </a:r>
          </a:p>
          <a:p>
            <a:pPr lvl="0"/>
            <a:r>
              <a:rPr lang="en-US"/>
              <a:t> </a:t>
            </a:r>
          </a:p>
          <a:p>
            <a:pPr lvl="0"/>
            <a:r>
              <a:rPr lang="en-US"/>
              <a:t> 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-18815" y="4997709"/>
            <a:ext cx="8204200" cy="954107"/>
          </a:xfrm>
          <a:prstGeom prst="rect">
            <a:avLst/>
          </a:prstGeom>
          <a:solidFill>
            <a:schemeClr val="bg1"/>
          </a:solidFill>
        </p:spPr>
        <p:txBody>
          <a:bodyPr vert="horz" lIns="640080"/>
          <a:lstStyle>
            <a:lvl1pPr marL="0" indent="0">
              <a:buNone/>
              <a:defRPr sz="3200" b="1" baseline="0">
                <a:solidFill>
                  <a:srgbClr val="236192"/>
                </a:solidFill>
              </a:defRPr>
            </a:lvl1pPr>
          </a:lstStyle>
          <a:p>
            <a:pPr lvl="0"/>
            <a:r>
              <a:rPr lang="en-US"/>
              <a:t>Persons Name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713223" y="5447286"/>
            <a:ext cx="7480300" cy="3524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4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Persons Title</a:t>
            </a:r>
          </a:p>
        </p:txBody>
      </p:sp>
      <p:pic>
        <p:nvPicPr>
          <p:cNvPr id="8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80072" y="6422993"/>
            <a:ext cx="916227" cy="29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720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/>
          <p:cNvSpPr>
            <a:spLocks noGrp="1"/>
          </p:cNvSpPr>
          <p:nvPr>
            <p:ph type="body" sz="quarter" idx="10" hasCustomPrompt="1"/>
          </p:nvPr>
        </p:nvSpPr>
        <p:spPr>
          <a:xfrm>
            <a:off x="320571" y="259643"/>
            <a:ext cx="5307955" cy="10414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4267" b="1" baseline="0">
                <a:solidFill>
                  <a:srgbClr val="236192"/>
                </a:solidFill>
              </a:defRPr>
            </a:lvl1pPr>
          </a:lstStyle>
          <a:p>
            <a:pPr lvl="0"/>
            <a:r>
              <a:rPr lang="en-US"/>
              <a:t>Closing Message</a:t>
            </a:r>
          </a:p>
        </p:txBody>
      </p:sp>
      <p:sp>
        <p:nvSpPr>
          <p:cNvPr id="9" name="Rectangle 8"/>
          <p:cNvSpPr/>
          <p:nvPr userDrawn="1"/>
        </p:nvSpPr>
        <p:spPr>
          <a:xfrm rot="10800000">
            <a:off x="15117" y="5850668"/>
            <a:ext cx="12192000" cy="239713"/>
          </a:xfrm>
          <a:prstGeom prst="rect">
            <a:avLst/>
          </a:prstGeom>
          <a:solidFill>
            <a:srgbClr val="00AFD7"/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3D52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1" hasCustomPrompt="1"/>
          </p:nvPr>
        </p:nvSpPr>
        <p:spPr>
          <a:xfrm>
            <a:off x="320820" y="1321005"/>
            <a:ext cx="5183717" cy="405719"/>
          </a:xfrm>
          <a:prstGeom prst="rect">
            <a:avLst/>
          </a:prstGeom>
        </p:spPr>
        <p:txBody>
          <a:bodyPr vert="horz">
            <a:normAutofit/>
          </a:bodyPr>
          <a:lstStyle>
            <a:lvl1pPr marL="0" indent="0">
              <a:buNone/>
              <a:defRPr sz="2400" b="1" baseline="0"/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2" hasCustomPrompt="1"/>
          </p:nvPr>
        </p:nvSpPr>
        <p:spPr>
          <a:xfrm>
            <a:off x="320571" y="1690435"/>
            <a:ext cx="5183717" cy="359027"/>
          </a:xfrm>
          <a:prstGeom prst="rect">
            <a:avLst/>
          </a:prstGeom>
        </p:spPr>
        <p:txBody>
          <a:bodyPr vert="horz">
            <a:normAutofit/>
          </a:bodyPr>
          <a:lstStyle>
            <a:lvl1pPr marL="0" indent="0">
              <a:buNone/>
              <a:defRPr sz="1867" b="0" baseline="0"/>
            </a:lvl1pPr>
          </a:lstStyle>
          <a:p>
            <a:pPr lvl="0"/>
            <a:r>
              <a:rPr lang="en-US"/>
              <a:t>Speaker Title</a:t>
            </a:r>
          </a:p>
        </p:txBody>
      </p:sp>
      <p:sp>
        <p:nvSpPr>
          <p:cNvPr id="23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320571" y="2010979"/>
            <a:ext cx="5183717" cy="305495"/>
          </a:xfrm>
          <a:prstGeom prst="rect">
            <a:avLst/>
          </a:prstGeom>
        </p:spPr>
        <p:txBody>
          <a:bodyPr vert="horz">
            <a:normAutofit/>
          </a:bodyPr>
          <a:lstStyle>
            <a:lvl1pPr marL="0" indent="0">
              <a:buNone/>
              <a:defRPr sz="1867" b="1" baseline="0">
                <a:solidFill>
                  <a:srgbClr val="236192"/>
                </a:solidFill>
              </a:defRPr>
            </a:lvl1pPr>
          </a:lstStyle>
          <a:p>
            <a:pPr lvl="0"/>
            <a:r>
              <a:rPr lang="en-US"/>
              <a:t>Speaker Contact</a:t>
            </a:r>
          </a:p>
        </p:txBody>
      </p:sp>
      <p:pic>
        <p:nvPicPr>
          <p:cNvPr id="10" name="Picture 26" descr="OCLC_H_PMS.eps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82566" y="6347609"/>
            <a:ext cx="964583" cy="32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93727" y="0"/>
            <a:ext cx="6105280" cy="5850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559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ppt-because-tag.psd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6133" y="4938917"/>
            <a:ext cx="10955859" cy="810295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 rot="16200000">
            <a:off x="636253" y="5149331"/>
            <a:ext cx="810295" cy="389467"/>
          </a:xfrm>
          <a:prstGeom prst="rect">
            <a:avLst/>
          </a:prstGeom>
          <a:solidFill>
            <a:srgbClr val="007D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3D527F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0" y="4938917"/>
            <a:ext cx="846667" cy="810295"/>
          </a:xfrm>
          <a:prstGeom prst="rect">
            <a:avLst/>
          </a:prstGeom>
          <a:solidFill>
            <a:srgbClr val="23619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3D527F"/>
              </a:solidFill>
            </a:endParaRPr>
          </a:p>
        </p:txBody>
      </p:sp>
      <p:sp>
        <p:nvSpPr>
          <p:cNvPr id="12" name="Text Placeholder 18"/>
          <p:cNvSpPr>
            <a:spLocks noGrp="1"/>
          </p:cNvSpPr>
          <p:nvPr>
            <p:ph type="body" sz="quarter" idx="10" hasCustomPrompt="1"/>
          </p:nvPr>
        </p:nvSpPr>
        <p:spPr>
          <a:xfrm>
            <a:off x="975786" y="1108608"/>
            <a:ext cx="5229124" cy="1682448"/>
          </a:xfrm>
          <a:prstGeom prst="rect">
            <a:avLst/>
          </a:prstGeom>
          <a:ln w="101600" cmpd="sng">
            <a:solidFill>
              <a:srgbClr val="236192"/>
            </a:solidFill>
            <a:miter lim="800000"/>
          </a:ln>
        </p:spPr>
        <p:txBody>
          <a:bodyPr vert="horz" wrap="none" lIns="548640" tIns="274320" rIns="457200" bIns="274320">
            <a:spAutoFit/>
          </a:bodyPr>
          <a:lstStyle>
            <a:lvl1pPr marL="0" indent="0" algn="l">
              <a:spcBef>
                <a:spcPts val="0"/>
              </a:spcBef>
              <a:buNone/>
              <a:defRPr sz="7333" b="1" baseline="0">
                <a:ln w="0" cmpd="sng">
                  <a:noFill/>
                </a:ln>
                <a:solidFill>
                  <a:srgbClr val="236192"/>
                </a:solidFill>
              </a:defRPr>
            </a:lvl1pPr>
          </a:lstStyle>
          <a:p>
            <a:pPr lvl="0"/>
            <a:r>
              <a:rPr lang="en-US"/>
              <a:t>Text Here</a:t>
            </a:r>
          </a:p>
        </p:txBody>
      </p:sp>
      <p:sp>
        <p:nvSpPr>
          <p:cNvPr id="13" name="Text Placeholder 20"/>
          <p:cNvSpPr>
            <a:spLocks noGrp="1"/>
          </p:cNvSpPr>
          <p:nvPr>
            <p:ph type="body" sz="quarter" idx="11" hasCustomPrompt="1"/>
          </p:nvPr>
        </p:nvSpPr>
        <p:spPr>
          <a:xfrm>
            <a:off x="931002" y="3196723"/>
            <a:ext cx="5183717" cy="405719"/>
          </a:xfrm>
          <a:prstGeom prst="rect">
            <a:avLst/>
          </a:prstGeom>
        </p:spPr>
        <p:txBody>
          <a:bodyPr vert="horz">
            <a:normAutofit/>
          </a:bodyPr>
          <a:lstStyle>
            <a:lvl1pPr marL="0" indent="0">
              <a:buNone/>
              <a:defRPr sz="2400" b="1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14" name="Text Placeholder 20"/>
          <p:cNvSpPr>
            <a:spLocks noGrp="1"/>
          </p:cNvSpPr>
          <p:nvPr>
            <p:ph type="body" sz="quarter" idx="12" hasCustomPrompt="1"/>
          </p:nvPr>
        </p:nvSpPr>
        <p:spPr>
          <a:xfrm>
            <a:off x="930752" y="3584169"/>
            <a:ext cx="5183717" cy="359027"/>
          </a:xfrm>
          <a:prstGeom prst="rect">
            <a:avLst/>
          </a:prstGeom>
        </p:spPr>
        <p:txBody>
          <a:bodyPr vert="horz">
            <a:normAutofit/>
          </a:bodyPr>
          <a:lstStyle>
            <a:lvl1pPr marL="0" indent="0">
              <a:buNone/>
              <a:defRPr sz="1867" b="0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/>
              <a:t>Speaker Title</a:t>
            </a:r>
          </a:p>
        </p:txBody>
      </p:sp>
      <p:sp>
        <p:nvSpPr>
          <p:cNvPr id="15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930752" y="3943199"/>
            <a:ext cx="5183717" cy="305495"/>
          </a:xfrm>
          <a:prstGeom prst="rect">
            <a:avLst/>
          </a:prstGeom>
        </p:spPr>
        <p:txBody>
          <a:bodyPr vert="horz">
            <a:normAutofit/>
          </a:bodyPr>
          <a:lstStyle>
            <a:lvl1pPr marL="0" indent="0">
              <a:buNone/>
              <a:defRPr sz="1867" b="1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Speaker Contact</a:t>
            </a:r>
          </a:p>
        </p:txBody>
      </p:sp>
      <p:sp>
        <p:nvSpPr>
          <p:cNvPr id="18" name="Text Placeholder 16"/>
          <p:cNvSpPr>
            <a:spLocks noGrp="1"/>
          </p:cNvSpPr>
          <p:nvPr>
            <p:ph type="body" sz="quarter" idx="14" hasCustomPrompt="1"/>
          </p:nvPr>
        </p:nvSpPr>
        <p:spPr>
          <a:xfrm>
            <a:off x="2" y="416590"/>
            <a:ext cx="4906433" cy="668966"/>
          </a:xfrm>
          <a:prstGeom prst="rect">
            <a:avLst/>
          </a:prstGeom>
          <a:solidFill>
            <a:srgbClr val="236192"/>
          </a:solidFill>
        </p:spPr>
        <p:txBody>
          <a:bodyPr vert="horz" wrap="square" lIns="640080" tIns="91440" bIns="164592">
            <a:spAutoFit/>
          </a:bodyPr>
          <a:lstStyle>
            <a:lvl1pPr marL="0" indent="0">
              <a:buNone/>
              <a:defRPr sz="2667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Event Title</a:t>
            </a:r>
          </a:p>
        </p:txBody>
      </p:sp>
      <p:pic>
        <p:nvPicPr>
          <p:cNvPr id="17" name="Picture 26" descr="OCLC_H_PMS.eps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82566" y="6347609"/>
            <a:ext cx="964583" cy="32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 rotWithShape="1">
          <a:blip r:embed="rId4"/>
          <a:srcRect l="67120"/>
          <a:stretch/>
        </p:blipFill>
        <p:spPr>
          <a:xfrm rot="16200000">
            <a:off x="7769479" y="5051334"/>
            <a:ext cx="116923" cy="42333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713134" y="5206655"/>
            <a:ext cx="114807" cy="114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140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C28600-72BA-4F0D-A85F-383A65A946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B5BC7-74B9-440B-83F7-90FF118FD91D}" type="datetimeFigureOut">
              <a:rPr lang="en-US" smtClean="0"/>
              <a:t>2/27/20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3A634AF-F630-4799-8C39-5F9D78374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70A78C-4C78-46D1-B27B-71A8B3BDBA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EDCAA-9E0C-4124-A928-1385171F80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4736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1B2516-8FFE-4F69-B2F0-B54573A03B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F5BD1D-F691-48D2-BFC0-71B02F0946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E05264-7A0F-4D18-AB36-6050487EA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A7265-90F1-4B04-AD65-5E02C578FA79}" type="datetimeFigureOut">
              <a:rPr lang="en-US" smtClean="0"/>
              <a:t>2/27/20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F41105-84D8-4B4D-9A2C-C12C89B881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E64523-A7E7-48D6-AEA6-812874553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E8733-4434-41D2-8D3E-09B8EA5DC0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950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Speaker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176869" y="550911"/>
            <a:ext cx="2688167" cy="2571751"/>
          </a:xfrm>
          <a:prstGeom prst="rect">
            <a:avLst/>
          </a:prstGeom>
        </p:spPr>
        <p:txBody>
          <a:bodyPr vert="horz" anchor="t" anchorCtr="0"/>
          <a:lstStyle>
            <a:lvl1pPr marL="0" indent="0" algn="ctr">
              <a:spcBef>
                <a:spcPts val="0"/>
              </a:spcBef>
              <a:buNone/>
              <a:defRPr sz="1867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Rectangle 4"/>
          <p:cNvSpPr/>
          <p:nvPr/>
        </p:nvSpPr>
        <p:spPr>
          <a:xfrm rot="5400000">
            <a:off x="-699030" y="1246767"/>
            <a:ext cx="2574927" cy="1176867"/>
          </a:xfrm>
          <a:prstGeom prst="rect">
            <a:avLst/>
          </a:prstGeom>
          <a:solidFill>
            <a:srgbClr val="23619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3D527F"/>
              </a:solidFill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4555078" y="1324718"/>
            <a:ext cx="7636932" cy="85217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200" b="0" i="0"/>
            </a:lvl1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+mn-lt"/>
                <a:ea typeface="ＭＳ Ｐゴシック" charset="0"/>
                <a:cs typeface="Arial"/>
              </a:rPr>
              <a:t>Speaker Position, Speaker Title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555067" y="2176889"/>
            <a:ext cx="7636933" cy="0"/>
          </a:xfrm>
          <a:prstGeom prst="line">
            <a:avLst/>
          </a:prstGeom>
          <a:ln w="1905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4555067" y="547737"/>
            <a:ext cx="7636933" cy="6508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4800" b="1" baseline="0">
                <a:solidFill>
                  <a:srgbClr val="236192"/>
                </a:solidFill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1176869" y="550909"/>
            <a:ext cx="215900" cy="2571752"/>
          </a:xfrm>
          <a:prstGeom prst="rect">
            <a:avLst/>
          </a:prstGeom>
          <a:solidFill>
            <a:srgbClr val="236192">
              <a:alpha val="72000"/>
            </a:srgbClr>
          </a:solidFill>
          <a:ln>
            <a:noFill/>
          </a:ln>
        </p:spPr>
        <p:txBody>
          <a:bodyPr vert="horz"/>
          <a:lstStyle>
            <a:lvl1pPr marL="0" indent="0">
              <a:buNone/>
              <a:defRPr>
                <a:ln>
                  <a:noFill/>
                </a:ln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     </a:t>
            </a:r>
          </a:p>
          <a:p>
            <a:pPr lvl="0"/>
            <a:endParaRPr lang="en-US"/>
          </a:p>
          <a:p>
            <a:pPr lvl="0"/>
            <a:r>
              <a:rPr lang="en-US"/>
              <a:t> </a:t>
            </a:r>
          </a:p>
          <a:p>
            <a:pPr lvl="0"/>
            <a:r>
              <a:rPr lang="en-US"/>
              <a:t> </a:t>
            </a:r>
          </a:p>
          <a:p>
            <a:pPr lvl="0"/>
            <a:r>
              <a:rPr lang="en-US"/>
              <a:t> </a:t>
            </a:r>
          </a:p>
          <a:p>
            <a:pPr lvl="0"/>
            <a:endParaRPr lang="en-US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176869" y="3595110"/>
            <a:ext cx="2688167" cy="2571751"/>
          </a:xfrm>
          <a:prstGeom prst="rect">
            <a:avLst/>
          </a:prstGeom>
        </p:spPr>
        <p:txBody>
          <a:bodyPr vert="horz" anchor="t" anchorCtr="0"/>
          <a:lstStyle>
            <a:lvl1pPr marL="0" indent="0" algn="ctr">
              <a:spcBef>
                <a:spcPts val="0"/>
              </a:spcBef>
              <a:buNone/>
              <a:defRPr sz="1867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Rectangle 10"/>
          <p:cNvSpPr/>
          <p:nvPr/>
        </p:nvSpPr>
        <p:spPr>
          <a:xfrm rot="5400000">
            <a:off x="-699030" y="4290965"/>
            <a:ext cx="2574927" cy="1176867"/>
          </a:xfrm>
          <a:prstGeom prst="rect">
            <a:avLst/>
          </a:prstGeom>
          <a:solidFill>
            <a:srgbClr val="23619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3D527F"/>
              </a:solidFill>
            </a:endParaRPr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4555078" y="4368917"/>
            <a:ext cx="7636932" cy="85217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200" b="0" i="0"/>
            </a:lvl1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+mn-lt"/>
                <a:ea typeface="ＭＳ Ｐゴシック" charset="0"/>
                <a:cs typeface="Arial"/>
              </a:rPr>
              <a:t>Speaker Position, Speaker Title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4555067" y="5221088"/>
            <a:ext cx="7636933" cy="0"/>
          </a:xfrm>
          <a:prstGeom prst="line">
            <a:avLst/>
          </a:prstGeom>
          <a:ln w="1905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4555067" y="3591936"/>
            <a:ext cx="7636933" cy="6508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4800" b="1" baseline="0">
                <a:solidFill>
                  <a:srgbClr val="236192"/>
                </a:solidFill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19" hasCustomPrompt="1"/>
          </p:nvPr>
        </p:nvSpPr>
        <p:spPr>
          <a:xfrm>
            <a:off x="1176869" y="3595108"/>
            <a:ext cx="215900" cy="2571752"/>
          </a:xfrm>
          <a:prstGeom prst="rect">
            <a:avLst/>
          </a:prstGeom>
          <a:solidFill>
            <a:srgbClr val="236192">
              <a:alpha val="72000"/>
            </a:srgbClr>
          </a:solidFill>
          <a:ln>
            <a:noFill/>
          </a:ln>
        </p:spPr>
        <p:txBody>
          <a:bodyPr vert="horz"/>
          <a:lstStyle>
            <a:lvl1pPr marL="0" indent="0">
              <a:buNone/>
              <a:defRPr>
                <a:ln>
                  <a:noFill/>
                </a:ln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     </a:t>
            </a:r>
          </a:p>
          <a:p>
            <a:pPr lvl="0"/>
            <a:endParaRPr lang="en-US"/>
          </a:p>
          <a:p>
            <a:pPr lvl="0"/>
            <a:r>
              <a:rPr lang="en-US"/>
              <a:t> </a:t>
            </a:r>
          </a:p>
          <a:p>
            <a:pPr lvl="0"/>
            <a:r>
              <a:rPr lang="en-US"/>
              <a:t> </a:t>
            </a:r>
          </a:p>
          <a:p>
            <a:pPr lvl="0"/>
            <a:r>
              <a:rPr lang="en-US"/>
              <a:t> </a:t>
            </a:r>
          </a:p>
          <a:p>
            <a:pPr lvl="0"/>
            <a:endParaRPr lang="en-US"/>
          </a:p>
        </p:txBody>
      </p:sp>
      <p:sp>
        <p:nvSpPr>
          <p:cNvPr id="18" name="Footer Placeholder 4"/>
          <p:cNvSpPr txBox="1">
            <a:spLocks/>
          </p:cNvSpPr>
          <p:nvPr/>
        </p:nvSpPr>
        <p:spPr>
          <a:xfrm>
            <a:off x="7039" y="6384425"/>
            <a:ext cx="2908648" cy="392433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>
                <a:solidFill>
                  <a:sysClr val="windowText" lastClr="000000">
                    <a:alpha val="50000"/>
                  </a:sysClr>
                </a:solidFill>
                <a:effectLst/>
                <a:latin typeface="Arial" charset="0"/>
                <a:ea typeface="Arial" charset="0"/>
                <a:cs typeface="Arial" charset="0"/>
              </a:rPr>
              <a:t>Confidential. Not for distribution.</a:t>
            </a:r>
          </a:p>
        </p:txBody>
      </p:sp>
    </p:spTree>
    <p:extLst>
      <p:ext uri="{BB962C8B-B14F-4D97-AF65-F5344CB8AC3E}">
        <p14:creationId xmlns:p14="http://schemas.microsoft.com/office/powerpoint/2010/main" val="4255061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ew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AFD7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/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420346" y="1108082"/>
            <a:ext cx="10898717" cy="830997"/>
          </a:xfrm>
          <a:prstGeom prst="rect">
            <a:avLst/>
          </a:prstGeom>
          <a:ln w="28575" cmpd="sng">
            <a:solidFill>
              <a:srgbClr val="FFFFFF"/>
            </a:solidFill>
          </a:ln>
        </p:spPr>
        <p:txBody>
          <a:bodyPr vert="horz" lIns="274320" tIns="45720" rIns="274320" bIns="45720">
            <a:spAutoFit/>
          </a:bodyPr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4800" b="1" i="0" cap="all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4800" b="1">
                <a:solidFill>
                  <a:schemeClr val="bg1"/>
                </a:solidFill>
                <a:cs typeface="Arial" charset="0"/>
              </a:rPr>
              <a:t>NEW SECTION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234951" y="850901"/>
            <a:ext cx="353483" cy="5432840"/>
          </a:xfrm>
          <a:prstGeom prst="rect">
            <a:avLst/>
          </a:prstGeom>
          <a:solidFill>
            <a:srgbClr val="00AFD7"/>
          </a:solidFill>
        </p:spPr>
        <p:txBody>
          <a:bodyPr vert="horz"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/>
              <a:t>     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11215941" y="850902"/>
            <a:ext cx="353483" cy="5432839"/>
          </a:xfrm>
          <a:prstGeom prst="rect">
            <a:avLst/>
          </a:prstGeom>
          <a:solidFill>
            <a:srgbClr val="00AFD7"/>
          </a:solidFill>
        </p:spPr>
        <p:txBody>
          <a:bodyPr vert="horz"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/>
              <a:t>     </a:t>
            </a:r>
          </a:p>
        </p:txBody>
      </p:sp>
      <p:pic>
        <p:nvPicPr>
          <p:cNvPr id="7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80072" y="6422993"/>
            <a:ext cx="916227" cy="29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Footer Placeholder 4"/>
          <p:cNvSpPr txBox="1">
            <a:spLocks/>
          </p:cNvSpPr>
          <p:nvPr/>
        </p:nvSpPr>
        <p:spPr>
          <a:xfrm>
            <a:off x="7039" y="6384425"/>
            <a:ext cx="2908648" cy="392433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>
                <a:solidFill>
                  <a:schemeClr val="bg1">
                    <a:alpha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Confidential. Not for distribution.</a:t>
            </a:r>
          </a:p>
        </p:txBody>
      </p:sp>
    </p:spTree>
    <p:extLst>
      <p:ext uri="{BB962C8B-B14F-4D97-AF65-F5344CB8AC3E}">
        <p14:creationId xmlns:p14="http://schemas.microsoft.com/office/powerpoint/2010/main" val="132362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- 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6248400"/>
            <a:ext cx="2946400" cy="609600"/>
          </a:xfrm>
          <a:prstGeom prst="rect">
            <a:avLst/>
          </a:prstGeom>
          <a:solidFill>
            <a:srgbClr val="23619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3D527F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946400" y="6248400"/>
            <a:ext cx="1413933" cy="609600"/>
          </a:xfrm>
          <a:prstGeom prst="rect">
            <a:avLst/>
          </a:prstGeom>
          <a:solidFill>
            <a:srgbClr val="007D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3D527F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360333" y="6248400"/>
            <a:ext cx="7831667" cy="609600"/>
          </a:xfrm>
          <a:prstGeom prst="rect">
            <a:avLst/>
          </a:prstGeom>
          <a:solidFill>
            <a:srgbClr val="00AFD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3D527F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454382" y="457739"/>
            <a:ext cx="11252197" cy="915256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4800" b="1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Title of slide</a:t>
            </a:r>
          </a:p>
        </p:txBody>
      </p:sp>
      <p:pic>
        <p:nvPicPr>
          <p:cNvPr id="8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80072" y="6422993"/>
            <a:ext cx="916227" cy="29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Footer Placeholder 4"/>
          <p:cNvSpPr txBox="1">
            <a:spLocks/>
          </p:cNvSpPr>
          <p:nvPr/>
        </p:nvSpPr>
        <p:spPr>
          <a:xfrm>
            <a:off x="7039" y="6384425"/>
            <a:ext cx="2908648" cy="392433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>
                <a:solidFill>
                  <a:schemeClr val="bg1">
                    <a:alpha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Confidential. Not for distribution.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54382" y="1372996"/>
            <a:ext cx="11252197" cy="4475171"/>
          </a:xfrm>
          <a:prstGeom prst="rect">
            <a:avLst/>
          </a:prstGeom>
        </p:spPr>
        <p:txBody>
          <a:bodyPr vert="horz"/>
          <a:lstStyle>
            <a:lvl1pPr marL="457189" indent="-457189">
              <a:buFont typeface="Arial"/>
              <a:buChar char="•"/>
              <a:defRPr sz="3200" baseline="0"/>
            </a:lvl1pPr>
            <a:lvl2pPr>
              <a:defRPr sz="2667"/>
            </a:lvl2pPr>
            <a:lvl3pPr>
              <a:defRPr sz="2400"/>
            </a:lvl3pPr>
            <a:lvl4pPr>
              <a:buFont typeface="Arial" charset="0"/>
              <a:buChar char="•"/>
              <a:defRPr sz="2133"/>
            </a:lvl4pPr>
            <a:lvl5pPr>
              <a:buFont typeface="Arial" charset="0"/>
              <a:buChar char="•"/>
              <a:defRPr sz="1867"/>
            </a:lvl5pPr>
            <a:lvl6pPr>
              <a:defRPr sz="1867"/>
            </a:lvl6pPr>
            <a:lvl7pPr>
              <a:defRPr sz="1600"/>
            </a:lvl7pPr>
            <a:lvl8pPr>
              <a:defRPr sz="1467"/>
            </a:lvl8pPr>
            <a:lvl9pPr>
              <a:defRPr sz="1467"/>
            </a:lvl9pPr>
          </a:lstStyle>
          <a:p>
            <a:pPr marL="457189" marR="0" lvl="0" indent="-457189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44203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ntent-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6248400"/>
            <a:ext cx="2946400" cy="609600"/>
          </a:xfrm>
          <a:prstGeom prst="rect">
            <a:avLst/>
          </a:prstGeom>
          <a:solidFill>
            <a:srgbClr val="23619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3D527F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946400" y="6248400"/>
            <a:ext cx="1413933" cy="609600"/>
          </a:xfrm>
          <a:prstGeom prst="rect">
            <a:avLst/>
          </a:prstGeom>
          <a:solidFill>
            <a:srgbClr val="007D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3D527F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360333" y="6248400"/>
            <a:ext cx="7831667" cy="609600"/>
          </a:xfrm>
          <a:prstGeom prst="rect">
            <a:avLst/>
          </a:prstGeom>
          <a:solidFill>
            <a:srgbClr val="00AFD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3D527F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454382" y="457739"/>
            <a:ext cx="11252197" cy="915256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4800" b="1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Title of slide</a:t>
            </a:r>
          </a:p>
        </p:txBody>
      </p:sp>
      <p:pic>
        <p:nvPicPr>
          <p:cNvPr id="8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80072" y="6422993"/>
            <a:ext cx="916227" cy="29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Footer Placeholder 4"/>
          <p:cNvSpPr txBox="1">
            <a:spLocks/>
          </p:cNvSpPr>
          <p:nvPr/>
        </p:nvSpPr>
        <p:spPr>
          <a:xfrm>
            <a:off x="7039" y="6384425"/>
            <a:ext cx="2908648" cy="392433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>
                <a:solidFill>
                  <a:schemeClr val="bg1">
                    <a:alpha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Confidential. Not for distribution.</a:t>
            </a:r>
          </a:p>
        </p:txBody>
      </p:sp>
    </p:spTree>
    <p:extLst>
      <p:ext uri="{BB962C8B-B14F-4D97-AF65-F5344CB8AC3E}">
        <p14:creationId xmlns:p14="http://schemas.microsoft.com/office/powerpoint/2010/main" val="2386809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-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6248400"/>
            <a:ext cx="2946400" cy="609600"/>
          </a:xfrm>
          <a:prstGeom prst="rect">
            <a:avLst/>
          </a:prstGeom>
          <a:solidFill>
            <a:srgbClr val="23619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3D527F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946400" y="6248400"/>
            <a:ext cx="1413933" cy="609600"/>
          </a:xfrm>
          <a:prstGeom prst="rect">
            <a:avLst/>
          </a:prstGeom>
          <a:solidFill>
            <a:srgbClr val="007D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3D527F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360333" y="6248400"/>
            <a:ext cx="7831667" cy="609600"/>
          </a:xfrm>
          <a:prstGeom prst="rect">
            <a:avLst/>
          </a:prstGeom>
          <a:solidFill>
            <a:srgbClr val="00AFD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3D527F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80072" y="6422993"/>
            <a:ext cx="916227" cy="29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Footer Placeholder 4"/>
          <p:cNvSpPr txBox="1">
            <a:spLocks/>
          </p:cNvSpPr>
          <p:nvPr/>
        </p:nvSpPr>
        <p:spPr>
          <a:xfrm>
            <a:off x="7039" y="6384425"/>
            <a:ext cx="2908648" cy="392433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>
                <a:solidFill>
                  <a:schemeClr val="bg1">
                    <a:alpha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Confidential. Not for distribution.</a:t>
            </a:r>
          </a:p>
        </p:txBody>
      </p:sp>
    </p:spTree>
    <p:extLst>
      <p:ext uri="{BB962C8B-B14F-4D97-AF65-F5344CB8AC3E}">
        <p14:creationId xmlns:p14="http://schemas.microsoft.com/office/powerpoint/2010/main" val="2388218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6" descr="OCLC_H_PMS.eps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82566" y="6347609"/>
            <a:ext cx="964583" cy="32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ooter Placeholder 4"/>
          <p:cNvSpPr txBox="1">
            <a:spLocks/>
          </p:cNvSpPr>
          <p:nvPr/>
        </p:nvSpPr>
        <p:spPr>
          <a:xfrm>
            <a:off x="7039" y="6384425"/>
            <a:ext cx="2908648" cy="392433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>
                <a:solidFill>
                  <a:sysClr val="windowText" lastClr="000000">
                    <a:alpha val="50000"/>
                  </a:sysClr>
                </a:solidFill>
                <a:effectLst/>
                <a:latin typeface="Arial" charset="0"/>
                <a:ea typeface="Arial" charset="0"/>
                <a:cs typeface="Arial" charset="0"/>
              </a:rPr>
              <a:t>Confidential. Not for distribution.</a:t>
            </a:r>
          </a:p>
        </p:txBody>
      </p:sp>
    </p:spTree>
    <p:extLst>
      <p:ext uri="{BB962C8B-B14F-4D97-AF65-F5344CB8AC3E}">
        <p14:creationId xmlns:p14="http://schemas.microsoft.com/office/powerpoint/2010/main" val="1350027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pa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12192000" cy="6858000"/>
          </a:xfrm>
          <a:prstGeom prst="rect">
            <a:avLst/>
          </a:prstGeom>
        </p:spPr>
        <p:txBody>
          <a:bodyPr vert="horz" anchor="ctr"/>
          <a:lstStyle>
            <a:lvl1pPr marL="0" indent="0" algn="l">
              <a:buNone/>
              <a:defRPr sz="2533" baseline="0">
                <a:sym typeface="Wingdings"/>
              </a:defRPr>
            </a:lvl1pPr>
            <a:lvl2pPr marL="609585" indent="0">
              <a:buNone/>
              <a:defRPr sz="3200"/>
            </a:lvl2pPr>
          </a:lstStyle>
          <a:p>
            <a:pPr lvl="1"/>
            <a:r>
              <a:rPr lang="en-US"/>
              <a:t>Drag and drop photo here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10111322" y="-20638"/>
            <a:ext cx="577849" cy="6899276"/>
          </a:xfrm>
          <a:prstGeom prst="rect">
            <a:avLst/>
          </a:prstGeom>
          <a:solidFill>
            <a:schemeClr val="accent1">
              <a:alpha val="78000"/>
            </a:schemeClr>
          </a:solidFill>
        </p:spPr>
        <p:txBody>
          <a:bodyPr vert="horz"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     </a:t>
            </a:r>
          </a:p>
          <a:p>
            <a:pPr lvl="0"/>
            <a:endParaRPr lang="en-US"/>
          </a:p>
          <a:p>
            <a:pPr lvl="0"/>
            <a:r>
              <a:rPr lang="en-US"/>
              <a:t> </a:t>
            </a:r>
          </a:p>
          <a:p>
            <a:pPr lvl="0"/>
            <a:r>
              <a:rPr lang="en-US"/>
              <a:t> </a:t>
            </a:r>
          </a:p>
          <a:p>
            <a:pPr lvl="0"/>
            <a:r>
              <a:rPr lang="en-US"/>
              <a:t> </a:t>
            </a:r>
          </a:p>
          <a:p>
            <a:pPr lvl="0"/>
            <a:endParaRPr lang="en-US"/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10689172" y="-20638"/>
            <a:ext cx="1502833" cy="6899276"/>
          </a:xfrm>
          <a:prstGeom prst="rect">
            <a:avLst/>
          </a:prstGeom>
          <a:solidFill>
            <a:schemeClr val="accent1"/>
          </a:solidFill>
        </p:spPr>
        <p:txBody>
          <a:bodyPr vert="horz"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 </a:t>
            </a:r>
          </a:p>
          <a:p>
            <a:pPr lvl="0"/>
            <a:r>
              <a:rPr lang="en-US"/>
              <a:t> </a:t>
            </a:r>
          </a:p>
          <a:p>
            <a:pPr lvl="0"/>
            <a:r>
              <a:rPr lang="en-US"/>
              <a:t> </a:t>
            </a:r>
          </a:p>
          <a:p>
            <a:pPr lvl="0"/>
            <a:r>
              <a:rPr lang="en-US"/>
              <a:t> </a:t>
            </a:r>
          </a:p>
          <a:p>
            <a:pPr lvl="0"/>
            <a:r>
              <a:rPr lang="en-US"/>
              <a:t> 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-18815" y="4997709"/>
            <a:ext cx="8204200" cy="954107"/>
          </a:xfrm>
          <a:prstGeom prst="rect">
            <a:avLst/>
          </a:prstGeom>
          <a:solidFill>
            <a:schemeClr val="bg1"/>
          </a:solidFill>
        </p:spPr>
        <p:txBody>
          <a:bodyPr vert="horz" lIns="640080"/>
          <a:lstStyle>
            <a:lvl1pPr marL="0" indent="0">
              <a:buNone/>
              <a:defRPr sz="3200" b="1" baseline="0">
                <a:solidFill>
                  <a:srgbClr val="236192"/>
                </a:solidFill>
              </a:defRPr>
            </a:lvl1pPr>
          </a:lstStyle>
          <a:p>
            <a:pPr lvl="0"/>
            <a:r>
              <a:rPr lang="en-US"/>
              <a:t>Persons Name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713223" y="5447286"/>
            <a:ext cx="7480300" cy="3524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4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Persons Title</a:t>
            </a:r>
          </a:p>
        </p:txBody>
      </p:sp>
      <p:pic>
        <p:nvPicPr>
          <p:cNvPr id="8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80072" y="6422993"/>
            <a:ext cx="916227" cy="29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Footer Placeholder 4"/>
          <p:cNvSpPr txBox="1">
            <a:spLocks/>
          </p:cNvSpPr>
          <p:nvPr/>
        </p:nvSpPr>
        <p:spPr>
          <a:xfrm>
            <a:off x="7039" y="6384425"/>
            <a:ext cx="2908648" cy="392433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>
                <a:solidFill>
                  <a:sysClr val="windowText" lastClr="000000">
                    <a:alpha val="50000"/>
                  </a:sysClr>
                </a:solidFill>
                <a:effectLst/>
                <a:latin typeface="Arial" charset="0"/>
                <a:ea typeface="Arial" charset="0"/>
                <a:cs typeface="Arial" charset="0"/>
              </a:rPr>
              <a:t>Confidential. Not for distribution.</a:t>
            </a:r>
          </a:p>
        </p:txBody>
      </p:sp>
    </p:spTree>
    <p:extLst>
      <p:ext uri="{BB962C8B-B14F-4D97-AF65-F5344CB8AC3E}">
        <p14:creationId xmlns:p14="http://schemas.microsoft.com/office/powerpoint/2010/main" val="1478760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999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991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vocab.getty.edu/aat/300027240" TargetMode="External"/><Relationship Id="rId3" Type="http://schemas.openxmlformats.org/officeDocument/2006/relationships/hyperlink" Target="http://id.loc.gov/vocabulary/graphicMaterials/tgm007029" TargetMode="External"/><Relationship Id="rId7" Type="http://schemas.openxmlformats.org/officeDocument/2006/relationships/hyperlink" Target="http://id.loc.gov/vocabulary/graphicMaterials/tgm003185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vocab.getty.edu/aat/300404676" TargetMode="External"/><Relationship Id="rId5" Type="http://schemas.openxmlformats.org/officeDocument/2006/relationships/hyperlink" Target="http://id.loc.gov/vocabulary/graphicMaterials/tgm003279" TargetMode="External"/><Relationship Id="rId10" Type="http://schemas.openxmlformats.org/officeDocument/2006/relationships/hyperlink" Target="http://vocab.getty.edu/aat/300026879" TargetMode="External"/><Relationship Id="rId4" Type="http://schemas.openxmlformats.org/officeDocument/2006/relationships/hyperlink" Target="http://vocab.getty.edu/aat/300128343" TargetMode="External"/><Relationship Id="rId9" Type="http://schemas.openxmlformats.org/officeDocument/2006/relationships/hyperlink" Target="http://id.loc.gov/vocabulary/graphicMaterials/tgm002590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id.loc.gov/authorities/demographicTerms/dg2015060010" TargetMode="External"/><Relationship Id="rId3" Type="http://schemas.openxmlformats.org/officeDocument/2006/relationships/hyperlink" Target="http://id.loc.gov/authorities/demographicTerms/dg2016060216" TargetMode="External"/><Relationship Id="rId7" Type="http://schemas.openxmlformats.org/officeDocument/2006/relationships/hyperlink" Target="http://id.loc.gov/authorities/demographicTerms/dg2015060851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id.loc.gov/authorities/demographicTerms/dg2015060278" TargetMode="External"/><Relationship Id="rId5" Type="http://schemas.openxmlformats.org/officeDocument/2006/relationships/hyperlink" Target="http://id.loc.gov/authorities/demographicTerms/dg2015060023" TargetMode="External"/><Relationship Id="rId4" Type="http://schemas.openxmlformats.org/officeDocument/2006/relationships/hyperlink" Target="http://id.loc.gov/authorities/demographicTerms/dg2015060040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iff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tiff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iiif.io/" TargetMode="External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researchworks.oclc.org/iiif-explorer/" TargetMode="External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oclc.org/en/contentdm" TargetMode="Externa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Relationship Id="rId4" Type="http://schemas.openxmlformats.org/officeDocument/2006/relationships/hyperlink" Target="https://researchworks.oclc.org/iiif-explorer/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3D171EE-F5BE-0946-B64F-E661ABE099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" y="1773169"/>
            <a:ext cx="6966844" cy="651397"/>
          </a:xfrm>
        </p:spPr>
        <p:txBody>
          <a:bodyPr/>
          <a:lstStyle/>
          <a:p>
            <a:r>
              <a:rPr lang="en-US" b="1"/>
              <a:t>LITA/ALCTS Linked Library Data Interest Group 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5BF678-31EA-B14C-A27E-82CAF6FE94B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b="0"/>
              <a:t>Using IIIF and linked data to help improve search and discovery of digital cultural heritage material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01272C-A768-964D-92B3-902C06C07A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71592" y="4275963"/>
            <a:ext cx="1804340" cy="502766"/>
          </a:xfrm>
        </p:spPr>
        <p:txBody>
          <a:bodyPr/>
          <a:lstStyle/>
          <a:p>
            <a:r>
              <a:rPr lang="en-US"/>
              <a:t>Jeff Mixter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87BC385-3675-704F-949D-3B2D8EDA706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71594" y="4818452"/>
            <a:ext cx="2482411" cy="813684"/>
          </a:xfrm>
        </p:spPr>
        <p:txBody>
          <a:bodyPr/>
          <a:lstStyle/>
          <a:p>
            <a:r>
              <a:rPr lang="en-US"/>
              <a:t>Software Engineer</a:t>
            </a:r>
          </a:p>
          <a:p>
            <a:r>
              <a:rPr lang="en-US"/>
              <a:t>OCLC Research</a:t>
            </a:r>
          </a:p>
        </p:txBody>
      </p:sp>
    </p:spTree>
    <p:extLst>
      <p:ext uri="{BB962C8B-B14F-4D97-AF65-F5344CB8AC3E}">
        <p14:creationId xmlns:p14="http://schemas.microsoft.com/office/powerpoint/2010/main" val="3628216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FA0DDD2-4FD7-6E42-9F69-754C7ED012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23065"/>
            <a:ext cx="12192000" cy="4897834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1F81A66-02DD-ED43-9EBA-EFCD66F97C75}"/>
              </a:ext>
            </a:extLst>
          </p:cNvPr>
          <p:cNvSpPr/>
          <p:nvPr/>
        </p:nvSpPr>
        <p:spPr>
          <a:xfrm>
            <a:off x="8091054" y="1348509"/>
            <a:ext cx="2595418" cy="4535055"/>
          </a:xfrm>
          <a:prstGeom prst="roundRect">
            <a:avLst/>
          </a:prstGeom>
          <a:noFill/>
          <a:ln w="539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252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FBB687-3159-46A3-84A7-5650E351CAF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1055" y="334963"/>
            <a:ext cx="4287981" cy="4930775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pPr algn="l">
              <a:lnSpc>
                <a:spcPct val="100000"/>
              </a:lnSpc>
            </a:pPr>
            <a:r>
              <a:rPr lang="en-US" sz="2700" b="1">
                <a:solidFill>
                  <a:schemeClr val="tx1">
                    <a:lumMod val="65000"/>
                    <a:lumOff val="35000"/>
                  </a:schemeClr>
                </a:solidFill>
              </a:rPr>
              <a:t>HYPOTHESIS 3:</a:t>
            </a:r>
            <a:br>
              <a:rPr lang="en-US" sz="2400" b="1"/>
            </a:br>
            <a:r>
              <a:rPr lang="en-US" sz="4400">
                <a:solidFill>
                  <a:schemeClr val="accent2"/>
                </a:solidFill>
              </a:rPr>
              <a:t>Structured, linked, and usable data can be derived from </a:t>
            </a:r>
            <a:r>
              <a:rPr lang="en-US" sz="4400" err="1">
                <a:solidFill>
                  <a:schemeClr val="accent2"/>
                </a:solidFill>
              </a:rPr>
              <a:t>CONTENTdm</a:t>
            </a:r>
            <a:r>
              <a:rPr lang="en-US" sz="4400">
                <a:solidFill>
                  <a:schemeClr val="accent2"/>
                </a:solidFill>
              </a:rPr>
              <a:t> fields mapped to Dublin Core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4BB9B3-AA58-47A9-A89B-A4ED7A016F8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150429" y="334963"/>
            <a:ext cx="6466610" cy="5364452"/>
          </a:xfrm>
        </p:spPr>
        <p:txBody>
          <a:bodyPr anchor="t">
            <a:normAutofit fontScale="92500" lnSpcReduction="20000"/>
          </a:bodyPr>
          <a:lstStyle/>
          <a:p>
            <a:pPr marL="0" indent="0">
              <a:buNone/>
            </a:pPr>
            <a:r>
              <a:rPr lang="en-US" sz="2400" b="1"/>
              <a:t>Not quite</a:t>
            </a:r>
          </a:p>
          <a:p>
            <a:r>
              <a:rPr lang="en-US" sz="2400" err="1">
                <a:cs typeface="Calibri"/>
              </a:rPr>
              <a:t>CONTENTdm</a:t>
            </a:r>
            <a:r>
              <a:rPr lang="en-US" sz="2400">
                <a:cs typeface="Calibri"/>
              </a:rPr>
              <a:t> fields can be mapped to any Dublin Core element.</a:t>
            </a:r>
            <a:endParaRPr lang="en-US" sz="2400"/>
          </a:p>
          <a:p>
            <a:r>
              <a:rPr lang="en-US" sz="2400">
                <a:cs typeface="Calibri"/>
              </a:rPr>
              <a:t>We looked closely at DC Type, Format, Medium, Temporal, Spatial, Subject, and Audience.</a:t>
            </a:r>
          </a:p>
          <a:p>
            <a:endParaRPr lang="en-US" sz="2400">
              <a:cs typeface="Calibri"/>
            </a:endParaRPr>
          </a:p>
          <a:p>
            <a:pPr marL="0" indent="0">
              <a:buNone/>
            </a:pPr>
            <a:r>
              <a:rPr lang="en-US" sz="2400" b="1">
                <a:solidFill>
                  <a:srgbClr val="C00000"/>
                </a:solidFill>
              </a:rPr>
              <a:t>However …</a:t>
            </a:r>
            <a:endParaRPr lang="en-US" sz="2400" b="1">
              <a:solidFill>
                <a:srgbClr val="C00000"/>
              </a:solidFill>
              <a:cs typeface="Calibri"/>
            </a:endParaRPr>
          </a:p>
          <a:p>
            <a:r>
              <a:rPr lang="en-US" sz="2400">
                <a:solidFill>
                  <a:srgbClr val="C00000"/>
                </a:solidFill>
              </a:rPr>
              <a:t>Mapping practices are inconsistent, and unevenly applied across the data.</a:t>
            </a:r>
            <a:endParaRPr lang="en-US" sz="2400"/>
          </a:p>
          <a:p>
            <a:r>
              <a:rPr lang="en-US" sz="2400">
                <a:solidFill>
                  <a:srgbClr val="C00000"/>
                </a:solidFill>
                <a:cs typeface="Calibri" panose="020F0502020204030204"/>
              </a:rPr>
              <a:t>Success of automated reconciliation processes is strongly dependent on the quality of source data. </a:t>
            </a:r>
          </a:p>
          <a:p>
            <a:r>
              <a:rPr lang="en-US" sz="2400">
                <a:solidFill>
                  <a:srgbClr val="C00000"/>
                </a:solidFill>
                <a:cs typeface="Calibri" panose="020F0502020204030204"/>
              </a:rPr>
              <a:t>Remedying data quality issues requires attention upstream and domain expertise.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B8937C2-AD6D-416B-BE21-158AA08DED3A}"/>
              </a:ext>
            </a:extLst>
          </p:cNvPr>
          <p:cNvCxnSpPr/>
          <p:nvPr/>
        </p:nvCxnSpPr>
        <p:spPr>
          <a:xfrm>
            <a:off x="4759036" y="334963"/>
            <a:ext cx="0" cy="551942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2971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977D4AF-2D1A-A84B-9B2C-0365C0E2B8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Successes – and helpful</a:t>
            </a:r>
            <a:endParaRPr lang="en-US" sz="320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2BC92B1-A9BF-7B4C-AAEF-BAAD16BBC0AE}"/>
              </a:ext>
            </a:extLst>
          </p:cNvPr>
          <p:cNvGraphicFramePr>
            <a:graphicFrameLocks noGrp="1"/>
          </p:cNvGraphicFramePr>
          <p:nvPr/>
        </p:nvGraphicFramePr>
        <p:xfrm>
          <a:off x="129309" y="1977765"/>
          <a:ext cx="11794835" cy="228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018912">
                  <a:extLst>
                    <a:ext uri="{9D8B030D-6E8A-4147-A177-3AD203B41FA5}">
                      <a16:colId xmlns:a16="http://schemas.microsoft.com/office/drawing/2014/main" val="876942382"/>
                    </a:ext>
                  </a:extLst>
                </a:gridCol>
                <a:gridCol w="1410151">
                  <a:extLst>
                    <a:ext uri="{9D8B030D-6E8A-4147-A177-3AD203B41FA5}">
                      <a16:colId xmlns:a16="http://schemas.microsoft.com/office/drawing/2014/main" val="357174263"/>
                    </a:ext>
                  </a:extLst>
                </a:gridCol>
                <a:gridCol w="2527960">
                  <a:extLst>
                    <a:ext uri="{9D8B030D-6E8A-4147-A177-3AD203B41FA5}">
                      <a16:colId xmlns:a16="http://schemas.microsoft.com/office/drawing/2014/main" val="3251583371"/>
                    </a:ext>
                  </a:extLst>
                </a:gridCol>
                <a:gridCol w="3837812">
                  <a:extLst>
                    <a:ext uri="{9D8B030D-6E8A-4147-A177-3AD203B41FA5}">
                      <a16:colId xmlns:a16="http://schemas.microsoft.com/office/drawing/2014/main" val="14914055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/>
                        <a:t>Original field string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/>
                        <a:t>DC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/>
                        <a:t>LC TGM Term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/>
                        <a:t>Getty AAT Term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4547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/>
                        <a:t>black-and-white negatives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/>
                        <a:t>Image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hlinkClick r:id="rId3"/>
                        </a:rPr>
                        <a:t>Negatives</a:t>
                      </a:r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hlinkClick r:id="rId4"/>
                        </a:rPr>
                        <a:t>black-and-white negatives</a:t>
                      </a:r>
                      <a:endParaRPr lang="en-US" sz="2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47450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2400" kern="1200">
                          <a:effectLst/>
                        </a:rPr>
                        <a:t>9 1/2 x 7 pen &amp; </a:t>
                      </a:r>
                      <a:r>
                        <a:rPr lang="nl-NL" sz="2400" kern="1200" err="1">
                          <a:effectLst/>
                        </a:rPr>
                        <a:t>ink</a:t>
                      </a:r>
                      <a:r>
                        <a:rPr lang="nl-NL" sz="2400" kern="1200">
                          <a:effectLst/>
                        </a:rPr>
                        <a:t> </a:t>
                      </a:r>
                      <a:r>
                        <a:rPr lang="nl-NL" sz="2400" kern="1200" err="1">
                          <a:effectLst/>
                        </a:rPr>
                        <a:t>drawing</a:t>
                      </a:r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/>
                        <a:t>Image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hlinkClick r:id="rId5"/>
                        </a:rPr>
                        <a:t>Drawings</a:t>
                      </a:r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hlinkClick r:id="rId6"/>
                        </a:rPr>
                        <a:t>pen and ink drawings</a:t>
                      </a:r>
                      <a:endParaRPr lang="en-US" sz="2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3745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/>
                        <a:t>programs (documents)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/>
                        <a:t>Text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hlinkClick r:id="rId7"/>
                        </a:rPr>
                        <a:t>Documents</a:t>
                      </a:r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hlinkClick r:id="rId8"/>
                        </a:rPr>
                        <a:t>programmes (documents)</a:t>
                      </a:r>
                      <a:endParaRPr lang="en-US" sz="2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78136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/>
                        <a:t>1 letter (2 p.)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/>
                        <a:t>Text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hlinkClick r:id="rId9"/>
                        </a:rPr>
                        <a:t>Correspondence</a:t>
                      </a:r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hlinkClick r:id="rId10"/>
                        </a:rPr>
                        <a:t>letters (correspondence)</a:t>
                      </a:r>
                      <a:endParaRPr lang="en-US" sz="2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02198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3346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977D4AF-2D1A-A84B-9B2C-0365C0E2B8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Successes – not so helpful</a:t>
            </a:r>
            <a:endParaRPr lang="en-US" sz="320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6B2FFCE-790C-9D49-A610-74632C389F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9375220"/>
              </p:ext>
            </p:extLst>
          </p:nvPr>
        </p:nvGraphicFramePr>
        <p:xfrm>
          <a:off x="454382" y="1634142"/>
          <a:ext cx="11466619" cy="3992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945952">
                  <a:extLst>
                    <a:ext uri="{9D8B030D-6E8A-4147-A177-3AD203B41FA5}">
                      <a16:colId xmlns:a16="http://schemas.microsoft.com/office/drawing/2014/main" val="876942382"/>
                    </a:ext>
                  </a:extLst>
                </a:gridCol>
                <a:gridCol w="3911981">
                  <a:extLst>
                    <a:ext uri="{9D8B030D-6E8A-4147-A177-3AD203B41FA5}">
                      <a16:colId xmlns:a16="http://schemas.microsoft.com/office/drawing/2014/main" val="357174263"/>
                    </a:ext>
                  </a:extLst>
                </a:gridCol>
                <a:gridCol w="2608686">
                  <a:extLst>
                    <a:ext uri="{9D8B030D-6E8A-4147-A177-3AD203B41FA5}">
                      <a16:colId xmlns:a16="http://schemas.microsoft.com/office/drawing/2014/main" val="32515833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200"/>
                        <a:t>Original Audience field string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/>
                        <a:t>LC Demographic Term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/>
                        <a:t>Audience category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4547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/>
                        <a:t>genealogists and local history researchers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>
                          <a:hlinkClick r:id="rId3"/>
                        </a:rPr>
                        <a:t>Genealogists</a:t>
                      </a:r>
                      <a:endParaRPr lang="en-US" sz="2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/>
                        <a:t>Occupation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47450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kern="1200">
                          <a:effectLst/>
                        </a:rPr>
                        <a:t>graduate</a:t>
                      </a:r>
                      <a:endParaRPr lang="en-US" sz="2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>
                          <a:hlinkClick r:id="rId4"/>
                        </a:rPr>
                        <a:t>Graduate students</a:t>
                      </a:r>
                      <a:endParaRPr lang="en-US" sz="2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/>
                        <a:t>Education level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3745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/>
                        <a:t>elementary k-8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>
                          <a:hlinkClick r:id="rId5"/>
                        </a:rPr>
                        <a:t>School children</a:t>
                      </a:r>
                      <a:endParaRPr lang="en-US" sz="2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/>
                        <a:t>Education level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78136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err="1"/>
                        <a:t>française</a:t>
                      </a:r>
                      <a:endParaRPr lang="en-US" sz="2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>
                          <a:hlinkClick r:id="rId6"/>
                        </a:rPr>
                        <a:t>French speakers</a:t>
                      </a:r>
                      <a:endParaRPr lang="en-US" sz="2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/>
                        <a:t>Spoken language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0219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dirty="0" err="1"/>
                        <a:t>american</a:t>
                      </a:r>
                      <a:r>
                        <a:rPr lang="en-US" sz="2200" dirty="0"/>
                        <a:t> </a:t>
                      </a:r>
                      <a:r>
                        <a:rPr lang="en-US" sz="2200" dirty="0" err="1"/>
                        <a:t>indian</a:t>
                      </a:r>
                      <a:r>
                        <a:rPr lang="en-US" sz="2200" dirty="0"/>
                        <a:t>/</a:t>
                      </a:r>
                      <a:r>
                        <a:rPr lang="en-US" sz="2200" dirty="0" err="1"/>
                        <a:t>navajo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>
                          <a:hlinkClick r:id="rId7"/>
                        </a:rPr>
                        <a:t>Navajo (North American people)</a:t>
                      </a:r>
                      <a:endParaRPr lang="en-US" sz="2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/>
                        <a:t>Nationality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76234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/>
                        <a:t>children ages 2-5 years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>
                          <a:hlinkClick r:id="rId8"/>
                        </a:rPr>
                        <a:t>Children</a:t>
                      </a:r>
                      <a:endParaRPr lang="en-US" sz="2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Demographic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43541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5483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977D4AF-2D1A-A84B-9B2C-0365C0E2B8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4382" y="457739"/>
            <a:ext cx="11252197" cy="992370"/>
          </a:xfrm>
        </p:spPr>
        <p:txBody>
          <a:bodyPr/>
          <a:lstStyle/>
          <a:p>
            <a:r>
              <a:rPr lang="en-US"/>
              <a:t>Not so successful – mapping issues</a:t>
            </a:r>
            <a:endParaRPr lang="en-US" sz="320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1B0D1F7-0ABF-A247-ADD5-795DD725D2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3124661"/>
              </p:ext>
            </p:extLst>
          </p:nvPr>
        </p:nvGraphicFramePr>
        <p:xfrm>
          <a:off x="552151" y="1692586"/>
          <a:ext cx="10854638" cy="40233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712460">
                  <a:extLst>
                    <a:ext uri="{9D8B030D-6E8A-4147-A177-3AD203B41FA5}">
                      <a16:colId xmlns:a16="http://schemas.microsoft.com/office/drawing/2014/main" val="1423688282"/>
                    </a:ext>
                  </a:extLst>
                </a:gridCol>
                <a:gridCol w="5142178">
                  <a:extLst>
                    <a:ext uri="{9D8B030D-6E8A-4147-A177-3AD203B41FA5}">
                      <a16:colId xmlns:a16="http://schemas.microsoft.com/office/drawing/2014/main" val="2495370896"/>
                    </a:ext>
                  </a:extLst>
                </a:gridCol>
              </a:tblGrid>
              <a:tr h="329268">
                <a:tc>
                  <a:txBody>
                    <a:bodyPr/>
                    <a:lstStyle/>
                    <a:p>
                      <a:r>
                        <a:rPr lang="en-US" sz="2400"/>
                        <a:t>Local CONTENTdm Field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/>
                        <a:t>Dublin Core Field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5990153"/>
                  </a:ext>
                </a:extLst>
              </a:tr>
              <a:tr h="329268">
                <a:tc>
                  <a:txBody>
                    <a:bodyPr/>
                    <a:lstStyle/>
                    <a:p>
                      <a:r>
                        <a:rPr lang="en-US" sz="2400" kern="1200">
                          <a:effectLst/>
                        </a:rPr>
                        <a:t>Geographic subject (street address)</a:t>
                      </a:r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/>
                        <a:t>Spatial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7929025"/>
                  </a:ext>
                </a:extLst>
              </a:tr>
              <a:tr h="568325">
                <a:tc>
                  <a:txBody>
                    <a:bodyPr/>
                    <a:lstStyle/>
                    <a:p>
                      <a:r>
                        <a:rPr lang="en-US" sz="2400" kern="1200">
                          <a:effectLst/>
                        </a:rPr>
                        <a:t>Geographic subject (city or populated place)</a:t>
                      </a:r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/>
                        <a:t>Spatial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3317481"/>
                  </a:ext>
                </a:extLst>
              </a:tr>
              <a:tr h="329268">
                <a:tc>
                  <a:txBody>
                    <a:bodyPr/>
                    <a:lstStyle/>
                    <a:p>
                      <a:r>
                        <a:rPr lang="en-US" sz="2400" kern="1200">
                          <a:effectLst/>
                        </a:rPr>
                        <a:t>Geographic subject (county)</a:t>
                      </a:r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/>
                        <a:t>Spatial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2553440"/>
                  </a:ext>
                </a:extLst>
              </a:tr>
              <a:tr h="329268">
                <a:tc>
                  <a:txBody>
                    <a:bodyPr/>
                    <a:lstStyle/>
                    <a:p>
                      <a:r>
                        <a:rPr lang="en-US" sz="2400" kern="1200">
                          <a:effectLst/>
                        </a:rPr>
                        <a:t>Geographic subject (state/province)</a:t>
                      </a:r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/>
                        <a:t>Spatial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6583593"/>
                  </a:ext>
                </a:extLst>
              </a:tr>
              <a:tr h="329268">
                <a:tc>
                  <a:txBody>
                    <a:bodyPr/>
                    <a:lstStyle/>
                    <a:p>
                      <a:r>
                        <a:rPr lang="en-US" sz="2400" kern="1200">
                          <a:effectLst/>
                        </a:rPr>
                        <a:t>Geographic subject (country)</a:t>
                      </a:r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/>
                        <a:t>Spatial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435875"/>
                  </a:ext>
                </a:extLst>
              </a:tr>
              <a:tr h="329268">
                <a:tc>
                  <a:txBody>
                    <a:bodyPr/>
                    <a:lstStyle/>
                    <a:p>
                      <a:r>
                        <a:rPr lang="en-US" sz="2400" kern="1200">
                          <a:effectLst/>
                        </a:rPr>
                        <a:t>Geographic subject (other)</a:t>
                      </a:r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/>
                        <a:t>Spatial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6913941"/>
                  </a:ext>
                </a:extLst>
              </a:tr>
              <a:tr h="329268">
                <a:tc>
                  <a:txBody>
                    <a:bodyPr/>
                    <a:lstStyle/>
                    <a:p>
                      <a:r>
                        <a:rPr lang="en-US" sz="2400" kern="1200">
                          <a:effectLst/>
                        </a:rPr>
                        <a:t>Geographic coordinates</a:t>
                      </a:r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/>
                        <a:t>Spatial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27124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4185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977D4AF-2D1A-A84B-9B2C-0365C0E2B8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4382" y="457739"/>
            <a:ext cx="11252197" cy="992370"/>
          </a:xfrm>
        </p:spPr>
        <p:txBody>
          <a:bodyPr/>
          <a:lstStyle/>
          <a:p>
            <a:r>
              <a:rPr lang="en-US"/>
              <a:t>Not so successful – data issues</a:t>
            </a:r>
            <a:endParaRPr lang="en-US" sz="320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07AB8B8-E1AE-924C-8BBE-1261CC8D2FD0}"/>
              </a:ext>
            </a:extLst>
          </p:cNvPr>
          <p:cNvGraphicFramePr>
            <a:graphicFrameLocks noGrp="1"/>
          </p:cNvGraphicFramePr>
          <p:nvPr/>
        </p:nvGraphicFramePr>
        <p:xfrm>
          <a:off x="84605" y="2045884"/>
          <a:ext cx="11991750" cy="33223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985015">
                  <a:extLst>
                    <a:ext uri="{9D8B030D-6E8A-4147-A177-3AD203B41FA5}">
                      <a16:colId xmlns:a16="http://schemas.microsoft.com/office/drawing/2014/main" val="876942382"/>
                    </a:ext>
                  </a:extLst>
                </a:gridCol>
                <a:gridCol w="6006735">
                  <a:extLst>
                    <a:ext uri="{9D8B030D-6E8A-4147-A177-3AD203B41FA5}">
                      <a16:colId xmlns:a16="http://schemas.microsoft.com/office/drawing/2014/main" val="3571742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Original date string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Problem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4547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>
                          <a:effectLst/>
                        </a:rPr>
                        <a:t>13492</a:t>
                      </a:r>
                      <a:endParaRPr lang="en-U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Numeric values that do not represent dates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47450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err="1">
                          <a:effectLst/>
                        </a:rPr>
                        <a:t>november</a:t>
                      </a:r>
                      <a:r>
                        <a:rPr lang="en-US" sz="1800" kern="1200">
                          <a:effectLst/>
                        </a:rPr>
                        <a:t> 10 to 15, 1930; nineteen forties</a:t>
                      </a:r>
                      <a:endParaRPr lang="en-U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Many variations of date range syntax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3745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>
                          <a:effectLst/>
                        </a:rPr>
                        <a:t>6th </a:t>
                      </a:r>
                      <a:r>
                        <a:rPr lang="en-US" sz="1800" kern="1200" err="1">
                          <a:effectLst/>
                        </a:rPr>
                        <a:t>mo</a:t>
                      </a:r>
                      <a:r>
                        <a:rPr lang="en-US" sz="1800" kern="1200">
                          <a:effectLst/>
                        </a:rPr>
                        <a:t> 30th 1815; nineteen fifty-six, </a:t>
                      </a:r>
                      <a:r>
                        <a:rPr lang="en-US" sz="1800" kern="1200" err="1">
                          <a:effectLst/>
                        </a:rPr>
                        <a:t>a.d.</a:t>
                      </a:r>
                      <a:endParaRPr lang="en-U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Many variations of date syntax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0219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err="1">
                          <a:effectLst/>
                        </a:rPr>
                        <a:t>maryland</a:t>
                      </a:r>
                      <a:r>
                        <a:rPr lang="en-US" sz="1800" kern="1200">
                          <a:effectLst/>
                        </a:rPr>
                        <a:t>. Governor; </a:t>
                      </a:r>
                      <a:r>
                        <a:rPr lang="en-US" sz="1800" kern="1200" err="1">
                          <a:effectLst/>
                        </a:rPr>
                        <a:t>indiana</a:t>
                      </a:r>
                      <a:r>
                        <a:rPr lang="en-US" sz="1800" kern="1200">
                          <a:effectLst/>
                        </a:rPr>
                        <a:t>--</a:t>
                      </a:r>
                      <a:r>
                        <a:rPr lang="en-US" sz="1800" kern="1200" err="1">
                          <a:effectLst/>
                        </a:rPr>
                        <a:t>indianapolis</a:t>
                      </a:r>
                      <a:endParaRPr lang="en-U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Strings that do not represent time periods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76234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/>
                        <a:t>march; </a:t>
                      </a:r>
                      <a:r>
                        <a:rPr lang="en-US" sz="1800" err="1"/>
                        <a:t>november</a:t>
                      </a:r>
                      <a:endParaRPr lang="en-U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Strings that represent one part of a date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43541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err="1"/>
                        <a:t>wootton</a:t>
                      </a:r>
                      <a:r>
                        <a:rPr lang="en-US" sz="1800"/>
                        <a:t>, </a:t>
                      </a:r>
                      <a:r>
                        <a:rPr lang="en-US" sz="1800" err="1"/>
                        <a:t>richard</a:t>
                      </a:r>
                      <a:r>
                        <a:rPr lang="en-US" sz="1800"/>
                        <a:t> t. (1959-1964)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Fields mapped to DC Temporal that represent a person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56415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/>
                        <a:t>civil rights era; </a:t>
                      </a:r>
                      <a:r>
                        <a:rPr lang="en-US" sz="1800" err="1"/>
                        <a:t>devonian</a:t>
                      </a:r>
                      <a:r>
                        <a:rPr lang="en-US" sz="1800"/>
                        <a:t>; middle woodland; </a:t>
                      </a:r>
                      <a:r>
                        <a:rPr lang="en-US" sz="1800" kern="1200" err="1">
                          <a:effectLst/>
                        </a:rPr>
                        <a:t>wwii</a:t>
                      </a:r>
                      <a:r>
                        <a:rPr lang="en-US" sz="1800" kern="1200">
                          <a:effectLst/>
                        </a:rPr>
                        <a:t>; era of contemporary and hip hop gospel; impressionist</a:t>
                      </a:r>
                      <a:endParaRPr lang="en-U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Many variations of time periods, many lacking date ranges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01310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7369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977D4AF-2D1A-A84B-9B2C-0365C0E2B8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4382" y="457739"/>
            <a:ext cx="11252197" cy="992370"/>
          </a:xfrm>
        </p:spPr>
        <p:txBody>
          <a:bodyPr/>
          <a:lstStyle/>
          <a:p>
            <a:pPr fontAlgn="base"/>
            <a:r>
              <a:rPr lang="en-US"/>
              <a:t>Semantic challenges</a:t>
            </a:r>
            <a:r>
              <a:rPr lang="en-US" b="0"/>
              <a:t>​</a:t>
            </a:r>
          </a:p>
          <a:p>
            <a:pPr fontAlgn="base"/>
            <a:r>
              <a:rPr lang="en-US" b="0"/>
              <a:t>​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D2C2E14-4218-1248-AC84-BA1F4A13D1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199" y="1935272"/>
            <a:ext cx="2387781" cy="37249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69B7794-B121-A843-9DA4-D8B84924B4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1502" y="2629484"/>
            <a:ext cx="4360490" cy="2773272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E649652-0FB8-8743-BF56-0D138AD80014}"/>
              </a:ext>
            </a:extLst>
          </p:cNvPr>
          <p:cNvGraphicFramePr>
            <a:graphicFrameLocks noGrp="1"/>
          </p:cNvGraphicFramePr>
          <p:nvPr/>
        </p:nvGraphicFramePr>
        <p:xfrm>
          <a:off x="8966020" y="2923276"/>
          <a:ext cx="2903927" cy="15697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903927">
                  <a:extLst>
                    <a:ext uri="{9D8B030D-6E8A-4147-A177-3AD203B41FA5}">
                      <a16:colId xmlns:a16="http://schemas.microsoft.com/office/drawing/2014/main" val="28035339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Geo-Coordinates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95009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>
                          <a:effectLst/>
                        </a:rPr>
                        <a:t>39.768074,-86.16198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46362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>
                          <a:effectLst/>
                        </a:rPr>
                        <a:t>39.762053,-86.151266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00369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>
                          <a:effectLst/>
                        </a:rPr>
                        <a:t>39.768628,-86.15603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78997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9456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655FEA-F622-4A6D-A8F1-5F73323CE9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3029" y="1012004"/>
            <a:ext cx="3416158" cy="4795408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  <a:cs typeface="Calibri Light"/>
              </a:rPr>
              <a:t>5 Findings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E74A20B4-F4FA-4FA0-BA80-EB49F85BC71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8356687"/>
              </p:ext>
            </p:extLst>
          </p:nvPr>
        </p:nvGraphicFramePr>
        <p:xfrm>
          <a:off x="4104409" y="470924"/>
          <a:ext cx="7603495" cy="58854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: Top Corners Rounded 5">
            <a:extLst>
              <a:ext uri="{FF2B5EF4-FFF2-40B4-BE49-F238E27FC236}">
                <a16:creationId xmlns:a16="http://schemas.microsoft.com/office/drawing/2014/main" id="{A5DE308F-2509-48DD-9665-069DDADCF744}"/>
              </a:ext>
            </a:extLst>
          </p:cNvPr>
          <p:cNvSpPr/>
          <p:nvPr/>
        </p:nvSpPr>
        <p:spPr>
          <a:xfrm rot="5400000">
            <a:off x="-825361" y="1725475"/>
            <a:ext cx="5894389" cy="3367367"/>
          </a:xfrm>
          <a:prstGeom prst="round2Same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4400"/>
              <a:t>Five</a:t>
            </a:r>
          </a:p>
          <a:p>
            <a:pPr algn="ctr"/>
            <a:r>
              <a:rPr lang="en-US" sz="4400"/>
              <a:t>Findings</a:t>
            </a:r>
          </a:p>
        </p:txBody>
      </p:sp>
    </p:spTree>
    <p:extLst>
      <p:ext uri="{BB962C8B-B14F-4D97-AF65-F5344CB8AC3E}">
        <p14:creationId xmlns:p14="http://schemas.microsoft.com/office/powerpoint/2010/main" val="24605323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F077F92-493C-8849-8467-6464046702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253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201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BDE7900-5A15-A14B-844F-A511DF84A8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286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923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2404D47-AA15-8F41-BD0A-BDD4442880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anchor="t"/>
          <a:lstStyle/>
          <a:p>
            <a:r>
              <a:rPr lang="en-US"/>
              <a:t>Background - IIIF</a:t>
            </a:r>
            <a:endParaRPr lang="en-US"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598C54-AF86-7241-92D2-DD6F7E3DC91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57201" y="1534314"/>
            <a:ext cx="11252197" cy="4605229"/>
          </a:xfrm>
        </p:spPr>
        <p:txBody>
          <a:bodyPr vert="horz" anchor="t"/>
          <a:lstStyle/>
          <a:p>
            <a:pPr marL="456565" indent="-456565"/>
            <a:r>
              <a:rPr lang="en-US" b="1">
                <a:ea typeface="+mn-lt"/>
                <a:cs typeface="+mn-lt"/>
              </a:rPr>
              <a:t>International Image Interoperability Framework</a:t>
            </a:r>
            <a:endParaRPr lang="en-US" b="1">
              <a:cs typeface="Arial"/>
            </a:endParaRPr>
          </a:p>
          <a:p>
            <a:pPr marL="456565" indent="-456565"/>
            <a:r>
              <a:rPr lang="en-US">
                <a:ea typeface="+mn-lt"/>
                <a:cs typeface="+mn-lt"/>
              </a:rPr>
              <a:t>Giving scholars uniform access to image-based resources hosted around the world</a:t>
            </a:r>
          </a:p>
          <a:p>
            <a:pPr marL="456565" indent="-456565"/>
            <a:r>
              <a:rPr lang="en-US">
                <a:ea typeface="+mn-lt"/>
                <a:cs typeface="+mn-lt"/>
              </a:rPr>
              <a:t>Defining shared technologies for repository interoperability</a:t>
            </a:r>
          </a:p>
          <a:p>
            <a:pPr marL="456565" indent="-456565"/>
            <a:r>
              <a:rPr lang="en-US">
                <a:ea typeface="+mn-lt"/>
                <a:cs typeface="+mn-lt"/>
              </a:rPr>
              <a:t>Developing and sharing software for a world-class user experience in viewing, comparing, manipulating and annotating images.</a:t>
            </a:r>
          </a:p>
          <a:p>
            <a:pPr marL="0" indent="0" algn="r">
              <a:buNone/>
            </a:pPr>
            <a:r>
              <a:rPr lang="en-US">
                <a:ea typeface="+mn-lt"/>
                <a:cs typeface="+mn-lt"/>
                <a:hlinkClick r:id="rId2"/>
              </a:rPr>
              <a:t>https://iiif.io/</a:t>
            </a:r>
            <a:endParaRPr lang="en-US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1169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655FEA-F622-4A6D-A8F1-5F73323CE9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3029" y="1012004"/>
            <a:ext cx="3416158" cy="4795408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  <a:cs typeface="Calibri Light"/>
              </a:rPr>
              <a:t>5 Findings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E74A20B4-F4FA-4FA0-BA80-EB49F85BC71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1298422"/>
              </p:ext>
            </p:extLst>
          </p:nvPr>
        </p:nvGraphicFramePr>
        <p:xfrm>
          <a:off x="4104409" y="470924"/>
          <a:ext cx="7603495" cy="58854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: Top Corners Rounded 5">
            <a:extLst>
              <a:ext uri="{FF2B5EF4-FFF2-40B4-BE49-F238E27FC236}">
                <a16:creationId xmlns:a16="http://schemas.microsoft.com/office/drawing/2014/main" id="{A5DE308F-2509-48DD-9665-069DDADCF744}"/>
              </a:ext>
            </a:extLst>
          </p:cNvPr>
          <p:cNvSpPr/>
          <p:nvPr/>
        </p:nvSpPr>
        <p:spPr>
          <a:xfrm rot="5400000">
            <a:off x="-825361" y="1725475"/>
            <a:ext cx="5894389" cy="3367367"/>
          </a:xfrm>
          <a:prstGeom prst="round2Same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4400"/>
              <a:t>General take-aways</a:t>
            </a:r>
          </a:p>
        </p:txBody>
      </p:sp>
    </p:spTree>
    <p:extLst>
      <p:ext uri="{BB962C8B-B14F-4D97-AF65-F5344CB8AC3E}">
        <p14:creationId xmlns:p14="http://schemas.microsoft.com/office/powerpoint/2010/main" val="35495110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05A35EA-2252-1840-97F3-A6165E5DDE9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Demo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5FDF22-449A-4A4B-ABC1-3802399197D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0820" y="1321005"/>
            <a:ext cx="5183717" cy="1217096"/>
          </a:xfrm>
        </p:spPr>
        <p:txBody>
          <a:bodyPr>
            <a:noAutofit/>
          </a:bodyPr>
          <a:lstStyle/>
          <a:p>
            <a:r>
              <a:rPr lang="en-US" sz="4000">
                <a:hlinkClick r:id="rId2"/>
              </a:rPr>
              <a:t>OCLC IIIF-Explorer</a:t>
            </a:r>
            <a:endParaRPr lang="en-US" sz="4000"/>
          </a:p>
        </p:txBody>
      </p:sp>
    </p:spTree>
    <p:extLst>
      <p:ext uri="{BB962C8B-B14F-4D97-AF65-F5344CB8AC3E}">
        <p14:creationId xmlns:p14="http://schemas.microsoft.com/office/powerpoint/2010/main" val="2576742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2404D47-AA15-8F41-BD0A-BDD4442880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anchor="t"/>
          <a:lstStyle/>
          <a:p>
            <a:r>
              <a:rPr lang="en-US"/>
              <a:t>Background - CONTENTdm</a:t>
            </a:r>
            <a:endParaRPr lang="en-US"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598C54-AF86-7241-92D2-DD6F7E3DC91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57201" y="1534314"/>
            <a:ext cx="11252197" cy="4605229"/>
          </a:xfrm>
        </p:spPr>
        <p:txBody>
          <a:bodyPr vert="horz" anchor="t"/>
          <a:lstStyle/>
          <a:p>
            <a:pPr marL="456565" indent="-456565"/>
            <a:r>
              <a:rPr lang="en-US">
                <a:ea typeface="+mn-lt"/>
                <a:cs typeface="+mn-lt"/>
              </a:rPr>
              <a:t>Digital repository service for building and showcasing cultural heritage digital collections</a:t>
            </a:r>
            <a:endParaRPr lang="en-US">
              <a:cs typeface="Arial"/>
            </a:endParaRPr>
          </a:p>
          <a:p>
            <a:pPr marL="456565" indent="-456565"/>
            <a:r>
              <a:rPr lang="en-US"/>
              <a:t>OCLC cloud service used by more than 2,500 organizations globally</a:t>
            </a:r>
            <a:endParaRPr lang="en-US">
              <a:cs typeface="Arial"/>
            </a:endParaRPr>
          </a:p>
          <a:p>
            <a:pPr marL="456565" indent="-456565"/>
            <a:r>
              <a:rPr lang="en-US">
                <a:cs typeface="Arial"/>
              </a:rPr>
              <a:t>70+ million images, PDFs, audio and video files</a:t>
            </a:r>
            <a:endParaRPr lang="en-US">
              <a:ea typeface="+mn-lt"/>
              <a:cs typeface="+mn-lt"/>
            </a:endParaRPr>
          </a:p>
          <a:p>
            <a:pPr marL="456565" indent="-456565"/>
            <a:r>
              <a:rPr lang="en-US">
                <a:cs typeface="Arial"/>
              </a:rPr>
              <a:t>Built-in delivery of all image content via IIIF</a:t>
            </a:r>
            <a:br>
              <a:rPr lang="en-US">
                <a:cs typeface="Arial"/>
              </a:rPr>
            </a:br>
            <a:endParaRPr lang="en-US">
              <a:cs typeface="Arial"/>
            </a:endParaRPr>
          </a:p>
          <a:p>
            <a:pPr marL="0" indent="0" algn="r">
              <a:buNone/>
            </a:pPr>
            <a:r>
              <a:rPr lang="en-US">
                <a:ea typeface="+mn-lt"/>
                <a:cs typeface="+mn-lt"/>
                <a:hlinkClick r:id="rId2"/>
              </a:rPr>
              <a:t>https://www.oclc.org/en/contentdm</a:t>
            </a:r>
            <a:endParaRPr lang="en-US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11669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3176584-A036-43E3-95D8-7563F7831D18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466624143"/>
              </p:ext>
            </p:extLst>
          </p:nvPr>
        </p:nvGraphicFramePr>
        <p:xfrm>
          <a:off x="4047564" y="461962"/>
          <a:ext cx="7706285" cy="58943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Rectangle: Top Corners Rounded 2">
            <a:extLst>
              <a:ext uri="{FF2B5EF4-FFF2-40B4-BE49-F238E27FC236}">
                <a16:creationId xmlns:a16="http://schemas.microsoft.com/office/drawing/2014/main" id="{ABAA5930-5905-4975-ABE9-0A24A8C849DB}"/>
              </a:ext>
            </a:extLst>
          </p:cNvPr>
          <p:cNvSpPr/>
          <p:nvPr/>
        </p:nvSpPr>
        <p:spPr>
          <a:xfrm rot="5400000">
            <a:off x="-825361" y="1725475"/>
            <a:ext cx="5894389" cy="3367367"/>
          </a:xfrm>
          <a:prstGeom prst="round2Same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4400" dirty="0"/>
              <a:t>Three</a:t>
            </a:r>
          </a:p>
          <a:p>
            <a:pPr algn="ctr"/>
            <a:r>
              <a:rPr lang="en-US" sz="4400" dirty="0"/>
              <a:t>Hypotheses</a:t>
            </a:r>
          </a:p>
        </p:txBody>
      </p:sp>
    </p:spTree>
    <p:extLst>
      <p:ext uri="{BB962C8B-B14F-4D97-AF65-F5344CB8AC3E}">
        <p14:creationId xmlns:p14="http://schemas.microsoft.com/office/powerpoint/2010/main" val="27407001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4BB9B3-AA58-47A9-A89B-A4ED7A016F8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150429" y="334963"/>
            <a:ext cx="6466610" cy="5364452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sz="2400" b="1"/>
              <a:t>True</a:t>
            </a:r>
          </a:p>
          <a:p>
            <a:r>
              <a:rPr lang="en-US" sz="2400"/>
              <a:t>Using the IIIF Change Discovery API we were able to harvest and aggregate over 11 Million </a:t>
            </a:r>
            <a:r>
              <a:rPr lang="en-US" sz="2400" err="1"/>
              <a:t>CONTENTdm</a:t>
            </a:r>
            <a:r>
              <a:rPr lang="en-US" sz="2400"/>
              <a:t> items across 16,000 </a:t>
            </a:r>
            <a:r>
              <a:rPr lang="en-US" sz="2400" err="1"/>
              <a:t>CONTENTdm</a:t>
            </a:r>
            <a:r>
              <a:rPr lang="en-US" sz="2400"/>
              <a:t> collections</a:t>
            </a:r>
            <a:endParaRPr lang="en-US" sz="2400">
              <a:cs typeface="Calibri"/>
            </a:endParaRPr>
          </a:p>
          <a:p>
            <a:endParaRPr lang="en-US" sz="2400">
              <a:cs typeface="Calibri"/>
            </a:endParaRPr>
          </a:p>
          <a:p>
            <a:pPr marL="0" indent="0">
              <a:buNone/>
            </a:pPr>
            <a:r>
              <a:rPr lang="en-US" sz="2400" b="1">
                <a:solidFill>
                  <a:srgbClr val="C00000"/>
                </a:solidFill>
              </a:rPr>
              <a:t>However …</a:t>
            </a:r>
            <a:endParaRPr lang="en-US" sz="2400" b="1">
              <a:solidFill>
                <a:srgbClr val="C00000"/>
              </a:solidFill>
              <a:cs typeface="Calibri"/>
            </a:endParaRPr>
          </a:p>
          <a:p>
            <a:r>
              <a:rPr lang="en-US" sz="2400">
                <a:solidFill>
                  <a:srgbClr val="C00000"/>
                </a:solidFill>
              </a:rPr>
              <a:t>Not all </a:t>
            </a:r>
            <a:r>
              <a:rPr lang="en-US" sz="2400" err="1">
                <a:solidFill>
                  <a:srgbClr val="C00000"/>
                </a:solidFill>
              </a:rPr>
              <a:t>CONTENTdm</a:t>
            </a:r>
            <a:r>
              <a:rPr lang="en-US" sz="2400">
                <a:solidFill>
                  <a:srgbClr val="C00000"/>
                </a:solidFill>
              </a:rPr>
              <a:t> materials currently support IIIF</a:t>
            </a:r>
          </a:p>
          <a:p>
            <a:r>
              <a:rPr lang="en-US" sz="2400">
                <a:solidFill>
                  <a:srgbClr val="C00000"/>
                </a:solidFill>
                <a:cs typeface="Calibri"/>
              </a:rPr>
              <a:t>The metadata for items is locally defined at the collection level</a:t>
            </a:r>
          </a:p>
          <a:p>
            <a:endParaRPr lang="en-US" sz="240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6B1AA60-5BD0-4D7C-AD23-EECD9EFA89AF}"/>
              </a:ext>
            </a:extLst>
          </p:cNvPr>
          <p:cNvSpPr txBox="1">
            <a:spLocks/>
          </p:cNvSpPr>
          <p:nvPr/>
        </p:nvSpPr>
        <p:spPr>
          <a:xfrm>
            <a:off x="471055" y="334963"/>
            <a:ext cx="4287981" cy="4930775"/>
          </a:xfrm>
          <a:ln>
            <a:noFill/>
          </a:ln>
        </p:spPr>
        <p:txBody>
          <a:bodyPr vert="horz" lIns="91440" tIns="45720" rIns="91440" bIns="45720" rtlCol="0" anchor="t">
            <a:normAutofit lnSpcReduction="10000"/>
          </a:bodyPr>
          <a:lstStyle>
            <a:lvl1pPr algn="ctr" defTabSz="609585" rtl="0" eaLnBrk="1" latinLnBrk="0" hangingPunct="1"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700" b="1">
                <a:solidFill>
                  <a:schemeClr val="tx1">
                    <a:lumMod val="65000"/>
                    <a:lumOff val="35000"/>
                  </a:schemeClr>
                </a:solidFill>
              </a:rPr>
              <a:t>HYPOTHESIS 1:</a:t>
            </a:r>
            <a:br>
              <a:rPr lang="en-US" sz="2400" b="1"/>
            </a:br>
            <a:r>
              <a:rPr lang="en-US" sz="4400" err="1">
                <a:solidFill>
                  <a:schemeClr val="accent2"/>
                </a:solidFill>
              </a:rPr>
              <a:t>CONTENTdm</a:t>
            </a:r>
            <a:r>
              <a:rPr lang="en-US" sz="4400">
                <a:solidFill>
                  <a:schemeClr val="accent2"/>
                </a:solidFill>
              </a:rPr>
              <a:t> data could be harvested and aggregated using the IIIF Change Discovery API </a:t>
            </a:r>
          </a:p>
          <a:p>
            <a:pPr algn="l"/>
            <a:endParaRPr lang="en-US" sz="4400">
              <a:solidFill>
                <a:schemeClr val="accent2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5EFC6CA-C014-4E24-AD46-A9EAED9C1A9B}"/>
              </a:ext>
            </a:extLst>
          </p:cNvPr>
          <p:cNvCxnSpPr/>
          <p:nvPr/>
        </p:nvCxnSpPr>
        <p:spPr>
          <a:xfrm>
            <a:off x="4759036" y="334963"/>
            <a:ext cx="0" cy="551942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6637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FBB687-3159-46A3-84A7-5650E351CAF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1055" y="334963"/>
            <a:ext cx="4287981" cy="4930775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sz="2700" b="1">
                <a:solidFill>
                  <a:schemeClr val="tx1">
                    <a:lumMod val="65000"/>
                    <a:lumOff val="35000"/>
                  </a:schemeClr>
                </a:solidFill>
              </a:rPr>
              <a:t>HYPOTHESIS 2:</a:t>
            </a:r>
            <a:br>
              <a:rPr lang="en-US" sz="2400" b="1"/>
            </a:br>
            <a:r>
              <a:rPr lang="en-US" sz="4400" err="1">
                <a:solidFill>
                  <a:schemeClr val="accent2"/>
                </a:solidFill>
              </a:rPr>
              <a:t>CONTENTdm</a:t>
            </a:r>
            <a:r>
              <a:rPr lang="en-US" sz="4400">
                <a:solidFill>
                  <a:schemeClr val="accent2"/>
                </a:solidFill>
              </a:rPr>
              <a:t> discovery can be improved by indexing useful metadata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4BB9B3-AA58-47A9-A89B-A4ED7A016F8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150429" y="334963"/>
            <a:ext cx="6466610" cy="5364452"/>
          </a:xfrm>
        </p:spPr>
        <p:txBody>
          <a:bodyPr anchor="t">
            <a:normAutofit fontScale="85000" lnSpcReduction="10000"/>
          </a:bodyPr>
          <a:lstStyle/>
          <a:p>
            <a:pPr marL="0" indent="0">
              <a:buNone/>
            </a:pPr>
            <a:r>
              <a:rPr lang="en-US" sz="2400" b="1"/>
              <a:t>We think so</a:t>
            </a:r>
          </a:p>
          <a:p>
            <a:r>
              <a:rPr lang="en-US" sz="2400"/>
              <a:t>An aggregated index across hosted collections provides one-stop-searching by keywords, something we haven’t seen before for </a:t>
            </a:r>
            <a:r>
              <a:rPr lang="en-US" sz="2400" err="1"/>
              <a:t>CONTENTdm</a:t>
            </a:r>
            <a:r>
              <a:rPr lang="en-US" sz="2400"/>
              <a:t>.</a:t>
            </a:r>
          </a:p>
          <a:p>
            <a:r>
              <a:rPr lang="en-US" sz="2400"/>
              <a:t>We’re finding unexpected things in unexpected places.</a:t>
            </a:r>
          </a:p>
          <a:p>
            <a:endParaRPr lang="en-US" sz="2400">
              <a:cs typeface="Calibri"/>
            </a:endParaRPr>
          </a:p>
          <a:p>
            <a:pPr marL="0" indent="0">
              <a:buNone/>
            </a:pPr>
            <a:r>
              <a:rPr lang="en-US" sz="2400" b="1">
                <a:solidFill>
                  <a:srgbClr val="C00000"/>
                </a:solidFill>
              </a:rPr>
              <a:t>However …</a:t>
            </a:r>
            <a:endParaRPr lang="en-US" sz="2400" b="1">
              <a:solidFill>
                <a:srgbClr val="C00000"/>
              </a:solidFill>
              <a:cs typeface="Calibri"/>
            </a:endParaRPr>
          </a:p>
          <a:p>
            <a:r>
              <a:rPr lang="en-US" sz="2400" err="1">
                <a:solidFill>
                  <a:srgbClr val="C00000"/>
                </a:solidFill>
              </a:rPr>
              <a:t>CONTENTdm</a:t>
            </a:r>
            <a:r>
              <a:rPr lang="en-US" sz="2400">
                <a:solidFill>
                  <a:srgbClr val="C00000"/>
                </a:solidFill>
              </a:rPr>
              <a:t> metadata is wildly heterogenous.</a:t>
            </a:r>
          </a:p>
          <a:p>
            <a:r>
              <a:rPr lang="en-US" sz="2400">
                <a:solidFill>
                  <a:srgbClr val="C00000"/>
                </a:solidFill>
              </a:rPr>
              <a:t>Metadata sometimes describes the digitized material, sometimes the physical material.</a:t>
            </a:r>
          </a:p>
          <a:p>
            <a:r>
              <a:rPr lang="en-US" sz="2400">
                <a:solidFill>
                  <a:srgbClr val="C00000"/>
                </a:solidFill>
              </a:rPr>
              <a:t>Customer discovery expectations shaped by </a:t>
            </a:r>
            <a:r>
              <a:rPr lang="en-US" sz="2400" err="1">
                <a:solidFill>
                  <a:srgbClr val="C00000"/>
                </a:solidFill>
              </a:rPr>
              <a:t>Europeana</a:t>
            </a:r>
            <a:r>
              <a:rPr lang="en-US" sz="2400">
                <a:solidFill>
                  <a:srgbClr val="C00000"/>
                </a:solidFill>
              </a:rPr>
              <a:t> and </a:t>
            </a:r>
            <a:r>
              <a:rPr lang="en-US" sz="2400" err="1">
                <a:solidFill>
                  <a:srgbClr val="C00000"/>
                </a:solidFill>
              </a:rPr>
              <a:t>DPLA</a:t>
            </a:r>
            <a:r>
              <a:rPr lang="en-US" sz="2400">
                <a:solidFill>
                  <a:srgbClr val="C00000"/>
                </a:solidFill>
              </a:rPr>
              <a:t> in our domain, and by Amazon et al in the wider world, cannot be met given how </a:t>
            </a:r>
            <a:r>
              <a:rPr lang="en-US" sz="2400" err="1">
                <a:solidFill>
                  <a:srgbClr val="C00000"/>
                </a:solidFill>
              </a:rPr>
              <a:t>CONTENTdm</a:t>
            </a:r>
            <a:r>
              <a:rPr lang="en-US" sz="2400">
                <a:solidFill>
                  <a:srgbClr val="C00000"/>
                </a:solidFill>
              </a:rPr>
              <a:t> descriptive metadata is currently created.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B8937C2-AD6D-416B-BE21-158AA08DED3A}"/>
              </a:ext>
            </a:extLst>
          </p:cNvPr>
          <p:cNvCxnSpPr/>
          <p:nvPr/>
        </p:nvCxnSpPr>
        <p:spPr>
          <a:xfrm>
            <a:off x="4759036" y="334963"/>
            <a:ext cx="0" cy="551942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8203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A32B101-85F4-C542-86D3-1F4D55EEA2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25659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46F5D0D-434A-1842-ABCA-071B883D6EE6}"/>
              </a:ext>
            </a:extLst>
          </p:cNvPr>
          <p:cNvSpPr txBox="1"/>
          <p:nvPr/>
        </p:nvSpPr>
        <p:spPr>
          <a:xfrm>
            <a:off x="1628304" y="6256590"/>
            <a:ext cx="104463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>
                <a:hlinkClick r:id="rId4"/>
              </a:rPr>
              <a:t>https://researchworks.oclc.org/iiif-explorer/</a:t>
            </a:r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2829177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B0F2F2B-EDD3-7042-809E-7A7D002A62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449" y="0"/>
            <a:ext cx="114885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45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7AB7693-BC27-BE4A-9F39-3127BC970D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031" y="120072"/>
            <a:ext cx="6440835" cy="661785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3F622D0-A093-914D-B252-BA4881F069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8440" y="341745"/>
            <a:ext cx="6322239" cy="6516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568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onfidential">
  <a:themeElements>
    <a:clrScheme name="Custom 4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00AFD7"/>
      </a:accent1>
      <a:accent2>
        <a:srgbClr val="236192"/>
      </a:accent2>
      <a:accent3>
        <a:srgbClr val="8A1B61"/>
      </a:accent3>
      <a:accent4>
        <a:srgbClr val="007749"/>
      </a:accent4>
      <a:accent5>
        <a:srgbClr val="E87722"/>
      </a:accent5>
      <a:accent6>
        <a:srgbClr val="AE2573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Nonconfidential">
  <a:themeElements>
    <a:clrScheme name="Custom 4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00AFD7"/>
      </a:accent1>
      <a:accent2>
        <a:srgbClr val="236192"/>
      </a:accent2>
      <a:accent3>
        <a:srgbClr val="8A1B61"/>
      </a:accent3>
      <a:accent4>
        <a:srgbClr val="007749"/>
      </a:accent4>
      <a:accent5>
        <a:srgbClr val="E87722"/>
      </a:accent5>
      <a:accent6>
        <a:srgbClr val="AE2573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OCLC_PowerPoint_Template_16x9_V3</Template>
  <TotalTime>0</TotalTime>
  <Words>943</Words>
  <Application>Microsoft Macintosh PowerPoint</Application>
  <PresentationFormat>Widescreen</PresentationFormat>
  <Paragraphs>164</Paragraphs>
  <Slides>21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Confidential</vt:lpstr>
      <vt:lpstr>Nonconfidential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HYPOTHESIS 2: CONTENTdm discovery can be improved by indexing useful metadata</vt:lpstr>
      <vt:lpstr>PowerPoint Presentation</vt:lpstr>
      <vt:lpstr>PowerPoint Presentation</vt:lpstr>
      <vt:lpstr>PowerPoint Presentation</vt:lpstr>
      <vt:lpstr>PowerPoint Presentation</vt:lpstr>
      <vt:lpstr>HYPOTHESIS 3: Structured, linked, and usable data can be derived from CONTENTdm fields mapped to Dublin Core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5 Findings</vt:lpstr>
      <vt:lpstr>PowerPoint Presentation</vt:lpstr>
      <vt:lpstr>PowerPoint Presentation</vt:lpstr>
      <vt:lpstr>5 Findings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Mixter,Jeff</dc:creator>
  <cp:lastModifiedBy>Mixter,Jeff</cp:lastModifiedBy>
  <cp:revision>2</cp:revision>
  <dcterms:created xsi:type="dcterms:W3CDTF">2020-02-11T17:53:09Z</dcterms:created>
  <dcterms:modified xsi:type="dcterms:W3CDTF">2020-02-27T21:51:15Z</dcterms:modified>
</cp:coreProperties>
</file>