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365" r:id="rId2"/>
    <p:sldId id="343" r:id="rId3"/>
    <p:sldId id="353" r:id="rId4"/>
    <p:sldId id="367" r:id="rId5"/>
    <p:sldId id="3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6C645B-2A28-4C30-A6C3-8800CE5E3CE4}" v="6" dt="2023-01-19T01:51:04.2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Ward" userId="1d489e41-9966-428b-96ec-b9ac9e3abd71" providerId="ADAL" clId="{F16C645B-2A28-4C30-A6C3-8800CE5E3CE4}"/>
    <pc:docChg chg="custSel addSld delSld modSld">
      <pc:chgData name="Jonathan Ward" userId="1d489e41-9966-428b-96ec-b9ac9e3abd71" providerId="ADAL" clId="{F16C645B-2A28-4C30-A6C3-8800CE5E3CE4}" dt="2023-01-19T01:51:38.068" v="568" actId="20577"/>
      <pc:docMkLst>
        <pc:docMk/>
      </pc:docMkLst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2953256942" sldId="285"/>
        </pc:sldMkLst>
      </pc:sldChg>
      <pc:sldChg chg="del">
        <pc:chgData name="Jonathan Ward" userId="1d489e41-9966-428b-96ec-b9ac9e3abd71" providerId="ADAL" clId="{F16C645B-2A28-4C30-A6C3-8800CE5E3CE4}" dt="2023-01-19T00:12:27.400" v="513" actId="47"/>
        <pc:sldMkLst>
          <pc:docMk/>
          <pc:sldMk cId="75423171" sldId="316"/>
        </pc:sldMkLst>
      </pc:sldChg>
      <pc:sldChg chg="modSp del mod">
        <pc:chgData name="Jonathan Ward" userId="1d489e41-9966-428b-96ec-b9ac9e3abd71" providerId="ADAL" clId="{F16C645B-2A28-4C30-A6C3-8800CE5E3CE4}" dt="2023-01-19T00:50:40.620" v="514" actId="47"/>
        <pc:sldMkLst>
          <pc:docMk/>
          <pc:sldMk cId="1522570851" sldId="332"/>
        </pc:sldMkLst>
        <pc:spChg chg="mod">
          <ac:chgData name="Jonathan Ward" userId="1d489e41-9966-428b-96ec-b9ac9e3abd71" providerId="ADAL" clId="{F16C645B-2A28-4C30-A6C3-8800CE5E3CE4}" dt="2023-01-18T23:01:55.178" v="421" actId="20577"/>
          <ac:spMkLst>
            <pc:docMk/>
            <pc:sldMk cId="1522570851" sldId="332"/>
            <ac:spMk id="58" creationId="{00000000-0000-0000-0000-000000000000}"/>
          </ac:spMkLst>
        </pc:spChg>
      </pc:sldChg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1362619714" sldId="334"/>
        </pc:sldMkLst>
      </pc:sldChg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309200735" sldId="335"/>
        </pc:sldMkLst>
      </pc:sldChg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475015830" sldId="337"/>
        </pc:sldMkLst>
      </pc:sldChg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3338673873" sldId="338"/>
        </pc:sldMkLst>
      </pc:sldChg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718994744" sldId="339"/>
        </pc:sldMkLst>
      </pc:sldChg>
      <pc:sldChg chg="del">
        <pc:chgData name="Jonathan Ward" userId="1d489e41-9966-428b-96ec-b9ac9e3abd71" providerId="ADAL" clId="{F16C645B-2A28-4C30-A6C3-8800CE5E3CE4}" dt="2023-01-18T21:06:25.673" v="21" actId="47"/>
        <pc:sldMkLst>
          <pc:docMk/>
          <pc:sldMk cId="3461037174" sldId="340"/>
        </pc:sldMkLst>
      </pc:sldChg>
      <pc:sldChg chg="modSp mod">
        <pc:chgData name="Jonathan Ward" userId="1d489e41-9966-428b-96ec-b9ac9e3abd71" providerId="ADAL" clId="{F16C645B-2A28-4C30-A6C3-8800CE5E3CE4}" dt="2023-01-19T01:50:33.236" v="559"/>
        <pc:sldMkLst>
          <pc:docMk/>
          <pc:sldMk cId="3845331549" sldId="343"/>
        </pc:sldMkLst>
        <pc:spChg chg="mod">
          <ac:chgData name="Jonathan Ward" userId="1d489e41-9966-428b-96ec-b9ac9e3abd71" providerId="ADAL" clId="{F16C645B-2A28-4C30-A6C3-8800CE5E3CE4}" dt="2023-01-18T23:57:11.344" v="511" actId="20577"/>
          <ac:spMkLst>
            <pc:docMk/>
            <pc:sldMk cId="3845331549" sldId="343"/>
            <ac:spMk id="2" creationId="{00000000-0000-0000-0000-000000000000}"/>
          </ac:spMkLst>
        </pc:spChg>
        <pc:spChg chg="mod">
          <ac:chgData name="Jonathan Ward" userId="1d489e41-9966-428b-96ec-b9ac9e3abd71" providerId="ADAL" clId="{F16C645B-2A28-4C30-A6C3-8800CE5E3CE4}" dt="2023-01-19T01:50:33.236" v="559"/>
          <ac:spMkLst>
            <pc:docMk/>
            <pc:sldMk cId="3845331549" sldId="343"/>
            <ac:spMk id="12" creationId="{F76483A2-A68F-FA18-0E31-077D9B970D1C}"/>
          </ac:spMkLst>
        </pc:spChg>
      </pc:sldChg>
      <pc:sldChg chg="del">
        <pc:chgData name="Jonathan Ward" userId="1d489e41-9966-428b-96ec-b9ac9e3abd71" providerId="ADAL" clId="{F16C645B-2A28-4C30-A6C3-8800CE5E3CE4}" dt="2023-01-18T21:23:35.356" v="404" actId="47"/>
        <pc:sldMkLst>
          <pc:docMk/>
          <pc:sldMk cId="2767027745" sldId="344"/>
        </pc:sldMkLst>
      </pc:sldChg>
      <pc:sldChg chg="del">
        <pc:chgData name="Jonathan Ward" userId="1d489e41-9966-428b-96ec-b9ac9e3abd71" providerId="ADAL" clId="{F16C645B-2A28-4C30-A6C3-8800CE5E3CE4}" dt="2023-01-18T21:23:35.356" v="404" actId="47"/>
        <pc:sldMkLst>
          <pc:docMk/>
          <pc:sldMk cId="1997132314" sldId="345"/>
        </pc:sldMkLst>
      </pc:sldChg>
      <pc:sldChg chg="del">
        <pc:chgData name="Jonathan Ward" userId="1d489e41-9966-428b-96ec-b9ac9e3abd71" providerId="ADAL" clId="{F16C645B-2A28-4C30-A6C3-8800CE5E3CE4}" dt="2023-01-19T00:12:18.872" v="512" actId="47"/>
        <pc:sldMkLst>
          <pc:docMk/>
          <pc:sldMk cId="2726406433" sldId="349"/>
        </pc:sldMkLst>
      </pc:sldChg>
      <pc:sldChg chg="del">
        <pc:chgData name="Jonathan Ward" userId="1d489e41-9966-428b-96ec-b9ac9e3abd71" providerId="ADAL" clId="{F16C645B-2A28-4C30-A6C3-8800CE5E3CE4}" dt="2023-01-19T00:12:18.872" v="512" actId="47"/>
        <pc:sldMkLst>
          <pc:docMk/>
          <pc:sldMk cId="2467540801" sldId="351"/>
        </pc:sldMkLst>
      </pc:sldChg>
      <pc:sldChg chg="del">
        <pc:chgData name="Jonathan Ward" userId="1d489e41-9966-428b-96ec-b9ac9e3abd71" providerId="ADAL" clId="{F16C645B-2A28-4C30-A6C3-8800CE5E3CE4}" dt="2023-01-19T00:12:18.872" v="512" actId="47"/>
        <pc:sldMkLst>
          <pc:docMk/>
          <pc:sldMk cId="1270683772" sldId="352"/>
        </pc:sldMkLst>
      </pc:sldChg>
      <pc:sldChg chg="modSp mod">
        <pc:chgData name="Jonathan Ward" userId="1d489e41-9966-428b-96ec-b9ac9e3abd71" providerId="ADAL" clId="{F16C645B-2A28-4C30-A6C3-8800CE5E3CE4}" dt="2023-01-19T01:50:36.836" v="560"/>
        <pc:sldMkLst>
          <pc:docMk/>
          <pc:sldMk cId="2208652134" sldId="353"/>
        </pc:sldMkLst>
        <pc:spChg chg="mod">
          <ac:chgData name="Jonathan Ward" userId="1d489e41-9966-428b-96ec-b9ac9e3abd71" providerId="ADAL" clId="{F16C645B-2A28-4C30-A6C3-8800CE5E3CE4}" dt="2023-01-19T01:50:36.836" v="560"/>
          <ac:spMkLst>
            <pc:docMk/>
            <pc:sldMk cId="2208652134" sldId="353"/>
            <ac:spMk id="12" creationId="{CA0B0577-ADFD-E7E3-8EBA-CDA8F6035C37}"/>
          </ac:spMkLst>
        </pc:spChg>
      </pc:sldChg>
      <pc:sldChg chg="modSp mod">
        <pc:chgData name="Jonathan Ward" userId="1d489e41-9966-428b-96ec-b9ac9e3abd71" providerId="ADAL" clId="{F16C645B-2A28-4C30-A6C3-8800CE5E3CE4}" dt="2023-01-19T01:51:38.068" v="568" actId="20577"/>
        <pc:sldMkLst>
          <pc:docMk/>
          <pc:sldMk cId="351648694" sldId="365"/>
        </pc:sldMkLst>
        <pc:spChg chg="mod">
          <ac:chgData name="Jonathan Ward" userId="1d489e41-9966-428b-96ec-b9ac9e3abd71" providerId="ADAL" clId="{F16C645B-2A28-4C30-A6C3-8800CE5E3CE4}" dt="2023-01-18T21:02:09.644" v="20" actId="20577"/>
          <ac:spMkLst>
            <pc:docMk/>
            <pc:sldMk cId="351648694" sldId="365"/>
            <ac:spMk id="56" creationId="{00000000-0000-0000-0000-000000000000}"/>
          </ac:spMkLst>
        </pc:spChg>
        <pc:spChg chg="mod">
          <ac:chgData name="Jonathan Ward" userId="1d489e41-9966-428b-96ec-b9ac9e3abd71" providerId="ADAL" clId="{F16C645B-2A28-4C30-A6C3-8800CE5E3CE4}" dt="2023-01-19T01:51:38.068" v="568" actId="20577"/>
          <ac:spMkLst>
            <pc:docMk/>
            <pc:sldMk cId="351648694" sldId="365"/>
            <ac:spMk id="58" creationId="{00000000-0000-0000-0000-000000000000}"/>
          </ac:spMkLst>
        </pc:spChg>
      </pc:sldChg>
      <pc:sldChg chg="addSp delSp modSp mod">
        <pc:chgData name="Jonathan Ward" userId="1d489e41-9966-428b-96ec-b9ac9e3abd71" providerId="ADAL" clId="{F16C645B-2A28-4C30-A6C3-8800CE5E3CE4}" dt="2023-01-19T01:51:11.695" v="567" actId="207"/>
        <pc:sldMkLst>
          <pc:docMk/>
          <pc:sldMk cId="2630029544" sldId="366"/>
        </pc:sldMkLst>
        <pc:spChg chg="add mod">
          <ac:chgData name="Jonathan Ward" userId="1d489e41-9966-428b-96ec-b9ac9e3abd71" providerId="ADAL" clId="{F16C645B-2A28-4C30-A6C3-8800CE5E3CE4}" dt="2023-01-19T01:51:11.695" v="567" actId="207"/>
          <ac:spMkLst>
            <pc:docMk/>
            <pc:sldMk cId="2630029544" sldId="366"/>
            <ac:spMk id="3" creationId="{1F8FA000-8FEA-8441-7F07-0EDBAF1E862B}"/>
          </ac:spMkLst>
        </pc:spChg>
        <pc:spChg chg="del">
          <ac:chgData name="Jonathan Ward" userId="1d489e41-9966-428b-96ec-b9ac9e3abd71" providerId="ADAL" clId="{F16C645B-2A28-4C30-A6C3-8800CE5E3CE4}" dt="2023-01-19T01:51:04.082" v="565" actId="478"/>
          <ac:spMkLst>
            <pc:docMk/>
            <pc:sldMk cId="2630029544" sldId="366"/>
            <ac:spMk id="8" creationId="{DB1650D7-A0A4-3262-B82B-3B5237E705BF}"/>
          </ac:spMkLst>
        </pc:spChg>
        <pc:spChg chg="mod">
          <ac:chgData name="Jonathan Ward" userId="1d489e41-9966-428b-96ec-b9ac9e3abd71" providerId="ADAL" clId="{F16C645B-2A28-4C30-A6C3-8800CE5E3CE4}" dt="2023-01-19T01:50:22.909" v="558" actId="20577"/>
          <ac:spMkLst>
            <pc:docMk/>
            <pc:sldMk cId="2630029544" sldId="366"/>
            <ac:spMk id="170" creationId="{00000000-0000-0000-0000-000000000000}"/>
          </ac:spMkLst>
        </pc:spChg>
      </pc:sldChg>
      <pc:sldChg chg="addSp delSp modSp new mod">
        <pc:chgData name="Jonathan Ward" userId="1d489e41-9966-428b-96ec-b9ac9e3abd71" providerId="ADAL" clId="{F16C645B-2A28-4C30-A6C3-8800CE5E3CE4}" dt="2023-01-19T01:50:54.968" v="564"/>
        <pc:sldMkLst>
          <pc:docMk/>
          <pc:sldMk cId="2971754805" sldId="367"/>
        </pc:sldMkLst>
        <pc:spChg chg="add del mod">
          <ac:chgData name="Jonathan Ward" userId="1d489e41-9966-428b-96ec-b9ac9e3abd71" providerId="ADAL" clId="{F16C645B-2A28-4C30-A6C3-8800CE5E3CE4}" dt="2023-01-19T01:50:54.694" v="563" actId="478"/>
          <ac:spMkLst>
            <pc:docMk/>
            <pc:sldMk cId="2971754805" sldId="367"/>
            <ac:spMk id="14" creationId="{F560AEE4-3B0D-D89B-B639-B6BD94529FE8}"/>
          </ac:spMkLst>
        </pc:spChg>
        <pc:spChg chg="add mod">
          <ac:chgData name="Jonathan Ward" userId="1d489e41-9966-428b-96ec-b9ac9e3abd71" providerId="ADAL" clId="{F16C645B-2A28-4C30-A6C3-8800CE5E3CE4}" dt="2023-01-19T01:50:54.968" v="564"/>
          <ac:spMkLst>
            <pc:docMk/>
            <pc:sldMk cId="2971754805" sldId="367"/>
            <ac:spMk id="15" creationId="{E6F6A56F-5742-307A-6177-18AEBD6A336A}"/>
          </ac:spMkLst>
        </pc:spChg>
        <pc:picChg chg="add mod">
          <ac:chgData name="Jonathan Ward" userId="1d489e41-9966-428b-96ec-b9ac9e3abd71" providerId="ADAL" clId="{F16C645B-2A28-4C30-A6C3-8800CE5E3CE4}" dt="2023-01-19T01:45:25.348" v="518" actId="962"/>
          <ac:picMkLst>
            <pc:docMk/>
            <pc:sldMk cId="2971754805" sldId="367"/>
            <ac:picMk id="3" creationId="{291D1C3F-F6FF-58F5-3982-DC04E3862A80}"/>
          </ac:picMkLst>
        </pc:picChg>
        <pc:cxnChg chg="add mod">
          <ac:chgData name="Jonathan Ward" userId="1d489e41-9966-428b-96ec-b9ac9e3abd71" providerId="ADAL" clId="{F16C645B-2A28-4C30-A6C3-8800CE5E3CE4}" dt="2023-01-19T01:46:43.327" v="536" actId="1076"/>
          <ac:cxnSpMkLst>
            <pc:docMk/>
            <pc:sldMk cId="2971754805" sldId="367"/>
            <ac:cxnSpMk id="5" creationId="{3F6485D2-6ECA-FB5B-5027-691EC0D5F458}"/>
          </ac:cxnSpMkLst>
        </pc:cxnChg>
        <pc:cxnChg chg="add mod">
          <ac:chgData name="Jonathan Ward" userId="1d489e41-9966-428b-96ec-b9ac9e3abd71" providerId="ADAL" clId="{F16C645B-2A28-4C30-A6C3-8800CE5E3CE4}" dt="2023-01-19T01:46:58.610" v="541" actId="1035"/>
          <ac:cxnSpMkLst>
            <pc:docMk/>
            <pc:sldMk cId="2971754805" sldId="367"/>
            <ac:cxnSpMk id="11" creationId="{387BBEDC-E02D-C901-62E8-5F2062F378A5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5032A-193C-46B4-BD1C-76B64051A21F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45DE0-CFE1-4B77-957F-BE3A9F6E3A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82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9477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CA428-55F6-4FC0-B7CC-85C29AA342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/>
              <a:t>2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761038" y="496888"/>
            <a:ext cx="4441825" cy="2498725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2973" y="3165408"/>
            <a:ext cx="11712658" cy="30001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42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CA428-55F6-4FC0-B7CC-85C29AA342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/>
              <a:t>3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761038" y="496888"/>
            <a:ext cx="4441825" cy="2498725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2973" y="3165408"/>
            <a:ext cx="11712658" cy="30001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20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1230c8cbb_1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1230c8cbb_1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1595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7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402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1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01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26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46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2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867" kern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9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0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 kern="0">
                <a:solidFill>
                  <a:srgbClr val="595959"/>
                </a:solidFill>
                <a:ea typeface="Arial"/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595959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1383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ransition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vocab@getty.edu" TargetMode="External"/><Relationship Id="rId4" Type="http://schemas.openxmlformats.org/officeDocument/2006/relationships/hyperlink" Target="mailto:jward@getty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47B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4467" y="6131400"/>
            <a:ext cx="12201200" cy="76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34" y="6280501"/>
            <a:ext cx="1023332" cy="412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8818058" y="6337401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33" b="0" i="0" u="none" strike="noStrike" kern="0" cap="none" spc="0" normalizeH="0" baseline="0" noProof="0" dirty="0">
                <a:ln>
                  <a:noFill/>
                </a:ln>
                <a:solidFill>
                  <a:srgbClr val="1A47B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SAC, January 20, 2023</a:t>
            </a:r>
            <a:endParaRPr kumimoji="0" sz="933" b="0" i="0" u="none" strike="noStrike" kern="0" cap="none" spc="0" normalizeH="0" baseline="0" noProof="0" dirty="0">
              <a:ln>
                <a:noFill/>
              </a:ln>
              <a:solidFill>
                <a:srgbClr val="1A47B8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33" y="3252433"/>
            <a:ext cx="12192000" cy="6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186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Jonathan Ward</a:t>
            </a:r>
            <a:endParaRPr kumimoji="0" sz="186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Sr Editor, Getty Vocabulary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Getty Research Institute</a:t>
            </a:r>
            <a:endParaRPr kumimoji="0" sz="13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-4467" y="1301953"/>
            <a:ext cx="12192000" cy="1744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Getty Vocabularies: </a:t>
            </a:r>
            <a:endParaRPr lang="en" sz="4000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New </a:t>
            </a:r>
            <a:r>
              <a:rPr lang="en" sz="2800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Content</a:t>
            </a:r>
            <a:r>
              <a:rPr lang="en" sz="280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, Updates</a:t>
            </a:r>
            <a:r>
              <a:rPr lang="en" sz="2800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, and Editorial Issues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648694"/>
      </p:ext>
    </p:extLst>
  </p:cSld>
  <p:clrMapOvr>
    <a:masterClrMapping/>
  </p:clrMapOvr>
  <p:transition advTm="90242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0" descr="Parchment"/>
          <p:cNvSpPr>
            <a:spLocks noChangeArrowheads="1"/>
          </p:cNvSpPr>
          <p:nvPr/>
        </p:nvSpPr>
        <p:spPr bwMode="auto">
          <a:xfrm>
            <a:off x="1014605" y="5935373"/>
            <a:ext cx="11563642" cy="114300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1143000" lvl="2" indent="-228600" defTabSz="457200">
              <a:buClr>
                <a:srgbClr val="CC3300"/>
              </a:buClr>
            </a:pPr>
            <a:endParaRPr lang="en-US" dirty="0">
              <a:solidFill>
                <a:prstClr val="black"/>
              </a:solidFill>
              <a:latin typeface="Tahoma" pitchFamily="34" charset="0"/>
            </a:endParaRPr>
          </a:p>
        </p:txBody>
      </p:sp>
      <p:pic>
        <p:nvPicPr>
          <p:cNvPr id="19" name="Picture 6" descr="logo-AAT-capi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067" y="1655232"/>
            <a:ext cx="749300" cy="4984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</p:spPr>
      </p:pic>
      <p:pic>
        <p:nvPicPr>
          <p:cNvPr id="20" name="Picture 7" descr="logo-TGN-compass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2826" y="2353018"/>
            <a:ext cx="690920" cy="701887"/>
          </a:xfrm>
          <a:prstGeom prst="rect">
            <a:avLst/>
          </a:prstGeom>
          <a:noFill/>
          <a:ln w="57150" cmpd="thinThick">
            <a:solidFill>
              <a:srgbClr val="5F5F5F"/>
            </a:solidFill>
            <a:miter lim="800000"/>
            <a:headEnd/>
            <a:tailEnd/>
          </a:ln>
        </p:spPr>
      </p:pic>
      <p:pic>
        <p:nvPicPr>
          <p:cNvPr id="21" name="Picture 8" descr="logo-ulan-Vasari portra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6996" y="3205236"/>
            <a:ext cx="766835" cy="893924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1222423" y="4306315"/>
          <a:ext cx="732927" cy="8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4619048" imgH="5390476" progId="">
                  <p:embed/>
                </p:oleObj>
              </mc:Choice>
              <mc:Fallback>
                <p:oleObj r:id="rId6" imgW="4619048" imgH="5390476" progId="">
                  <p:embed/>
                  <p:pic>
                    <p:nvPicPr>
                      <p:cNvPr id="22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423" y="4306315"/>
                        <a:ext cx="732927" cy="87951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9706" y="5402176"/>
            <a:ext cx="716704" cy="796338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541416" y="1505309"/>
            <a:ext cx="88162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Editorial News and Updates</a:t>
            </a:r>
            <a:br>
              <a:rPr lang="en-US" sz="2000" b="1" dirty="0">
                <a:latin typeface="Calibri" charset="0"/>
                <a:ea typeface="Calibri" charset="0"/>
                <a:cs typeface="Calibri" charset="0"/>
              </a:rPr>
            </a:br>
            <a:endParaRPr lang="en-US" sz="2000" b="1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ULAN – RKD (220,000 artists, variant names, ongoing); Harald </a:t>
            </a:r>
            <a:r>
              <a:rPr lang="en-US" sz="2000" dirty="0" err="1">
                <a:latin typeface="Calibri" charset="0"/>
                <a:ea typeface="Verdana" panose="020B0604030504040204" pitchFamily="34" charset="0"/>
                <a:cs typeface="Calibri" charset="0"/>
              </a:rPr>
              <a:t>Szeemann</a:t>
            </a: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 archive; African-American artists from St Louis Art Museum; Nelson-Atkins museum, </a:t>
            </a:r>
            <a:r>
              <a:rPr lang="en-US" sz="2000" dirty="0" err="1">
                <a:latin typeface="Calibri" charset="0"/>
                <a:ea typeface="Verdana" panose="020B0604030504040204" pitchFamily="34" charset="0"/>
                <a:cs typeface="Calibri" charset="0"/>
              </a:rPr>
              <a:t>etc</a:t>
            </a:r>
            <a:endParaRPr lang="en-US" sz="2000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ULAN – Project: New MARC iteration for VIAF inclusion</a:t>
            </a:r>
          </a:p>
          <a:p>
            <a:endParaRPr lang="en-US" sz="2000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ULAN – harmonizing data for “art names” in East Asia</a:t>
            </a:r>
          </a:p>
          <a:p>
            <a:endParaRPr lang="en-US" sz="2000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AAT – Indian architecture terminologies, initial Portuguese terms</a:t>
            </a: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CONA – Built Works Registry (70,000+ records, ongoing)</a:t>
            </a: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TGN – pejorative place names; National </a:t>
            </a:r>
            <a:r>
              <a:rPr lang="en-US" sz="2000" dirty="0" err="1">
                <a:latin typeface="Calibri" charset="0"/>
                <a:ea typeface="Verdana" panose="020B0604030504040204" pitchFamily="34" charset="0"/>
                <a:cs typeface="Calibri" charset="0"/>
              </a:rPr>
              <a:t>GeoSpatial</a:t>
            </a: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 Agency data load (Canada)</a:t>
            </a: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614687" y="254489"/>
            <a:ext cx="11253800" cy="115508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solidFill>
                  <a:srgbClr val="1947BA"/>
                </a:solidFill>
                <a:latin typeface="Calibri" charset="0"/>
                <a:ea typeface="Calibri" charset="0"/>
                <a:cs typeface="Calibri" charset="0"/>
              </a:rPr>
              <a:t>The Getty Vocabularies: </a:t>
            </a:r>
            <a:br>
              <a:rPr lang="en-US" sz="3300" dirty="0">
                <a:solidFill>
                  <a:srgbClr val="1947BA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3300" dirty="0">
                <a:solidFill>
                  <a:srgbClr val="1947BA"/>
                </a:solidFill>
                <a:latin typeface="Calibri" charset="0"/>
                <a:ea typeface="Calibri" charset="0"/>
                <a:cs typeface="Calibri" charset="0"/>
              </a:rPr>
              <a:t>Discover, link, access, retrieve, research, catalog, index</a:t>
            </a:r>
          </a:p>
          <a:p>
            <a:endParaRPr lang="en-US" dirty="0">
              <a:solidFill>
                <a:srgbClr val="83992A">
                  <a:lumMod val="50000"/>
                </a:srgbClr>
              </a:solidFill>
            </a:endParaRPr>
          </a:p>
        </p:txBody>
      </p:sp>
      <p:sp>
        <p:nvSpPr>
          <p:cNvPr id="12" name="Google Shape;56;p13">
            <a:extLst>
              <a:ext uri="{FF2B5EF4-FFF2-40B4-BE49-F238E27FC236}">
                <a16:creationId xmlns:a16="http://schemas.microsoft.com/office/drawing/2014/main" id="{F76483A2-A68F-FA18-0E31-077D9B970D1C}"/>
              </a:ext>
            </a:extLst>
          </p:cNvPr>
          <p:cNvSpPr txBox="1"/>
          <p:nvPr/>
        </p:nvSpPr>
        <p:spPr>
          <a:xfrm>
            <a:off x="8818058" y="6337401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33" b="0" i="0" u="none" strike="noStrike" kern="0" cap="none" spc="0" normalizeH="0" baseline="0" noProof="0" dirty="0">
                <a:ln>
                  <a:noFill/>
                </a:ln>
                <a:solidFill>
                  <a:srgbClr val="1A47B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SAC, January 20, 2023</a:t>
            </a:r>
          </a:p>
        </p:txBody>
      </p:sp>
    </p:spTree>
    <p:extLst>
      <p:ext uri="{BB962C8B-B14F-4D97-AF65-F5344CB8AC3E}">
        <p14:creationId xmlns:p14="http://schemas.microsoft.com/office/powerpoint/2010/main" val="3845331549"/>
      </p:ext>
    </p:extLst>
  </p:cSld>
  <p:clrMapOvr>
    <a:masterClrMapping/>
  </p:clrMapOvr>
  <p:transition advTm="19991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0" descr="Parchment"/>
          <p:cNvSpPr>
            <a:spLocks noChangeArrowheads="1"/>
          </p:cNvSpPr>
          <p:nvPr/>
        </p:nvSpPr>
        <p:spPr bwMode="auto">
          <a:xfrm>
            <a:off x="1014605" y="5935373"/>
            <a:ext cx="11563642" cy="1143000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1143000" lvl="2" indent="-228600" defTabSz="457200">
              <a:buClr>
                <a:srgbClr val="CC3300"/>
              </a:buClr>
            </a:pPr>
            <a:endParaRPr lang="en-US" dirty="0">
              <a:solidFill>
                <a:prstClr val="black"/>
              </a:solidFill>
              <a:latin typeface="Tahoma" pitchFamily="34" charset="0"/>
            </a:endParaRPr>
          </a:p>
        </p:txBody>
      </p:sp>
      <p:pic>
        <p:nvPicPr>
          <p:cNvPr id="19" name="Picture 6" descr="logo-AAT-capi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067" y="1655232"/>
            <a:ext cx="749300" cy="4984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</p:spPr>
      </p:pic>
      <p:pic>
        <p:nvPicPr>
          <p:cNvPr id="20" name="Picture 7" descr="logo-TGN-compass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2826" y="2353018"/>
            <a:ext cx="690920" cy="701887"/>
          </a:xfrm>
          <a:prstGeom prst="rect">
            <a:avLst/>
          </a:prstGeom>
          <a:noFill/>
          <a:ln w="57150" cmpd="thinThick">
            <a:solidFill>
              <a:srgbClr val="5F5F5F"/>
            </a:solidFill>
            <a:miter lim="800000"/>
            <a:headEnd/>
            <a:tailEnd/>
          </a:ln>
        </p:spPr>
      </p:pic>
      <p:pic>
        <p:nvPicPr>
          <p:cNvPr id="21" name="Picture 8" descr="logo-ulan-Vasari portra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6996" y="3205236"/>
            <a:ext cx="766835" cy="893924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</p:spPr>
      </p:pic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1222423" y="4306315"/>
          <a:ext cx="732927" cy="8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4619048" imgH="5390476" progId="">
                  <p:embed/>
                </p:oleObj>
              </mc:Choice>
              <mc:Fallback>
                <p:oleObj r:id="rId6" imgW="4619048" imgH="5390476" progId="">
                  <p:embed/>
                  <p:pic>
                    <p:nvPicPr>
                      <p:cNvPr id="22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423" y="4306315"/>
                        <a:ext cx="732927" cy="87951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9706" y="5402176"/>
            <a:ext cx="716704" cy="796338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610709" y="1777541"/>
            <a:ext cx="88162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charset="0"/>
                <a:ea typeface="Verdana" panose="020B0604030504040204" pitchFamily="34" charset="0"/>
                <a:cs typeface="Calibri" charset="0"/>
              </a:rPr>
              <a:t>Where do we stand? </a:t>
            </a:r>
            <a:br>
              <a:rPr lang="en-US" sz="2000" b="1" dirty="0">
                <a:latin typeface="Calibri" charset="0"/>
                <a:ea typeface="Verdana" panose="020B0604030504040204" pitchFamily="34" charset="0"/>
                <a:cs typeface="Calibri" charset="0"/>
              </a:rPr>
            </a:br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Mandate of </a:t>
            </a:r>
            <a:r>
              <a:rPr lang="en-US" sz="2000" dirty="0" err="1">
                <a:latin typeface="Calibri" charset="0"/>
                <a:ea typeface="Verdana" panose="020B0604030504040204" pitchFamily="34" charset="0"/>
                <a:cs typeface="Calibri" charset="0"/>
              </a:rPr>
              <a:t>multilinguality</a:t>
            </a: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, inclusivity, and flexibility in data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Do not prescribe how to use terms, instead assist in decision-making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Contextual information provided via flags and data fields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Historic and obsolete terms are included for indexing, and may be indicated through flags and dates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We are not in the position to make weighty decisions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charset="0"/>
                <a:ea typeface="Verdana" panose="020B0604030504040204" pitchFamily="34" charset="0"/>
                <a:cs typeface="Calibri" charset="0"/>
              </a:rPr>
              <a:t>We allow expert communities as contributors to actuate change in content</a:t>
            </a: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endParaRPr lang="en-US" sz="2000" b="1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endParaRPr lang="en-US" sz="2000" dirty="0">
              <a:latin typeface="Calibri" charset="0"/>
              <a:ea typeface="Verdana" panose="020B0604030504040204" pitchFamily="34" charset="0"/>
              <a:cs typeface="Calibri" charset="0"/>
            </a:endParaRPr>
          </a:p>
          <a:p>
            <a:r>
              <a:rPr lang="en-US" sz="2000" b="1" dirty="0">
                <a:latin typeface="Calibri" charset="0"/>
                <a:ea typeface="Verdana" panose="020B0604030504040204" pitchFamily="34" charset="0"/>
                <a:cs typeface="Calibri" charset="0"/>
              </a:rPr>
              <a:t> </a:t>
            </a:r>
            <a:endParaRPr lang="en-US" sz="2000" dirty="0">
              <a:latin typeface="Calibri" charset="0"/>
              <a:ea typeface="Verdana" panose="020B0604030504040204" pitchFamily="34" charset="0"/>
              <a:cs typeface="Calibri" charset="0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614687" y="254489"/>
            <a:ext cx="11253800" cy="115508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solidFill>
                  <a:srgbClr val="1947BA"/>
                </a:solidFill>
                <a:latin typeface="Calibri" charset="0"/>
                <a:ea typeface="Calibri" charset="0"/>
                <a:cs typeface="Calibri" charset="0"/>
              </a:rPr>
              <a:t>The Getty Vocabularies: </a:t>
            </a:r>
            <a:br>
              <a:rPr lang="en-US" sz="3300" dirty="0">
                <a:solidFill>
                  <a:srgbClr val="1947BA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3300" dirty="0">
                <a:solidFill>
                  <a:srgbClr val="1947BA"/>
                </a:solidFill>
                <a:latin typeface="Calibri" charset="0"/>
                <a:ea typeface="Calibri" charset="0"/>
                <a:cs typeface="Calibri" charset="0"/>
              </a:rPr>
              <a:t>Discover, link, access, retrieve, research, catalog, index</a:t>
            </a:r>
          </a:p>
          <a:p>
            <a:endParaRPr lang="en-US" dirty="0">
              <a:solidFill>
                <a:srgbClr val="83992A">
                  <a:lumMod val="50000"/>
                </a:srgbClr>
              </a:solidFill>
            </a:endParaRPr>
          </a:p>
        </p:txBody>
      </p:sp>
      <p:sp>
        <p:nvSpPr>
          <p:cNvPr id="12" name="Google Shape;56;p13">
            <a:extLst>
              <a:ext uri="{FF2B5EF4-FFF2-40B4-BE49-F238E27FC236}">
                <a16:creationId xmlns:a16="http://schemas.microsoft.com/office/drawing/2014/main" id="{CA0B0577-ADFD-E7E3-8EBA-CDA8F6035C37}"/>
              </a:ext>
            </a:extLst>
          </p:cNvPr>
          <p:cNvSpPr txBox="1"/>
          <p:nvPr/>
        </p:nvSpPr>
        <p:spPr>
          <a:xfrm>
            <a:off x="8818058" y="6337401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33" b="0" i="0" u="none" strike="noStrike" kern="0" cap="none" spc="0" normalizeH="0" baseline="0" noProof="0" dirty="0">
                <a:ln>
                  <a:noFill/>
                </a:ln>
                <a:solidFill>
                  <a:srgbClr val="1A47B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SAC, January 20, 2023</a:t>
            </a:r>
          </a:p>
        </p:txBody>
      </p:sp>
    </p:spTree>
    <p:extLst>
      <p:ext uri="{BB962C8B-B14F-4D97-AF65-F5344CB8AC3E}">
        <p14:creationId xmlns:p14="http://schemas.microsoft.com/office/powerpoint/2010/main" val="2208652134"/>
      </p:ext>
    </p:extLst>
  </p:cSld>
  <p:clrMapOvr>
    <a:masterClrMapping/>
  </p:clrMapOvr>
  <p:transition advTm="77863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91D1C3F-F6FF-58F5-3982-DC04E3862A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476" y="886143"/>
            <a:ext cx="8619048" cy="508571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6485D2-6ECA-FB5B-5027-691EC0D5F458}"/>
              </a:ext>
            </a:extLst>
          </p:cNvPr>
          <p:cNvCxnSpPr>
            <a:cxnSpLocks/>
          </p:cNvCxnSpPr>
          <p:nvPr/>
        </p:nvCxnSpPr>
        <p:spPr>
          <a:xfrm flipH="1" flipV="1">
            <a:off x="3442994" y="3037113"/>
            <a:ext cx="354565" cy="20993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7BBEDC-E02D-C901-62E8-5F2062F378A5}"/>
              </a:ext>
            </a:extLst>
          </p:cNvPr>
          <p:cNvCxnSpPr>
            <a:cxnSpLocks/>
          </p:cNvCxnSpPr>
          <p:nvPr/>
        </p:nvCxnSpPr>
        <p:spPr>
          <a:xfrm flipH="1">
            <a:off x="5629468" y="3410338"/>
            <a:ext cx="137782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oogle Shape;56;p13">
            <a:extLst>
              <a:ext uri="{FF2B5EF4-FFF2-40B4-BE49-F238E27FC236}">
                <a16:creationId xmlns:a16="http://schemas.microsoft.com/office/drawing/2014/main" id="{E6F6A56F-5742-307A-6177-18AEBD6A336A}"/>
              </a:ext>
            </a:extLst>
          </p:cNvPr>
          <p:cNvSpPr txBox="1"/>
          <p:nvPr/>
        </p:nvSpPr>
        <p:spPr>
          <a:xfrm>
            <a:off x="8818058" y="6337401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33" b="0" i="0" u="none" strike="noStrike" kern="0" cap="none" spc="0" normalizeH="0" baseline="0" noProof="0" dirty="0">
                <a:ln>
                  <a:noFill/>
                </a:ln>
                <a:solidFill>
                  <a:srgbClr val="1A47B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SAC, January 20, 2023</a:t>
            </a:r>
          </a:p>
        </p:txBody>
      </p:sp>
    </p:spTree>
    <p:extLst>
      <p:ext uri="{BB962C8B-B14F-4D97-AF65-F5344CB8AC3E}">
        <p14:creationId xmlns:p14="http://schemas.microsoft.com/office/powerpoint/2010/main" val="2971754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47B8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" y="6278880"/>
            <a:ext cx="1024128" cy="414528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/>
          <p:nvPr/>
        </p:nvSpPr>
        <p:spPr>
          <a:xfrm>
            <a:off x="133" y="3252433"/>
            <a:ext cx="12192000" cy="6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Jonathan Ward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Sr Editor, Getty Vocabulary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Getty Research Institute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" sz="2000" kern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jward@getty.edu</a:t>
            </a:r>
            <a:endParaRPr lang="en" sz="2000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en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5"/>
              </a:rPr>
              <a:t>vocab@getty.edu</a:t>
            </a:r>
            <a:endParaRPr kumimoji="0" lang="en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" sz="1333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1333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0291D3-4957-A1C1-0549-0947ABB71F5B}"/>
              </a:ext>
            </a:extLst>
          </p:cNvPr>
          <p:cNvSpPr txBox="1"/>
          <p:nvPr/>
        </p:nvSpPr>
        <p:spPr>
          <a:xfrm>
            <a:off x="4734890" y="1865376"/>
            <a:ext cx="27222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3" name="Google Shape;56;p13">
            <a:extLst>
              <a:ext uri="{FF2B5EF4-FFF2-40B4-BE49-F238E27FC236}">
                <a16:creationId xmlns:a16="http://schemas.microsoft.com/office/drawing/2014/main" id="{1F8FA000-8FEA-8441-7F07-0EDBAF1E862B}"/>
              </a:ext>
            </a:extLst>
          </p:cNvPr>
          <p:cNvSpPr txBox="1"/>
          <p:nvPr/>
        </p:nvSpPr>
        <p:spPr>
          <a:xfrm>
            <a:off x="8818058" y="6337401"/>
            <a:ext cx="3050800" cy="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33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SAC, January 20, 2023</a:t>
            </a:r>
          </a:p>
        </p:txBody>
      </p:sp>
    </p:spTree>
    <p:extLst>
      <p:ext uri="{BB962C8B-B14F-4D97-AF65-F5344CB8AC3E}">
        <p14:creationId xmlns:p14="http://schemas.microsoft.com/office/powerpoint/2010/main" val="2630029544"/>
      </p:ext>
    </p:extLst>
  </p:cSld>
  <p:clrMapOvr>
    <a:masterClrMapping/>
  </p:clrMapOvr>
  <p:transition advTm="21720"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280</Words>
  <Application>Microsoft Office PowerPoint</Application>
  <PresentationFormat>Widescreen</PresentationFormat>
  <Paragraphs>45</Paragraphs>
  <Slides>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Tahoma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Ward</dc:creator>
  <cp:lastModifiedBy>Jonathan Ward</cp:lastModifiedBy>
  <cp:revision>34</cp:revision>
  <dcterms:created xsi:type="dcterms:W3CDTF">2022-05-16T22:17:24Z</dcterms:created>
  <dcterms:modified xsi:type="dcterms:W3CDTF">2023-01-19T01:51:43Z</dcterms:modified>
</cp:coreProperties>
</file>