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68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6/29/2022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6/29/2022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6/29/2022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6/29/2022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6/29/2022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6/29/2022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6/29/2022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oc.gov/aba/publications/FreeLCDGT/freelcdgt.html" TargetMode="External"/><Relationship Id="rId2" Type="http://schemas.openxmlformats.org/officeDocument/2006/relationships/hyperlink" Target="https://classweb.org/Proposal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lcdgt@loc.g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spc="-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</a:rPr>
              <a:t>Library of Congress Update to the </a:t>
            </a:r>
            <a:br>
              <a:rPr lang="en-US" sz="4400" spc="-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</a:rPr>
            </a:br>
            <a:r>
              <a:rPr lang="en-US" sz="4400" spc="-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</a:rPr>
              <a:t>Authority Control Interest </a:t>
            </a:r>
            <a:r>
              <a:rPr lang="en-US" sz="4400" spc="-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</a:rPr>
              <a:t>Group</a:t>
            </a:r>
            <a:br>
              <a:rPr lang="en-US" sz="4400" spc="-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</a:rPr>
            </a:br>
            <a:r>
              <a:rPr lang="en-US" sz="3200" spc="-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</a:rPr>
              <a:t>2022 ALA Annual Conference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Veronica Ranieri </a:t>
            </a:r>
          </a:p>
          <a:p>
            <a:r>
              <a:rPr lang="en-US" dirty="0" smtClean="0"/>
              <a:t>Policy</a:t>
            </a:r>
            <a:r>
              <a:rPr lang="en-US" dirty="0"/>
              <a:t>, Training, and </a:t>
            </a:r>
            <a:r>
              <a:rPr lang="en-US" dirty="0" smtClean="0"/>
              <a:t>Cooperative </a:t>
            </a:r>
            <a:r>
              <a:rPr lang="en-US" dirty="0"/>
              <a:t>Programs </a:t>
            </a:r>
            <a:r>
              <a:rPr lang="en-US" dirty="0" smtClean="0"/>
              <a:t>Division, Library </a:t>
            </a:r>
            <a:r>
              <a:rPr lang="en-US" dirty="0"/>
              <a:t>of Congress</a:t>
            </a:r>
          </a:p>
          <a:p>
            <a:r>
              <a:rPr lang="en-US" dirty="0" smtClean="0"/>
              <a:t>vera@loc.gov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01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Questions?</a:t>
            </a:r>
            <a:endParaRPr lang="en-US" sz="4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67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PTCP Staffing Changes	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</a:t>
            </a:r>
            <a:r>
              <a:rPr lang="en-US" sz="3200" dirty="0" smtClean="0"/>
              <a:t>Retirements/Resignations/Moves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Daniel Griffin, Senior Instructor</a:t>
            </a:r>
          </a:p>
          <a:p>
            <a:r>
              <a:rPr lang="en-US" sz="3200" dirty="0" smtClean="0"/>
              <a:t>Janis Young, Cataloging Policy Specialist</a:t>
            </a:r>
          </a:p>
          <a:p>
            <a:r>
              <a:rPr lang="en-US" sz="3200" dirty="0" smtClean="0"/>
              <a:t>Libby Dechman, Cataloging Policy Specialist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4642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PTCP Staffing Changes</a:t>
            </a:r>
            <a:r>
              <a:rPr lang="en-US" dirty="0" smtClean="0"/>
              <a:t>	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3200" dirty="0"/>
              <a:t>New </a:t>
            </a:r>
            <a:r>
              <a:rPr lang="en-US" sz="3200" dirty="0" smtClean="0"/>
              <a:t>Cataloging Policy Specialists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Dorie Kurtz, </a:t>
            </a:r>
            <a:r>
              <a:rPr lang="en-US" sz="2400" dirty="0" smtClean="0"/>
              <a:t>March 2021</a:t>
            </a:r>
          </a:p>
          <a:p>
            <a:r>
              <a:rPr lang="en-US" sz="3200" dirty="0" smtClean="0"/>
              <a:t>Veronica Ranieri, </a:t>
            </a:r>
            <a:r>
              <a:rPr lang="en-US" sz="2400" dirty="0" smtClean="0"/>
              <a:t>December 2021</a:t>
            </a:r>
          </a:p>
          <a:p>
            <a:r>
              <a:rPr lang="en-US" sz="3200" dirty="0" smtClean="0"/>
              <a:t>Amy Phillips, </a:t>
            </a:r>
            <a:r>
              <a:rPr lang="en-US" sz="2400" dirty="0" smtClean="0"/>
              <a:t>January 2022</a:t>
            </a:r>
          </a:p>
          <a:p>
            <a:r>
              <a:rPr lang="en-US" sz="3200" dirty="0" smtClean="0"/>
              <a:t>Nancy Cooey, </a:t>
            </a:r>
            <a:r>
              <a:rPr lang="en-US" sz="2400" dirty="0" smtClean="0"/>
              <a:t>January 2022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4831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LCSH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sz="3200" dirty="0" smtClean="0"/>
              <a:t>“Multiples Project” Status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The project to cancel the “multiple” subdivisions in LCSH has been paused.</a:t>
            </a:r>
          </a:p>
          <a:p>
            <a:r>
              <a:rPr lang="en-US" sz="2800" dirty="0" smtClean="0"/>
              <a:t>In the meantime, catalogers </a:t>
            </a:r>
            <a:r>
              <a:rPr lang="en-US" sz="2800" dirty="0"/>
              <a:t>should</a:t>
            </a:r>
          </a:p>
          <a:p>
            <a:pPr lvl="1"/>
            <a:r>
              <a:rPr lang="en-US" sz="2400" dirty="0"/>
              <a:t>Continue to use existing multiples as usual until they are cancelled (see SHM H 1090</a:t>
            </a:r>
            <a:r>
              <a:rPr lang="en-US" sz="2400" dirty="0" smtClean="0"/>
              <a:t>).</a:t>
            </a:r>
          </a:p>
          <a:p>
            <a:pPr lvl="1"/>
            <a:r>
              <a:rPr lang="en-US" sz="2400" dirty="0" smtClean="0"/>
              <a:t>Propose </a:t>
            </a:r>
            <a:r>
              <a:rPr lang="en-US" sz="2400" dirty="0"/>
              <a:t>new subdivisions as needed where a </a:t>
            </a:r>
            <a:r>
              <a:rPr lang="en-US" sz="2400" dirty="0" smtClean="0"/>
              <a:t>multiple heading no longer exists.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3532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LCSH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/>
              <a:t>	Black people; White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Special list 2112a consisted of 157 proposals to revise the headings </a:t>
            </a:r>
            <a:r>
              <a:rPr lang="en-US" sz="2400" b="1" dirty="0"/>
              <a:t>Blacks</a:t>
            </a:r>
            <a:r>
              <a:rPr lang="en-US" sz="2400" dirty="0"/>
              <a:t> and </a:t>
            </a:r>
            <a:r>
              <a:rPr lang="en-US" sz="2400" b="1" dirty="0"/>
              <a:t>Whites</a:t>
            </a:r>
            <a:r>
              <a:rPr lang="en-US" sz="2400" dirty="0"/>
              <a:t> to </a:t>
            </a:r>
            <a:r>
              <a:rPr lang="en-US" sz="2400" b="1" dirty="0"/>
              <a:t>Black people </a:t>
            </a:r>
            <a:r>
              <a:rPr lang="en-US" sz="2400" dirty="0"/>
              <a:t>and </a:t>
            </a:r>
            <a:r>
              <a:rPr lang="en-US" sz="2400" b="1" dirty="0"/>
              <a:t>White people</a:t>
            </a:r>
            <a:r>
              <a:rPr lang="en-US" sz="2400" dirty="0"/>
              <a:t>, respectively, as well as to revise all other headings, scope notes, and references that used the wording Blacks or whites. </a:t>
            </a:r>
            <a:endParaRPr lang="en-US" sz="2400" dirty="0" smtClean="0"/>
          </a:p>
          <a:p>
            <a:r>
              <a:rPr lang="en-US" sz="2400" dirty="0" smtClean="0"/>
              <a:t>LC thanks </a:t>
            </a:r>
            <a:r>
              <a:rPr lang="en-US" sz="2400" dirty="0"/>
              <a:t>the African American SACO Funnel, which consulted with PTCP to initiate and design the project and </a:t>
            </a:r>
            <a:r>
              <a:rPr lang="en-US" sz="2400" dirty="0" smtClean="0"/>
              <a:t>proposals</a:t>
            </a:r>
            <a:r>
              <a:rPr lang="en-US" sz="2400" dirty="0"/>
              <a:t>. </a:t>
            </a:r>
            <a:r>
              <a:rPr lang="en-US" i="1" dirty="0"/>
              <a:t>    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07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LCSH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</a:t>
            </a:r>
            <a:r>
              <a:rPr lang="en-US" sz="3200" dirty="0" smtClean="0"/>
              <a:t>“Primitive</a:t>
            </a:r>
            <a:r>
              <a:rPr lang="en-US" sz="3200" dirty="0"/>
              <a:t>" in art and architecture headings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 2203 list included a project to remove the term </a:t>
            </a:r>
            <a:r>
              <a:rPr lang="en-US" sz="2400" dirty="0" smtClean="0"/>
              <a:t>“primitive” </a:t>
            </a:r>
            <a:r>
              <a:rPr lang="en-US" sz="2400" dirty="0"/>
              <a:t>from all art and architecture </a:t>
            </a:r>
            <a:r>
              <a:rPr lang="en-US" sz="2400" dirty="0" smtClean="0"/>
              <a:t>headings in LCSH. </a:t>
            </a:r>
          </a:p>
          <a:p>
            <a:r>
              <a:rPr lang="en-US" sz="2400" dirty="0" smtClean="0"/>
              <a:t>Changes </a:t>
            </a:r>
            <a:r>
              <a:rPr lang="en-US" sz="2400" dirty="0"/>
              <a:t>to the use of </a:t>
            </a:r>
            <a:r>
              <a:rPr lang="en-US" sz="2400" dirty="0" smtClean="0"/>
              <a:t>“primitive” </a:t>
            </a:r>
            <a:r>
              <a:rPr lang="en-US" sz="2400" dirty="0"/>
              <a:t>in Library of Congress Classification captions, etc., </a:t>
            </a:r>
            <a:r>
              <a:rPr lang="en-US" sz="2400" dirty="0" smtClean="0"/>
              <a:t>will </a:t>
            </a:r>
            <a:r>
              <a:rPr lang="en-US" sz="2400" dirty="0"/>
              <a:t>follow at a later time. </a:t>
            </a:r>
            <a:endParaRPr lang="en-US" sz="2400" dirty="0" smtClean="0"/>
          </a:p>
          <a:p>
            <a:r>
              <a:rPr lang="en-US" sz="2400" dirty="0" smtClean="0"/>
              <a:t>LC thanks </a:t>
            </a:r>
            <a:r>
              <a:rPr lang="en-US" sz="2400" dirty="0"/>
              <a:t>Northwestern University for </a:t>
            </a:r>
            <a:r>
              <a:rPr lang="en-US" sz="2400" dirty="0" smtClean="0"/>
              <a:t>proposing the </a:t>
            </a:r>
            <a:r>
              <a:rPr lang="en-US" sz="2400" dirty="0"/>
              <a:t>project and </a:t>
            </a:r>
            <a:r>
              <a:rPr lang="en-US" sz="2400" dirty="0" smtClean="0"/>
              <a:t>for working </a:t>
            </a:r>
            <a:r>
              <a:rPr lang="en-US" sz="2400" dirty="0"/>
              <a:t>closely with PTCP to make the changes.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35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06537"/>
            <a:ext cx="9404723" cy="1856373"/>
          </a:xfrm>
        </p:spPr>
        <p:txBody>
          <a:bodyPr/>
          <a:lstStyle/>
          <a:p>
            <a:r>
              <a:rPr lang="en-US" u="sng" dirty="0"/>
              <a:t>LCSH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</a:t>
            </a:r>
            <a:r>
              <a:rPr lang="en-US" sz="3200" dirty="0" smtClean="0"/>
              <a:t>[</a:t>
            </a:r>
            <a:r>
              <a:rPr lang="en-US" sz="3200" dirty="0"/>
              <a:t>Topic] in </a:t>
            </a:r>
            <a:r>
              <a:rPr lang="en-US" sz="3200" dirty="0" smtClean="0"/>
              <a:t>comics and </a:t>
            </a:r>
            <a:br>
              <a:rPr lang="en-US" sz="3200" dirty="0" smtClean="0"/>
            </a:br>
            <a:r>
              <a:rPr lang="en-US" sz="3200" dirty="0"/>
              <a:t>	</a:t>
            </a:r>
            <a:r>
              <a:rPr lang="en-US" sz="3200" dirty="0" smtClean="0"/>
              <a:t>--</a:t>
            </a:r>
            <a:r>
              <a:rPr lang="en-US" sz="3200" dirty="0"/>
              <a:t>In comics </a:t>
            </a:r>
            <a:r>
              <a:rPr lang="en-US" sz="3200" dirty="0" smtClean="0"/>
              <a:t>free-	floating </a:t>
            </a:r>
            <a:r>
              <a:rPr lang="en-US" sz="3200" dirty="0"/>
              <a:t>subdivision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401456"/>
            <a:ext cx="8946541" cy="4184073"/>
          </a:xfrm>
        </p:spPr>
        <p:txBody>
          <a:bodyPr/>
          <a:lstStyle/>
          <a:p>
            <a:r>
              <a:rPr lang="en-US" dirty="0" smtClean="0"/>
              <a:t>In approving </a:t>
            </a:r>
            <a:r>
              <a:rPr lang="en-US" b="1" dirty="0"/>
              <a:t>Holocaust, Jewish (1939-1945), in </a:t>
            </a:r>
            <a:r>
              <a:rPr lang="en-US" b="1" dirty="0" smtClean="0"/>
              <a:t>comics</a:t>
            </a:r>
            <a:r>
              <a:rPr lang="en-US" dirty="0" smtClean="0"/>
              <a:t>, list 2203 established </a:t>
            </a:r>
            <a:r>
              <a:rPr lang="en-US" dirty="0"/>
              <a:t>a new pattern to address the study of a topic within comic books and graphic novels, following the existing pattern of topics in literature and art. </a:t>
            </a:r>
            <a:endParaRPr lang="en-US" dirty="0" smtClean="0"/>
          </a:p>
          <a:p>
            <a:r>
              <a:rPr lang="en-US" dirty="0" smtClean="0"/>
              <a:t>List 2203 also extended </a:t>
            </a:r>
            <a:r>
              <a:rPr lang="en-US" dirty="0"/>
              <a:t>the ability to bring out topics in comics and graphic novels in historical and critical works by establishing the free-floating subdivision </a:t>
            </a:r>
            <a:r>
              <a:rPr lang="en-US" b="1" dirty="0"/>
              <a:t>$x In comics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SHM instruction sheet H 1430 is being </a:t>
            </a:r>
            <a:r>
              <a:rPr lang="en-US" dirty="0"/>
              <a:t>updated </a:t>
            </a:r>
            <a:r>
              <a:rPr lang="en-US" dirty="0" smtClean="0"/>
              <a:t>to </a:t>
            </a:r>
            <a:r>
              <a:rPr lang="en-US" dirty="0"/>
              <a:t>include the use of </a:t>
            </a:r>
            <a:r>
              <a:rPr lang="en-US" b="1" dirty="0"/>
              <a:t>[Topic] in comics</a:t>
            </a:r>
            <a:r>
              <a:rPr lang="en-US" dirty="0"/>
              <a:t>, </a:t>
            </a:r>
            <a:r>
              <a:rPr lang="en-US" b="1" dirty="0"/>
              <a:t>--In comics</a:t>
            </a:r>
            <a:r>
              <a:rPr lang="en-US" dirty="0"/>
              <a:t> subdivision, and </a:t>
            </a:r>
            <a:r>
              <a:rPr lang="en-US" dirty="0" smtClean="0"/>
              <a:t>special </a:t>
            </a:r>
            <a:r>
              <a:rPr lang="en-US" dirty="0"/>
              <a:t>provisions for increased subject </a:t>
            </a:r>
            <a:r>
              <a:rPr lang="en-US" dirty="0" smtClean="0"/>
              <a:t>access</a:t>
            </a:r>
          </a:p>
          <a:p>
            <a:r>
              <a:rPr lang="en-US" dirty="0" smtClean="0"/>
              <a:t>LC thanks San Diego State University and the </a:t>
            </a:r>
            <a:r>
              <a:rPr lang="en-US" dirty="0"/>
              <a:t>ALA Graphic Novel and Comics Round </a:t>
            </a:r>
            <a:r>
              <a:rPr lang="en-US" dirty="0" smtClean="0"/>
              <a:t>Table for these proposals and revisions.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66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LC Demographic Group Terms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	LCDGT Advisory Group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4532609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New Advisory Group to manage the development of the Demographic Group Terms vocabulary. </a:t>
            </a:r>
          </a:p>
          <a:p>
            <a:r>
              <a:rPr lang="en-US" sz="2400" dirty="0" smtClean="0"/>
              <a:t>LCDGT Advisory Group consists of members from:</a:t>
            </a:r>
          </a:p>
          <a:p>
            <a:pPr lvl="1"/>
            <a:r>
              <a:rPr lang="en-US" sz="1900" dirty="0"/>
              <a:t>American Psychological Association (APA)</a:t>
            </a:r>
          </a:p>
          <a:p>
            <a:pPr lvl="1"/>
            <a:r>
              <a:rPr lang="en-US" sz="1900" dirty="0" err="1"/>
              <a:t>Atla</a:t>
            </a:r>
            <a:r>
              <a:rPr lang="en-US" sz="1900" dirty="0"/>
              <a:t> (formerly the American Theological Library Association)</a:t>
            </a:r>
          </a:p>
          <a:p>
            <a:pPr lvl="1"/>
            <a:r>
              <a:rPr lang="en-US" sz="1900" dirty="0"/>
              <a:t>Bureau of Labor Statistics</a:t>
            </a:r>
          </a:p>
          <a:p>
            <a:pPr lvl="1"/>
            <a:r>
              <a:rPr lang="en-US" sz="1900" dirty="0"/>
              <a:t>Census Bureau</a:t>
            </a:r>
          </a:p>
          <a:p>
            <a:pPr lvl="1"/>
            <a:r>
              <a:rPr lang="en-US" sz="1900" dirty="0"/>
              <a:t>Council of American Overseas Research Centers (CAORC)</a:t>
            </a:r>
          </a:p>
          <a:p>
            <a:pPr lvl="1"/>
            <a:r>
              <a:rPr lang="en-US" sz="1900" dirty="0"/>
              <a:t>Kinsey Institute</a:t>
            </a:r>
          </a:p>
          <a:p>
            <a:pPr lvl="1"/>
            <a:r>
              <a:rPr lang="en-US" sz="1900" dirty="0"/>
              <a:t>National Library of Medicine (NLM)</a:t>
            </a:r>
          </a:p>
          <a:p>
            <a:pPr lvl="1"/>
            <a:r>
              <a:rPr lang="en-US" sz="1900" dirty="0"/>
              <a:t>SIL International</a:t>
            </a:r>
          </a:p>
          <a:p>
            <a:pPr lvl="1"/>
            <a:r>
              <a:rPr lang="en-US" sz="1900" dirty="0"/>
              <a:t>Smithsonian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80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LC Demographic Group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The moratorium on new LCDGT proposals was lifted in January 2022.</a:t>
            </a:r>
          </a:p>
          <a:p>
            <a:r>
              <a:rPr lang="en-US" sz="2400" dirty="0" smtClean="0"/>
              <a:t>Catalogers with a </a:t>
            </a:r>
            <a:r>
              <a:rPr lang="en-US" sz="2400" dirty="0" err="1" smtClean="0"/>
              <a:t>ClassificationWeb</a:t>
            </a:r>
            <a:r>
              <a:rPr lang="en-US" sz="2400" dirty="0" smtClean="0"/>
              <a:t> account may submit proposals at </a:t>
            </a:r>
            <a:r>
              <a:rPr lang="en-US" sz="2400" dirty="0">
                <a:hlinkClick r:id="rId2"/>
              </a:rPr>
              <a:t>https://classweb.org/Proposal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 smtClean="0"/>
          </a:p>
          <a:p>
            <a:r>
              <a:rPr lang="en-US" sz="2400" dirty="0" smtClean="0"/>
              <a:t>Those without a </a:t>
            </a:r>
            <a:r>
              <a:rPr lang="en-US" sz="2400" dirty="0" err="1" smtClean="0"/>
              <a:t>ClassificationWeb</a:t>
            </a:r>
            <a:r>
              <a:rPr lang="en-US" sz="2400" dirty="0" smtClean="0"/>
              <a:t> account may propose new or changed headings by filling out the PDF form on </a:t>
            </a:r>
            <a:r>
              <a:rPr lang="en-US" sz="2400" dirty="0" smtClean="0">
                <a:hlinkClick r:id="rId3"/>
              </a:rPr>
              <a:t>this page</a:t>
            </a:r>
            <a:r>
              <a:rPr lang="en-US" sz="2400" dirty="0" smtClean="0"/>
              <a:t> and emailing a copy of it to </a:t>
            </a:r>
            <a:r>
              <a:rPr lang="en-US" sz="2400" dirty="0" smtClean="0">
                <a:hlinkClick r:id="rId4"/>
              </a:rPr>
              <a:t>lcdgt@loc.gov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The LCDGT Manual was rewritten and is available in Cataloger’s Desktop and on the </a:t>
            </a:r>
            <a:r>
              <a:rPr lang="en-US" sz="2400" dirty="0"/>
              <a:t>Library’s website at </a:t>
            </a:r>
            <a:r>
              <a:rPr lang="en-US" sz="2400" dirty="0">
                <a:hlinkClick r:id="rId3"/>
              </a:rPr>
              <a:t>https://</a:t>
            </a:r>
            <a:r>
              <a:rPr lang="en-US" sz="2400" dirty="0" smtClean="0">
                <a:hlinkClick r:id="rId3"/>
              </a:rPr>
              <a:t>www.loc.gov/aba/publications/FreeLCDGT/freelcdgt.html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78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111</TotalTime>
  <Words>596</Words>
  <Application>Microsoft Office PowerPoint</Application>
  <PresentationFormat>Widescreen</PresentationFormat>
  <Paragraphs>48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Corbel</vt:lpstr>
      <vt:lpstr>Wingdings 3</vt:lpstr>
      <vt:lpstr>Ion</vt:lpstr>
      <vt:lpstr>Library of Congress Update to the  Authority Control Interest Group 2022 ALA Annual Conference</vt:lpstr>
      <vt:lpstr>PTCP Staffing Changes   Retirements/Resignations/Moves </vt:lpstr>
      <vt:lpstr>PTCP Staffing Changes   New Cataloging Policy Specialists </vt:lpstr>
      <vt:lpstr>LCSH  “Multiples Project” Status</vt:lpstr>
      <vt:lpstr>LCSH  Black people; White people</vt:lpstr>
      <vt:lpstr>LCSH  “Primitive" in art and architecture headings</vt:lpstr>
      <vt:lpstr>LCSH  [Topic] in comics and   --In comics free- floating subdivision</vt:lpstr>
      <vt:lpstr>LC Demographic Group Terms  LCDGT Advisory Group</vt:lpstr>
      <vt:lpstr>LC Demographic Group Terms</vt:lpstr>
      <vt:lpstr>Questions?</vt:lpstr>
    </vt:vector>
  </TitlesOfParts>
  <Company>The Library of Congress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Library of Congress Update to the  Authority Control Interest Group</dc:title>
  <dc:creator>Veronica Lee Ranieri</dc:creator>
  <cp:lastModifiedBy>Polutta, Melanie</cp:lastModifiedBy>
  <cp:revision>17</cp:revision>
  <dcterms:created xsi:type="dcterms:W3CDTF">2022-06-24T16:18:40Z</dcterms:created>
  <dcterms:modified xsi:type="dcterms:W3CDTF">2022-06-29T18:29:12Z</dcterms:modified>
</cp:coreProperties>
</file>