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5143500" cx="9144000"/>
  <p:notesSz cx="6858000" cy="9144000"/>
  <p:embeddedFontLst>
    <p:embeddedFont>
      <p:font typeface="Oxygen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Oxygen-bold.fntdata"/><Relationship Id="rId6" Type="http://schemas.openxmlformats.org/officeDocument/2006/relationships/slide" Target="slides/slide2.xml"/><Relationship Id="rId18" Type="http://schemas.openxmlformats.org/officeDocument/2006/relationships/font" Target="fonts/Oxygen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eachdh.sdsu.edu" TargetMode="External"/><Relationship Id="rId3" Type="http://schemas.openxmlformats.org/officeDocument/2006/relationships/hyperlink" Target="https://tinyurl.com/dhc-public-tutorials" TargetMode="External"/><Relationship Id="rId4" Type="http://schemas.openxmlformats.org/officeDocument/2006/relationships/hyperlink" Target="https://teachdh.sdsu.edu/programming/" TargetMode="External"/><Relationship Id="rId5" Type="http://schemas.openxmlformats.org/officeDocument/2006/relationships/hyperlink" Target="https://tinyurl.com/nhcwinterpodcast" TargetMode="External"/><Relationship Id="rId6" Type="http://schemas.openxmlformats.org/officeDocument/2006/relationships/hyperlink" Target="https://dhblog.sdsu.edu/dh-news/our-dh-showcase-statement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b37a7ac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b37a7ac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c749d854f6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c749d854f6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Still want to advocate for a space that I can barely manage on my own -- we need the serendipitous interactions of being in the room together -- but struggling with the new realities of long term budget and staffing limitations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c749d854f6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c749d854f6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c749d854f6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c749d854f6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c749d854f6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c749d854f6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c749d854f6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c749d854f6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c749d854f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c749d854f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About SDSU: HSI residing on Kumeyaay land, part of the California State University (CSU)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DH@SDSU: grass-roots, faculty-led, cross-disciplinary initiative focused on anti-racism, global diversity, and social justice. Gained “Area of Excellence” status which produced a 5-faculty cluster hire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Library’s role: founding partner; gained faculty line (me) in the cluster hire; committed to developing our Digital Humanities Center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c749d854f6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c749d854f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User- and value-centered iterative design process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Programmatic growth from one-off event venue to more coherent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Growth of space to incorporate digital studios (podcasting, e-lit, VR production) - next slide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Unsteady/uneven progress hampered by staffing shifts and facilities issues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c925ba748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c925ba748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Growth of specialized spaces: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Digital studios for critical inquiry: E-Lit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Digital studios for critical production: Podcasting, AR/VR/New Media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Analog studio for critical reflection and unplugging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Flexible learning/doing space: helping faculty transform their pedagogy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c749d854f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c749d854f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Spring 2020: initial pivot to test out virtualization of programmatic services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AY 2020/2021: long-term virtualization during extended closure across entire CSU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c749d854f6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c749d854f6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Indeed, the success of these efforts in some ways outpaced the impact of our face-to-face efforts. But all the while, we continue to maintain that space matters -- that there is something irreplaceable in bringing people together to explore, create, and critique the digital.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Pandemic interventions: 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TeachDH website: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https://teachdh.sdsu.edu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Tool tutorials: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https://tinyurl.com/dhc-public-tutorials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Virtual programming: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https://teachdh.sdsu.edu/programming/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NHC Podcasting Institutes (June 2020) (Winter 2020-2021):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https://tinyurl.com/nhcwinterpodcast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Plus ongoing instruction partnerships and rise in consultations this year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Pandemic limitations: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Access to specialized equipment/studios (but no need currently?)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Staffing/hiring chill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Limits of recreating F2F community in a Zoom world: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https://dhblog.sdsu.edu/dh-news/our-dh-showcase-statement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How to know if folks are falling off?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c749d854f6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c749d854f6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Need to transform the space -- how we use it -- for post-pandemic realities (and returning to our core values) in such a way that we can continue to 1) demonstrate importance of space, 2) use the space in different, and perhaps better, ways that allow for greater responsiveness/flexibility/future pivots, 3) continue virtualization for future agile responses to crises. These are competing, and perhaps contradictory, goals?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Planning for an uncertain future - Reopening uncertainties writ large and for DHC. DHC considerations: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Social distancing in a flexible space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Staffing limitations to monitor social distancing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Plan for continued uncertainty through the end of the pandemic: no F2F events in F21 for sure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Should we/do we need to re-open and what do we gain/lose by not reopening?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c925ba7489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c925ba7489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hyperlink" Target="mailto:plach@sdsu.edu" TargetMode="External"/><Relationship Id="rId5" Type="http://schemas.openxmlformats.org/officeDocument/2006/relationships/hyperlink" Target="https://library.sdsu.edu/dh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hyperlink" Target="mailto:plach@sdsu.edu" TargetMode="External"/><Relationship Id="rId5" Type="http://schemas.openxmlformats.org/officeDocument/2006/relationships/hyperlink" Target="https://library.sdsu.edu/dh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Font typeface="Oxygen"/>
              <a:buNone/>
              <a:defRPr b="1" sz="5200">
                <a:latin typeface="Oxygen"/>
                <a:ea typeface="Oxygen"/>
                <a:cs typeface="Oxygen"/>
                <a:sym typeface="Oxyge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" name="Google Shape;13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42526" y="4697575"/>
            <a:ext cx="1174277" cy="43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b="26216" l="7425" r="7031" t="25996"/>
          <a:stretch/>
        </p:blipFill>
        <p:spPr>
          <a:xfrm>
            <a:off x="6848350" y="4573675"/>
            <a:ext cx="1025290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55600" lvl="1" marL="9144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indent="-342900" lvl="2" marL="13716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Oxygen"/>
              <a:buNone/>
              <a:defRPr sz="3600">
                <a:latin typeface="Oxygen"/>
                <a:ea typeface="Oxygen"/>
                <a:cs typeface="Oxygen"/>
                <a:sym typeface="Oxyge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800"/>
              <a:buFont typeface="Oxygen"/>
              <a:buNone/>
              <a:defRPr b="1">
                <a:latin typeface="Oxygen"/>
                <a:ea typeface="Oxygen"/>
                <a:cs typeface="Oxygen"/>
                <a:sym typeface="Oxyge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311700" y="928900"/>
            <a:ext cx="85206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73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Char char="●"/>
              <a:defRPr sz="2500">
                <a:solidFill>
                  <a:schemeClr val="dk1"/>
                </a:solidFill>
              </a:defRPr>
            </a:lvl1pPr>
            <a:lvl2pPr indent="-3619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indent="-3429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" name="Google Shape;22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42526" y="4697575"/>
            <a:ext cx="1174277" cy="43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4"/>
          <p:cNvPicPr preferRelativeResize="0"/>
          <p:nvPr/>
        </p:nvPicPr>
        <p:blipFill rotWithShape="1">
          <a:blip r:embed="rId3">
            <a:alphaModFix/>
          </a:blip>
          <a:srcRect b="26216" l="7425" r="7031" t="25996"/>
          <a:stretch/>
        </p:blipFill>
        <p:spPr>
          <a:xfrm>
            <a:off x="6848350" y="4573675"/>
            <a:ext cx="1025290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/>
          <p:nvPr/>
        </p:nvSpPr>
        <p:spPr>
          <a:xfrm>
            <a:off x="0" y="4804800"/>
            <a:ext cx="67548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plach@sdsu.edu</a:t>
            </a:r>
            <a:r>
              <a:rPr b="1" lang="en" sz="1600">
                <a:latin typeface="Oxygen"/>
                <a:ea typeface="Oxygen"/>
                <a:cs typeface="Oxygen"/>
                <a:sym typeface="Oxygen"/>
              </a:rPr>
              <a:t>  //  </a:t>
            </a:r>
            <a:r>
              <a:rPr b="1" lang="en" sz="1600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</a:rPr>
              <a:t>@VisualizingPam  </a:t>
            </a:r>
            <a:r>
              <a:rPr b="1" lang="en" sz="1600">
                <a:solidFill>
                  <a:srgbClr val="000000"/>
                </a:solidFill>
                <a:latin typeface="Oxygen"/>
                <a:ea typeface="Oxygen"/>
                <a:cs typeface="Oxygen"/>
                <a:sym typeface="Oxygen"/>
              </a:rPr>
              <a:t>//</a:t>
            </a:r>
            <a:r>
              <a:rPr b="1" lang="en" sz="1600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</a:rPr>
              <a:t>  </a:t>
            </a:r>
            <a:r>
              <a:rPr b="1" lang="en" sz="1600" u="sng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library.sdsu.edu/dh</a:t>
            </a:r>
            <a:endParaRPr b="1" sz="1600">
              <a:solidFill>
                <a:srgbClr val="0097A7"/>
              </a:solidFill>
              <a:latin typeface="Oxygen"/>
              <a:ea typeface="Oxygen"/>
              <a:cs typeface="Oxygen"/>
              <a:sym typeface="Oxyge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800"/>
              <a:buFont typeface="Oxygen"/>
              <a:buNone/>
              <a:defRPr b="1">
                <a:latin typeface="Oxygen"/>
                <a:ea typeface="Oxygen"/>
                <a:cs typeface="Oxygen"/>
                <a:sym typeface="Oxyge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>
                <a:solidFill>
                  <a:schemeClr val="dk1"/>
                </a:solidFill>
              </a:defRPr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>
                <a:solidFill>
                  <a:schemeClr val="dk1"/>
                </a:solidFill>
              </a:defRPr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" name="Google Shape;30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42526" y="4697575"/>
            <a:ext cx="1174277" cy="43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5"/>
          <p:cNvPicPr preferRelativeResize="0"/>
          <p:nvPr/>
        </p:nvPicPr>
        <p:blipFill rotWithShape="1">
          <a:blip r:embed="rId3">
            <a:alphaModFix/>
          </a:blip>
          <a:srcRect b="26216" l="7425" r="7031" t="25996"/>
          <a:stretch/>
        </p:blipFill>
        <p:spPr>
          <a:xfrm>
            <a:off x="6848350" y="4573675"/>
            <a:ext cx="1025290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/>
          <p:nvPr/>
        </p:nvSpPr>
        <p:spPr>
          <a:xfrm>
            <a:off x="0" y="4804800"/>
            <a:ext cx="67548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plach@sdsu.edu</a:t>
            </a:r>
            <a:r>
              <a:rPr b="1" lang="en" sz="1600">
                <a:latin typeface="Oxygen"/>
                <a:ea typeface="Oxygen"/>
                <a:cs typeface="Oxygen"/>
                <a:sym typeface="Oxygen"/>
              </a:rPr>
              <a:t>  //  </a:t>
            </a:r>
            <a:r>
              <a:rPr b="1" lang="en" sz="1600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</a:rPr>
              <a:t>@VisualizingPam  </a:t>
            </a:r>
            <a:r>
              <a:rPr b="1" lang="en" sz="1600">
                <a:solidFill>
                  <a:srgbClr val="000000"/>
                </a:solidFill>
                <a:latin typeface="Oxygen"/>
                <a:ea typeface="Oxygen"/>
                <a:cs typeface="Oxygen"/>
                <a:sym typeface="Oxygen"/>
              </a:rPr>
              <a:t>//</a:t>
            </a:r>
            <a:r>
              <a:rPr b="1" lang="en" sz="1600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</a:rPr>
              <a:t>  </a:t>
            </a:r>
            <a:r>
              <a:rPr b="1" lang="en" sz="1600" u="sng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library.sdsu.edu/dh</a:t>
            </a:r>
            <a:endParaRPr b="1" sz="1600">
              <a:solidFill>
                <a:srgbClr val="0097A7"/>
              </a:solidFill>
              <a:latin typeface="Oxygen"/>
              <a:ea typeface="Oxygen"/>
              <a:cs typeface="Oxygen"/>
              <a:sym typeface="Oxyge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" name="Google Shape;39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xygen"/>
              <a:buChar char="●"/>
              <a:defRPr sz="2400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indent="-3556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Oxygen"/>
              <a:buChar char="○"/>
              <a:defRPr sz="2000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indent="-3429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Char char="■"/>
              <a:defRPr sz="1800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plach@sdsu.edu" TargetMode="External"/><Relationship Id="rId4" Type="http://schemas.openxmlformats.org/officeDocument/2006/relationships/hyperlink" Target="https://library.sdsu.edu/digital-humanities-center" TargetMode="External"/><Relationship Id="rId5" Type="http://schemas.openxmlformats.org/officeDocument/2006/relationships/hyperlink" Target="https://tinyurl.com/dh-space-matters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Relationship Id="rId4" Type="http://schemas.openxmlformats.org/officeDocument/2006/relationships/image" Target="../media/image22.jpg"/><Relationship Id="rId5" Type="http://schemas.openxmlformats.org/officeDocument/2006/relationships/image" Target="../media/image2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h.sdsu.edu/" TargetMode="External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elsevier.com/connect/library-connect/launching-a-library-digital-humanities-center-reflections-and-lessons-learned" TargetMode="External"/><Relationship Id="rId4" Type="http://schemas.openxmlformats.org/officeDocument/2006/relationships/hyperlink" Target="https://acrl2019-acrl.ipostersessions.com/default.aspx?s=8B-45-51-78-5A-FD-8B-8B-A6-DC-43-53-7E-89-3D-FC" TargetMode="External"/><Relationship Id="rId5" Type="http://schemas.openxmlformats.org/officeDocument/2006/relationships/image" Target="../media/image7.jpg"/><Relationship Id="rId6" Type="http://schemas.openxmlformats.org/officeDocument/2006/relationships/hyperlink" Target="http://www.youtube.com/watch?v=x8byZuo2Gxw" TargetMode="External"/><Relationship Id="rId7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9" Type="http://schemas.openxmlformats.org/officeDocument/2006/relationships/image" Target="../media/image18.png"/><Relationship Id="rId5" Type="http://schemas.openxmlformats.org/officeDocument/2006/relationships/image" Target="../media/image3.png"/><Relationship Id="rId6" Type="http://schemas.openxmlformats.org/officeDocument/2006/relationships/image" Target="../media/image19.png"/><Relationship Id="rId7" Type="http://schemas.openxmlformats.org/officeDocument/2006/relationships/image" Target="../media/image23.png"/><Relationship Id="rId8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cni.org/events/cni-workshops/digital-scholarship-planning-2020-webinar-series/supporting-digital-scholarship-during-the-pandemic-whats-possible" TargetMode="External"/><Relationship Id="rId4" Type="http://schemas.openxmlformats.org/officeDocument/2006/relationships/image" Target="../media/image11.png"/><Relationship Id="rId5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dhblog.sdsu.edu/dh-news/our-dh-showcase-statement" TargetMode="External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20.png"/><Relationship Id="rId7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hyperlink" Target="http://gunshowcomic.com/648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12866"/>
                </a:solidFill>
              </a:rPr>
              <a:t>Space Still Matters </a:t>
            </a:r>
            <a:r>
              <a:rPr lang="en" sz="4000"/>
              <a:t>Advocating for Dedicated DH Library Spaces in a Virtual World</a:t>
            </a:r>
            <a:endParaRPr sz="4000"/>
          </a:p>
        </p:txBody>
      </p:sp>
      <p:sp>
        <p:nvSpPr>
          <p:cNvPr id="63" name="Google Shape;63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Dr. Pamella R. Lach (she/her/hers)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/>
              <a:t>DH Librarian, DH Center Director, DH Initiative Co-Director</a:t>
            </a:r>
            <a:endParaRPr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/>
              <a:t>San Diego State University</a:t>
            </a:r>
            <a:endParaRPr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/>
              <a:t>Indigenous residence + land borrowing/occupying: Kumeyaay</a:t>
            </a:r>
            <a:endParaRPr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plach@sdsu.edu</a:t>
            </a:r>
            <a:r>
              <a:rPr lang="en" sz="1800"/>
              <a:t>  //  </a:t>
            </a:r>
            <a:r>
              <a:rPr b="1" lang="en" sz="180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library.sdsu.edu/dh</a:t>
            </a:r>
            <a:r>
              <a:rPr lang="en" sz="1800"/>
              <a:t>  //  </a:t>
            </a:r>
            <a:r>
              <a:rPr b="1" lang="en" sz="1800">
                <a:solidFill>
                  <a:schemeClr val="accent5"/>
                </a:solidFill>
              </a:rPr>
              <a:t>@VisualizingPam</a:t>
            </a:r>
            <a:endParaRPr b="1" sz="1800">
              <a:solidFill>
                <a:schemeClr val="accent5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5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 u="sng">
                <a:solidFill>
                  <a:schemeClr val="hlink"/>
                </a:solidFill>
                <a:hlinkClick r:id="rId5"/>
              </a:rPr>
              <a:t>tinyurl.com/dh-space-matters</a:t>
            </a:r>
            <a:r>
              <a:rPr lang="en" sz="1800">
                <a:solidFill>
                  <a:schemeClr val="accent5"/>
                </a:solidFill>
              </a:rPr>
              <a:t> </a:t>
            </a:r>
            <a:endParaRPr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delicate balancing act</a:t>
            </a:r>
            <a:endParaRPr/>
          </a:p>
        </p:txBody>
      </p:sp>
      <p:sp>
        <p:nvSpPr>
          <p:cNvPr id="136" name="Google Shape;136;p22"/>
          <p:cNvSpPr txBox="1"/>
          <p:nvPr/>
        </p:nvSpPr>
        <p:spPr>
          <a:xfrm>
            <a:off x="431925" y="928900"/>
            <a:ext cx="8093700" cy="3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xygen"/>
                <a:ea typeface="Oxygen"/>
                <a:cs typeface="Oxygen"/>
                <a:sym typeface="Oxygen"/>
              </a:rPr>
              <a:t>There are things we can’t do without the space...</a:t>
            </a:r>
            <a:endParaRPr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xygen"/>
                <a:ea typeface="Oxygen"/>
                <a:cs typeface="Oxygen"/>
                <a:sym typeface="Oxygen"/>
              </a:rPr>
              <a:t>...but we have limited </a:t>
            </a:r>
            <a:r>
              <a:rPr lang="en" sz="2500">
                <a:latin typeface="Oxygen"/>
                <a:ea typeface="Oxygen"/>
                <a:cs typeface="Oxygen"/>
                <a:sym typeface="Oxygen"/>
              </a:rPr>
              <a:t>capacity</a:t>
            </a:r>
            <a:r>
              <a:rPr lang="en" sz="2500">
                <a:latin typeface="Oxygen"/>
                <a:ea typeface="Oxygen"/>
                <a:cs typeface="Oxygen"/>
                <a:sym typeface="Oxygen"/>
              </a:rPr>
              <a:t> for managing it.</a:t>
            </a:r>
            <a:endParaRPr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xygen"/>
                <a:ea typeface="Oxygen"/>
                <a:cs typeface="Oxygen"/>
                <a:sym typeface="Oxygen"/>
              </a:rPr>
              <a:t>Virtualization (programs, services) will continue...</a:t>
            </a:r>
            <a:endParaRPr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xygen"/>
                <a:ea typeface="Oxygen"/>
                <a:cs typeface="Oxygen"/>
                <a:sym typeface="Oxygen"/>
              </a:rPr>
              <a:t>...but will that make us vulnerable to space grabs?</a:t>
            </a:r>
            <a:endParaRPr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xygen"/>
                <a:ea typeface="Oxygen"/>
                <a:cs typeface="Oxygen"/>
                <a:sym typeface="Oxygen"/>
              </a:rPr>
              <a:t>...or to </a:t>
            </a:r>
            <a:r>
              <a:rPr lang="en" sz="2500">
                <a:latin typeface="Oxygen"/>
                <a:ea typeface="Oxygen"/>
                <a:cs typeface="Oxygen"/>
                <a:sym typeface="Oxygen"/>
              </a:rPr>
              <a:t>losing the space completely?</a:t>
            </a:r>
            <a:endParaRPr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5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500">
                <a:latin typeface="Oxygen"/>
                <a:ea typeface="Oxygen"/>
                <a:cs typeface="Oxygen"/>
                <a:sym typeface="Oxygen"/>
              </a:rPr>
              <a:t>What is the DH Center if it’s physically open -- even if just a study space -- but still operating virtually? </a:t>
            </a:r>
            <a:endParaRPr i="1" sz="2500">
              <a:latin typeface="Oxygen"/>
              <a:ea typeface="Oxygen"/>
              <a:cs typeface="Oxygen"/>
              <a:sym typeface="Oxyge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questions, revisited</a:t>
            </a:r>
            <a:endParaRPr/>
          </a:p>
        </p:txBody>
      </p:sp>
      <p:sp>
        <p:nvSpPr>
          <p:cNvPr id="142" name="Google Shape;142;p23"/>
          <p:cNvSpPr txBox="1"/>
          <p:nvPr>
            <p:ph idx="1" type="body"/>
          </p:nvPr>
        </p:nvSpPr>
        <p:spPr>
          <a:xfrm>
            <a:off x="311700" y="928900"/>
            <a:ext cx="85206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How do we, as DH library folks, advocate for the creation and ongoing growth of dedicated library spaces now and after the pandemic?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How do we continue to demonstrate the importance of physical spaces even as we support and grow virtual services?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possible strategies</a:t>
            </a:r>
            <a:endParaRPr/>
          </a:p>
        </p:txBody>
      </p:sp>
      <p:sp>
        <p:nvSpPr>
          <p:cNvPr id="148" name="Google Shape;148;p24"/>
          <p:cNvSpPr txBox="1"/>
          <p:nvPr>
            <p:ph idx="1" type="body"/>
          </p:nvPr>
        </p:nvSpPr>
        <p:spPr>
          <a:xfrm>
            <a:off x="310600" y="801500"/>
            <a:ext cx="86613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/>
              <a:t>Be explicit</a:t>
            </a:r>
            <a:r>
              <a:rPr lang="en"/>
              <a:t> about </a:t>
            </a:r>
            <a:r>
              <a:rPr b="1" lang="en">
                <a:solidFill>
                  <a:srgbClr val="E12866"/>
                </a:solidFill>
              </a:rPr>
              <a:t>what we can/can’t do</a:t>
            </a:r>
            <a:r>
              <a:rPr lang="en"/>
              <a:t> virtually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/>
              <a:t>Use the importance of space to argue for resources, supported by data, testimonials, and storytelling </a:t>
            </a:r>
            <a:endParaRPr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>
                <a:solidFill>
                  <a:srgbClr val="E12866"/>
                </a:solidFill>
              </a:rPr>
              <a:t>Manage expectations</a:t>
            </a:r>
            <a:r>
              <a:rPr lang="en"/>
              <a:t> about post-pandemic operations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/>
              <a:t>Scale down/focus on doing less with greater impact</a:t>
            </a:r>
            <a:endParaRPr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/>
              <a:t>Build/update space for </a:t>
            </a:r>
            <a:r>
              <a:rPr b="1" lang="en">
                <a:solidFill>
                  <a:srgbClr val="E12866"/>
                </a:solidFill>
              </a:rPr>
              <a:t>future resilience</a:t>
            </a:r>
            <a:r>
              <a:rPr lang="en"/>
              <a:t> 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/>
              <a:t>Virtualize/hybridize to expand access, but consider invisible labor and other costs/losses</a:t>
            </a:r>
            <a:endParaRPr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/>
              <a:t>Return to </a:t>
            </a:r>
            <a:r>
              <a:rPr b="1" lang="en">
                <a:solidFill>
                  <a:srgbClr val="E12866"/>
                </a:solidFill>
              </a:rPr>
              <a:t>core values</a:t>
            </a:r>
            <a:r>
              <a:rPr lang="en"/>
              <a:t> for decision making/advocacy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/>
              <a:t>Balance values against shifting landscape to re-conceptualize what’s possible, fix what wasn’t working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keep the conversation going</a:t>
            </a:r>
            <a:endParaRPr/>
          </a:p>
        </p:txBody>
      </p:sp>
      <p:sp>
        <p:nvSpPr>
          <p:cNvPr id="154" name="Google Shape;154;p25"/>
          <p:cNvSpPr txBox="1"/>
          <p:nvPr>
            <p:ph idx="1" type="body"/>
          </p:nvPr>
        </p:nvSpPr>
        <p:spPr>
          <a:xfrm>
            <a:off x="311700" y="928900"/>
            <a:ext cx="85206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Google Shape;155;p25"/>
          <p:cNvPicPr preferRelativeResize="0"/>
          <p:nvPr/>
        </p:nvPicPr>
        <p:blipFill rotWithShape="1">
          <a:blip r:embed="rId3">
            <a:alphaModFix/>
          </a:blip>
          <a:srcRect b="0" l="0" r="0" t="7458"/>
          <a:stretch/>
        </p:blipFill>
        <p:spPr>
          <a:xfrm>
            <a:off x="310607" y="928900"/>
            <a:ext cx="3695085" cy="256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2916" y="928900"/>
            <a:ext cx="3419378" cy="256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55774" y="2677275"/>
            <a:ext cx="2632452" cy="1974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guiding questions</a:t>
            </a:r>
            <a:endParaRPr/>
          </a:p>
        </p:txBody>
      </p:sp>
      <p:sp>
        <p:nvSpPr>
          <p:cNvPr id="69" name="Google Shape;69;p14"/>
          <p:cNvSpPr txBox="1"/>
          <p:nvPr>
            <p:ph idx="1" type="body"/>
          </p:nvPr>
        </p:nvSpPr>
        <p:spPr>
          <a:xfrm>
            <a:off x="311700" y="928900"/>
            <a:ext cx="85206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 we, as DH library folks, advocate for the creation and ongoing growth of dedicated library spaces now and after the pandemic?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 we continue to demonstrate the importance of physical spaces even as we support and grow virtual services?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DH@SDSU</a:t>
            </a:r>
            <a:endParaRPr/>
          </a:p>
        </p:txBody>
      </p:sp>
      <p:sp>
        <p:nvSpPr>
          <p:cNvPr id="75" name="Google Shape;75;p15"/>
          <p:cNvSpPr txBox="1"/>
          <p:nvPr>
            <p:ph idx="1" type="body"/>
          </p:nvPr>
        </p:nvSpPr>
        <p:spPr>
          <a:xfrm>
            <a:off x="5289100" y="885125"/>
            <a:ext cx="36828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group of folks committed to </a:t>
            </a:r>
            <a:r>
              <a:rPr lang="en"/>
              <a:t>shared</a:t>
            </a:r>
            <a:r>
              <a:rPr lang="en"/>
              <a:t> values that center humans and human interactions in the digital age, </a:t>
            </a:r>
            <a:r>
              <a:rPr lang="en"/>
              <a:t>with</a:t>
            </a:r>
            <a:r>
              <a:rPr lang="en"/>
              <a:t> special </a:t>
            </a:r>
            <a:r>
              <a:rPr lang="en"/>
              <a:t>attention</a:t>
            </a:r>
            <a:r>
              <a:rPr lang="en"/>
              <a:t> to anti-racism, social justice, &amp; global diversity   </a:t>
            </a:r>
            <a:r>
              <a:rPr lang="en" u="sng">
                <a:solidFill>
                  <a:schemeClr val="hlink"/>
                </a:solidFill>
                <a:hlinkClick r:id="rId3"/>
              </a:rPr>
              <a:t>dh.sdsu.edu</a:t>
            </a:r>
            <a:r>
              <a:rPr lang="en"/>
              <a:t> </a:t>
            </a:r>
            <a:endParaRPr/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4">
            <a:alphaModFix/>
          </a:blip>
          <a:srcRect b="11339" l="0" r="0" t="0"/>
          <a:stretch/>
        </p:blipFill>
        <p:spPr>
          <a:xfrm>
            <a:off x="0" y="921500"/>
            <a:ext cx="5349951" cy="3649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early years: dhc creation and </a:t>
            </a:r>
            <a:r>
              <a:rPr lang="en"/>
              <a:t>growth</a:t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11700" y="928900"/>
            <a:ext cx="85206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Learn more:</a:t>
            </a:r>
            <a:r>
              <a:rPr lang="en" sz="1800"/>
              <a:t> 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Library Connect</a:t>
            </a:r>
            <a:r>
              <a:rPr lang="en" sz="1800"/>
              <a:t> (2019) and </a:t>
            </a:r>
            <a:r>
              <a:rPr lang="en" sz="1800" u="sng">
                <a:solidFill>
                  <a:schemeClr val="hlink"/>
                </a:solidFill>
                <a:hlinkClick r:id="rId4"/>
              </a:rPr>
              <a:t>ACRL 2019</a:t>
            </a:r>
            <a:endParaRPr sz="1800"/>
          </a:p>
        </p:txBody>
      </p:sp>
      <p:pic>
        <p:nvPicPr>
          <p:cNvPr descr="IMG_4544.JPG" id="83" name="Google Shape;8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250" y="820102"/>
            <a:ext cx="4210898" cy="31581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Digital Humanities Center's celebratory exhibition of creative-critical digital work happening across SDSU. Featuring digital posters session, exhibitions and demos." id="84" name="Google Shape;84;p16" title="Our 2018/2019 Showcase - Time Lapse Video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35330" y="820100"/>
            <a:ext cx="4588525" cy="3441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183350" y="208700"/>
            <a:ext cx="33624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t</a:t>
            </a:r>
            <a:r>
              <a:rPr lang="en" sz="2300"/>
              <a:t>ransformative</a:t>
            </a:r>
            <a:r>
              <a:rPr lang="en" sz="2300"/>
              <a:t> spaces</a:t>
            </a:r>
            <a:endParaRPr sz="2300"/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325" y="1025683"/>
            <a:ext cx="3128459" cy="2346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 rotWithShape="1">
          <a:blip r:embed="rId4">
            <a:alphaModFix/>
          </a:blip>
          <a:srcRect b="9561" l="0" r="8164" t="16205"/>
          <a:stretch/>
        </p:blipFill>
        <p:spPr>
          <a:xfrm>
            <a:off x="3634173" y="216087"/>
            <a:ext cx="5218324" cy="316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3503" y="3482192"/>
            <a:ext cx="1763750" cy="992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9754" y="3480818"/>
            <a:ext cx="1763750" cy="995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09952" y="3480367"/>
            <a:ext cx="1763748" cy="99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47253" y="3480367"/>
            <a:ext cx="1763813" cy="992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6203" y="3482192"/>
            <a:ext cx="1763750" cy="992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10600" y="208700"/>
            <a:ext cx="8661300" cy="76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pandemic: work less, care more</a:t>
            </a:r>
            <a:endParaRPr/>
          </a:p>
        </p:txBody>
      </p:sp>
      <p:sp>
        <p:nvSpPr>
          <p:cNvPr id="102" name="Google Shape;102;p18"/>
          <p:cNvSpPr txBox="1"/>
          <p:nvPr>
            <p:ph idx="1" type="body"/>
          </p:nvPr>
        </p:nvSpPr>
        <p:spPr>
          <a:xfrm>
            <a:off x="6718227" y="3718189"/>
            <a:ext cx="2211600" cy="76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Learn more: “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Beyond Quarantine</a:t>
            </a:r>
            <a:r>
              <a:rPr lang="en" sz="1400"/>
              <a:t>” CNI webinar (Sept 2020)</a:t>
            </a:r>
            <a:endParaRPr sz="1400"/>
          </a:p>
        </p:txBody>
      </p:sp>
      <p:sp>
        <p:nvSpPr>
          <p:cNvPr id="103" name="Google Shape;103;p18"/>
          <p:cNvSpPr txBox="1"/>
          <p:nvPr/>
        </p:nvSpPr>
        <p:spPr>
          <a:xfrm>
            <a:off x="1437650" y="4573075"/>
            <a:ext cx="7342800" cy="8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xygen"/>
              <a:ea typeface="Oxygen"/>
              <a:cs typeface="Oxygen"/>
              <a:sym typeface="Oxygen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9525" y="898478"/>
            <a:ext cx="6433750" cy="3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99608" y="314000"/>
            <a:ext cx="2544392" cy="3404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pandemic: work less, care more</a:t>
            </a:r>
            <a:endParaRPr/>
          </a:p>
        </p:txBody>
      </p:sp>
      <p:pic>
        <p:nvPicPr>
          <p:cNvPr id="111" name="Google Shape;111;p1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2398" y="1707938"/>
            <a:ext cx="4829900" cy="283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27600" y="0"/>
            <a:ext cx="2696825" cy="80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 rotWithShape="1">
          <a:blip r:embed="rId6">
            <a:alphaModFix/>
          </a:blip>
          <a:srcRect b="9616" l="0" r="0" t="0"/>
          <a:stretch/>
        </p:blipFill>
        <p:spPr>
          <a:xfrm>
            <a:off x="6027600" y="809050"/>
            <a:ext cx="2696827" cy="1371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 rotWithShape="1">
          <a:blip r:embed="rId7">
            <a:alphaModFix/>
          </a:blip>
          <a:srcRect b="8575" l="0" r="0" t="0"/>
          <a:stretch/>
        </p:blipFill>
        <p:spPr>
          <a:xfrm>
            <a:off x="252352" y="1156212"/>
            <a:ext cx="3697599" cy="343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planning for an uncertain future</a:t>
            </a:r>
            <a:endParaRPr/>
          </a:p>
        </p:txBody>
      </p:sp>
      <p:sp>
        <p:nvSpPr>
          <p:cNvPr id="120" name="Google Shape;120;p20"/>
          <p:cNvSpPr txBox="1"/>
          <p:nvPr>
            <p:ph idx="1" type="body"/>
          </p:nvPr>
        </p:nvSpPr>
        <p:spPr>
          <a:xfrm>
            <a:off x="311700" y="928900"/>
            <a:ext cx="4151100" cy="372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Transformational change is needed for post-pandemic work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Shifting campus needs → library r</a:t>
            </a:r>
            <a:r>
              <a:rPr lang="en" sz="2100"/>
              <a:t>eopening</a:t>
            </a:r>
            <a:r>
              <a:rPr lang="en" sz="2100"/>
              <a:t> plan → DHC reopening possibilities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Budget constraints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Staffing/capacity limitations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Future crises: environmental, social, and public health</a:t>
            </a:r>
            <a:endParaRPr sz="2100"/>
          </a:p>
        </p:txBody>
      </p:sp>
      <p:pic>
        <p:nvPicPr>
          <p:cNvPr id="121" name="Google Shape;121;p20"/>
          <p:cNvPicPr preferRelativeResize="0"/>
          <p:nvPr/>
        </p:nvPicPr>
        <p:blipFill rotWithShape="1">
          <a:blip r:embed="rId3">
            <a:alphaModFix/>
          </a:blip>
          <a:srcRect b="21448" l="11449" r="11449" t="22047"/>
          <a:stretch/>
        </p:blipFill>
        <p:spPr>
          <a:xfrm>
            <a:off x="4820800" y="1307475"/>
            <a:ext cx="4151100" cy="20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0"/>
          <p:cNvSpPr txBox="1"/>
          <p:nvPr/>
        </p:nvSpPr>
        <p:spPr>
          <a:xfrm>
            <a:off x="4915525" y="3239955"/>
            <a:ext cx="40563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24242"/>
                </a:solidFill>
                <a:highlight>
                  <a:srgbClr val="FFFFFF"/>
                </a:highlight>
                <a:latin typeface="Oxygen"/>
                <a:ea typeface="Oxygen"/>
                <a:cs typeface="Oxygen"/>
                <a:sym typeface="Oxygen"/>
              </a:rPr>
              <a:t>KC Green,”On Fire,” 2013,  </a:t>
            </a:r>
            <a:r>
              <a:rPr lang="en" sz="1200" u="sng">
                <a:solidFill>
                  <a:srgbClr val="0097A7"/>
                </a:solidFill>
                <a:latin typeface="Oxygen"/>
                <a:ea typeface="Oxygen"/>
                <a:cs typeface="Oxygen"/>
                <a:sym typeface="Oxyge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gunshowcomic.com/648</a:t>
            </a:r>
            <a:endParaRPr sz="1200">
              <a:latin typeface="Oxygen"/>
              <a:ea typeface="Oxygen"/>
              <a:cs typeface="Oxygen"/>
              <a:sym typeface="Oxyge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1"/>
          <p:cNvSpPr txBox="1"/>
          <p:nvPr>
            <p:ph type="title"/>
          </p:nvPr>
        </p:nvSpPr>
        <p:spPr>
          <a:xfrm>
            <a:off x="310596" y="208700"/>
            <a:ext cx="8661300" cy="7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space matters more than ever</a:t>
            </a:r>
            <a:endParaRPr/>
          </a:p>
        </p:txBody>
      </p:sp>
      <p:sp>
        <p:nvSpPr>
          <p:cNvPr id="128" name="Google Shape;128;p21"/>
          <p:cNvSpPr txBox="1"/>
          <p:nvPr>
            <p:ph idx="1" type="body"/>
          </p:nvPr>
        </p:nvSpPr>
        <p:spPr>
          <a:xfrm>
            <a:off x="310600" y="928900"/>
            <a:ext cx="8521500" cy="86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Despite successful virtualization, we continue to maintain that </a:t>
            </a:r>
            <a:r>
              <a:rPr b="1" lang="en">
                <a:solidFill>
                  <a:srgbClr val="E12866"/>
                </a:solidFill>
              </a:rPr>
              <a:t>space matters</a:t>
            </a:r>
            <a:r>
              <a:rPr lang="en"/>
              <a:t> </a:t>
            </a:r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601" y="1802395"/>
            <a:ext cx="5612554" cy="2582151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>
            <p:ph idx="1" type="body"/>
          </p:nvPr>
        </p:nvSpPr>
        <p:spPr>
          <a:xfrm>
            <a:off x="5923150" y="1802430"/>
            <a:ext cx="3156300" cy="258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</a:t>
            </a:r>
            <a:r>
              <a:rPr lang="en"/>
              <a:t>here is something </a:t>
            </a:r>
            <a:r>
              <a:rPr b="1" lang="en">
                <a:solidFill>
                  <a:srgbClr val="E12866"/>
                </a:solidFill>
              </a:rPr>
              <a:t>irreplaceable</a:t>
            </a:r>
            <a:r>
              <a:rPr lang="en"/>
              <a:t> in bringing people together to explore, create, and critique the digital 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