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6" r:id="rId1"/>
  </p:sldMasterIdLst>
  <p:notesMasterIdLst>
    <p:notesMasterId r:id="rId19"/>
  </p:notesMasterIdLst>
  <p:sldIdLst>
    <p:sldId id="256" r:id="rId2"/>
    <p:sldId id="331" r:id="rId3"/>
    <p:sldId id="294" r:id="rId4"/>
    <p:sldId id="357" r:id="rId5"/>
    <p:sldId id="324" r:id="rId6"/>
    <p:sldId id="364" r:id="rId7"/>
    <p:sldId id="365" r:id="rId8"/>
    <p:sldId id="363" r:id="rId9"/>
    <p:sldId id="349" r:id="rId10"/>
    <p:sldId id="338" r:id="rId11"/>
    <p:sldId id="346" r:id="rId12"/>
    <p:sldId id="367" r:id="rId13"/>
    <p:sldId id="368" r:id="rId14"/>
    <p:sldId id="369" r:id="rId15"/>
    <p:sldId id="370" r:id="rId16"/>
    <p:sldId id="356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907" autoAdjust="0"/>
    <p:restoredTop sz="94660"/>
  </p:normalViewPr>
  <p:slideViewPr>
    <p:cSldViewPr>
      <p:cViewPr varScale="1">
        <p:scale>
          <a:sx n="46" d="100"/>
          <a:sy n="46" d="100"/>
        </p:scale>
        <p:origin x="58" y="8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A2FBA-DF9C-4C82-9C5B-EAB91C3FF08E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F879C-932B-40C2-86BF-AA9930EEE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3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F879C-932B-40C2-86BF-AA9930EEE5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431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4AF-5FBC-4D5D-AA0E-BEA382B9EC63}" type="datetime1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6382-FCAC-4F16-ACEE-848EC8C65B59}" type="datetime1">
              <a:rPr lang="en-US" smtClean="0"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3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93F5-EEA0-4117-9A00-4EB33AF74442}" type="datetime1">
              <a:rPr lang="en-US" smtClean="0"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905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400">
                <a:latin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</a:defRPr>
            </a:lvl2pPr>
            <a:lvl3pPr>
              <a:defRPr sz="2800">
                <a:latin typeface="Calibri" panose="020F0502020204030204" pitchFamily="34" charset="0"/>
              </a:defRPr>
            </a:lvl3pPr>
            <a:lvl4pPr marL="914400">
              <a:defRPr sz="2400"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AA71B-43C2-4EDD-8DFD-27D0D62CF605}" type="datetime1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504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2892-07D2-4572-BA0F-427E77085C49}" type="datetime1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85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BFE56-0BA4-465B-908B-579C80B882A1}" type="datetime1">
              <a:rPr lang="en-US" smtClean="0"/>
              <a:t>2/1/2021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48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C0F53-66E8-4424-97CF-0F371AA7299E}" type="datetime1">
              <a:rPr lang="en-US" smtClean="0"/>
              <a:t>2/1/2021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8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55DF-AF84-4B19-8859-4088443CBA94}" type="datetime1">
              <a:rPr lang="en-US" smtClean="0"/>
              <a:t>2/1/2021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21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8D23-A3AD-4D46-AF01-24CA840DDC8C}" type="datetime1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40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3600" b="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 marL="457200">
              <a:defRPr sz="2800">
                <a:latin typeface="Calibri" panose="020F0502020204030204" pitchFamily="34" charset="0"/>
              </a:defRPr>
            </a:lvl2pPr>
            <a:lvl3pPr>
              <a:defRPr sz="1600">
                <a:latin typeface="Calibri" panose="020F0502020204030204" pitchFamily="34" charset="0"/>
              </a:defRPr>
            </a:lvl3pPr>
            <a:lvl4pPr>
              <a:defRPr sz="1400">
                <a:latin typeface="Calibri" panose="020F0502020204030204" pitchFamily="34" charset="0"/>
              </a:defRPr>
            </a:lvl4pPr>
            <a:lvl5pPr>
              <a:defRPr sz="1400">
                <a:latin typeface="Calibri" panose="020F050202020403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32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62B2-ED8A-418D-9B32-6166E57B60C2}" type="datetime1">
              <a:rPr lang="en-US" smtClean="0"/>
              <a:t>2/1/2021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3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8FAB-F804-46EC-89AA-36507C1CC22A}" type="datetime1">
              <a:rPr lang="en-US" smtClean="0"/>
              <a:t>2/1/2021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AC0678D-7D21-473D-B717-B37FDCC2ABB9}" type="datetime1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98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6248400" cy="147002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Library of Congress Update to the 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Authority Control Interest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124200"/>
            <a:ext cx="6172200" cy="2971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sz="3200" dirty="0"/>
              <a:t>2021 ALA Midwinter Meeting</a:t>
            </a:r>
          </a:p>
          <a:p>
            <a:pPr algn="ctr"/>
            <a:endParaRPr lang="en-US" dirty="0"/>
          </a:p>
          <a:p>
            <a:pPr algn="ctr"/>
            <a:r>
              <a:rPr lang="en-US" sz="2400" dirty="0"/>
              <a:t>Janis L. Young</a:t>
            </a:r>
          </a:p>
          <a:p>
            <a:pPr algn="ctr"/>
            <a:r>
              <a:rPr lang="en-US" sz="2200" dirty="0"/>
              <a:t>Policy, Training, and </a:t>
            </a:r>
          </a:p>
          <a:p>
            <a:pPr algn="ctr">
              <a:spcBef>
                <a:spcPts val="0"/>
              </a:spcBef>
            </a:pPr>
            <a:r>
              <a:rPr lang="en-US" sz="2200" dirty="0"/>
              <a:t>Cooperative Programs Division</a:t>
            </a:r>
          </a:p>
          <a:p>
            <a:pPr algn="ctr"/>
            <a:r>
              <a:rPr lang="en-US" sz="2200" dirty="0"/>
              <a:t>Library of Congress</a:t>
            </a:r>
          </a:p>
          <a:p>
            <a:pPr algn="ctr"/>
            <a:r>
              <a:rPr lang="en-US" sz="2200" dirty="0"/>
              <a:t>jayo@loc.gov</a:t>
            </a:r>
          </a:p>
        </p:txBody>
      </p:sp>
    </p:spTree>
    <p:extLst>
      <p:ext uri="{BB962C8B-B14F-4D97-AF65-F5344CB8AC3E}">
        <p14:creationId xmlns:p14="http://schemas.microsoft.com/office/powerpoint/2010/main" val="2511145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24911" cy="4601183"/>
          </a:xfrm>
        </p:spPr>
        <p:txBody>
          <a:bodyPr>
            <a:normAutofit/>
          </a:bodyPr>
          <a:lstStyle/>
          <a:p>
            <a:r>
              <a:rPr lang="en-US" sz="3100" dirty="0"/>
              <a:t>Bibliographic Record Control Numbers in Authority Records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LCCNs appear in 670 $w for “Work cat.” citations in LCSH, LCGFT, LCMPT, LCDGT authority records </a:t>
            </a:r>
          </a:p>
          <a:p>
            <a:pPr marL="731520" indent="0">
              <a:buNone/>
            </a:pPr>
            <a:endParaRPr lang="en-US" sz="800" dirty="0"/>
          </a:p>
          <a:p>
            <a:pPr marL="731520" indent="0">
              <a:buNone/>
            </a:pPr>
            <a:r>
              <a:rPr lang="en-US" sz="2800" dirty="0"/>
              <a:t>670 ## $a Work cat: Finding Julia, 2014: $b p. 13 (Bollinger family) … </a:t>
            </a:r>
            <a:r>
              <a:rPr lang="en-US" sz="2800" b="1" dirty="0"/>
              <a:t>$w (DLC)2015300502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377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24911" cy="4601183"/>
          </a:xfrm>
        </p:spPr>
        <p:txBody>
          <a:bodyPr>
            <a:normAutofit/>
          </a:bodyPr>
          <a:lstStyle/>
          <a:p>
            <a:r>
              <a:rPr lang="en-US" sz="3100" dirty="0"/>
              <a:t>Bibliographic Record Control Numbers in Authority Records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Applies to</a:t>
            </a:r>
          </a:p>
          <a:p>
            <a:pPr lvl="1"/>
            <a:r>
              <a:rPr lang="en-US" dirty="0"/>
              <a:t>“Work cat.” citations in proposals for new headings</a:t>
            </a:r>
          </a:p>
          <a:p>
            <a:pPr lvl="1"/>
            <a:r>
              <a:rPr lang="en-US" dirty="0"/>
              <a:t>New “Work cat.” citations in proposals to revise existing records</a:t>
            </a:r>
          </a:p>
          <a:p>
            <a:pPr lvl="2"/>
            <a:r>
              <a:rPr lang="en-US" dirty="0"/>
              <a:t>Not to existing citations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108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68A8B-682E-4E44-B4EA-2006F8E42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$w per field</a:t>
            </a:r>
          </a:p>
          <a:p>
            <a:pPr lvl="1"/>
            <a:r>
              <a:rPr lang="en-US" dirty="0"/>
              <a:t>LCCN provided in</a:t>
            </a:r>
          </a:p>
          <a:p>
            <a:pPr lvl="2"/>
            <a:r>
              <a:rPr lang="en-US" dirty="0"/>
              <a:t>Proposals made by LC catalogers</a:t>
            </a:r>
          </a:p>
          <a:p>
            <a:pPr lvl="2"/>
            <a:r>
              <a:rPr lang="en-US" dirty="0"/>
              <a:t>SACO proposals made for CIPs cataloged in the CIP Partnership Program</a:t>
            </a:r>
          </a:p>
          <a:p>
            <a:pPr lvl="1"/>
            <a:r>
              <a:rPr lang="en-US" dirty="0"/>
              <a:t>Other proposals</a:t>
            </a:r>
          </a:p>
          <a:p>
            <a:pPr lvl="2"/>
            <a:r>
              <a:rPr lang="en-US" dirty="0"/>
              <a:t>A single bibliographic control number other than an LCCN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B538D-BB47-41DA-9E7F-5696698F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222309-8EF7-467C-B375-50AFDF0CC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322576" cy="4601183"/>
          </a:xfrm>
        </p:spPr>
        <p:txBody>
          <a:bodyPr>
            <a:normAutofit/>
          </a:bodyPr>
          <a:lstStyle/>
          <a:p>
            <a:r>
              <a:rPr lang="en-US" sz="3100" dirty="0"/>
              <a:t>Bibliographic Record Control Numbers in Authority Records</a:t>
            </a:r>
          </a:p>
        </p:txBody>
      </p:sp>
    </p:spTree>
    <p:extLst>
      <p:ext uri="{BB962C8B-B14F-4D97-AF65-F5344CB8AC3E}">
        <p14:creationId xmlns:p14="http://schemas.microsoft.com/office/powerpoint/2010/main" val="1170385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A2241-EAB6-44E6-A05C-1D8667B46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Cataloging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2472E-659F-48F3-97CD-E37137740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008/39 = </a:t>
            </a:r>
            <a:r>
              <a:rPr lang="en-US" b="1" dirty="0"/>
              <a:t>|</a:t>
            </a:r>
            <a:r>
              <a:rPr lang="en-US" dirty="0"/>
              <a:t> [fill character]</a:t>
            </a:r>
          </a:p>
          <a:p>
            <a:pPr lvl="1"/>
            <a:r>
              <a:rPr lang="en-US" dirty="0"/>
              <a:t>LCSH, LCGFT, LCMPT, LCDGT authority records</a:t>
            </a:r>
          </a:p>
          <a:p>
            <a:pPr lvl="2"/>
            <a:r>
              <a:rPr lang="en-US" dirty="0"/>
              <a:t>New records</a:t>
            </a:r>
          </a:p>
          <a:p>
            <a:pPr lvl="2"/>
            <a:r>
              <a:rPr lang="en-US" dirty="0"/>
              <a:t>Records revised for some other reason</a:t>
            </a:r>
          </a:p>
          <a:p>
            <a:pPr lvl="3"/>
            <a:r>
              <a:rPr lang="en-US" dirty="0"/>
              <a:t>No intention to update all authorities programmatically</a:t>
            </a:r>
          </a:p>
          <a:p>
            <a:pPr lvl="1"/>
            <a:r>
              <a:rPr lang="en-US" dirty="0"/>
              <a:t>Does not affect name authority records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1571A-B4BA-492B-9B2C-45252177C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479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1156-9DC8-4976-BD9F-3C391EC32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Literary Author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8AC69-6DBC-4186-A89F-4327E0D26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Adding literary author numbers to the schedules</a:t>
            </a:r>
          </a:p>
          <a:p>
            <a:pPr lvl="1"/>
            <a:r>
              <a:rPr lang="en-US" dirty="0"/>
              <a:t>Numbers used in LC’s catalog, but not previously printed</a:t>
            </a:r>
          </a:p>
          <a:p>
            <a:r>
              <a:rPr lang="en-US" dirty="0"/>
              <a:t>Adding 053s to name authorities as necessary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F14027-1B1E-4245-942F-DDF83F834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842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1A4BB-6CB2-4280-AFE7-C75385678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Literary Author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1206F-1E63-4499-A9CD-ABBE83428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Areas of activity</a:t>
            </a:r>
          </a:p>
          <a:p>
            <a:pPr lvl="1"/>
            <a:r>
              <a:rPr lang="en-US" dirty="0"/>
              <a:t>PS3501-3549, American authors writing in English, 1900-1960</a:t>
            </a:r>
          </a:p>
          <a:p>
            <a:pPr lvl="1"/>
            <a:r>
              <a:rPr lang="en-US" dirty="0"/>
              <a:t>PR6001-6049, English literature, 1900-1960</a:t>
            </a:r>
          </a:p>
          <a:p>
            <a:r>
              <a:rPr lang="en-US" dirty="0"/>
              <a:t>Over 4,000 numbers added to date</a:t>
            </a:r>
          </a:p>
          <a:p>
            <a:pPr lvl="1"/>
            <a:r>
              <a:rPr lang="en-US" dirty="0"/>
              <a:t>SAC assisting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DAC65-69D0-46F7-834B-5D55B54D6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909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Indigenous Law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KI511-565, Circumpolar regions</a:t>
            </a:r>
          </a:p>
          <a:p>
            <a:pPr lvl="1"/>
            <a:r>
              <a:rPr lang="en-US" dirty="0"/>
              <a:t>Released October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41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641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PTCP Staffing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Kay Guiles, senior cataloging policy specialist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861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24911" cy="4601183"/>
          </a:xfrm>
        </p:spPr>
        <p:txBody>
          <a:bodyPr>
            <a:normAutofit/>
          </a:bodyPr>
          <a:lstStyle/>
          <a:p>
            <a:r>
              <a:rPr lang="en-US" sz="3200" dirty="0"/>
              <a:t>RDA Beta Toolkit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December 15, 2020</a:t>
            </a:r>
          </a:p>
          <a:p>
            <a:pPr lvl="1"/>
            <a:r>
              <a:rPr lang="en-US" dirty="0"/>
              <a:t>Date on which the beta RDA Toolkit became the official version</a:t>
            </a:r>
          </a:p>
          <a:p>
            <a:pPr lvl="1"/>
            <a:r>
              <a:rPr lang="en-US" dirty="0"/>
              <a:t>Not the date of LC or PCC implementation</a:t>
            </a:r>
          </a:p>
          <a:p>
            <a:pPr lvl="2"/>
            <a:r>
              <a:rPr lang="en-US" dirty="0"/>
              <a:t>Continue to use the “old” RDA until further notice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LC/PCC 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1950" y="864108"/>
            <a:ext cx="5708649" cy="5120640"/>
          </a:xfrm>
        </p:spPr>
        <p:txBody>
          <a:bodyPr>
            <a:normAutofit/>
          </a:bodyPr>
          <a:lstStyle/>
          <a:p>
            <a:r>
              <a:rPr lang="en-US" dirty="0"/>
              <a:t>Over 7,500 policy statements</a:t>
            </a:r>
          </a:p>
          <a:p>
            <a:pPr lvl="1"/>
            <a:r>
              <a:rPr lang="en-US" dirty="0"/>
              <a:t>Drafts included in RDA Toolkit</a:t>
            </a:r>
          </a:p>
          <a:p>
            <a:pPr lvl="2"/>
            <a:r>
              <a:rPr lang="en-US" dirty="0"/>
              <a:t>Must be reviewed, revised, and tested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87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LCSH</a:t>
            </a:r>
            <a:br>
              <a:rPr lang="en-US" dirty="0"/>
            </a:br>
            <a:r>
              <a:rPr lang="en-US" dirty="0"/>
              <a:t>“Multiple” Subdivisions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status</a:t>
            </a:r>
          </a:p>
          <a:p>
            <a:pPr lvl="1"/>
            <a:r>
              <a:rPr lang="en-US" dirty="0"/>
              <a:t>Subdivisions under </a:t>
            </a:r>
            <a:r>
              <a:rPr lang="en-US" b="1" dirty="0"/>
              <a:t>–Religious aspects</a:t>
            </a:r>
          </a:p>
          <a:p>
            <a:pPr lvl="2"/>
            <a:r>
              <a:rPr lang="en-US" dirty="0"/>
              <a:t>Completed July 2020</a:t>
            </a:r>
          </a:p>
          <a:p>
            <a:pPr lvl="1"/>
            <a:r>
              <a:rPr lang="en-US" dirty="0"/>
              <a:t>Subdivisions under inherently religious topics</a:t>
            </a:r>
          </a:p>
          <a:p>
            <a:pPr lvl="2"/>
            <a:r>
              <a:rPr lang="en-US" dirty="0"/>
              <a:t>Approximately half finished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74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D9E0C-0E5B-4FBB-955C-F78576AB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LCSH</a:t>
            </a:r>
            <a:br>
              <a:rPr lang="en-US" dirty="0"/>
            </a:br>
            <a:r>
              <a:rPr lang="en-US" dirty="0"/>
              <a:t>“Multiple” Subdivisions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297DF-4CE7-4F4E-836D-F79D01AEC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Project status</a:t>
            </a:r>
          </a:p>
          <a:p>
            <a:pPr lvl="1"/>
            <a:r>
              <a:rPr lang="en-US" dirty="0"/>
              <a:t>Subdivisions used with non-religious headings</a:t>
            </a:r>
          </a:p>
          <a:p>
            <a:pPr lvl="2"/>
            <a:r>
              <a:rPr lang="en-US" dirty="0"/>
              <a:t>SAC providing assistance</a:t>
            </a:r>
          </a:p>
          <a:p>
            <a:pPr lvl="2"/>
            <a:endParaRPr lang="en-US" sz="800" dirty="0"/>
          </a:p>
          <a:p>
            <a:pPr marL="731520" lvl="3" indent="0">
              <a:buNone/>
            </a:pPr>
            <a:r>
              <a:rPr lang="en-US" b="1" dirty="0"/>
              <a:t>Names, Geographical–English, 	[Celtic, Latin, etc.]</a:t>
            </a:r>
          </a:p>
          <a:p>
            <a:pPr marL="731520" lvl="3" indent="0">
              <a:buNone/>
            </a:pPr>
            <a:r>
              <a:rPr lang="en-US" b="1" dirty="0"/>
              <a:t>Names, Personal–Scottish, 	[Spanish, Welsh, etc.]</a:t>
            </a:r>
          </a:p>
          <a:p>
            <a:pPr marL="731520" lvl="3" indent="0">
              <a:buNone/>
            </a:pPr>
            <a:r>
              <a:rPr lang="en-US" b="1" dirty="0"/>
              <a:t>Selling–Agricultural machinery, 	[Floor coverings, etc.]</a:t>
            </a:r>
          </a:p>
          <a:p>
            <a:pPr marL="731520" lvl="3" indent="0">
              <a:buNone/>
            </a:pPr>
            <a:r>
              <a:rPr lang="en-US" b="1" dirty="0"/>
              <a:t>Special education–Art, [etc.]</a:t>
            </a:r>
          </a:p>
          <a:p>
            <a:pPr marL="731520" lvl="3" indent="0">
              <a:buNone/>
            </a:pPr>
            <a:r>
              <a:rPr lang="en-US" b="1" dirty="0"/>
              <a:t>United States–Appropriations and 	expenditures, [date]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19250-E559-46BF-A0E2-59A6B5B40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878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D9E0C-0E5B-4FBB-955C-F78576AB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LCSH</a:t>
            </a:r>
            <a:br>
              <a:rPr lang="en-US" dirty="0"/>
            </a:br>
            <a:r>
              <a:rPr lang="en-US" dirty="0"/>
              <a:t>“Multiple” Subdivisions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297DF-4CE7-4F4E-836D-F79D01AEC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Project status</a:t>
            </a:r>
          </a:p>
          <a:p>
            <a:pPr lvl="1"/>
            <a:r>
              <a:rPr lang="en-US" dirty="0"/>
              <a:t>Select free-floating subdivisions from H 1110 cancelled</a:t>
            </a:r>
          </a:p>
          <a:p>
            <a:pPr lvl="1"/>
            <a:endParaRPr lang="en-US" sz="900" dirty="0"/>
          </a:p>
          <a:p>
            <a:pPr marL="502920" lvl="2" indent="0">
              <a:buNone/>
            </a:pPr>
            <a:r>
              <a:rPr lang="en-US" b="1" dirty="0"/>
              <a:t>–Career in [specific field or 	discipline]</a:t>
            </a:r>
          </a:p>
          <a:p>
            <a:pPr marL="502920" lvl="2" indent="0">
              <a:buNone/>
            </a:pPr>
            <a:r>
              <a:rPr lang="en-US" b="1" dirty="0"/>
              <a:t>–Characters–Children, [Jews, 	Physicians, etc.]</a:t>
            </a:r>
          </a:p>
          <a:p>
            <a:pPr marL="502920" lvl="2" indent="0">
              <a:buNone/>
            </a:pPr>
            <a:r>
              <a:rPr lang="en-US" b="1" dirty="0"/>
              <a:t>–Characters–[name of individual 	character]</a:t>
            </a:r>
          </a:p>
          <a:p>
            <a:pPr marL="502920" lvl="2" indent="0">
              <a:buNone/>
            </a:pPr>
            <a:r>
              <a:rPr lang="en-US" b="1" dirty="0"/>
              <a:t>–Knowledge–[specific topic]</a:t>
            </a:r>
          </a:p>
          <a:p>
            <a:pPr marL="502920" lvl="2" indent="0">
              <a:buNone/>
            </a:pPr>
            <a:r>
              <a:rPr lang="en-US" b="1" dirty="0"/>
              <a:t>–Relations with [specific class of 	persons or ethnic group]</a:t>
            </a:r>
            <a:endParaRPr lang="en-US" sz="17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19250-E559-46BF-A0E2-59A6B5B40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294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AD85A-F9AA-45F4-8B2D-1B0BFBEE8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LCSH</a:t>
            </a:r>
            <a:br>
              <a:rPr lang="en-US" dirty="0"/>
            </a:br>
            <a:r>
              <a:rPr lang="en-US" dirty="0"/>
              <a:t>“Multiple” Subdivisions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F8F4A-9B1C-4CAB-BA96-01EE7FF3D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statistics</a:t>
            </a:r>
          </a:p>
          <a:p>
            <a:pPr lvl="1"/>
            <a:r>
              <a:rPr lang="en-US" dirty="0"/>
              <a:t>1,802 records cancelled</a:t>
            </a:r>
          </a:p>
          <a:p>
            <a:pPr lvl="1"/>
            <a:r>
              <a:rPr lang="en-US" dirty="0"/>
              <a:t>14,577 records created</a:t>
            </a:r>
          </a:p>
          <a:p>
            <a:pPr lvl="1"/>
            <a:r>
              <a:rPr lang="en-US" dirty="0"/>
              <a:t>353 validation records moved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AEBC5B-3E1E-4D2B-9B04-E9BF7BECE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812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LCSH</a:t>
            </a:r>
            <a:br>
              <a:rPr lang="en-US" dirty="0"/>
            </a:br>
            <a:r>
              <a:rPr lang="en-US" dirty="0"/>
              <a:t>“Multiple” Subdivisions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Catalogers should</a:t>
            </a:r>
          </a:p>
          <a:p>
            <a:pPr lvl="1"/>
            <a:r>
              <a:rPr lang="en-US" dirty="0"/>
              <a:t>Always search LCSH</a:t>
            </a:r>
          </a:p>
          <a:p>
            <a:pPr lvl="2"/>
            <a:r>
              <a:rPr lang="en-US" dirty="0"/>
              <a:t>Do not assume that a multiple subdivision still exists</a:t>
            </a:r>
          </a:p>
          <a:p>
            <a:pPr lvl="1"/>
            <a:r>
              <a:rPr lang="en-US" dirty="0"/>
              <a:t>Propose new subdivisions as needed where a multiple does not exist [any longer]</a:t>
            </a:r>
          </a:p>
          <a:p>
            <a:pPr lvl="1"/>
            <a:r>
              <a:rPr lang="en-US" dirty="0"/>
              <a:t>Continue to use existing multiples as usual until they are cancelled (see SHM H 1090)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4179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6873</TotalTime>
  <Words>577</Words>
  <Application>Microsoft Office PowerPoint</Application>
  <PresentationFormat>On-screen Show (4:3)</PresentationFormat>
  <Paragraphs>109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Corbel</vt:lpstr>
      <vt:lpstr>Wingdings 2</vt:lpstr>
      <vt:lpstr>Frame</vt:lpstr>
      <vt:lpstr>Library of Congress Update to the  Authority Control Interest Group</vt:lpstr>
      <vt:lpstr>PTCP Staffing Changes</vt:lpstr>
      <vt:lpstr>RDA Beta Toolkit</vt:lpstr>
      <vt:lpstr>LC/PCC PSs</vt:lpstr>
      <vt:lpstr>LCSH “Multiple” Subdivisions</vt:lpstr>
      <vt:lpstr>LCSH “Multiple” Subdivisions</vt:lpstr>
      <vt:lpstr>LCSH “Multiple” Subdivisions</vt:lpstr>
      <vt:lpstr>LCSH “Multiple” Subdivisions</vt:lpstr>
      <vt:lpstr>LCSH “Multiple” Subdivisions</vt:lpstr>
      <vt:lpstr>Bibliographic Record Control Numbers in Authority Records</vt:lpstr>
      <vt:lpstr>Bibliographic Record Control Numbers in Authority Records</vt:lpstr>
      <vt:lpstr>Bibliographic Record Control Numbers in Authority Records</vt:lpstr>
      <vt:lpstr>Cataloging Source</vt:lpstr>
      <vt:lpstr>Literary Author Project</vt:lpstr>
      <vt:lpstr>Literary Author Project</vt:lpstr>
      <vt:lpstr>New Indigenous Law Schedule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Janis</dc:creator>
  <cp:lastModifiedBy>Young, Janis</cp:lastModifiedBy>
  <cp:revision>235</cp:revision>
  <dcterms:created xsi:type="dcterms:W3CDTF">2014-06-20T23:46:22Z</dcterms:created>
  <dcterms:modified xsi:type="dcterms:W3CDTF">2021-02-01T16:02:14Z</dcterms:modified>
</cp:coreProperties>
</file>