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9"/>
  </p:notesMasterIdLst>
  <p:sldIdLst>
    <p:sldId id="267" r:id="rId3"/>
    <p:sldId id="268" r:id="rId4"/>
    <p:sldId id="264" r:id="rId5"/>
    <p:sldId id="263" r:id="rId6"/>
    <p:sldId id="270" r:id="rId7"/>
    <p:sldId id="26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0" d="100"/>
          <a:sy n="40" d="100"/>
        </p:scale>
        <p:origin x="167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8FD8CE-8D69-45AB-9205-A5BB1AA944D1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CB694C-A107-4402-A1DA-2986683E8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684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2649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C62F269-2CAC-497B-8D3E-FDE3A4A26528}" type="slidenum">
              <a:rPr kumimoji="0" lang="en-US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pPr marL="0" marR="0" lvl="0" indent="0" algn="r" defTabSz="92649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502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Five staff members in PTCP,</a:t>
            </a:r>
            <a:r>
              <a:rPr lang="en-US" baseline="0" dirty="0" smtClean="0"/>
              <a:t> including the two new senior instructors, worked on the BIBFRAME Manual. The manual has 11 units plus a Glossary and a Help, Support, and Other Resources.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2649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C62F269-2CAC-497B-8D3E-FDE3A4A26528}" type="slidenum">
              <a:rPr kumimoji="0" lang="en-US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pPr marL="0" marR="0" lvl="0" indent="0" algn="r" defTabSz="92649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715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Five staff members in PTCP,</a:t>
            </a:r>
            <a:r>
              <a:rPr lang="en-US" baseline="0" dirty="0" smtClean="0"/>
              <a:t> including the two new senior instructors, worked on the BIBFRAME Manual. The manual has 11 units plus a Glossary and a Help, Support, and Other Resources.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2649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C62F269-2CAC-497B-8D3E-FDE3A4A26528}" type="slidenum">
              <a:rPr kumimoji="0" lang="en-US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pPr marL="0" marR="0" lvl="0" indent="0" algn="r" defTabSz="92649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911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2649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C62F269-2CAC-497B-8D3E-FDE3A4A26528}" type="slidenum">
              <a:rPr kumimoji="0" lang="en-US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pPr marL="0" marR="0" lvl="0" indent="0" algn="r" defTabSz="92649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800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720F617-7426-544D-9FE9-88EFA4C817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072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356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05936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4EB23-957D-49C6-B4DA-5A03BBEAED57}" type="slidenum">
              <a:rPr lang="en-US" altLang="en-US"/>
              <a:pPr>
                <a:defRPr/>
              </a:pPr>
              <a:t>‹#›</a:t>
            </a:fld>
            <a:endParaRPr lang="en-U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205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7BB00-9803-41B4-AC65-7DC582A38785}" type="slidenum">
              <a:rPr lang="en-US" altLang="en-US"/>
              <a:pPr>
                <a:defRPr/>
              </a:pPr>
              <a:t>‹#›</a:t>
            </a:fld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4" name="Rectangle 18"/>
          <p:cNvSpPr>
            <a:spLocks noChangeArrowheads="1"/>
          </p:cNvSpPr>
          <p:nvPr userDrawn="1"/>
        </p:nvSpPr>
        <p:spPr bwMode="auto">
          <a:xfrm>
            <a:off x="508000" y="381000"/>
            <a:ext cx="11176000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2000"/>
          </a:p>
        </p:txBody>
      </p:sp>
    </p:spTree>
    <p:extLst>
      <p:ext uri="{BB962C8B-B14F-4D97-AF65-F5344CB8AC3E}">
        <p14:creationId xmlns:p14="http://schemas.microsoft.com/office/powerpoint/2010/main" val="3627993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009ED-B312-4ACC-B6D2-3B3431B195CD}" type="slidenum">
              <a:rPr lang="en-US" altLang="en-US"/>
              <a:pPr>
                <a:defRPr/>
              </a:pPr>
              <a:t>‹#›</a:t>
            </a:fld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4" name="Rectangle 18"/>
          <p:cNvSpPr>
            <a:spLocks noChangeArrowheads="1"/>
          </p:cNvSpPr>
          <p:nvPr userDrawn="1"/>
        </p:nvSpPr>
        <p:spPr bwMode="auto">
          <a:xfrm>
            <a:off x="508000" y="152400"/>
            <a:ext cx="11176000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2000"/>
          </a:p>
        </p:txBody>
      </p:sp>
    </p:spTree>
    <p:extLst>
      <p:ext uri="{BB962C8B-B14F-4D97-AF65-F5344CB8AC3E}">
        <p14:creationId xmlns:p14="http://schemas.microsoft.com/office/powerpoint/2010/main" val="1795078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B20A2-6D97-4732-944A-CFFDBD4BF56B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56942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A51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6248400"/>
            <a:ext cx="12192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668000" y="6400800"/>
            <a:ext cx="1320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59B20A2-6D97-4732-944A-CFFDBD4BF56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20" name="Text Box 16"/>
          <p:cNvSpPr txBox="1">
            <a:spLocks noChangeArrowheads="1"/>
          </p:cNvSpPr>
          <p:nvPr userDrawn="1"/>
        </p:nvSpPr>
        <p:spPr bwMode="auto">
          <a:xfrm>
            <a:off x="4165600" y="6430962"/>
            <a:ext cx="46736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sz="1200" b="1" dirty="0" smtClean="0">
                <a:solidFill>
                  <a:srgbClr val="4D4D4D"/>
                </a:solidFill>
                <a:ea typeface="+mn-ea"/>
              </a:rPr>
              <a:t>LIBRARY DIVISON</a:t>
            </a:r>
            <a:endParaRPr lang="en-US" altLang="en-US" sz="1200" dirty="0" smtClean="0">
              <a:solidFill>
                <a:srgbClr val="333333"/>
              </a:solidFill>
              <a:ea typeface="+mn-ea"/>
            </a:endParaRPr>
          </a:p>
        </p:txBody>
      </p:sp>
      <p:sp>
        <p:nvSpPr>
          <p:cNvPr id="21" name="Text Box 18"/>
          <p:cNvSpPr txBox="1">
            <a:spLocks noChangeArrowheads="1"/>
          </p:cNvSpPr>
          <p:nvPr userDrawn="1"/>
        </p:nvSpPr>
        <p:spPr bwMode="auto">
          <a:xfrm>
            <a:off x="11176000" y="6400800"/>
            <a:ext cx="812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fld id="{67BD3325-56D4-4B20-B13A-19C6EC98A464}" type="slidenum">
              <a:rPr lang="en-US" altLang="en-US" sz="1200" smtClean="0">
                <a:solidFill>
                  <a:srgbClr val="373535"/>
                </a:solidFill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800" dirty="0" smtClean="0">
              <a:solidFill>
                <a:srgbClr val="373535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6309949"/>
            <a:ext cx="2465493" cy="48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804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6248400"/>
            <a:ext cx="12192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4095" y="1143000"/>
            <a:ext cx="10972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668000" y="6400800"/>
            <a:ext cx="1320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59B20A2-6D97-4732-944A-CFFDBD4BF56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2056" name="Text Box 14"/>
          <p:cNvSpPr txBox="1">
            <a:spLocks noChangeArrowheads="1"/>
          </p:cNvSpPr>
          <p:nvPr userDrawn="1"/>
        </p:nvSpPr>
        <p:spPr bwMode="auto">
          <a:xfrm>
            <a:off x="711200" y="990601"/>
            <a:ext cx="6908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altLang="en-US" sz="1800" dirty="0" smtClean="0">
              <a:ea typeface="+mn-ea"/>
            </a:endParaRPr>
          </a:p>
        </p:txBody>
      </p:sp>
      <p:sp>
        <p:nvSpPr>
          <p:cNvPr id="2058" name="Text Box 18"/>
          <p:cNvSpPr txBox="1">
            <a:spLocks noChangeArrowheads="1"/>
          </p:cNvSpPr>
          <p:nvPr userDrawn="1"/>
        </p:nvSpPr>
        <p:spPr bwMode="auto">
          <a:xfrm>
            <a:off x="11176000" y="6400800"/>
            <a:ext cx="812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fld id="{67BD3325-56D4-4B20-B13A-19C6EC98A464}" type="slidenum">
              <a:rPr lang="en-US" altLang="en-US" sz="1200" smtClean="0">
                <a:solidFill>
                  <a:srgbClr val="000000"/>
                </a:solidFill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800" dirty="0" smtClean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6309949"/>
            <a:ext cx="2465493" cy="486503"/>
          </a:xfrm>
          <a:prstGeom prst="rect">
            <a:avLst/>
          </a:prstGeom>
        </p:spPr>
      </p:pic>
      <p:cxnSp>
        <p:nvCxnSpPr>
          <p:cNvPr id="4" name="Straight Connector 3"/>
          <p:cNvCxnSpPr/>
          <p:nvPr userDrawn="1"/>
        </p:nvCxnSpPr>
        <p:spPr>
          <a:xfrm>
            <a:off x="0" y="6248400"/>
            <a:ext cx="12192000" cy="0"/>
          </a:xfrm>
          <a:prstGeom prst="line">
            <a:avLst/>
          </a:prstGeom>
          <a:ln w="9525">
            <a:solidFill>
              <a:srgbClr val="3735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8"/>
          <p:cNvSpPr>
            <a:spLocks noChangeArrowheads="1"/>
          </p:cNvSpPr>
          <p:nvPr userDrawn="1"/>
        </p:nvSpPr>
        <p:spPr bwMode="auto">
          <a:xfrm>
            <a:off x="508000" y="381000"/>
            <a:ext cx="11176000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200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133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0" i="0" u="none">
          <a:solidFill>
            <a:srgbClr val="F05936"/>
          </a:solidFill>
          <a:latin typeface="Arial" charset="0"/>
          <a:ea typeface="Arial" charset="0"/>
          <a:cs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69A9"/>
          </a:solidFill>
          <a:latin typeface="Palatino" pitchFamily="-96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69A9"/>
          </a:solidFill>
          <a:latin typeface="Palatino" pitchFamily="-96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69A9"/>
          </a:solidFill>
          <a:latin typeface="Palatino" pitchFamily="-96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69A9"/>
          </a:solidFill>
          <a:latin typeface="Palatino" pitchFamily="-96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0069A9"/>
          </a:solidFill>
          <a:latin typeface="Palatino" pitchFamily="-96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0069A9"/>
          </a:solidFill>
          <a:latin typeface="Palatino" pitchFamily="-96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0069A9"/>
          </a:solidFill>
          <a:latin typeface="Palatino" pitchFamily="-96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0069A9"/>
          </a:solidFill>
          <a:latin typeface="Palatino" pitchFamily="-96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DDDDDD"/>
        </a:buClr>
        <a:buFont typeface="Wingdings" pitchFamily="2" charset="2"/>
        <a:buChar char="§"/>
        <a:defRPr sz="1600" b="0" i="0" u="none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DDDDDD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c.gov/bibframe/news/bibframe-to-marc-conversion.html" TargetMode="External"/><Relationship Id="rId2" Type="http://schemas.openxmlformats.org/officeDocument/2006/relationships/hyperlink" Target="http://www.loc.gov/bibframe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id.loc.go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1828800" y="1392705"/>
            <a:ext cx="8534400" cy="3939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3600" b="1" dirty="0" smtClean="0">
                <a:solidFill>
                  <a:srgbClr val="F05936"/>
                </a:solidFill>
                <a:latin typeface="Arial" charset="0"/>
                <a:ea typeface="Arial" charset="0"/>
                <a:cs typeface="Arial" charset="0"/>
              </a:rPr>
              <a:t>CCAAM Program </a:t>
            </a:r>
            <a:endParaRPr lang="en-US" altLang="en-US" sz="3600" b="1" dirty="0">
              <a:solidFill>
                <a:srgbClr val="F05936"/>
              </a:solidFill>
              <a:latin typeface="Arial" charset="0"/>
              <a:ea typeface="Arial" charset="0"/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3600" b="1" dirty="0">
              <a:solidFill>
                <a:srgbClr val="F05936"/>
              </a:solidFill>
              <a:latin typeface="Arial" charset="0"/>
              <a:ea typeface="Arial" charset="0"/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3600" b="1" dirty="0">
                <a:solidFill>
                  <a:srgbClr val="F05936"/>
                </a:solidFill>
                <a:latin typeface="Arial" charset="0"/>
                <a:ea typeface="Arial" charset="0"/>
                <a:cs typeface="Arial" charset="0"/>
              </a:rPr>
              <a:t>BIBFRAME Progress Report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b="1" dirty="0">
              <a:solidFill>
                <a:srgbClr val="F05936"/>
              </a:solidFill>
              <a:latin typeface="Arial" charset="0"/>
              <a:ea typeface="Arial" charset="0"/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b="1" dirty="0">
              <a:solidFill>
                <a:srgbClr val="F05936"/>
              </a:solidFill>
              <a:latin typeface="Arial" charset="0"/>
              <a:ea typeface="Arial" charset="0"/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 smtClean="0">
                <a:solidFill>
                  <a:srgbClr val="F05936"/>
                </a:solidFill>
                <a:latin typeface="Arial" charset="0"/>
                <a:ea typeface="Arial" charset="0"/>
                <a:cs typeface="Arial" charset="0"/>
              </a:rPr>
              <a:t>June 16, 2022</a:t>
            </a:r>
            <a:endParaRPr lang="en-US" altLang="en-US" b="1" dirty="0">
              <a:solidFill>
                <a:srgbClr val="F05936"/>
              </a:solidFill>
              <a:latin typeface="Arial" charset="0"/>
              <a:ea typeface="Arial" charset="0"/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 b="1" dirty="0">
              <a:solidFill>
                <a:srgbClr val="F05936"/>
              </a:solidFill>
              <a:latin typeface="Arial" charset="0"/>
              <a:ea typeface="Arial" charset="0"/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 smtClean="0">
                <a:solidFill>
                  <a:srgbClr val="F05936"/>
                </a:solidFill>
                <a:latin typeface="Arial" charset="0"/>
                <a:ea typeface="Arial" charset="0"/>
                <a:cs typeface="Arial" charset="0"/>
              </a:rPr>
              <a:t>Beacher Wiggins, </a:t>
            </a:r>
            <a:r>
              <a:rPr lang="en-US" altLang="en-US" sz="2000" b="1" i="1" dirty="0" smtClean="0">
                <a:solidFill>
                  <a:srgbClr val="F05936"/>
                </a:solidFill>
                <a:latin typeface="Arial" charset="0"/>
                <a:ea typeface="Arial" charset="0"/>
                <a:cs typeface="Arial" charset="0"/>
              </a:rPr>
              <a:t>Director</a:t>
            </a:r>
            <a:endParaRPr lang="en-US" altLang="en-US" sz="2000" b="1" i="1" dirty="0">
              <a:solidFill>
                <a:srgbClr val="F05936"/>
              </a:solidFill>
              <a:latin typeface="Arial" charset="0"/>
              <a:ea typeface="Arial" charset="0"/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i="1" dirty="0" smtClean="0">
                <a:solidFill>
                  <a:srgbClr val="F05936"/>
                </a:solidFill>
                <a:latin typeface="Arial" charset="0"/>
                <a:ea typeface="Arial" charset="0"/>
                <a:cs typeface="Arial" charset="0"/>
              </a:rPr>
              <a:t>Acquisitions &amp; Bibliographic Access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000" b="1" i="1" dirty="0">
              <a:solidFill>
                <a:srgbClr val="F05936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060" y="360073"/>
            <a:ext cx="2362200" cy="621494"/>
          </a:xfrm>
          <a:prstGeom prst="rect">
            <a:avLst/>
          </a:prstGeom>
        </p:spPr>
      </p:pic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1905000" y="1371600"/>
            <a:ext cx="8382000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000">
              <a:solidFill>
                <a:srgbClr val="000000"/>
              </a:solidFill>
            </a:endParaRPr>
          </a:p>
        </p:txBody>
      </p:sp>
      <p:pic>
        <p:nvPicPr>
          <p:cNvPr id="9" name="Picture 8" descr="Jefferson Dome 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1" y="3048000"/>
            <a:ext cx="5745345" cy="3488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47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1676400" y="762001"/>
            <a:ext cx="891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05936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BIBFRAME Pilot and Model</a:t>
            </a:r>
          </a:p>
        </p:txBody>
      </p:sp>
      <p:sp>
        <p:nvSpPr>
          <p:cNvPr id="6" name="object 3"/>
          <p:cNvSpPr txBox="1"/>
          <p:nvPr/>
        </p:nvSpPr>
        <p:spPr>
          <a:xfrm>
            <a:off x="1828800" y="1447801"/>
            <a:ext cx="8686800" cy="2401940"/>
          </a:xfrm>
          <a:prstGeom prst="rect">
            <a:avLst/>
          </a:prstGeom>
        </p:spPr>
        <p:txBody>
          <a:bodyPr vert="horz" wrap="square" lIns="0" tIns="57150" rIns="0" bIns="0" rtlCol="0">
            <a:spAutoFit/>
          </a:bodyPr>
          <a:lstStyle/>
          <a:p>
            <a:pPr marL="354965" marR="0" lvl="0" indent="-342900" algn="l" defTabSz="914400" rtl="0" eaLnBrk="1" fontAlgn="base" latinLnBrk="0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  <a:tabLst>
                <a:tab pos="333375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BIBFRAME is the model LC developed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to replace MARC</a:t>
            </a:r>
          </a:p>
          <a:p>
            <a:pPr marL="354965" marR="0" lvl="0" indent="-342900" algn="l" defTabSz="914400" rtl="0" eaLnBrk="1" fontAlgn="base" latinLnBrk="0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  <a:tabLst>
                <a:tab pos="333375" algn="l"/>
              </a:tabLst>
              <a:defRPr/>
            </a:pPr>
            <a:r>
              <a:rPr lang="en-US" sz="2400" baseline="0" dirty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BIBFRAME is an RDF (Resource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 Description Framework) model</a:t>
            </a:r>
          </a:p>
          <a:p>
            <a:pPr marL="354965" marR="0" lvl="0" indent="-342900" algn="l" defTabSz="914400" rtl="0" eaLnBrk="1" fontAlgn="base" latinLnBrk="0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  <a:tabLst>
                <a:tab pos="333375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This makes BIBFRAME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compatible with the Web and helps assure that library content is broadly shared on the Web in ways that MARC cannot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495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1676400" y="762001"/>
            <a:ext cx="891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F05936"/>
                </a:solidFill>
                <a:latin typeface="Arial" pitchFamily="34" charset="0"/>
                <a:ea typeface="ＭＳ Ｐゴシック" pitchFamily="34" charset="-128"/>
              </a:rPr>
              <a:t>BIBFRAME Pilot and Model</a:t>
            </a:r>
          </a:p>
        </p:txBody>
      </p:sp>
      <p:sp>
        <p:nvSpPr>
          <p:cNvPr id="6" name="object 3"/>
          <p:cNvSpPr txBox="1"/>
          <p:nvPr/>
        </p:nvSpPr>
        <p:spPr>
          <a:xfrm>
            <a:off x="1828800" y="1447801"/>
            <a:ext cx="8686800" cy="4082400"/>
          </a:xfrm>
          <a:prstGeom prst="rect">
            <a:avLst/>
          </a:prstGeom>
        </p:spPr>
        <p:txBody>
          <a:bodyPr vert="horz" wrap="square" lIns="0" tIns="57150" rIns="0" bIns="0" rtlCol="0">
            <a:spAutoFit/>
          </a:bodyPr>
          <a:lstStyle/>
          <a:p>
            <a:pPr marL="354965" indent="-342900" fontAlgn="base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  <a:tabLst>
                <a:tab pos="333375" algn="l"/>
              </a:tabLst>
            </a:pPr>
            <a:r>
              <a:rPr lang="en-US" sz="24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Aim of Pilot and Model</a:t>
            </a:r>
          </a:p>
          <a:p>
            <a:pPr marL="354965" indent="-342900" fontAlgn="base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  <a:tabLst>
                <a:tab pos="333375" algn="l"/>
              </a:tabLst>
            </a:pPr>
            <a:endParaRPr lang="en-US" sz="240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  <a:p>
            <a:pPr marL="384048" lvl="1" indent="-18288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1CADE4"/>
              </a:buClr>
              <a:buFont typeface="Calibri" pitchFamily="34" charset="0"/>
              <a:buChar char="◦"/>
            </a:pP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ＭＳ Ｐゴシック" pitchFamily="34" charset="-128"/>
              </a:rPr>
              <a:t>Explore different views of our data</a:t>
            </a:r>
          </a:p>
          <a:p>
            <a:pPr marL="384048" lvl="1" indent="-18288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1CADE4"/>
              </a:buClr>
              <a:buFont typeface="Calibri" pitchFamily="34" charset="0"/>
              <a:buChar char="◦"/>
            </a:pP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ＭＳ Ｐゴシック" pitchFamily="34" charset="-128"/>
              </a:rPr>
              <a:t>Exploit data linking</a:t>
            </a:r>
          </a:p>
          <a:p>
            <a:pPr marL="384048" lvl="1" indent="-18288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1CADE4"/>
              </a:buClr>
              <a:buFont typeface="Calibri" pitchFamily="34" charset="0"/>
              <a:buChar char="◦"/>
            </a:pP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ＭＳ Ｐゴシック" pitchFamily="34" charset="-128"/>
              </a:rPr>
              <a:t>Investigate cataloging efficiencies</a:t>
            </a:r>
          </a:p>
          <a:p>
            <a:pPr marL="384048" lvl="1" indent="-18288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1CADE4"/>
              </a:buClr>
              <a:buFont typeface="Calibri" pitchFamily="34" charset="0"/>
              <a:buChar char="◦"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ＭＳ Ｐゴシック" pitchFamily="34" charset="-128"/>
              </a:rPr>
              <a:t>Find </a:t>
            </a: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ＭＳ Ｐゴシック" pitchFamily="34" charset="-128"/>
              </a:rPr>
              <a:t>new ways to share bibliographic 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ＭＳ Ｐゴシック" pitchFamily="34" charset="-128"/>
              </a:rPr>
              <a:t>data</a:t>
            </a:r>
          </a:p>
          <a:p>
            <a:pPr marL="384048" lvl="1" indent="-18288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1CADE4"/>
              </a:buClr>
              <a:buFont typeface="Calibri" pitchFamily="34" charset="0"/>
              <a:buChar char="◦"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ＭＳ Ｐゴシック" pitchFamily="34" charset="-128"/>
              </a:rPr>
              <a:t>Include all formats and language scripts from the start</a:t>
            </a:r>
          </a:p>
          <a:p>
            <a:pPr marL="384048" lvl="1" indent="-18288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1CADE4"/>
              </a:buClr>
              <a:buFont typeface="Calibri" pitchFamily="34" charset="0"/>
              <a:buChar char="◦"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ＭＳ Ｐゴシック" pitchFamily="34" charset="-128"/>
              </a:rPr>
              <a:t>Insure that </a:t>
            </a:r>
            <a:r>
              <a:rPr lang="en-US" sz="28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ＭＳ Ｐゴシック" pitchFamily="34" charset="-128"/>
              </a:rPr>
              <a:t>nonLatin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ＭＳ Ｐゴシック" pitchFamily="34" charset="-128"/>
              </a:rPr>
              <a:t> scripts did not get short </a:t>
            </a:r>
            <a:r>
              <a:rPr lang="en-US" sz="28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ＭＳ Ｐゴシック" pitchFamily="34" charset="-128"/>
              </a:rPr>
              <a:t>schrift</a:t>
            </a:r>
            <a:endParaRPr lang="en-US" sz="2800" dirty="0" smtClean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  <a:ea typeface="ＭＳ Ｐゴシック" pitchFamily="34" charset="-128"/>
            </a:endParaRPr>
          </a:p>
          <a:p>
            <a:pPr marL="354965" indent="-342900" fontAlgn="base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  <a:tabLst>
                <a:tab pos="333375" algn="l"/>
              </a:tabLst>
            </a:pPr>
            <a:endParaRPr lang="en-US" sz="240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2048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1676400" y="599183"/>
            <a:ext cx="891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F05936"/>
                </a:solidFill>
                <a:latin typeface="Arial" pitchFamily="34" charset="0"/>
                <a:ea typeface="ＭＳ Ｐゴシック" pitchFamily="34" charset="-128"/>
              </a:rPr>
              <a:t>BIBFRAME Pilot: 100+ staff engaged</a:t>
            </a:r>
          </a:p>
        </p:txBody>
      </p:sp>
      <p:sp>
        <p:nvSpPr>
          <p:cNvPr id="6" name="object 3"/>
          <p:cNvSpPr txBox="1"/>
          <p:nvPr/>
        </p:nvSpPr>
        <p:spPr>
          <a:xfrm>
            <a:off x="1828800" y="1676401"/>
            <a:ext cx="8610600" cy="4553811"/>
          </a:xfrm>
          <a:prstGeom prst="rect">
            <a:avLst/>
          </a:prstGeom>
        </p:spPr>
        <p:txBody>
          <a:bodyPr vert="horz" wrap="square" lIns="0" tIns="57150" rIns="0" bIns="0" rtlCol="0">
            <a:spAutoFit/>
          </a:bodyPr>
          <a:lstStyle/>
          <a:p>
            <a:pPr marL="354965" indent="-342900" fontAlgn="base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  <a:tabLst>
                <a:tab pos="333375" algn="l"/>
              </a:tabLst>
            </a:pPr>
            <a:r>
              <a:rPr lang="en-US" sz="24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Pilot participants fully trained and creating BIBFRAME descriptions </a:t>
            </a:r>
            <a:endParaRPr lang="en-US" sz="2400" dirty="0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  <a:p>
            <a:pPr marL="354965" indent="-342900" fontAlgn="base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50000"/>
              <a:buFont typeface="Arial" panose="020B0604020202020204" pitchFamily="34" charset="0"/>
              <a:buChar char="•"/>
              <a:tabLst>
                <a:tab pos="333375" algn="l"/>
              </a:tabLst>
            </a:pPr>
            <a:endParaRPr lang="en-US" sz="240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SzPct val="150000"/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Staff </a:t>
            </a:r>
            <a:r>
              <a:rPr lang="en-US" sz="24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who catalog in non-Latin scripts are a big focus </a:t>
            </a:r>
            <a:endParaRPr lang="en-US" sz="2400" dirty="0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SzPct val="150000"/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SzPct val="150000"/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LC’s six overseas offices </a:t>
            </a:r>
            <a:r>
              <a:rPr lang="en-US" sz="24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have staff participating </a:t>
            </a:r>
            <a:endParaRPr lang="en-US" sz="2400" dirty="0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SzPct val="150000"/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SzPct val="1500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This diversity of staff who process materials in a variety of 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languages, scripts, and formats </a:t>
            </a:r>
            <a:r>
              <a:rPr lang="en-US" sz="24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helps assure that BIBFRAME is a stable model and can be used broadly in various communities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SzPct val="150000"/>
            </a:pPr>
            <a:endParaRPr lang="en-US" sz="240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339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Aft>
                <a:spcPts val="500"/>
              </a:spcAft>
            </a:pPr>
            <a:r>
              <a:rPr lang="en-US" sz="4800" b="1" dirty="0">
                <a:solidFill>
                  <a:schemeClr val="tx1"/>
                </a:solidFill>
                <a:latin typeface="Franklin Gothic Medium" panose="020B0603020102020204" pitchFamily="34" charset="0"/>
              </a:rPr>
              <a:t/>
            </a:r>
            <a:br>
              <a:rPr lang="en-US" sz="4800" b="1" dirty="0">
                <a:solidFill>
                  <a:schemeClr val="tx1"/>
                </a:solidFill>
                <a:latin typeface="Franklin Gothic Medium" panose="020B0603020102020204" pitchFamily="34" charset="0"/>
              </a:rPr>
            </a:br>
            <a:r>
              <a:rPr lang="en-US" b="1" dirty="0">
                <a:solidFill>
                  <a:srgbClr val="EF4926"/>
                </a:solidFill>
                <a:latin typeface="Franklin Gothic Medium" panose="020B0603020102020204" pitchFamily="34" charset="0"/>
              </a:rPr>
              <a:t>Transition of BIBFRAME from Pilot to Operation</a:t>
            </a:r>
            <a:r>
              <a:rPr lang="en-US" dirty="0">
                <a:solidFill>
                  <a:srgbClr val="EF4926"/>
                </a:solidFill>
                <a:latin typeface="Franklin Gothic Medium" panose="020B0603020102020204" pitchFamily="34" charset="0"/>
              </a:rPr>
              <a:t/>
            </a:r>
            <a:br>
              <a:rPr lang="en-US" dirty="0">
                <a:solidFill>
                  <a:srgbClr val="EF4926"/>
                </a:solidFill>
                <a:latin typeface="Franklin Gothic Medium" panose="020B0603020102020204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BIBFRAME 100 is next—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Moving all cataloging staff to BIBFRAME</a:t>
            </a:r>
          </a:p>
          <a:p>
            <a:endParaRPr lang="en-US" dirty="0" smtClean="0"/>
          </a:p>
          <a:p>
            <a:r>
              <a:rPr lang="en-US" dirty="0" smtClean="0"/>
              <a:t>Training staff not currently participating in the Pilot to use Marva (the BIBFRAME editor) for inputting data</a:t>
            </a:r>
          </a:p>
          <a:p>
            <a:endParaRPr lang="en-US" dirty="0" smtClean="0"/>
          </a:p>
          <a:p>
            <a:r>
              <a:rPr lang="en-US" dirty="0" smtClean="0"/>
              <a:t>To accomplish by the end of year</a:t>
            </a:r>
          </a:p>
          <a:p>
            <a:endParaRPr lang="en-US" dirty="0"/>
          </a:p>
          <a:p>
            <a:r>
              <a:rPr lang="en-US" dirty="0" smtClean="0"/>
              <a:t>We want to train staff in BIBFRAME before we train them in using the new </a:t>
            </a:r>
            <a:r>
              <a:rPr lang="en-US" i="1" dirty="0" smtClean="0"/>
              <a:t>RDA Toolkit </a:t>
            </a:r>
            <a:r>
              <a:rPr lang="en-US" dirty="0" smtClean="0"/>
              <a:t>and its instructions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794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Useful links to BIBFRAME sources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095" y="1693534"/>
            <a:ext cx="10972800" cy="4250066"/>
          </a:xfrm>
        </p:spPr>
        <p:txBody>
          <a:bodyPr/>
          <a:lstStyle/>
          <a:p>
            <a:pPr marL="91440" indent="-9144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Calibri" panose="020F0502020204030204" pitchFamily="34" charset="0"/>
              <a:buChar char=" "/>
            </a:pPr>
            <a:r>
              <a:rPr lang="en-US" sz="24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+mn-ea"/>
              </a:rPr>
              <a:t>Main </a:t>
            </a:r>
            <a:r>
              <a:rPr lang="en-US" sz="2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+mn-ea"/>
              </a:rPr>
              <a:t>BIBFRAME project site:  </a:t>
            </a:r>
            <a:r>
              <a:rPr lang="en-US" sz="2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+mn-ea"/>
                <a:hlinkClick r:id="rId2"/>
              </a:rPr>
              <a:t>www.loc.gov/bibframe/</a:t>
            </a:r>
            <a:r>
              <a:rPr lang="en-US" sz="2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+mn-ea"/>
              </a:rPr>
              <a:t> </a:t>
            </a:r>
            <a:endParaRPr lang="en-US" sz="2400" kern="1200" dirty="0" smtClean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  <a:ea typeface="+mn-ea"/>
            </a:endParaRPr>
          </a:p>
          <a:p>
            <a:pPr marL="91440" indent="-9144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Calibri" panose="020F0502020204030204" pitchFamily="34" charset="0"/>
              <a:buChar char=" "/>
            </a:pPr>
            <a:endParaRPr lang="en-US" sz="2400" kern="12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  <a:ea typeface="+mn-ea"/>
            </a:endParaRPr>
          </a:p>
          <a:p>
            <a:pPr marL="91440" indent="-9144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Calibri" panose="020F0502020204030204" pitchFamily="34" charset="0"/>
              <a:buChar char=" "/>
            </a:pPr>
            <a:r>
              <a:rPr lang="en-US" sz="2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+mn-ea"/>
              </a:rPr>
              <a:t>BIBFRAME to MARC conversion:  </a:t>
            </a:r>
            <a:r>
              <a:rPr lang="en-US" sz="2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hlinkClick r:id="rId3"/>
              </a:rPr>
              <a:t>www.loc.gov/bibframe/news/bibframe-to-marc-conversion.html </a:t>
            </a:r>
            <a:endParaRPr lang="en-US" sz="2400" kern="1200" dirty="0" smtClean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</a:endParaRPr>
          </a:p>
          <a:p>
            <a:pPr marL="91440" indent="-9144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Calibri" panose="020F0502020204030204" pitchFamily="34" charset="0"/>
              <a:buChar char=" "/>
            </a:pPr>
            <a:endParaRPr lang="en-US" sz="2400" kern="12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</a:endParaRPr>
          </a:p>
          <a:p>
            <a:pPr marL="91440" indent="-9144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Calibri" panose="020F0502020204030204" pitchFamily="34" charset="0"/>
              <a:buChar char=" "/>
            </a:pPr>
            <a:r>
              <a:rPr lang="en-US" sz="24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+mn-ea"/>
              </a:rPr>
              <a:t>The </a:t>
            </a:r>
            <a:r>
              <a:rPr lang="en-US" sz="2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+mn-ea"/>
              </a:rPr>
              <a:t>LC Linked Data service where the URIs in our MARC data come from:  </a:t>
            </a:r>
            <a:r>
              <a:rPr lang="en-US" sz="2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+mn-ea"/>
                <a:hlinkClick r:id="rId4" action="ppaction://hlinkfile"/>
              </a:rPr>
              <a:t>id.loc.gov</a:t>
            </a:r>
            <a:endParaRPr lang="en-US" sz="2400" kern="12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  <a:ea typeface="+mn-ea"/>
            </a:endParaRPr>
          </a:p>
          <a:p>
            <a:pPr marL="91440" indent="-9144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Calibri" panose="020F0502020204030204" pitchFamily="34" charset="0"/>
              <a:buChar char=" "/>
            </a:pPr>
            <a:endParaRPr lang="en-US" sz="2400" kern="12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  <a:ea typeface="+mn-ea"/>
            </a:endParaRPr>
          </a:p>
          <a:p>
            <a:pPr marL="3634740" lvl="8" indent="-91440" fontAlgn="auto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Calibri" panose="020F0502020204030204" pitchFamily="34" charset="0"/>
              <a:buChar char=" "/>
            </a:pPr>
            <a:r>
              <a:rPr lang="en-US" sz="32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+mn-ea"/>
              </a:rPr>
              <a:t>THANK YOU!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19204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fault Design">
  <a:themeElements>
    <a:clrScheme name="Custom 4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EF5936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357</Words>
  <Application>Microsoft Office PowerPoint</Application>
  <PresentationFormat>Widescreen</PresentationFormat>
  <Paragraphs>55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ＭＳ Ｐゴシック</vt:lpstr>
      <vt:lpstr>Arial</vt:lpstr>
      <vt:lpstr>Calibri</vt:lpstr>
      <vt:lpstr>Calibri Light</vt:lpstr>
      <vt:lpstr>Franklin Gothic Medium</vt:lpstr>
      <vt:lpstr>Palatino</vt:lpstr>
      <vt:lpstr>Wingdings</vt:lpstr>
      <vt:lpstr>1_Custom Design</vt:lpstr>
      <vt:lpstr>Default Design</vt:lpstr>
      <vt:lpstr>PowerPoint Presentation</vt:lpstr>
      <vt:lpstr>PowerPoint Presentation</vt:lpstr>
      <vt:lpstr>PowerPoint Presentation</vt:lpstr>
      <vt:lpstr>PowerPoint Presentation</vt:lpstr>
      <vt:lpstr> Transition of BIBFRAME from Pilot to Operation </vt:lpstr>
      <vt:lpstr> Useful links to BIBFRAME sources</vt:lpstr>
    </vt:vector>
  </TitlesOfParts>
  <Company>The Library of Congress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Wiggins, Beacher</dc:creator>
  <cp:lastModifiedBy>Dagher, Iman</cp:lastModifiedBy>
  <cp:revision>14</cp:revision>
  <dcterms:created xsi:type="dcterms:W3CDTF">2022-04-14T13:50:05Z</dcterms:created>
  <dcterms:modified xsi:type="dcterms:W3CDTF">2022-06-23T14:24:15Z</dcterms:modified>
</cp:coreProperties>
</file>