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6" r:id="rId2"/>
    <p:sldId id="257" r:id="rId3"/>
    <p:sldId id="268" r:id="rId4"/>
    <p:sldId id="260" r:id="rId5"/>
    <p:sldId id="259" r:id="rId6"/>
    <p:sldId id="261" r:id="rId7"/>
    <p:sldId id="263" r:id="rId8"/>
    <p:sldId id="262" r:id="rId9"/>
    <p:sldId id="264" r:id="rId10"/>
    <p:sldId id="265" r:id="rId11"/>
    <p:sldId id="267" r:id="rId12"/>
    <p:sldId id="266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312" y="6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AA4E3-B7EC-4546-AF88-8FBBB22550A7}" type="datetimeFigureOut">
              <a:rPr lang="en-US" smtClean="0"/>
              <a:t>3/7/2022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CF9B0-0D51-4B08-B1EF-CE07085E808D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195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AA4E3-B7EC-4546-AF88-8FBBB22550A7}" type="datetimeFigureOut">
              <a:rPr lang="en-US" smtClean="0"/>
              <a:t>3/7/2022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CF9B0-0D51-4B08-B1EF-CE07085E8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812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AA4E3-B7EC-4546-AF88-8FBBB22550A7}" type="datetimeFigureOut">
              <a:rPr lang="en-US" smtClean="0"/>
              <a:t>3/7/2022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CF9B0-0D51-4B08-B1EF-CE07085E8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117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AA4E3-B7EC-4546-AF88-8FBBB22550A7}" type="datetimeFigureOut">
              <a:rPr lang="en-US" smtClean="0"/>
              <a:t>3/7/2022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CF9B0-0D51-4B08-B1EF-CE07085E8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264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AA4E3-B7EC-4546-AF88-8FBBB22550A7}" type="datetimeFigureOut">
              <a:rPr lang="en-US" smtClean="0"/>
              <a:t>3/7/2022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CF9B0-0D51-4B08-B1EF-CE07085E808D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8279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AA4E3-B7EC-4546-AF88-8FBBB22550A7}" type="datetimeFigureOut">
              <a:rPr lang="en-US" smtClean="0"/>
              <a:t>3/7/2022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CF9B0-0D51-4B08-B1EF-CE07085E8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290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AA4E3-B7EC-4546-AF88-8FBBB22550A7}" type="datetimeFigureOut">
              <a:rPr lang="en-US" smtClean="0"/>
              <a:t>3/7/2022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CF9B0-0D51-4B08-B1EF-CE07085E8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704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AA4E3-B7EC-4546-AF88-8FBBB22550A7}" type="datetimeFigureOut">
              <a:rPr lang="en-US" smtClean="0"/>
              <a:t>3/7/2022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CF9B0-0D51-4B08-B1EF-CE07085E8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01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AA4E3-B7EC-4546-AF88-8FBBB22550A7}" type="datetimeFigureOut">
              <a:rPr lang="en-US" smtClean="0"/>
              <a:t>3/7/2022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CF9B0-0D51-4B08-B1EF-CE07085E8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072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4EAA4E3-B7EC-4546-AF88-8FBBB22550A7}" type="datetimeFigureOut">
              <a:rPr lang="en-US" smtClean="0"/>
              <a:t>3/7/2022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62CF9B0-0D51-4B08-B1EF-CE07085E8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197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AA4E3-B7EC-4546-AF88-8FBBB22550A7}" type="datetimeFigureOut">
              <a:rPr lang="en-US" smtClean="0"/>
              <a:t>3/7/2022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CF9B0-0D51-4B08-B1EF-CE07085E8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93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4EAA4E3-B7EC-4546-AF88-8FBBB22550A7}" type="datetimeFigureOut">
              <a:rPr lang="en-US" smtClean="0"/>
              <a:t>3/7/2022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062CF9B0-0D51-4B08-B1EF-CE07085E808D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683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ahoffman@loc.gov" TargetMode="External"/><Relationship Id="rId2" Type="http://schemas.openxmlformats.org/officeDocument/2006/relationships/hyperlink" Target="mailto:bcs@loc.gov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nlscatalog.loc.gov/webvoy.htm" TargetMode="External"/><Relationship Id="rId4" Type="http://schemas.openxmlformats.org/officeDocument/2006/relationships/hyperlink" Target="https://www.loc.gov/nls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993" y="732820"/>
            <a:ext cx="11471565" cy="1739347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b="1" dirty="0"/>
              <a:t>Designed for Accessibility: 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smtClean="0"/>
              <a:t>MARC </a:t>
            </a:r>
            <a:r>
              <a:rPr lang="en-US" sz="3200" b="1" dirty="0"/>
              <a:t>Records for the National Library Service for the Blind and Print Disabled</a:t>
            </a:r>
            <a:r>
              <a:rPr lang="en-US" sz="3200" dirty="0"/>
              <a:t/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411018" y="2244437"/>
            <a:ext cx="1131984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Anita </a:t>
            </a:r>
            <a:r>
              <a:rPr lang="en-US" sz="1600" dirty="0" err="1" smtClean="0"/>
              <a:t>Kazmierczak</a:t>
            </a:r>
            <a:r>
              <a:rPr lang="en-US" sz="1600" dirty="0"/>
              <a:t>, </a:t>
            </a:r>
            <a:r>
              <a:rPr lang="en-US" sz="1600" dirty="0" smtClean="0"/>
              <a:t>Head, Bibliographic Control Section, National Library Service for the Blind and Print Disabled. </a:t>
            </a:r>
          </a:p>
          <a:p>
            <a:pPr algn="ctr"/>
            <a:r>
              <a:rPr lang="en-US" sz="1600" i="1" dirty="0" smtClean="0"/>
              <a:t>March 2022</a:t>
            </a:r>
          </a:p>
          <a:p>
            <a:endParaRPr lang="en-US" dirty="0"/>
          </a:p>
        </p:txBody>
      </p:sp>
      <p:pic>
        <p:nvPicPr>
          <p:cNvPr id="1030" name="Picture 6" descr="NLS at the Library of Congress - National Library Service for the Blind and  Print Disabled (NLS) | Library of Congres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80342"/>
            <a:ext cx="5287617" cy="2003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38412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13" y="506730"/>
            <a:ext cx="3200400" cy="2286000"/>
          </a:xfrm>
        </p:spPr>
        <p:txBody>
          <a:bodyPr/>
          <a:lstStyle/>
          <a:p>
            <a:r>
              <a:rPr lang="pl-PL" dirty="0" smtClean="0"/>
              <a:t>New Accesibility MARC Tags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6699" y="1148443"/>
            <a:ext cx="8044543" cy="5257800"/>
          </a:xfrm>
        </p:spPr>
        <p:txBody>
          <a:bodyPr/>
          <a:lstStyle/>
          <a:p>
            <a:r>
              <a:rPr lang="pl-PL" dirty="0" smtClean="0"/>
              <a:t>DRAFT braille MARC21 RECORD with new accesibility tags 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328" y="2920637"/>
            <a:ext cx="3918856" cy="3379124"/>
          </a:xfrm>
        </p:spPr>
        <p:txBody>
          <a:bodyPr/>
          <a:lstStyle/>
          <a:p>
            <a:endParaRPr lang="pl-PL" dirty="0" smtClean="0"/>
          </a:p>
          <a:p>
            <a:r>
              <a:rPr lang="en-US" dirty="0"/>
              <a:t>In 2022 NLS will add to the MARC records new accessibility </a:t>
            </a:r>
            <a:r>
              <a:rPr lang="en-US" dirty="0" smtClean="0"/>
              <a:t>tags</a:t>
            </a:r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341 </a:t>
            </a:r>
            <a:r>
              <a:rPr lang="pl-P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Accessibility </a:t>
            </a: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Content </a:t>
            </a:r>
          </a:p>
          <a:p>
            <a:r>
              <a:rPr lang="pl-P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532 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Accessibility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Note</a:t>
            </a:r>
          </a:p>
          <a:p>
            <a:endParaRPr lang="pl-PL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1189" t="16720" r="2143" b="7883"/>
          <a:stretch/>
        </p:blipFill>
        <p:spPr>
          <a:xfrm>
            <a:off x="3486150" y="1491887"/>
            <a:ext cx="8705850" cy="53661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</p:pic>
      <p:sp>
        <p:nvSpPr>
          <p:cNvPr id="11" name="Oval 10"/>
          <p:cNvSpPr/>
          <p:nvPr/>
        </p:nvSpPr>
        <p:spPr>
          <a:xfrm>
            <a:off x="3486150" y="5437414"/>
            <a:ext cx="3741964" cy="555172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486150" y="4093028"/>
            <a:ext cx="3741964" cy="353785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9731829" y="212271"/>
            <a:ext cx="2019300" cy="88718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Braille </a:t>
            </a:r>
            <a:r>
              <a:rPr lang="en-US" b="1" dirty="0" smtClean="0">
                <a:solidFill>
                  <a:schemeClr val="tx1"/>
                </a:solidFill>
              </a:rPr>
              <a:t>R</a:t>
            </a:r>
            <a:r>
              <a:rPr lang="pl-PL" b="1" dirty="0" smtClean="0">
                <a:solidFill>
                  <a:schemeClr val="tx1"/>
                </a:solidFill>
              </a:rPr>
              <a:t>ecord - BR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40624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4263887" y="1500809"/>
            <a:ext cx="3041373" cy="25841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MARC</a:t>
            </a:r>
            <a:endParaRPr lang="pl-PL" sz="3600" dirty="0" smtClean="0"/>
          </a:p>
          <a:p>
            <a:pPr algn="ctr"/>
            <a:r>
              <a:rPr lang="pl-PL" sz="3600" dirty="0" smtClean="0"/>
              <a:t>MATRIX</a:t>
            </a:r>
            <a:endParaRPr lang="en-US" sz="3600" dirty="0"/>
          </a:p>
        </p:txBody>
      </p:sp>
      <p:sp>
        <p:nvSpPr>
          <p:cNvPr id="3" name="Right Arrow 2"/>
          <p:cNvSpPr/>
          <p:nvPr/>
        </p:nvSpPr>
        <p:spPr>
          <a:xfrm rot="18971196">
            <a:off x="6925908" y="121143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Arrow 3"/>
          <p:cNvSpPr/>
          <p:nvPr/>
        </p:nvSpPr>
        <p:spPr>
          <a:xfrm rot="10800000">
            <a:off x="3118194" y="2734799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7446676" y="2734799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 rot="7450015">
            <a:off x="3915346" y="4273975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 rot="3386864">
            <a:off x="6577517" y="4257487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 rot="13472091">
            <a:off x="3691041" y="1200579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935879" y="172701"/>
            <a:ext cx="2673557" cy="914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PATRONS</a:t>
            </a:r>
            <a:endParaRPr lang="en-US" sz="3200" dirty="0"/>
          </a:p>
        </p:txBody>
      </p:sp>
      <p:sp>
        <p:nvSpPr>
          <p:cNvPr id="11" name="Rectangle 10"/>
          <p:cNvSpPr/>
          <p:nvPr/>
        </p:nvSpPr>
        <p:spPr>
          <a:xfrm>
            <a:off x="8469837" y="2519915"/>
            <a:ext cx="2644839" cy="914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CIRCULATION VENDORS</a:t>
            </a:r>
            <a:endParaRPr lang="en-US" sz="3200" dirty="0"/>
          </a:p>
        </p:txBody>
      </p:sp>
      <p:sp>
        <p:nvSpPr>
          <p:cNvPr id="12" name="Rectangle 11"/>
          <p:cNvSpPr/>
          <p:nvPr/>
        </p:nvSpPr>
        <p:spPr>
          <a:xfrm>
            <a:off x="7446675" y="4977287"/>
            <a:ext cx="3009289" cy="914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dirty="0" smtClean="0"/>
              <a:t>BARD</a:t>
            </a:r>
            <a:endParaRPr lang="en-US" sz="3200" dirty="0"/>
          </a:p>
        </p:txBody>
      </p:sp>
      <p:sp>
        <p:nvSpPr>
          <p:cNvPr id="13" name="Rectangle 12"/>
          <p:cNvSpPr/>
          <p:nvPr/>
        </p:nvSpPr>
        <p:spPr>
          <a:xfrm>
            <a:off x="1321905" y="172701"/>
            <a:ext cx="2339678" cy="914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STANDARDS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9330" y="2519915"/>
            <a:ext cx="2867448" cy="914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BOOK </a:t>
            </a:r>
          </a:p>
          <a:p>
            <a:pPr algn="ctr"/>
            <a:r>
              <a:rPr lang="en-US" sz="3200" dirty="0"/>
              <a:t>PRODUCTION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321905" y="4977287"/>
            <a:ext cx="2607411" cy="914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dirty="0"/>
              <a:t>NETWORK</a:t>
            </a:r>
            <a:r>
              <a:rPr lang="en-US" sz="3200" dirty="0"/>
              <a:t> </a:t>
            </a:r>
            <a:r>
              <a:rPr lang="pl-PL" sz="3200" dirty="0"/>
              <a:t>LIBRARIES</a:t>
            </a:r>
            <a:endParaRPr lang="en-US" sz="3200" dirty="0"/>
          </a:p>
        </p:txBody>
      </p:sp>
      <p:sp>
        <p:nvSpPr>
          <p:cNvPr id="18" name="Rectangle 17"/>
          <p:cNvSpPr/>
          <p:nvPr/>
        </p:nvSpPr>
        <p:spPr>
          <a:xfrm>
            <a:off x="173209" y="3504201"/>
            <a:ext cx="914400" cy="39610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007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2291238" y="3510420"/>
            <a:ext cx="914400" cy="39610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084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1229025" y="3504202"/>
            <a:ext cx="914400" cy="39610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260 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780170" y="939587"/>
            <a:ext cx="1373455" cy="39610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ALL MARC21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188227" y="4032891"/>
            <a:ext cx="914400" cy="39610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856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1261106" y="4032890"/>
            <a:ext cx="914400" cy="39610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306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2309979" y="4023231"/>
            <a:ext cx="914400" cy="39610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9xx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4125023" y="5495582"/>
            <a:ext cx="914400" cy="39610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856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4125023" y="4975548"/>
            <a:ext cx="914400" cy="39610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655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254032" y="5495580"/>
            <a:ext cx="914400" cy="39610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082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64265" y="4969776"/>
            <a:ext cx="914400" cy="39610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072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10631783" y="5472538"/>
            <a:ext cx="914400" cy="39610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4XX</a:t>
            </a:r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10631783" y="4965077"/>
            <a:ext cx="914400" cy="39610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516</a:t>
            </a:r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>
            <a:off x="6388146" y="5495581"/>
            <a:ext cx="914400" cy="39610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084</a:t>
            </a:r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6388146" y="4974755"/>
            <a:ext cx="914400" cy="39610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072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8325413" y="4019402"/>
            <a:ext cx="1100309" cy="39610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511/700</a:t>
            </a:r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10450764" y="3503953"/>
            <a:ext cx="914400" cy="39610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538</a:t>
            </a:r>
            <a:endParaRPr lang="en-US" dirty="0"/>
          </a:p>
        </p:txBody>
      </p:sp>
      <p:sp>
        <p:nvSpPr>
          <p:cNvPr id="37" name="Rectangle 36"/>
          <p:cNvSpPr/>
          <p:nvPr/>
        </p:nvSpPr>
        <p:spPr>
          <a:xfrm>
            <a:off x="9425722" y="3503953"/>
            <a:ext cx="914400" cy="39610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4XX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8329512" y="3504201"/>
            <a:ext cx="914400" cy="39610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072</a:t>
            </a:r>
            <a:endParaRPr lang="en-US" dirty="0"/>
          </a:p>
        </p:txBody>
      </p:sp>
      <p:sp>
        <p:nvSpPr>
          <p:cNvPr id="39" name="Rectangle 38"/>
          <p:cNvSpPr/>
          <p:nvPr/>
        </p:nvSpPr>
        <p:spPr>
          <a:xfrm>
            <a:off x="10561406" y="4027125"/>
            <a:ext cx="914400" cy="39610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521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9536364" y="4027125"/>
            <a:ext cx="914400" cy="39610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520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10044963" y="1209680"/>
            <a:ext cx="914400" cy="39610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521</a:t>
            </a:r>
            <a:endParaRPr lang="en-US" dirty="0"/>
          </a:p>
        </p:txBody>
      </p:sp>
      <p:sp>
        <p:nvSpPr>
          <p:cNvPr id="42" name="Rectangle 41"/>
          <p:cNvSpPr/>
          <p:nvPr/>
        </p:nvSpPr>
        <p:spPr>
          <a:xfrm>
            <a:off x="8962981" y="1204424"/>
            <a:ext cx="967642" cy="39610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041/546</a:t>
            </a:r>
            <a:endParaRPr lang="en-US" dirty="0"/>
          </a:p>
        </p:txBody>
      </p:sp>
      <p:sp>
        <p:nvSpPr>
          <p:cNvPr id="43" name="Rectangle 42"/>
          <p:cNvSpPr/>
          <p:nvPr/>
        </p:nvSpPr>
        <p:spPr>
          <a:xfrm>
            <a:off x="7934242" y="1193156"/>
            <a:ext cx="914400" cy="39610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072</a:t>
            </a:r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7809019" y="69633"/>
            <a:ext cx="1550844" cy="39610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341/532</a:t>
            </a:r>
            <a:endParaRPr lang="en-US" dirty="0"/>
          </a:p>
        </p:txBody>
      </p:sp>
      <p:sp>
        <p:nvSpPr>
          <p:cNvPr id="48" name="Rectangle 47"/>
          <p:cNvSpPr/>
          <p:nvPr/>
        </p:nvSpPr>
        <p:spPr>
          <a:xfrm>
            <a:off x="7415112" y="5990374"/>
            <a:ext cx="914400" cy="39610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520</a:t>
            </a:r>
            <a:endParaRPr lang="en-US" dirty="0"/>
          </a:p>
        </p:txBody>
      </p:sp>
      <p:sp>
        <p:nvSpPr>
          <p:cNvPr id="49" name="Rectangle 48"/>
          <p:cNvSpPr/>
          <p:nvPr/>
        </p:nvSpPr>
        <p:spPr>
          <a:xfrm>
            <a:off x="8494119" y="5984878"/>
            <a:ext cx="914400" cy="39610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521</a:t>
            </a:r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9525393" y="5973545"/>
            <a:ext cx="914400" cy="39610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856</a:t>
            </a:r>
            <a:endParaRPr lang="en-US" dirty="0"/>
          </a:p>
        </p:txBody>
      </p:sp>
      <p:sp>
        <p:nvSpPr>
          <p:cNvPr id="51" name="Rectangle 50"/>
          <p:cNvSpPr/>
          <p:nvPr/>
        </p:nvSpPr>
        <p:spPr>
          <a:xfrm>
            <a:off x="7583162" y="4762403"/>
            <a:ext cx="1670496" cy="39610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341/532</a:t>
            </a:r>
            <a:endParaRPr lang="en-US" dirty="0"/>
          </a:p>
        </p:txBody>
      </p:sp>
      <p:sp>
        <p:nvSpPr>
          <p:cNvPr id="52" name="Rectangle 51"/>
          <p:cNvSpPr/>
          <p:nvPr/>
        </p:nvSpPr>
        <p:spPr>
          <a:xfrm>
            <a:off x="8266219" y="2165138"/>
            <a:ext cx="1550844" cy="39610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341/532</a:t>
            </a:r>
            <a:endParaRPr lang="en-US" dirty="0"/>
          </a:p>
        </p:txBody>
      </p:sp>
      <p:sp>
        <p:nvSpPr>
          <p:cNvPr id="53" name="Rectangle 52"/>
          <p:cNvSpPr/>
          <p:nvPr/>
        </p:nvSpPr>
        <p:spPr>
          <a:xfrm>
            <a:off x="1336679" y="4625809"/>
            <a:ext cx="1550844" cy="39610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341/532</a:t>
            </a: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109330" y="2178010"/>
            <a:ext cx="1550844" cy="39610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341/532</a:t>
            </a:r>
            <a:endParaRPr lang="en-US" dirty="0"/>
          </a:p>
        </p:txBody>
      </p:sp>
      <p:sp>
        <p:nvSpPr>
          <p:cNvPr id="55" name="Rectangle 54"/>
          <p:cNvSpPr/>
          <p:nvPr/>
        </p:nvSpPr>
        <p:spPr>
          <a:xfrm>
            <a:off x="11255828" y="3013365"/>
            <a:ext cx="914400" cy="39610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260</a:t>
            </a:r>
            <a:endParaRPr lang="en-US" dirty="0"/>
          </a:p>
        </p:txBody>
      </p:sp>
      <p:sp>
        <p:nvSpPr>
          <p:cNvPr id="56" name="Rectangle 55"/>
          <p:cNvSpPr/>
          <p:nvPr/>
        </p:nvSpPr>
        <p:spPr>
          <a:xfrm>
            <a:off x="11255828" y="2519915"/>
            <a:ext cx="914400" cy="39610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041</a:t>
            </a:r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10798628" y="155070"/>
            <a:ext cx="1103593" cy="39610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511/700</a:t>
            </a:r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10798628" y="679723"/>
            <a:ext cx="914400" cy="39610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506</a:t>
            </a:r>
            <a:endParaRPr lang="en-US" dirty="0"/>
          </a:p>
        </p:txBody>
      </p:sp>
      <p:sp>
        <p:nvSpPr>
          <p:cNvPr id="59" name="Rectangle 58"/>
          <p:cNvSpPr/>
          <p:nvPr/>
        </p:nvSpPr>
        <p:spPr>
          <a:xfrm>
            <a:off x="6390860" y="5987113"/>
            <a:ext cx="914400" cy="39610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506</a:t>
            </a:r>
            <a:endParaRPr lang="en-US" dirty="0"/>
          </a:p>
        </p:txBody>
      </p:sp>
      <p:sp>
        <p:nvSpPr>
          <p:cNvPr id="60" name="Rectangle 59"/>
          <p:cNvSpPr/>
          <p:nvPr/>
        </p:nvSpPr>
        <p:spPr>
          <a:xfrm>
            <a:off x="10611529" y="5967790"/>
            <a:ext cx="914400" cy="39610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520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264265" y="5980903"/>
            <a:ext cx="914400" cy="39610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084</a:t>
            </a:r>
            <a:endParaRPr lang="en-US" dirty="0"/>
          </a:p>
        </p:txBody>
      </p:sp>
      <p:sp>
        <p:nvSpPr>
          <p:cNvPr id="62" name="Rectangle 61"/>
          <p:cNvSpPr/>
          <p:nvPr/>
        </p:nvSpPr>
        <p:spPr>
          <a:xfrm>
            <a:off x="1322970" y="5990374"/>
            <a:ext cx="914400" cy="39610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520</a:t>
            </a:r>
            <a:endParaRPr lang="en-US" dirty="0"/>
          </a:p>
        </p:txBody>
      </p:sp>
      <p:sp>
        <p:nvSpPr>
          <p:cNvPr id="63" name="Rectangle 62"/>
          <p:cNvSpPr/>
          <p:nvPr/>
        </p:nvSpPr>
        <p:spPr>
          <a:xfrm>
            <a:off x="2381675" y="5990373"/>
            <a:ext cx="914400" cy="39610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590</a:t>
            </a:r>
            <a:endParaRPr lang="en-US" dirty="0"/>
          </a:p>
        </p:txBody>
      </p:sp>
      <p:sp>
        <p:nvSpPr>
          <p:cNvPr id="64" name="Rectangle 63"/>
          <p:cNvSpPr/>
          <p:nvPr/>
        </p:nvSpPr>
        <p:spPr>
          <a:xfrm>
            <a:off x="3446540" y="6002829"/>
            <a:ext cx="914400" cy="39610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260</a:t>
            </a:r>
            <a:endParaRPr lang="en-US" dirty="0"/>
          </a:p>
        </p:txBody>
      </p:sp>
      <p:sp>
        <p:nvSpPr>
          <p:cNvPr id="66" name="Rectangle 65"/>
          <p:cNvSpPr/>
          <p:nvPr/>
        </p:nvSpPr>
        <p:spPr>
          <a:xfrm>
            <a:off x="10174583" y="2160356"/>
            <a:ext cx="914400" cy="39610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516</a:t>
            </a:r>
            <a:endParaRPr lang="en-US" dirty="0"/>
          </a:p>
        </p:txBody>
      </p:sp>
      <p:sp>
        <p:nvSpPr>
          <p:cNvPr id="67" name="Rectangle 66"/>
          <p:cNvSpPr/>
          <p:nvPr/>
        </p:nvSpPr>
        <p:spPr>
          <a:xfrm>
            <a:off x="11088983" y="1203714"/>
            <a:ext cx="914400" cy="39610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516</a:t>
            </a:r>
            <a:endParaRPr lang="en-US" dirty="0"/>
          </a:p>
        </p:txBody>
      </p:sp>
      <p:sp>
        <p:nvSpPr>
          <p:cNvPr id="68" name="Rectangle 67"/>
          <p:cNvSpPr/>
          <p:nvPr/>
        </p:nvSpPr>
        <p:spPr>
          <a:xfrm>
            <a:off x="9587763" y="48300"/>
            <a:ext cx="914400" cy="39610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4XX</a:t>
            </a:r>
            <a:endParaRPr lang="en-US" dirty="0"/>
          </a:p>
        </p:txBody>
      </p:sp>
      <p:sp>
        <p:nvSpPr>
          <p:cNvPr id="69" name="Rectangle 68"/>
          <p:cNvSpPr/>
          <p:nvPr/>
        </p:nvSpPr>
        <p:spPr>
          <a:xfrm>
            <a:off x="9536364" y="4767569"/>
            <a:ext cx="914400" cy="39610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538</a:t>
            </a:r>
            <a:endParaRPr lang="en-US" dirty="0"/>
          </a:p>
        </p:txBody>
      </p:sp>
      <p:sp>
        <p:nvSpPr>
          <p:cNvPr id="70" name="Rectangle 69"/>
          <p:cNvSpPr/>
          <p:nvPr/>
        </p:nvSpPr>
        <p:spPr>
          <a:xfrm>
            <a:off x="3009716" y="4625809"/>
            <a:ext cx="914400" cy="39610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538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45328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871" y="286603"/>
            <a:ext cx="11095809" cy="1450757"/>
          </a:xfrm>
        </p:spPr>
        <p:txBody>
          <a:bodyPr>
            <a:normAutofit/>
          </a:bodyPr>
          <a:lstStyle/>
          <a:p>
            <a:pPr algn="ctr" fontAlgn="base"/>
            <a:r>
              <a:rPr lang="en-US" dirty="0"/>
              <a:t>And that brings us to the end. I’d like to thank you for your time and attention today.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1845733"/>
            <a:ext cx="12121243" cy="4462537"/>
          </a:xfrm>
        </p:spPr>
        <p:txBody>
          <a:bodyPr>
            <a:normAutofit/>
          </a:bodyPr>
          <a:lstStyle/>
          <a:p>
            <a:r>
              <a:rPr lang="en-US" dirty="0"/>
              <a:t>If anyone </a:t>
            </a:r>
            <a:r>
              <a:rPr lang="en-US" dirty="0" smtClean="0"/>
              <a:t>w</a:t>
            </a:r>
            <a:r>
              <a:rPr lang="pl-PL" dirty="0" smtClean="0"/>
              <a:t>ould</a:t>
            </a:r>
            <a:r>
              <a:rPr lang="en-US" dirty="0" smtClean="0"/>
              <a:t> </a:t>
            </a:r>
            <a:r>
              <a:rPr lang="en-US" dirty="0"/>
              <a:t>like more information or has questions, please feel free to </a:t>
            </a:r>
            <a:r>
              <a:rPr lang="en-US" dirty="0" smtClean="0"/>
              <a:t>contact</a:t>
            </a:r>
            <a:r>
              <a:rPr lang="pl-PL" dirty="0" smtClean="0"/>
              <a:t> NLS/BCS team</a:t>
            </a:r>
          </a:p>
          <a:p>
            <a:r>
              <a:rPr lang="pl-PL" dirty="0" smtClean="0"/>
              <a:t>BCS contact: </a:t>
            </a:r>
          </a:p>
          <a:p>
            <a:r>
              <a:rPr lang="pl-PL" dirty="0" smtClean="0">
                <a:hlinkClick r:id="rId2"/>
              </a:rPr>
              <a:t>bcs@loc.gov</a:t>
            </a:r>
            <a:endParaRPr lang="pl-PL" dirty="0" smtClean="0"/>
          </a:p>
          <a:p>
            <a:r>
              <a:rPr lang="pl-PL" dirty="0" smtClean="0"/>
              <a:t>Bibliographic Control Section Head contact:</a:t>
            </a:r>
          </a:p>
          <a:p>
            <a:r>
              <a:rPr lang="pl-PL" dirty="0" smtClean="0">
                <a:hlinkClick r:id="rId3"/>
              </a:rPr>
              <a:t>ahoffman@loc.gov</a:t>
            </a:r>
            <a:endParaRPr lang="pl-PL" dirty="0" smtClean="0"/>
          </a:p>
          <a:p>
            <a:r>
              <a:rPr lang="pl-PL" dirty="0" smtClean="0"/>
              <a:t>NLS website: </a:t>
            </a:r>
          </a:p>
          <a:p>
            <a:r>
              <a:rPr lang="en-US" dirty="0">
                <a:hlinkClick r:id="rId4"/>
              </a:rPr>
              <a:t>https://www.loc.gov/nls</a:t>
            </a:r>
            <a:r>
              <a:rPr lang="en-US" dirty="0" smtClean="0">
                <a:hlinkClick r:id="rId4"/>
              </a:rPr>
              <a:t>/</a:t>
            </a:r>
            <a:endParaRPr lang="pl-PL" dirty="0" smtClean="0"/>
          </a:p>
          <a:p>
            <a:r>
              <a:rPr lang="pl-PL" dirty="0" smtClean="0"/>
              <a:t>NLS catalog: </a:t>
            </a:r>
          </a:p>
          <a:p>
            <a:r>
              <a:rPr lang="en-US" dirty="0">
                <a:hlinkClick r:id="rId5"/>
              </a:rPr>
              <a:t>https://</a:t>
            </a:r>
            <a:r>
              <a:rPr lang="en-US" dirty="0" smtClean="0">
                <a:hlinkClick r:id="rId5"/>
              </a:rPr>
              <a:t>nlscatalog.loc.gov/webvoy.htm</a:t>
            </a:r>
            <a:endParaRPr lang="pl-PL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9123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86603"/>
            <a:ext cx="12121243" cy="1450757"/>
          </a:xfr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MARC records accessibility in the making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3469" y="2408738"/>
            <a:ext cx="1174674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dirty="0"/>
          </a:p>
          <a:p>
            <a:r>
              <a:rPr lang="pl-PL" dirty="0" smtClean="0"/>
              <a:t>          </a:t>
            </a:r>
            <a:r>
              <a:rPr lang="en-US" dirty="0"/>
              <a:t>NLS receives feedback and accessibility requirements from patrons and Network libraries </a:t>
            </a:r>
            <a:endParaRPr lang="pl-PL" dirty="0" smtClean="0"/>
          </a:p>
          <a:p>
            <a:endParaRPr lang="pl-PL" dirty="0"/>
          </a:p>
          <a:p>
            <a:r>
              <a:rPr lang="pl-PL" dirty="0" smtClean="0"/>
              <a:t>          </a:t>
            </a:r>
            <a:r>
              <a:rPr lang="en-US" dirty="0" smtClean="0"/>
              <a:t>NLS l</a:t>
            </a:r>
            <a:r>
              <a:rPr lang="pl-PL" dirty="0" smtClean="0"/>
              <a:t>istens and learns</a:t>
            </a:r>
            <a:r>
              <a:rPr lang="en-US" dirty="0" smtClean="0"/>
              <a:t> and constantly </a:t>
            </a:r>
            <a:r>
              <a:rPr lang="pl-PL" dirty="0" smtClean="0"/>
              <a:t>improves</a:t>
            </a:r>
            <a:r>
              <a:rPr lang="en-US" dirty="0" smtClean="0"/>
              <a:t> accessibility of</a:t>
            </a:r>
            <a:r>
              <a:rPr lang="pl-PL" dirty="0" smtClean="0"/>
              <a:t> </a:t>
            </a:r>
            <a:r>
              <a:rPr lang="en-US" dirty="0" smtClean="0"/>
              <a:t>NLS c</a:t>
            </a:r>
            <a:r>
              <a:rPr lang="pl-PL" dirty="0" smtClean="0"/>
              <a:t>atalog</a:t>
            </a:r>
            <a:endParaRPr lang="en-US" dirty="0" smtClean="0"/>
          </a:p>
          <a:p>
            <a:endParaRPr lang="en-US" dirty="0" smtClean="0"/>
          </a:p>
          <a:p>
            <a:r>
              <a:rPr lang="pl-PL" dirty="0" smtClean="0"/>
              <a:t>          </a:t>
            </a:r>
            <a:r>
              <a:rPr lang="en-US" dirty="0"/>
              <a:t>NLS’s Bibliographic Control Section designs MARC records that address patron accessibility </a:t>
            </a:r>
            <a:r>
              <a:rPr lang="en-US" dirty="0" smtClean="0"/>
              <a:t>needs</a:t>
            </a:r>
            <a:endParaRPr lang="pl-PL" dirty="0" smtClean="0"/>
          </a:p>
          <a:p>
            <a:endParaRPr lang="pl-PL" dirty="0" smtClean="0"/>
          </a:p>
          <a:p>
            <a:r>
              <a:rPr lang="pl-PL" dirty="0" smtClean="0"/>
              <a:t>          </a:t>
            </a:r>
            <a:r>
              <a:rPr lang="en-US" dirty="0" smtClean="0"/>
              <a:t>NLS MARC is an ongoing design process</a:t>
            </a:r>
            <a:endParaRPr lang="pl-PL" dirty="0" smtClean="0"/>
          </a:p>
          <a:p>
            <a:endParaRPr lang="en-US" dirty="0" smtClean="0"/>
          </a:p>
          <a:p>
            <a:r>
              <a:rPr lang="pl-PL" dirty="0" smtClean="0"/>
              <a:t>          </a:t>
            </a:r>
            <a:r>
              <a:rPr lang="en-US" dirty="0" smtClean="0"/>
              <a:t>New </a:t>
            </a:r>
            <a:r>
              <a:rPr lang="en-US" dirty="0"/>
              <a:t>formats demands influenced NLA MARC records (print to web) </a:t>
            </a:r>
            <a:endParaRPr lang="pl-PL" dirty="0" smtClean="0"/>
          </a:p>
          <a:p>
            <a:endParaRPr lang="en-US" dirty="0" smtClean="0"/>
          </a:p>
          <a:p>
            <a:r>
              <a:rPr lang="pl-PL" dirty="0" smtClean="0"/>
              <a:t>          </a:t>
            </a:r>
            <a:r>
              <a:rPr lang="en-US" dirty="0"/>
              <a:t>NLS maintains the highest quality of accessibility and will introduce new tags to </a:t>
            </a:r>
            <a:r>
              <a:rPr lang="en-US" dirty="0" smtClean="0"/>
              <a:t>continuously improve</a:t>
            </a:r>
            <a:endParaRPr lang="pl-PL" dirty="0" smtClean="0"/>
          </a:p>
          <a:p>
            <a:r>
              <a:rPr lang="pl-PL" dirty="0"/>
              <a:t> </a:t>
            </a:r>
            <a:r>
              <a:rPr lang="pl-PL" dirty="0" smtClean="0"/>
              <a:t>         </a:t>
            </a:r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173469" y="2716442"/>
            <a:ext cx="428975" cy="261474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>
            <a:off x="208849" y="5486401"/>
            <a:ext cx="428975" cy="261474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177903" y="3276548"/>
            <a:ext cx="428975" cy="261474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177902" y="3849111"/>
            <a:ext cx="428975" cy="261474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199476" y="4924613"/>
            <a:ext cx="428975" cy="261474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>
            <a:off x="208849" y="4401660"/>
            <a:ext cx="428975" cy="261474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7281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" y="0"/>
            <a:ext cx="12153900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b="1" i="1" dirty="0"/>
              <a:t>MARC record accessibility tags are a hidden treasure behind the discoverability of library </a:t>
            </a:r>
            <a:r>
              <a:rPr lang="en-US" b="1" i="1" dirty="0" smtClean="0"/>
              <a:t>collections</a:t>
            </a:r>
            <a:endParaRPr lang="pl-PL" b="1" i="1" dirty="0" smtClean="0"/>
          </a:p>
          <a:p>
            <a:pPr algn="ctr"/>
            <a:r>
              <a:rPr lang="pl-PL" b="1" i="1" dirty="0" smtClean="0"/>
              <a:t>MARC vs MARC partners</a:t>
            </a:r>
            <a:r>
              <a:rPr lang="en-US" b="1" i="1" dirty="0" smtClean="0"/>
              <a:t> </a:t>
            </a:r>
            <a:endParaRPr lang="pl-PL" b="1" i="1" dirty="0" smtClean="0"/>
          </a:p>
        </p:txBody>
      </p:sp>
      <p:sp>
        <p:nvSpPr>
          <p:cNvPr id="4" name="Rectangle 3"/>
          <p:cNvSpPr/>
          <p:nvPr/>
        </p:nvSpPr>
        <p:spPr>
          <a:xfrm>
            <a:off x="0" y="750976"/>
            <a:ext cx="121920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latin typeface="+mj-lt"/>
              </a:rPr>
              <a:t>NLS </a:t>
            </a:r>
            <a:r>
              <a:rPr lang="pl-PL" sz="3200" b="1" dirty="0">
                <a:latin typeface="+mj-lt"/>
              </a:rPr>
              <a:t>MARC </a:t>
            </a:r>
            <a:r>
              <a:rPr lang="en-US" sz="3200" b="1" dirty="0">
                <a:latin typeface="+mj-lt"/>
              </a:rPr>
              <a:t>must</a:t>
            </a:r>
            <a:r>
              <a:rPr lang="pl-PL" sz="3200" b="1" dirty="0">
                <a:latin typeface="+mj-lt"/>
              </a:rPr>
              <a:t> serve </a:t>
            </a:r>
            <a:r>
              <a:rPr lang="en-US" sz="3200" b="1" dirty="0">
                <a:latin typeface="+mj-lt"/>
              </a:rPr>
              <a:t>ALL </a:t>
            </a:r>
            <a:r>
              <a:rPr lang="pl-PL" sz="3200" b="1" u="sng" dirty="0">
                <a:latin typeface="+mj-lt"/>
              </a:rPr>
              <a:t>readers</a:t>
            </a:r>
            <a:r>
              <a:rPr lang="pl-PL" sz="3200" b="1" dirty="0">
                <a:latin typeface="+mj-lt"/>
              </a:rPr>
              <a:t/>
            </a:r>
            <a:br>
              <a:rPr lang="pl-PL" sz="3200" b="1" dirty="0">
                <a:latin typeface="+mj-lt"/>
              </a:rPr>
            </a:br>
            <a:r>
              <a:rPr lang="en-US" sz="3200" b="1" dirty="0">
                <a:latin typeface="+mj-lt"/>
              </a:rPr>
              <a:t/>
            </a:r>
            <a:br>
              <a:rPr lang="en-US" sz="3200" b="1" dirty="0">
                <a:latin typeface="+mj-lt"/>
              </a:rPr>
            </a:br>
            <a:r>
              <a:rPr lang="en-US" sz="3200" b="1" dirty="0">
                <a:latin typeface="+mj-lt"/>
              </a:rPr>
              <a:t>NLS </a:t>
            </a:r>
            <a:r>
              <a:rPr lang="pl-PL" sz="3200" b="1" dirty="0">
                <a:latin typeface="+mj-lt"/>
              </a:rPr>
              <a:t>MARC must follow ALL </a:t>
            </a:r>
            <a:r>
              <a:rPr lang="pl-PL" sz="3200" b="1" u="sng" dirty="0">
                <a:latin typeface="+mj-lt"/>
              </a:rPr>
              <a:t>national standards</a:t>
            </a:r>
            <a:r>
              <a:rPr lang="pl-PL" sz="3200" b="1" dirty="0">
                <a:latin typeface="+mj-lt"/>
              </a:rPr>
              <a:t/>
            </a:r>
            <a:br>
              <a:rPr lang="pl-PL" sz="3200" b="1" dirty="0">
                <a:latin typeface="+mj-lt"/>
              </a:rPr>
            </a:br>
            <a:r>
              <a:rPr lang="en-US" sz="3200" b="1" dirty="0">
                <a:latin typeface="+mj-lt"/>
              </a:rPr>
              <a:t/>
            </a:r>
            <a:br>
              <a:rPr lang="en-US" sz="3200" b="1" dirty="0">
                <a:latin typeface="+mj-lt"/>
              </a:rPr>
            </a:br>
            <a:r>
              <a:rPr lang="en-US" sz="3200" b="1" dirty="0">
                <a:latin typeface="+mj-lt"/>
              </a:rPr>
              <a:t>NLS </a:t>
            </a:r>
            <a:r>
              <a:rPr lang="pl-PL" sz="3200" b="1" dirty="0">
                <a:latin typeface="+mj-lt"/>
              </a:rPr>
              <a:t>MARC </a:t>
            </a:r>
            <a:r>
              <a:rPr lang="en-US" sz="3200" b="1" dirty="0">
                <a:latin typeface="+mj-lt"/>
              </a:rPr>
              <a:t>must</a:t>
            </a:r>
            <a:r>
              <a:rPr lang="pl-PL" sz="3200" b="1" dirty="0">
                <a:latin typeface="+mj-lt"/>
              </a:rPr>
              <a:t> support ALL </a:t>
            </a:r>
            <a:r>
              <a:rPr lang="pl-PL" sz="3200" b="1" u="sng" dirty="0">
                <a:latin typeface="+mj-lt"/>
              </a:rPr>
              <a:t>network libraries</a:t>
            </a:r>
            <a:r>
              <a:rPr lang="pl-PL" sz="3200" b="1" dirty="0">
                <a:latin typeface="+mj-lt"/>
              </a:rPr>
              <a:t/>
            </a:r>
            <a:br>
              <a:rPr lang="pl-PL" sz="3200" b="1" dirty="0">
                <a:latin typeface="+mj-lt"/>
              </a:rPr>
            </a:br>
            <a:r>
              <a:rPr lang="en-US" sz="3200" b="1" dirty="0">
                <a:latin typeface="+mj-lt"/>
              </a:rPr>
              <a:t/>
            </a:r>
            <a:br>
              <a:rPr lang="en-US" sz="3200" b="1" dirty="0">
                <a:latin typeface="+mj-lt"/>
              </a:rPr>
            </a:br>
            <a:r>
              <a:rPr lang="en-US" sz="3200" b="1" dirty="0">
                <a:latin typeface="+mj-lt"/>
              </a:rPr>
              <a:t>NLS </a:t>
            </a:r>
            <a:r>
              <a:rPr lang="pl-PL" sz="3200" b="1" dirty="0">
                <a:latin typeface="+mj-lt"/>
              </a:rPr>
              <a:t>MARC</a:t>
            </a:r>
            <a:r>
              <a:rPr lang="en-US" sz="3200" b="1" dirty="0">
                <a:latin typeface="+mj-lt"/>
              </a:rPr>
              <a:t> </a:t>
            </a:r>
            <a:r>
              <a:rPr lang="pl-PL" sz="3200" b="1" dirty="0">
                <a:latin typeface="+mj-lt"/>
              </a:rPr>
              <a:t>must support </a:t>
            </a:r>
            <a:r>
              <a:rPr lang="pl-PL" sz="3200" b="1" u="sng" dirty="0">
                <a:latin typeface="+mj-lt"/>
              </a:rPr>
              <a:t>circulation vendors</a:t>
            </a:r>
            <a:br>
              <a:rPr lang="pl-PL" sz="3200" b="1" u="sng" dirty="0">
                <a:latin typeface="+mj-lt"/>
              </a:rPr>
            </a:br>
            <a:r>
              <a:rPr lang="en-US" sz="3200" b="1" dirty="0">
                <a:latin typeface="+mj-lt"/>
              </a:rPr>
              <a:t/>
            </a:r>
            <a:br>
              <a:rPr lang="en-US" sz="3200" b="1" dirty="0">
                <a:latin typeface="+mj-lt"/>
              </a:rPr>
            </a:br>
            <a:r>
              <a:rPr lang="en-US" sz="3200" b="1" dirty="0">
                <a:latin typeface="+mj-lt"/>
              </a:rPr>
              <a:t>NLS </a:t>
            </a:r>
            <a:r>
              <a:rPr lang="pl-PL" sz="3200" b="1" dirty="0">
                <a:latin typeface="+mj-lt"/>
              </a:rPr>
              <a:t>MARC</a:t>
            </a:r>
            <a:r>
              <a:rPr lang="en-US" sz="3200" b="1" dirty="0">
                <a:latin typeface="+mj-lt"/>
              </a:rPr>
              <a:t> must support </a:t>
            </a:r>
            <a:r>
              <a:rPr lang="en-US" sz="3200" b="1" u="sng" dirty="0">
                <a:latin typeface="+mj-lt"/>
              </a:rPr>
              <a:t>book </a:t>
            </a:r>
            <a:r>
              <a:rPr lang="en-US" sz="3200" b="1" u="sng" dirty="0" smtClean="0">
                <a:latin typeface="+mj-lt"/>
              </a:rPr>
              <a:t>production</a:t>
            </a:r>
            <a:endParaRPr lang="pl-PL" sz="3200" b="1" u="sng" dirty="0" smtClean="0">
              <a:latin typeface="+mj-lt"/>
            </a:endParaRPr>
          </a:p>
          <a:p>
            <a:r>
              <a:rPr lang="pl-PL" sz="3200" b="1" dirty="0">
                <a:latin typeface="+mj-lt"/>
              </a:rPr>
              <a:t/>
            </a:r>
            <a:br>
              <a:rPr lang="pl-PL" sz="3200" b="1" dirty="0">
                <a:latin typeface="+mj-lt"/>
              </a:rPr>
            </a:br>
            <a:r>
              <a:rPr lang="pl-PL" sz="3200" b="1" dirty="0">
                <a:latin typeface="+mj-lt"/>
              </a:rPr>
              <a:t>NLS MARC must support </a:t>
            </a:r>
            <a:r>
              <a:rPr lang="pl-PL" sz="3200" b="1" u="sng" dirty="0">
                <a:latin typeface="+mj-lt"/>
              </a:rPr>
              <a:t>BARD</a:t>
            </a:r>
            <a:endParaRPr lang="en-US" sz="32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421477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4263887" y="1500809"/>
            <a:ext cx="3041373" cy="25841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MARC</a:t>
            </a:r>
            <a:endParaRPr lang="pl-PL" sz="3600" dirty="0" smtClean="0"/>
          </a:p>
          <a:p>
            <a:pPr algn="ctr"/>
            <a:r>
              <a:rPr lang="pl-PL" sz="3600" dirty="0" smtClean="0"/>
              <a:t>MATRIX</a:t>
            </a:r>
            <a:endParaRPr lang="en-US" sz="3600" dirty="0"/>
          </a:p>
        </p:txBody>
      </p:sp>
      <p:sp>
        <p:nvSpPr>
          <p:cNvPr id="3" name="Right Arrow 2"/>
          <p:cNvSpPr/>
          <p:nvPr/>
        </p:nvSpPr>
        <p:spPr>
          <a:xfrm rot="18971196">
            <a:off x="6925908" y="121143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Arrow 3"/>
          <p:cNvSpPr/>
          <p:nvPr/>
        </p:nvSpPr>
        <p:spPr>
          <a:xfrm rot="10800000">
            <a:off x="3118194" y="2734799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7446676" y="2734799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 rot="7450015">
            <a:off x="3915346" y="4273975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 rot="3386864">
            <a:off x="6577517" y="4257487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 rot="13472091">
            <a:off x="3691041" y="1200579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935880" y="172701"/>
            <a:ext cx="2195436" cy="914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PATRONS</a:t>
            </a:r>
            <a:endParaRPr lang="en-US" sz="3200" dirty="0"/>
          </a:p>
        </p:txBody>
      </p:sp>
      <p:sp>
        <p:nvSpPr>
          <p:cNvPr id="11" name="Rectangle 10"/>
          <p:cNvSpPr/>
          <p:nvPr/>
        </p:nvSpPr>
        <p:spPr>
          <a:xfrm>
            <a:off x="8566500" y="2519915"/>
            <a:ext cx="2644839" cy="914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CIRCULATION VENDORS</a:t>
            </a:r>
            <a:endParaRPr lang="en-US" sz="3200" dirty="0"/>
          </a:p>
        </p:txBody>
      </p:sp>
      <p:sp>
        <p:nvSpPr>
          <p:cNvPr id="12" name="Rectangle 11"/>
          <p:cNvSpPr/>
          <p:nvPr/>
        </p:nvSpPr>
        <p:spPr>
          <a:xfrm>
            <a:off x="7446675" y="4977287"/>
            <a:ext cx="3009289" cy="914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dirty="0" smtClean="0"/>
              <a:t>BARD</a:t>
            </a:r>
            <a:endParaRPr lang="en-US" sz="3200" dirty="0"/>
          </a:p>
        </p:txBody>
      </p:sp>
      <p:sp>
        <p:nvSpPr>
          <p:cNvPr id="13" name="Rectangle 12"/>
          <p:cNvSpPr/>
          <p:nvPr/>
        </p:nvSpPr>
        <p:spPr>
          <a:xfrm>
            <a:off x="1321905" y="172701"/>
            <a:ext cx="2339678" cy="914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STANDARDS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9330" y="2519915"/>
            <a:ext cx="2867448" cy="914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BOOK </a:t>
            </a:r>
          </a:p>
          <a:p>
            <a:pPr algn="ctr"/>
            <a:r>
              <a:rPr lang="en-US" sz="3200" dirty="0"/>
              <a:t>PRODUCTION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321905" y="5041425"/>
            <a:ext cx="2607411" cy="914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dirty="0" smtClean="0"/>
              <a:t>NETWORK</a:t>
            </a:r>
            <a:r>
              <a:rPr lang="en-US" sz="3200" dirty="0" smtClean="0"/>
              <a:t> </a:t>
            </a:r>
            <a:r>
              <a:rPr lang="pl-PL" sz="3200" dirty="0" smtClean="0"/>
              <a:t>LIBRARIES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31210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16666" r="35580" b="6830"/>
          <a:stretch/>
        </p:blipFill>
        <p:spPr>
          <a:xfrm>
            <a:off x="0" y="0"/>
            <a:ext cx="11334466" cy="685799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0917987" y="172082"/>
            <a:ext cx="1138773" cy="63411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sz="4400" b="1" dirty="0" smtClean="0"/>
              <a:t>M A R C 21   NLS  EDITION</a:t>
            </a:r>
          </a:p>
          <a:p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" y="3086100"/>
            <a:ext cx="1069521" cy="108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" y="2933700"/>
            <a:ext cx="1069521" cy="54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1" y="3858986"/>
            <a:ext cx="1069521" cy="54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-2722" y="4969332"/>
            <a:ext cx="1069521" cy="54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-14969" y="5279571"/>
            <a:ext cx="1069521" cy="54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-14968" y="6373588"/>
            <a:ext cx="1069521" cy="54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1" y="5736772"/>
            <a:ext cx="1069521" cy="54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-14967" y="6204859"/>
            <a:ext cx="1069521" cy="54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-2723" y="5121730"/>
            <a:ext cx="1069521" cy="54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-14970" y="4822376"/>
            <a:ext cx="1069521" cy="54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-14970" y="4664536"/>
            <a:ext cx="1069521" cy="54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-14971" y="4501247"/>
            <a:ext cx="1069521" cy="54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-14972" y="4033160"/>
            <a:ext cx="1069521" cy="54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-14973" y="2471055"/>
            <a:ext cx="1069521" cy="54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-14974" y="1711775"/>
            <a:ext cx="1069521" cy="54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-14975" y="6700162"/>
            <a:ext cx="597361" cy="54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6" name="Oval 35"/>
          <p:cNvSpPr/>
          <p:nvPr/>
        </p:nvSpPr>
        <p:spPr>
          <a:xfrm>
            <a:off x="6264729" y="1208314"/>
            <a:ext cx="2019300" cy="88718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Cas</a:t>
            </a:r>
            <a:r>
              <a:rPr lang="en-US" b="1" dirty="0">
                <a:solidFill>
                  <a:schemeClr val="tx1"/>
                </a:solidFill>
              </a:rPr>
              <a:t>s</a:t>
            </a:r>
            <a:r>
              <a:rPr lang="pl-PL" b="1" dirty="0" smtClean="0">
                <a:solidFill>
                  <a:schemeClr val="tx1"/>
                </a:solidFill>
              </a:rPr>
              <a:t>ette </a:t>
            </a:r>
            <a:r>
              <a:rPr lang="en-US" b="1" dirty="0">
                <a:solidFill>
                  <a:schemeClr val="tx1"/>
                </a:solidFill>
              </a:rPr>
              <a:t>R</a:t>
            </a:r>
            <a:r>
              <a:rPr lang="pl-PL" b="1" dirty="0" smtClean="0">
                <a:solidFill>
                  <a:schemeClr val="tx1"/>
                </a:solidFill>
              </a:rPr>
              <a:t>ecord - RC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53820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16866" r="34341" b="6053"/>
          <a:stretch/>
        </p:blipFill>
        <p:spPr>
          <a:xfrm>
            <a:off x="0" y="37183"/>
            <a:ext cx="11402704" cy="682081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 rot="5244756">
            <a:off x="5977216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 </a:t>
            </a:r>
            <a:endParaRPr lang="en-US" b="1" dirty="0"/>
          </a:p>
        </p:txBody>
      </p:sp>
      <p:sp>
        <p:nvSpPr>
          <p:cNvPr id="7" name="Rectangle 6"/>
          <p:cNvSpPr/>
          <p:nvPr/>
        </p:nvSpPr>
        <p:spPr>
          <a:xfrm rot="5400000">
            <a:off x="8733429" y="2791799"/>
            <a:ext cx="635303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/>
              <a:t>M A R C 21   NLS  EDITION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-17695" y="1387553"/>
            <a:ext cx="1069521" cy="54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-18687" y="4810470"/>
            <a:ext cx="1069521" cy="54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-18688" y="4458609"/>
            <a:ext cx="1069521" cy="54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-18689" y="5115717"/>
            <a:ext cx="1069521" cy="54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-18690" y="5268130"/>
            <a:ext cx="1069521" cy="54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-18691" y="2367559"/>
            <a:ext cx="1069521" cy="54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-18690" y="2525624"/>
            <a:ext cx="1069521" cy="54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-18691" y="2837838"/>
            <a:ext cx="1069521" cy="54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0" y="2687678"/>
            <a:ext cx="1069521" cy="54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0" y="2041940"/>
            <a:ext cx="1069521" cy="54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-18691" y="3812871"/>
            <a:ext cx="1069521" cy="54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0" y="3970154"/>
            <a:ext cx="1069521" cy="54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-18692" y="5772404"/>
            <a:ext cx="1069521" cy="54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-5963" y="3482533"/>
            <a:ext cx="1069521" cy="54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-18688" y="4962883"/>
            <a:ext cx="1069521" cy="54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6264729" y="1208314"/>
            <a:ext cx="2019300" cy="88718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Braille </a:t>
            </a:r>
            <a:r>
              <a:rPr lang="en-US" b="1" dirty="0" smtClean="0">
                <a:solidFill>
                  <a:schemeClr val="tx1"/>
                </a:solidFill>
              </a:rPr>
              <a:t>R</a:t>
            </a:r>
            <a:r>
              <a:rPr lang="pl-PL" b="1" dirty="0" smtClean="0">
                <a:solidFill>
                  <a:schemeClr val="tx1"/>
                </a:solidFill>
              </a:rPr>
              <a:t>ecord - BR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813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-50" t="-266" r="28933" b="5822"/>
          <a:stretch/>
        </p:blipFill>
        <p:spPr>
          <a:xfrm>
            <a:off x="0" y="1"/>
            <a:ext cx="11517718" cy="6867108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4270248" y="3136392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176272" y="987552"/>
            <a:ext cx="5138928" cy="235915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 rot="5400000">
            <a:off x="8747759" y="2769961"/>
            <a:ext cx="63093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/>
              <a:t>M A R C 21   NLS  EDITION</a:t>
            </a:r>
          </a:p>
        </p:txBody>
      </p:sp>
      <p:sp>
        <p:nvSpPr>
          <p:cNvPr id="9" name="Oval 8"/>
          <p:cNvSpPr/>
          <p:nvPr/>
        </p:nvSpPr>
        <p:spPr>
          <a:xfrm>
            <a:off x="8077200" y="2411185"/>
            <a:ext cx="2019300" cy="88718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Braille </a:t>
            </a:r>
            <a:r>
              <a:rPr lang="en-US" b="1" dirty="0" smtClean="0">
                <a:solidFill>
                  <a:schemeClr val="tx1"/>
                </a:solidFill>
              </a:rPr>
              <a:t>R</a:t>
            </a:r>
            <a:r>
              <a:rPr lang="pl-PL" b="1" dirty="0" smtClean="0">
                <a:solidFill>
                  <a:schemeClr val="tx1"/>
                </a:solidFill>
              </a:rPr>
              <a:t>ecord - BR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0829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12275" r="2410" b="5714"/>
          <a:stretch/>
        </p:blipFill>
        <p:spPr>
          <a:xfrm>
            <a:off x="-15876" y="72373"/>
            <a:ext cx="11661152" cy="68034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169658" y="54592"/>
            <a:ext cx="1138773" cy="633256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sz="4400" b="1" dirty="0" smtClean="0"/>
              <a:t>M A R C 21   NLS  EDITION</a:t>
            </a:r>
          </a:p>
          <a:p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-14974" y="1719744"/>
            <a:ext cx="526702" cy="41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0" y="1627464"/>
            <a:ext cx="511728" cy="1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-14974" y="1447521"/>
            <a:ext cx="526702" cy="79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-14974" y="1040656"/>
            <a:ext cx="526702" cy="79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-14974" y="906432"/>
            <a:ext cx="526702" cy="79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0" y="1955056"/>
            <a:ext cx="526702" cy="79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-7487" y="1835513"/>
            <a:ext cx="526702" cy="79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0" y="2327463"/>
            <a:ext cx="526702" cy="79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0" y="2552146"/>
            <a:ext cx="526702" cy="79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-14974" y="2753450"/>
            <a:ext cx="526702" cy="79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-14974" y="2950770"/>
            <a:ext cx="526702" cy="79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-15876" y="3111420"/>
            <a:ext cx="526702" cy="79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-15876" y="3257081"/>
            <a:ext cx="526702" cy="79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0" y="3367571"/>
            <a:ext cx="526702" cy="79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-7487" y="3474077"/>
            <a:ext cx="526702" cy="79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-7487" y="3572615"/>
            <a:ext cx="526702" cy="79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-15876" y="3776404"/>
            <a:ext cx="526702" cy="79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-15876" y="3992564"/>
            <a:ext cx="526702" cy="79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-15876" y="4091938"/>
            <a:ext cx="526702" cy="79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-15876" y="4291743"/>
            <a:ext cx="526702" cy="79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-15876" y="4406103"/>
            <a:ext cx="526702" cy="79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-15876" y="4532451"/>
            <a:ext cx="526702" cy="79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-15876" y="4622910"/>
            <a:ext cx="526702" cy="79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-15876" y="5223966"/>
            <a:ext cx="526702" cy="79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-15876" y="5622443"/>
            <a:ext cx="526702" cy="79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2" name="Oval 51"/>
          <p:cNvSpPr/>
          <p:nvPr/>
        </p:nvSpPr>
        <p:spPr>
          <a:xfrm>
            <a:off x="6264729" y="1208314"/>
            <a:ext cx="2019300" cy="88718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Digital Talking Book R</a:t>
            </a:r>
            <a:r>
              <a:rPr lang="pl-PL" b="1" dirty="0" smtClean="0">
                <a:solidFill>
                  <a:schemeClr val="tx1"/>
                </a:solidFill>
              </a:rPr>
              <a:t>ecord - DB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5272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85800"/>
          </a:xfr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pl-PL" dirty="0" smtClean="0"/>
              <a:t>BARD view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t="9672" b="49799"/>
          <a:stretch/>
        </p:blipFill>
        <p:spPr>
          <a:xfrm>
            <a:off x="0" y="925286"/>
            <a:ext cx="12262757" cy="516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95666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5156</TotalTime>
  <Words>410</Words>
  <Application>Microsoft Office PowerPoint</Application>
  <PresentationFormat>Widescreen</PresentationFormat>
  <Paragraphs>116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Retrospect</vt:lpstr>
      <vt:lpstr>Designed for Accessibility:  MARC Records for the National Library Service for the Blind and Print Disabled </vt:lpstr>
      <vt:lpstr>MARC records accessibility in the making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BARD view</vt:lpstr>
      <vt:lpstr>New Accesibility MARC Tags</vt:lpstr>
      <vt:lpstr>PowerPoint Presentation</vt:lpstr>
      <vt:lpstr>And that brings us to the end. I’d like to thank you for your time and attention today.</vt:lpstr>
    </vt:vector>
  </TitlesOfParts>
  <Company>The Library of Congress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Designed for Accessibility:  MARC Records for the National Library Service for the Blind and Print Disabled</dc:title>
  <dc:creator>Anita Hoffman</dc:creator>
  <cp:lastModifiedBy>Anita Hoffman</cp:lastModifiedBy>
  <cp:revision>44</cp:revision>
  <dcterms:created xsi:type="dcterms:W3CDTF">2022-03-04T02:42:09Z</dcterms:created>
  <dcterms:modified xsi:type="dcterms:W3CDTF">2022-03-07T17:42:26Z</dcterms:modified>
</cp:coreProperties>
</file>