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4"/>
  </p:notesMasterIdLst>
  <p:sldIdLst>
    <p:sldId id="258" r:id="rId2"/>
    <p:sldId id="306" r:id="rId3"/>
    <p:sldId id="325" r:id="rId4"/>
    <p:sldId id="321" r:id="rId5"/>
    <p:sldId id="326" r:id="rId6"/>
    <p:sldId id="322" r:id="rId7"/>
    <p:sldId id="328" r:id="rId8"/>
    <p:sldId id="329" r:id="rId9"/>
    <p:sldId id="330" r:id="rId10"/>
    <p:sldId id="331" r:id="rId11"/>
    <p:sldId id="332" r:id="rId12"/>
    <p:sldId id="333" r:id="rId13"/>
  </p:sldIdLst>
  <p:sldSz cx="12192000" cy="6858000"/>
  <p:notesSz cx="6858000" cy="9144000"/>
  <p:embeddedFontLst>
    <p:embeddedFont>
      <p:font typeface="Calibri Light" panose="020F0302020204030204" pitchFamily="34" charset="0"/>
      <p:regular r:id="rId15"/>
      <p:italic r:id="rId16"/>
    </p:embeddedFont>
    <p:embeddedFont>
      <p:font typeface="Calibri" panose="020F0502020204030204" pitchFamily="34" charset="0"/>
      <p:regular r:id="rId17"/>
      <p:bold r:id="rId18"/>
      <p:italic r:id="rId19"/>
      <p:boldItalic r:id="rId20"/>
    </p:embeddedFont>
    <p:embeddedFont>
      <p:font typeface="Druk Cond Super" charset="0"/>
      <p:bold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tz, Zachary (NIH/NEI) [E]" initials="BZ([" lastIdx="1" clrIdx="0">
    <p:extLst>
      <p:ext uri="{19B8F6BF-5375-455C-9EA6-DF929625EA0E}">
        <p15:presenceInfo xmlns:p15="http://schemas.microsoft.com/office/powerpoint/2012/main" userId="S::batzza@nih.gov::3ec7ae1e-2365-44b8-88e6-037de37555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8CBAD"/>
    <a:srgbClr val="DEEBF7"/>
    <a:srgbClr val="D2DEEF"/>
    <a:srgbClr val="DAE3F3"/>
    <a:srgbClr val="F2F2F2"/>
    <a:srgbClr val="F05122"/>
    <a:srgbClr val="111111"/>
    <a:srgbClr val="D6D1DA"/>
    <a:srgbClr val="2423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82" autoAdjust="0"/>
    <p:restoredTop sz="83731" autoAdjust="0"/>
  </p:normalViewPr>
  <p:slideViewPr>
    <p:cSldViewPr snapToGrid="0">
      <p:cViewPr varScale="1">
        <p:scale>
          <a:sx n="54" d="100"/>
          <a:sy n="54" d="100"/>
        </p:scale>
        <p:origin x="484" y="48"/>
      </p:cViewPr>
      <p:guideLst/>
    </p:cSldViewPr>
  </p:slideViewPr>
  <p:notesTextViewPr>
    <p:cViewPr>
      <p:scale>
        <a:sx n="1" d="1"/>
        <a:sy n="1" d="1"/>
      </p:scale>
      <p:origin x="0" y="0"/>
    </p:cViewPr>
  </p:notesTextViewPr>
  <p:sorterViewPr>
    <p:cViewPr>
      <p:scale>
        <a:sx n="108" d="100"/>
        <a:sy n="10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037A97-FEDB-4FFC-909B-DDFAEFA3C763}"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A5F38B22-84E6-42DA-A803-252F326A0C09}">
      <dgm:prSet/>
      <dgm:spPr/>
      <dgm:t>
        <a:bodyPr/>
        <a:lstStyle/>
        <a:p>
          <a:r>
            <a:rPr lang="en-US" dirty="0" smtClean="0"/>
            <a:t>1965</a:t>
          </a:r>
          <a:endParaRPr lang="en-US" dirty="0"/>
        </a:p>
      </dgm:t>
    </dgm:pt>
    <dgm:pt modelId="{90D0263A-B022-4C74-9C0D-7C31036434C9}" type="parTrans" cxnId="{05E8D548-F744-4A99-B908-CC2904275555}">
      <dgm:prSet/>
      <dgm:spPr/>
      <dgm:t>
        <a:bodyPr/>
        <a:lstStyle/>
        <a:p>
          <a:endParaRPr lang="en-US"/>
        </a:p>
      </dgm:t>
    </dgm:pt>
    <dgm:pt modelId="{4FD68C94-329F-4E4E-A15E-C4A24F3F588A}" type="sibTrans" cxnId="{05E8D548-F744-4A99-B908-CC2904275555}">
      <dgm:prSet/>
      <dgm:spPr/>
      <dgm:t>
        <a:bodyPr/>
        <a:lstStyle/>
        <a:p>
          <a:endParaRPr lang="en-US"/>
        </a:p>
      </dgm:t>
    </dgm:pt>
    <dgm:pt modelId="{328AB906-6364-4A4D-8DC9-C2F87648D74C}">
      <dgm:prSet/>
      <dgm:spPr/>
      <dgm:t>
        <a:bodyPr/>
        <a:lstStyle/>
        <a:p>
          <a:r>
            <a:rPr lang="en-US" dirty="0" smtClean="0"/>
            <a:t>1969</a:t>
          </a:r>
          <a:endParaRPr lang="en-US" dirty="0"/>
        </a:p>
      </dgm:t>
    </dgm:pt>
    <dgm:pt modelId="{E0A88E0C-BB8D-4122-86C5-3EBA377310AC}" type="parTrans" cxnId="{B3C95376-EF61-40DF-8DA3-413858AC5ED9}">
      <dgm:prSet/>
      <dgm:spPr/>
      <dgm:t>
        <a:bodyPr/>
        <a:lstStyle/>
        <a:p>
          <a:endParaRPr lang="en-US"/>
        </a:p>
      </dgm:t>
    </dgm:pt>
    <dgm:pt modelId="{F30B3D83-A61F-494C-A39D-02C9807F3AC8}" type="sibTrans" cxnId="{B3C95376-EF61-40DF-8DA3-413858AC5ED9}">
      <dgm:prSet/>
      <dgm:spPr/>
      <dgm:t>
        <a:bodyPr/>
        <a:lstStyle/>
        <a:p>
          <a:endParaRPr lang="en-US"/>
        </a:p>
      </dgm:t>
    </dgm:pt>
    <dgm:pt modelId="{74E40C6B-44C1-4EBE-8C3E-CFA8B53B81F3}">
      <dgm:prSet/>
      <dgm:spPr/>
      <dgm:t>
        <a:bodyPr/>
        <a:lstStyle/>
        <a:p>
          <a:r>
            <a:rPr lang="en-US" dirty="0" smtClean="0"/>
            <a:t>1996</a:t>
          </a:r>
          <a:endParaRPr lang="en-US" dirty="0"/>
        </a:p>
      </dgm:t>
    </dgm:pt>
    <dgm:pt modelId="{6AE8A9FD-B3DB-43C4-BB14-18B777B12003}" type="parTrans" cxnId="{C38338B9-F06C-40BA-B4AE-EA081C62E63F}">
      <dgm:prSet/>
      <dgm:spPr/>
      <dgm:t>
        <a:bodyPr/>
        <a:lstStyle/>
        <a:p>
          <a:endParaRPr lang="en-US"/>
        </a:p>
      </dgm:t>
    </dgm:pt>
    <dgm:pt modelId="{E2CFD480-EB31-4BB8-A3AC-5818D1161895}" type="sibTrans" cxnId="{C38338B9-F06C-40BA-B4AE-EA081C62E63F}">
      <dgm:prSet/>
      <dgm:spPr/>
      <dgm:t>
        <a:bodyPr/>
        <a:lstStyle/>
        <a:p>
          <a:endParaRPr lang="en-US"/>
        </a:p>
      </dgm:t>
    </dgm:pt>
    <dgm:pt modelId="{14D7D69A-E62D-4A5B-9D3C-178038BBE8C1}">
      <dgm:prSet/>
      <dgm:spPr/>
      <dgm:t>
        <a:bodyPr/>
        <a:lstStyle/>
        <a:p>
          <a:r>
            <a:rPr lang="en-US" dirty="0" smtClean="0"/>
            <a:t>2021</a:t>
          </a:r>
          <a:endParaRPr lang="en-US" dirty="0"/>
        </a:p>
      </dgm:t>
    </dgm:pt>
    <dgm:pt modelId="{E8814622-22C4-4F73-9218-D58DEFD2BC5D}" type="parTrans" cxnId="{2DDAEA54-3E95-425A-A09E-ED79CC048184}">
      <dgm:prSet/>
      <dgm:spPr/>
      <dgm:t>
        <a:bodyPr/>
        <a:lstStyle/>
        <a:p>
          <a:endParaRPr lang="en-US"/>
        </a:p>
      </dgm:t>
    </dgm:pt>
    <dgm:pt modelId="{0027AD48-9B48-4C9B-A264-A7DD42D4DFC8}" type="sibTrans" cxnId="{2DDAEA54-3E95-425A-A09E-ED79CC048184}">
      <dgm:prSet/>
      <dgm:spPr/>
      <dgm:t>
        <a:bodyPr/>
        <a:lstStyle/>
        <a:p>
          <a:endParaRPr lang="en-US"/>
        </a:p>
      </dgm:t>
    </dgm:pt>
    <dgm:pt modelId="{13FF96E7-1D62-43F8-B7A4-24A456647186}">
      <dgm:prSet/>
      <dgm:spPr/>
      <dgm:t>
        <a:bodyPr/>
        <a:lstStyle/>
        <a:p>
          <a:r>
            <a:rPr lang="en-US" dirty="0" smtClean="0"/>
            <a:t>2010</a:t>
          </a:r>
          <a:endParaRPr lang="en-US" dirty="0"/>
        </a:p>
      </dgm:t>
    </dgm:pt>
    <dgm:pt modelId="{9542B854-BB0E-44FB-B5FB-FC5D538649AA}" type="parTrans" cxnId="{BAE115DC-0F0C-4A9E-9B43-5CFD32E31166}">
      <dgm:prSet/>
      <dgm:spPr/>
      <dgm:t>
        <a:bodyPr/>
        <a:lstStyle/>
        <a:p>
          <a:endParaRPr lang="en-US"/>
        </a:p>
      </dgm:t>
    </dgm:pt>
    <dgm:pt modelId="{B9AE9446-2879-4D01-9B8C-E1427DF575C4}" type="sibTrans" cxnId="{BAE115DC-0F0C-4A9E-9B43-5CFD32E31166}">
      <dgm:prSet/>
      <dgm:spPr/>
      <dgm:t>
        <a:bodyPr/>
        <a:lstStyle/>
        <a:p>
          <a:endParaRPr lang="en-US"/>
        </a:p>
      </dgm:t>
    </dgm:pt>
    <dgm:pt modelId="{48AF54C0-DB28-4C6F-ABE1-58DE411CCA1F}" type="pres">
      <dgm:prSet presAssocID="{A5037A97-FEDB-4FFC-909B-DDFAEFA3C763}" presName="Name0" presStyleCnt="0">
        <dgm:presLayoutVars>
          <dgm:dir/>
          <dgm:resizeHandles val="exact"/>
        </dgm:presLayoutVars>
      </dgm:prSet>
      <dgm:spPr/>
      <dgm:t>
        <a:bodyPr/>
        <a:lstStyle/>
        <a:p>
          <a:endParaRPr lang="en-US"/>
        </a:p>
      </dgm:t>
    </dgm:pt>
    <dgm:pt modelId="{F3FF3E0F-19EA-4D2C-9741-7847C6E9CA6D}" type="pres">
      <dgm:prSet presAssocID="{A5037A97-FEDB-4FFC-909B-DDFAEFA3C763}" presName="arrow" presStyleLbl="bgShp" presStyleIdx="0" presStyleCnt="1"/>
      <dgm:spPr/>
      <dgm:t>
        <a:bodyPr/>
        <a:lstStyle/>
        <a:p>
          <a:endParaRPr lang="en-US"/>
        </a:p>
      </dgm:t>
    </dgm:pt>
    <dgm:pt modelId="{7CE5812D-8462-4EC4-8FF3-2C45A822EB3C}" type="pres">
      <dgm:prSet presAssocID="{A5037A97-FEDB-4FFC-909B-DDFAEFA3C763}" presName="points" presStyleCnt="0"/>
      <dgm:spPr/>
    </dgm:pt>
    <dgm:pt modelId="{456E517D-3006-4BF2-98EF-0C2BA6AFE996}" type="pres">
      <dgm:prSet presAssocID="{A5F38B22-84E6-42DA-A803-252F326A0C09}" presName="compositeA" presStyleCnt="0"/>
      <dgm:spPr/>
    </dgm:pt>
    <dgm:pt modelId="{6CD773C3-29E8-4903-A64F-B6756E6042FD}" type="pres">
      <dgm:prSet presAssocID="{A5F38B22-84E6-42DA-A803-252F326A0C09}" presName="textA" presStyleLbl="revTx" presStyleIdx="0" presStyleCnt="5">
        <dgm:presLayoutVars>
          <dgm:bulletEnabled val="1"/>
        </dgm:presLayoutVars>
      </dgm:prSet>
      <dgm:spPr/>
      <dgm:t>
        <a:bodyPr/>
        <a:lstStyle/>
        <a:p>
          <a:endParaRPr lang="en-US"/>
        </a:p>
      </dgm:t>
    </dgm:pt>
    <dgm:pt modelId="{0EBEEDE3-A873-4DE3-98EF-ECDAA702E3A5}" type="pres">
      <dgm:prSet presAssocID="{A5F38B22-84E6-42DA-A803-252F326A0C09}" presName="circleA" presStyleLbl="node1" presStyleIdx="0" presStyleCnt="5" custScaleX="289009" custScaleY="284418"/>
      <dgm:spPr/>
      <dgm:t>
        <a:bodyPr/>
        <a:lstStyle/>
        <a:p>
          <a:endParaRPr lang="en-US"/>
        </a:p>
      </dgm:t>
    </dgm:pt>
    <dgm:pt modelId="{FA7CAC97-CCB3-4557-B54B-D622307047D5}" type="pres">
      <dgm:prSet presAssocID="{A5F38B22-84E6-42DA-A803-252F326A0C09}" presName="spaceA" presStyleCnt="0"/>
      <dgm:spPr/>
    </dgm:pt>
    <dgm:pt modelId="{F4CF85EA-EBDF-4782-9F7F-A10842D9257E}" type="pres">
      <dgm:prSet presAssocID="{4FD68C94-329F-4E4E-A15E-C4A24F3F588A}" presName="space" presStyleCnt="0"/>
      <dgm:spPr/>
    </dgm:pt>
    <dgm:pt modelId="{341BC138-72D2-4B09-8943-CFCD428AF5A1}" type="pres">
      <dgm:prSet presAssocID="{328AB906-6364-4A4D-8DC9-C2F87648D74C}" presName="compositeB" presStyleCnt="0"/>
      <dgm:spPr/>
    </dgm:pt>
    <dgm:pt modelId="{44842600-A4AE-4EDE-B6B2-4F1318D6DCF7}" type="pres">
      <dgm:prSet presAssocID="{328AB906-6364-4A4D-8DC9-C2F87648D74C}" presName="textB" presStyleLbl="revTx" presStyleIdx="1" presStyleCnt="5" custLinFactNeighborX="-65409" custLinFactNeighborY="-2631">
        <dgm:presLayoutVars>
          <dgm:bulletEnabled val="1"/>
        </dgm:presLayoutVars>
      </dgm:prSet>
      <dgm:spPr/>
      <dgm:t>
        <a:bodyPr/>
        <a:lstStyle/>
        <a:p>
          <a:endParaRPr lang="en-US"/>
        </a:p>
      </dgm:t>
    </dgm:pt>
    <dgm:pt modelId="{B2C2CCF8-FA91-4A89-ABC7-DC65D3C0CEAD}" type="pres">
      <dgm:prSet presAssocID="{328AB906-6364-4A4D-8DC9-C2F87648D74C}" presName="circleB" presStyleLbl="node1" presStyleIdx="1" presStyleCnt="5" custScaleX="289009" custScaleY="284418" custLinFactX="-575286" custLinFactNeighborX="-600000" custLinFactNeighborY="9951"/>
      <dgm:spPr/>
    </dgm:pt>
    <dgm:pt modelId="{F2169CE3-86D3-4EC1-BBEF-ED467B618AF0}" type="pres">
      <dgm:prSet presAssocID="{328AB906-6364-4A4D-8DC9-C2F87648D74C}" presName="spaceB" presStyleCnt="0"/>
      <dgm:spPr/>
    </dgm:pt>
    <dgm:pt modelId="{EE807B1D-7BBD-4291-B5BE-061CEFA36202}" type="pres">
      <dgm:prSet presAssocID="{F30B3D83-A61F-494C-A39D-02C9807F3AC8}" presName="space" presStyleCnt="0"/>
      <dgm:spPr/>
    </dgm:pt>
    <dgm:pt modelId="{9267FF55-1680-4A6C-8BE5-90E159167C86}" type="pres">
      <dgm:prSet presAssocID="{74E40C6B-44C1-4EBE-8C3E-CFA8B53B81F3}" presName="compositeA" presStyleCnt="0"/>
      <dgm:spPr/>
    </dgm:pt>
    <dgm:pt modelId="{683231A7-7ECF-4B24-B199-738877826D50}" type="pres">
      <dgm:prSet presAssocID="{74E40C6B-44C1-4EBE-8C3E-CFA8B53B81F3}" presName="textA" presStyleLbl="revTx" presStyleIdx="2" presStyleCnt="5" custLinFactNeighborX="42678">
        <dgm:presLayoutVars>
          <dgm:bulletEnabled val="1"/>
        </dgm:presLayoutVars>
      </dgm:prSet>
      <dgm:spPr/>
      <dgm:t>
        <a:bodyPr/>
        <a:lstStyle/>
        <a:p>
          <a:endParaRPr lang="en-US"/>
        </a:p>
      </dgm:t>
    </dgm:pt>
    <dgm:pt modelId="{410A2266-3039-492A-B7A9-F93651367893}" type="pres">
      <dgm:prSet presAssocID="{74E40C6B-44C1-4EBE-8C3E-CFA8B53B81F3}" presName="circleA" presStyleLbl="node1" presStyleIdx="2" presStyleCnt="5" custScaleX="289009" custScaleY="284418" custLinFactX="398967" custLinFactNeighborX="400000"/>
      <dgm:spPr/>
      <dgm:t>
        <a:bodyPr/>
        <a:lstStyle/>
        <a:p>
          <a:endParaRPr lang="en-US"/>
        </a:p>
      </dgm:t>
    </dgm:pt>
    <dgm:pt modelId="{36D7AB7B-2683-44B9-AE1F-8DCCE7324202}" type="pres">
      <dgm:prSet presAssocID="{74E40C6B-44C1-4EBE-8C3E-CFA8B53B81F3}" presName="spaceA" presStyleCnt="0"/>
      <dgm:spPr/>
    </dgm:pt>
    <dgm:pt modelId="{156A4D03-3258-4CA4-876C-468F4266FD3E}" type="pres">
      <dgm:prSet presAssocID="{E2CFD480-EB31-4BB8-A3AC-5818D1161895}" presName="space" presStyleCnt="0"/>
      <dgm:spPr/>
    </dgm:pt>
    <dgm:pt modelId="{3C7D875C-6544-40C2-928C-0E4A7337D010}" type="pres">
      <dgm:prSet presAssocID="{13FF96E7-1D62-43F8-B7A4-24A456647186}" presName="compositeB" presStyleCnt="0"/>
      <dgm:spPr/>
    </dgm:pt>
    <dgm:pt modelId="{1C3A934D-818C-4133-A6A0-E62310E56E8F}" type="pres">
      <dgm:prSet presAssocID="{13FF96E7-1D62-43F8-B7A4-24A456647186}" presName="textB" presStyleLbl="revTx" presStyleIdx="3" presStyleCnt="5">
        <dgm:presLayoutVars>
          <dgm:bulletEnabled val="1"/>
        </dgm:presLayoutVars>
      </dgm:prSet>
      <dgm:spPr/>
      <dgm:t>
        <a:bodyPr/>
        <a:lstStyle/>
        <a:p>
          <a:endParaRPr lang="en-US"/>
        </a:p>
      </dgm:t>
    </dgm:pt>
    <dgm:pt modelId="{D0589AFF-5774-45D2-91DC-EA2719A6A9F2}" type="pres">
      <dgm:prSet presAssocID="{13FF96E7-1D62-43F8-B7A4-24A456647186}" presName="circleB" presStyleLbl="node1" presStyleIdx="3" presStyleCnt="5" custScaleX="277722" custScaleY="283610"/>
      <dgm:spPr/>
    </dgm:pt>
    <dgm:pt modelId="{16F80C37-EFF6-47B1-AAE9-8FD41971F9E3}" type="pres">
      <dgm:prSet presAssocID="{13FF96E7-1D62-43F8-B7A4-24A456647186}" presName="spaceB" presStyleCnt="0"/>
      <dgm:spPr/>
    </dgm:pt>
    <dgm:pt modelId="{F83F9970-A518-4C55-AB82-4BB2B3BEC791}" type="pres">
      <dgm:prSet presAssocID="{B9AE9446-2879-4D01-9B8C-E1427DF575C4}" presName="space" presStyleCnt="0"/>
      <dgm:spPr/>
    </dgm:pt>
    <dgm:pt modelId="{1AEF07FC-366C-4B35-B0E3-584A9DF4A092}" type="pres">
      <dgm:prSet presAssocID="{14D7D69A-E62D-4A5B-9D3C-178038BBE8C1}" presName="compositeA" presStyleCnt="0"/>
      <dgm:spPr/>
    </dgm:pt>
    <dgm:pt modelId="{911FA092-19AA-4AA3-80D8-81E4BF493D24}" type="pres">
      <dgm:prSet presAssocID="{14D7D69A-E62D-4A5B-9D3C-178038BBE8C1}" presName="textA" presStyleLbl="revTx" presStyleIdx="4" presStyleCnt="5">
        <dgm:presLayoutVars>
          <dgm:bulletEnabled val="1"/>
        </dgm:presLayoutVars>
      </dgm:prSet>
      <dgm:spPr/>
      <dgm:t>
        <a:bodyPr/>
        <a:lstStyle/>
        <a:p>
          <a:endParaRPr lang="en-US"/>
        </a:p>
      </dgm:t>
    </dgm:pt>
    <dgm:pt modelId="{4E9EC490-8A86-417E-BC52-EEC92C623CA5}" type="pres">
      <dgm:prSet presAssocID="{14D7D69A-E62D-4A5B-9D3C-178038BBE8C1}" presName="circleA" presStyleLbl="node1" presStyleIdx="4" presStyleCnt="5" custScaleX="320276" custScaleY="283611"/>
      <dgm:spPr/>
    </dgm:pt>
    <dgm:pt modelId="{1D30B117-D706-45B0-974A-242E7CAAA14C}" type="pres">
      <dgm:prSet presAssocID="{14D7D69A-E62D-4A5B-9D3C-178038BBE8C1}" presName="spaceA" presStyleCnt="0"/>
      <dgm:spPr/>
    </dgm:pt>
  </dgm:ptLst>
  <dgm:cxnLst>
    <dgm:cxn modelId="{C38338B9-F06C-40BA-B4AE-EA081C62E63F}" srcId="{A5037A97-FEDB-4FFC-909B-DDFAEFA3C763}" destId="{74E40C6B-44C1-4EBE-8C3E-CFA8B53B81F3}" srcOrd="2" destOrd="0" parTransId="{6AE8A9FD-B3DB-43C4-BB14-18B777B12003}" sibTransId="{E2CFD480-EB31-4BB8-A3AC-5818D1161895}"/>
    <dgm:cxn modelId="{2DDAEA54-3E95-425A-A09E-ED79CC048184}" srcId="{A5037A97-FEDB-4FFC-909B-DDFAEFA3C763}" destId="{14D7D69A-E62D-4A5B-9D3C-178038BBE8C1}" srcOrd="4" destOrd="0" parTransId="{E8814622-22C4-4F73-9218-D58DEFD2BC5D}" sibTransId="{0027AD48-9B48-4C9B-A264-A7DD42D4DFC8}"/>
    <dgm:cxn modelId="{BAE115DC-0F0C-4A9E-9B43-5CFD32E31166}" srcId="{A5037A97-FEDB-4FFC-909B-DDFAEFA3C763}" destId="{13FF96E7-1D62-43F8-B7A4-24A456647186}" srcOrd="3" destOrd="0" parTransId="{9542B854-BB0E-44FB-B5FB-FC5D538649AA}" sibTransId="{B9AE9446-2879-4D01-9B8C-E1427DF575C4}"/>
    <dgm:cxn modelId="{411F26AD-4823-4CCC-A9F0-455DA04FA252}" type="presOf" srcId="{14D7D69A-E62D-4A5B-9D3C-178038BBE8C1}" destId="{911FA092-19AA-4AA3-80D8-81E4BF493D24}" srcOrd="0" destOrd="0" presId="urn:microsoft.com/office/officeart/2005/8/layout/hProcess11"/>
    <dgm:cxn modelId="{B3C95376-EF61-40DF-8DA3-413858AC5ED9}" srcId="{A5037A97-FEDB-4FFC-909B-DDFAEFA3C763}" destId="{328AB906-6364-4A4D-8DC9-C2F87648D74C}" srcOrd="1" destOrd="0" parTransId="{E0A88E0C-BB8D-4122-86C5-3EBA377310AC}" sibTransId="{F30B3D83-A61F-494C-A39D-02C9807F3AC8}"/>
    <dgm:cxn modelId="{F4953002-65C0-4AD5-9DC5-D6D2A2CEAD5D}" type="presOf" srcId="{328AB906-6364-4A4D-8DC9-C2F87648D74C}" destId="{44842600-A4AE-4EDE-B6B2-4F1318D6DCF7}" srcOrd="0" destOrd="0" presId="urn:microsoft.com/office/officeart/2005/8/layout/hProcess11"/>
    <dgm:cxn modelId="{5F68350C-355E-47A5-8C17-2F8458ED5889}" type="presOf" srcId="{A5037A97-FEDB-4FFC-909B-DDFAEFA3C763}" destId="{48AF54C0-DB28-4C6F-ABE1-58DE411CCA1F}" srcOrd="0" destOrd="0" presId="urn:microsoft.com/office/officeart/2005/8/layout/hProcess11"/>
    <dgm:cxn modelId="{4AE538D4-EED7-4425-A582-2D997C8C0552}" type="presOf" srcId="{13FF96E7-1D62-43F8-B7A4-24A456647186}" destId="{1C3A934D-818C-4133-A6A0-E62310E56E8F}" srcOrd="0" destOrd="0" presId="urn:microsoft.com/office/officeart/2005/8/layout/hProcess11"/>
    <dgm:cxn modelId="{CD7F1A93-57AD-41CC-AD8F-0821339EB445}" type="presOf" srcId="{A5F38B22-84E6-42DA-A803-252F326A0C09}" destId="{6CD773C3-29E8-4903-A64F-B6756E6042FD}" srcOrd="0" destOrd="0" presId="urn:microsoft.com/office/officeart/2005/8/layout/hProcess11"/>
    <dgm:cxn modelId="{1694191B-6C91-4857-AF4A-9CEFD390CD21}" type="presOf" srcId="{74E40C6B-44C1-4EBE-8C3E-CFA8B53B81F3}" destId="{683231A7-7ECF-4B24-B199-738877826D50}" srcOrd="0" destOrd="0" presId="urn:microsoft.com/office/officeart/2005/8/layout/hProcess11"/>
    <dgm:cxn modelId="{05E8D548-F744-4A99-B908-CC2904275555}" srcId="{A5037A97-FEDB-4FFC-909B-DDFAEFA3C763}" destId="{A5F38B22-84E6-42DA-A803-252F326A0C09}" srcOrd="0" destOrd="0" parTransId="{90D0263A-B022-4C74-9C0D-7C31036434C9}" sibTransId="{4FD68C94-329F-4E4E-A15E-C4A24F3F588A}"/>
    <dgm:cxn modelId="{88D254B5-442B-4CCE-9B25-A76E6D598188}" type="presParOf" srcId="{48AF54C0-DB28-4C6F-ABE1-58DE411CCA1F}" destId="{F3FF3E0F-19EA-4D2C-9741-7847C6E9CA6D}" srcOrd="0" destOrd="0" presId="urn:microsoft.com/office/officeart/2005/8/layout/hProcess11"/>
    <dgm:cxn modelId="{FBF9D189-1880-4FDC-AF18-9030C3AD2155}" type="presParOf" srcId="{48AF54C0-DB28-4C6F-ABE1-58DE411CCA1F}" destId="{7CE5812D-8462-4EC4-8FF3-2C45A822EB3C}" srcOrd="1" destOrd="0" presId="urn:microsoft.com/office/officeart/2005/8/layout/hProcess11"/>
    <dgm:cxn modelId="{38C8531E-AB78-47EC-A141-EF23B448311B}" type="presParOf" srcId="{7CE5812D-8462-4EC4-8FF3-2C45A822EB3C}" destId="{456E517D-3006-4BF2-98EF-0C2BA6AFE996}" srcOrd="0" destOrd="0" presId="urn:microsoft.com/office/officeart/2005/8/layout/hProcess11"/>
    <dgm:cxn modelId="{BC088350-16B8-4D0E-A993-CD4343C8522C}" type="presParOf" srcId="{456E517D-3006-4BF2-98EF-0C2BA6AFE996}" destId="{6CD773C3-29E8-4903-A64F-B6756E6042FD}" srcOrd="0" destOrd="0" presId="urn:microsoft.com/office/officeart/2005/8/layout/hProcess11"/>
    <dgm:cxn modelId="{0178E463-CE22-4180-AB53-FF6F950D6DA4}" type="presParOf" srcId="{456E517D-3006-4BF2-98EF-0C2BA6AFE996}" destId="{0EBEEDE3-A873-4DE3-98EF-ECDAA702E3A5}" srcOrd="1" destOrd="0" presId="urn:microsoft.com/office/officeart/2005/8/layout/hProcess11"/>
    <dgm:cxn modelId="{0751CAD6-9DFA-4987-9297-B49F7FF395C3}" type="presParOf" srcId="{456E517D-3006-4BF2-98EF-0C2BA6AFE996}" destId="{FA7CAC97-CCB3-4557-B54B-D622307047D5}" srcOrd="2" destOrd="0" presId="urn:microsoft.com/office/officeart/2005/8/layout/hProcess11"/>
    <dgm:cxn modelId="{3B116808-8D0D-41B1-8ED8-204BF85BC93F}" type="presParOf" srcId="{7CE5812D-8462-4EC4-8FF3-2C45A822EB3C}" destId="{F4CF85EA-EBDF-4782-9F7F-A10842D9257E}" srcOrd="1" destOrd="0" presId="urn:microsoft.com/office/officeart/2005/8/layout/hProcess11"/>
    <dgm:cxn modelId="{1E17B32C-0DC3-4076-A8DC-D8425B32A845}" type="presParOf" srcId="{7CE5812D-8462-4EC4-8FF3-2C45A822EB3C}" destId="{341BC138-72D2-4B09-8943-CFCD428AF5A1}" srcOrd="2" destOrd="0" presId="urn:microsoft.com/office/officeart/2005/8/layout/hProcess11"/>
    <dgm:cxn modelId="{630DBE5A-ADF6-445B-99A4-5FA4B8BAD084}" type="presParOf" srcId="{341BC138-72D2-4B09-8943-CFCD428AF5A1}" destId="{44842600-A4AE-4EDE-B6B2-4F1318D6DCF7}" srcOrd="0" destOrd="0" presId="urn:microsoft.com/office/officeart/2005/8/layout/hProcess11"/>
    <dgm:cxn modelId="{B7DA2262-16DF-4582-9CD7-54DC9F288978}" type="presParOf" srcId="{341BC138-72D2-4B09-8943-CFCD428AF5A1}" destId="{B2C2CCF8-FA91-4A89-ABC7-DC65D3C0CEAD}" srcOrd="1" destOrd="0" presId="urn:microsoft.com/office/officeart/2005/8/layout/hProcess11"/>
    <dgm:cxn modelId="{F84FDEDA-104E-4A2E-A96A-715824AF24A0}" type="presParOf" srcId="{341BC138-72D2-4B09-8943-CFCD428AF5A1}" destId="{F2169CE3-86D3-4EC1-BBEF-ED467B618AF0}" srcOrd="2" destOrd="0" presId="urn:microsoft.com/office/officeart/2005/8/layout/hProcess11"/>
    <dgm:cxn modelId="{D8B89C5E-C1FF-4BA9-8701-96EF286BDD50}" type="presParOf" srcId="{7CE5812D-8462-4EC4-8FF3-2C45A822EB3C}" destId="{EE807B1D-7BBD-4291-B5BE-061CEFA36202}" srcOrd="3" destOrd="0" presId="urn:microsoft.com/office/officeart/2005/8/layout/hProcess11"/>
    <dgm:cxn modelId="{BA6D6BAC-9C71-4CED-A777-6C1D0B7E11E7}" type="presParOf" srcId="{7CE5812D-8462-4EC4-8FF3-2C45A822EB3C}" destId="{9267FF55-1680-4A6C-8BE5-90E159167C86}" srcOrd="4" destOrd="0" presId="urn:microsoft.com/office/officeart/2005/8/layout/hProcess11"/>
    <dgm:cxn modelId="{DD0AD91D-7578-4F40-9FC0-4259EADBAA88}" type="presParOf" srcId="{9267FF55-1680-4A6C-8BE5-90E159167C86}" destId="{683231A7-7ECF-4B24-B199-738877826D50}" srcOrd="0" destOrd="0" presId="urn:microsoft.com/office/officeart/2005/8/layout/hProcess11"/>
    <dgm:cxn modelId="{2A615312-8757-4BBB-B92A-665A0B77D227}" type="presParOf" srcId="{9267FF55-1680-4A6C-8BE5-90E159167C86}" destId="{410A2266-3039-492A-B7A9-F93651367893}" srcOrd="1" destOrd="0" presId="urn:microsoft.com/office/officeart/2005/8/layout/hProcess11"/>
    <dgm:cxn modelId="{E2934342-B9EE-484D-B843-0FB8B5C2889A}" type="presParOf" srcId="{9267FF55-1680-4A6C-8BE5-90E159167C86}" destId="{36D7AB7B-2683-44B9-AE1F-8DCCE7324202}" srcOrd="2" destOrd="0" presId="urn:microsoft.com/office/officeart/2005/8/layout/hProcess11"/>
    <dgm:cxn modelId="{9FDA8110-5253-4B13-B85D-9149440903AC}" type="presParOf" srcId="{7CE5812D-8462-4EC4-8FF3-2C45A822EB3C}" destId="{156A4D03-3258-4CA4-876C-468F4266FD3E}" srcOrd="5" destOrd="0" presId="urn:microsoft.com/office/officeart/2005/8/layout/hProcess11"/>
    <dgm:cxn modelId="{191861ED-CC88-4DC2-A5A8-8AB5891EC83A}" type="presParOf" srcId="{7CE5812D-8462-4EC4-8FF3-2C45A822EB3C}" destId="{3C7D875C-6544-40C2-928C-0E4A7337D010}" srcOrd="6" destOrd="0" presId="urn:microsoft.com/office/officeart/2005/8/layout/hProcess11"/>
    <dgm:cxn modelId="{127F5218-ABF7-4868-9123-3CDBC6749583}" type="presParOf" srcId="{3C7D875C-6544-40C2-928C-0E4A7337D010}" destId="{1C3A934D-818C-4133-A6A0-E62310E56E8F}" srcOrd="0" destOrd="0" presId="urn:microsoft.com/office/officeart/2005/8/layout/hProcess11"/>
    <dgm:cxn modelId="{F22CAF6B-B884-4D69-82A7-870513757513}" type="presParOf" srcId="{3C7D875C-6544-40C2-928C-0E4A7337D010}" destId="{D0589AFF-5774-45D2-91DC-EA2719A6A9F2}" srcOrd="1" destOrd="0" presId="urn:microsoft.com/office/officeart/2005/8/layout/hProcess11"/>
    <dgm:cxn modelId="{0B450B3C-5710-401D-830E-CAFE00BF42FC}" type="presParOf" srcId="{3C7D875C-6544-40C2-928C-0E4A7337D010}" destId="{16F80C37-EFF6-47B1-AAE9-8FD41971F9E3}" srcOrd="2" destOrd="0" presId="urn:microsoft.com/office/officeart/2005/8/layout/hProcess11"/>
    <dgm:cxn modelId="{CADA775A-09A9-41BF-BC48-0E8381DB6A1F}" type="presParOf" srcId="{7CE5812D-8462-4EC4-8FF3-2C45A822EB3C}" destId="{F83F9970-A518-4C55-AB82-4BB2B3BEC791}" srcOrd="7" destOrd="0" presId="urn:microsoft.com/office/officeart/2005/8/layout/hProcess11"/>
    <dgm:cxn modelId="{D1647412-6900-4D71-9C69-348C8B95695E}" type="presParOf" srcId="{7CE5812D-8462-4EC4-8FF3-2C45A822EB3C}" destId="{1AEF07FC-366C-4B35-B0E3-584A9DF4A092}" srcOrd="8" destOrd="0" presId="urn:microsoft.com/office/officeart/2005/8/layout/hProcess11"/>
    <dgm:cxn modelId="{E5DA6F24-E523-4388-B62C-6969C02B72EC}" type="presParOf" srcId="{1AEF07FC-366C-4B35-B0E3-584A9DF4A092}" destId="{911FA092-19AA-4AA3-80D8-81E4BF493D24}" srcOrd="0" destOrd="0" presId="urn:microsoft.com/office/officeart/2005/8/layout/hProcess11"/>
    <dgm:cxn modelId="{6C4203E0-91A6-4C8B-83DE-934A7A8BF610}" type="presParOf" srcId="{1AEF07FC-366C-4B35-B0E3-584A9DF4A092}" destId="{4E9EC490-8A86-417E-BC52-EEC92C623CA5}" srcOrd="1" destOrd="0" presId="urn:microsoft.com/office/officeart/2005/8/layout/hProcess11"/>
    <dgm:cxn modelId="{30919AC3-1DB2-49E2-9E6F-C930025BBA5F}" type="presParOf" srcId="{1AEF07FC-366C-4B35-B0E3-584A9DF4A092}" destId="{1D30B117-D706-45B0-974A-242E7CAAA14C}"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FF3E0F-19EA-4D2C-9741-7847C6E9CA6D}">
      <dsp:nvSpPr>
        <dsp:cNvPr id="0" name=""/>
        <dsp:cNvSpPr/>
      </dsp:nvSpPr>
      <dsp:spPr>
        <a:xfrm>
          <a:off x="0" y="299632"/>
          <a:ext cx="10457793" cy="399509"/>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D773C3-29E8-4903-A64F-B6756E6042FD}">
      <dsp:nvSpPr>
        <dsp:cNvPr id="0" name=""/>
        <dsp:cNvSpPr/>
      </dsp:nvSpPr>
      <dsp:spPr>
        <a:xfrm>
          <a:off x="4136" y="0"/>
          <a:ext cx="1808411" cy="399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smtClean="0"/>
            <a:t>1965</a:t>
          </a:r>
          <a:endParaRPr lang="en-US" sz="1400" kern="1200" dirty="0"/>
        </a:p>
      </dsp:txBody>
      <dsp:txXfrm>
        <a:off x="4136" y="0"/>
        <a:ext cx="1808411" cy="399509"/>
      </dsp:txXfrm>
    </dsp:sp>
    <dsp:sp modelId="{0EBEEDE3-A873-4DE3-98EF-ECDAA702E3A5}">
      <dsp:nvSpPr>
        <dsp:cNvPr id="0" name=""/>
        <dsp:cNvSpPr/>
      </dsp:nvSpPr>
      <dsp:spPr>
        <a:xfrm>
          <a:off x="764014" y="357352"/>
          <a:ext cx="288654" cy="2840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842600-A4AE-4EDE-B6B2-4F1318D6DCF7}">
      <dsp:nvSpPr>
        <dsp:cNvPr id="0" name=""/>
        <dsp:cNvSpPr/>
      </dsp:nvSpPr>
      <dsp:spPr>
        <a:xfrm>
          <a:off x="720104" y="588753"/>
          <a:ext cx="1808411" cy="399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1969</a:t>
          </a:r>
          <a:endParaRPr lang="en-US" sz="1400" kern="1200" dirty="0"/>
        </a:p>
      </dsp:txBody>
      <dsp:txXfrm>
        <a:off x="720104" y="588753"/>
        <a:ext cx="1808411" cy="399509"/>
      </dsp:txXfrm>
    </dsp:sp>
    <dsp:sp modelId="{B2C2CCF8-FA91-4A89-ABC7-DC65D3C0CEAD}">
      <dsp:nvSpPr>
        <dsp:cNvPr id="0" name=""/>
        <dsp:cNvSpPr/>
      </dsp:nvSpPr>
      <dsp:spPr>
        <a:xfrm>
          <a:off x="1489002" y="367291"/>
          <a:ext cx="288654" cy="2840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3231A7-7ECF-4B24-B199-738877826D50}">
      <dsp:nvSpPr>
        <dsp:cNvPr id="0" name=""/>
        <dsp:cNvSpPr/>
      </dsp:nvSpPr>
      <dsp:spPr>
        <a:xfrm>
          <a:off x="4573594" y="0"/>
          <a:ext cx="1808411" cy="399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smtClean="0"/>
            <a:t>1996</a:t>
          </a:r>
          <a:endParaRPr lang="en-US" sz="1400" kern="1200" dirty="0"/>
        </a:p>
      </dsp:txBody>
      <dsp:txXfrm>
        <a:off x="4573594" y="0"/>
        <a:ext cx="1808411" cy="399509"/>
      </dsp:txXfrm>
    </dsp:sp>
    <dsp:sp modelId="{410A2266-3039-492A-B7A9-F93651367893}">
      <dsp:nvSpPr>
        <dsp:cNvPr id="0" name=""/>
        <dsp:cNvSpPr/>
      </dsp:nvSpPr>
      <dsp:spPr>
        <a:xfrm>
          <a:off x="5359666" y="357352"/>
          <a:ext cx="288654" cy="28406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3A934D-818C-4133-A6A0-E62310E56E8F}">
      <dsp:nvSpPr>
        <dsp:cNvPr id="0" name=""/>
        <dsp:cNvSpPr/>
      </dsp:nvSpPr>
      <dsp:spPr>
        <a:xfrm>
          <a:off x="5700633" y="599264"/>
          <a:ext cx="1808411" cy="399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2010</a:t>
          </a:r>
          <a:endParaRPr lang="en-US" sz="1400" kern="1200" dirty="0"/>
        </a:p>
      </dsp:txBody>
      <dsp:txXfrm>
        <a:off x="5700633" y="599264"/>
        <a:ext cx="1808411" cy="399509"/>
      </dsp:txXfrm>
    </dsp:sp>
    <dsp:sp modelId="{D0589AFF-5774-45D2-91DC-EA2719A6A9F2}">
      <dsp:nvSpPr>
        <dsp:cNvPr id="0" name=""/>
        <dsp:cNvSpPr/>
      </dsp:nvSpPr>
      <dsp:spPr>
        <a:xfrm>
          <a:off x="6466148" y="357755"/>
          <a:ext cx="277381" cy="2832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1FA092-19AA-4AA3-80D8-81E4BF493D24}">
      <dsp:nvSpPr>
        <dsp:cNvPr id="0" name=""/>
        <dsp:cNvSpPr/>
      </dsp:nvSpPr>
      <dsp:spPr>
        <a:xfrm>
          <a:off x="7599465" y="0"/>
          <a:ext cx="1808411" cy="399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smtClean="0"/>
            <a:t>2021</a:t>
          </a:r>
          <a:endParaRPr lang="en-US" sz="1400" kern="1200" dirty="0"/>
        </a:p>
      </dsp:txBody>
      <dsp:txXfrm>
        <a:off x="7599465" y="0"/>
        <a:ext cx="1808411" cy="399509"/>
      </dsp:txXfrm>
    </dsp:sp>
    <dsp:sp modelId="{4E9EC490-8A86-417E-BC52-EEC92C623CA5}">
      <dsp:nvSpPr>
        <dsp:cNvPr id="0" name=""/>
        <dsp:cNvSpPr/>
      </dsp:nvSpPr>
      <dsp:spPr>
        <a:xfrm>
          <a:off x="8343729" y="357755"/>
          <a:ext cx="319883" cy="2832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4C4118-6210-4B75-A2F3-7CF99A326B0F}" type="datetimeFigureOut">
              <a:rPr lang="en-US" smtClean="0"/>
              <a:t>6/29/2022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C8CAC3-FF3A-4049-BEA3-5AD4A38C8B86}" type="slidenum">
              <a:rPr lang="en-US" smtClean="0"/>
              <a:t>‹#›</a:t>
            </a:fld>
            <a:endParaRPr lang="en-US"/>
          </a:p>
        </p:txBody>
      </p:sp>
    </p:spTree>
    <p:extLst>
      <p:ext uri="{BB962C8B-B14F-4D97-AF65-F5344CB8AC3E}">
        <p14:creationId xmlns:p14="http://schemas.microsoft.com/office/powerpoint/2010/main" val="623985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r>
              <a:rPr lang="en-US" baseline="0" dirty="0" smtClean="0"/>
              <a:t> I am Stacey Devine and this is Trina Soderquist. This afternoon we would like to share with you about the Children’s and Young Adults’ Subject Headings in a linked world, or how the CYAC subject vocabulary became real.</a:t>
            </a:r>
            <a:endParaRPr lang="en-US" dirty="0"/>
          </a:p>
        </p:txBody>
      </p:sp>
      <p:sp>
        <p:nvSpPr>
          <p:cNvPr id="4" name="Slide Number Placeholder 3"/>
          <p:cNvSpPr>
            <a:spLocks noGrp="1"/>
          </p:cNvSpPr>
          <p:nvPr>
            <p:ph type="sldNum" sz="quarter" idx="5"/>
          </p:nvPr>
        </p:nvSpPr>
        <p:spPr/>
        <p:txBody>
          <a:bodyPr/>
          <a:lstStyle/>
          <a:p>
            <a:fld id="{B4C8CAC3-FF3A-4049-BEA3-5AD4A38C8B86}" type="slidenum">
              <a:rPr lang="en-US" smtClean="0"/>
              <a:t>1</a:t>
            </a:fld>
            <a:endParaRPr lang="en-US"/>
          </a:p>
        </p:txBody>
      </p:sp>
    </p:spTree>
    <p:extLst>
      <p:ext uri="{BB962C8B-B14F-4D97-AF65-F5344CB8AC3E}">
        <p14:creationId xmlns:p14="http://schemas.microsoft.com/office/powerpoint/2010/main" val="4188350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10</a:t>
            </a:fld>
            <a:endParaRPr lang="en-US"/>
          </a:p>
        </p:txBody>
      </p:sp>
    </p:spTree>
    <p:extLst>
      <p:ext uri="{BB962C8B-B14F-4D97-AF65-F5344CB8AC3E}">
        <p14:creationId xmlns:p14="http://schemas.microsoft.com/office/powerpoint/2010/main" val="608697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Ongoing review, big enough to last us until retirement, but also big enough to accommodate different work styles.  One coworker prefers to work with a single topic—like animals, or more specifically birds—determining scope notes and references in a patterned approach.  Working on animal headings lead to a side project of cancelling subject headings for named animals in both CYAC and LCSH and ensuring that the named animals were represented in the name authority file.  I like untangling reference structures, working with older CYAC headings that need references, and proposing new headings for material I catalog. </a:t>
            </a:r>
          </a:p>
          <a:p>
            <a:endParaRPr lang="en-US" baseline="0" dirty="0" smtClean="0"/>
          </a:p>
          <a:p>
            <a:r>
              <a:rPr lang="en-US" baseline="0" dirty="0" smtClean="0"/>
              <a:t>Currently accepting proposal from anyone and funnels (received several from the African American funnel)</a:t>
            </a:r>
          </a:p>
          <a:p>
            <a:r>
              <a:rPr lang="en-US" baseline="0" dirty="0" smtClean="0"/>
              <a:t>Monthly tentative list is posted to PCC, SACO, SAC and Core Cataloging for Children’s and Young Adults Material committee.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4C8CAC3-FF3A-4049-BEA3-5AD4A38C8B86}" type="slidenum">
              <a:rPr lang="en-US" smtClean="0"/>
              <a:t>11</a:t>
            </a:fld>
            <a:endParaRPr lang="en-US"/>
          </a:p>
        </p:txBody>
      </p:sp>
    </p:spTree>
    <p:extLst>
      <p:ext uri="{BB962C8B-B14F-4D97-AF65-F5344CB8AC3E}">
        <p14:creationId xmlns:p14="http://schemas.microsoft.com/office/powerpoint/2010/main" val="2970894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Ongoing review, big enough to last us until retirement, but also big enough to accommodate different work styles.  One coworker prefers to work with a single topic—like animals, or more specifically birds—determining scope notes and references in a patterned approach.  Working on animal headings lead to a side project of cancelling subject headings for named animals in both CYAC and LCSH and ensuring that the named animals were represented in the name authority file.  I like untangling reference structures, working with older CYAC headings that need references, and proposing new headings for material I catalog.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4C8CAC3-FF3A-4049-BEA3-5AD4A38C8B86}" type="slidenum">
              <a:rPr lang="en-US" smtClean="0"/>
              <a:t>12</a:t>
            </a:fld>
            <a:endParaRPr lang="en-US"/>
          </a:p>
        </p:txBody>
      </p:sp>
    </p:spTree>
    <p:extLst>
      <p:ext uri="{BB962C8B-B14F-4D97-AF65-F5344CB8AC3E}">
        <p14:creationId xmlns:p14="http://schemas.microsoft.com/office/powerpoint/2010/main" val="291148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4C8CAC3-FF3A-4049-BEA3-5AD4A38C8B86}" type="slidenum">
              <a:rPr lang="en-US" smtClean="0"/>
              <a:t>2</a:t>
            </a:fld>
            <a:endParaRPr lang="en-US"/>
          </a:p>
        </p:txBody>
      </p:sp>
    </p:spTree>
    <p:extLst>
      <p:ext uri="{BB962C8B-B14F-4D97-AF65-F5344CB8AC3E}">
        <p14:creationId xmlns:p14="http://schemas.microsoft.com/office/powerpoint/2010/main" val="2801329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CYAC,</a:t>
            </a:r>
            <a:r>
              <a:rPr lang="en-US" baseline="0" dirty="0" smtClean="0"/>
              <a:t> or AC-exclusive headings – headings unique to the CYAC or Annotated Card Program</a:t>
            </a:r>
            <a:endParaRPr lang="en-US" dirty="0" smtClean="0"/>
          </a:p>
          <a:p>
            <a:endParaRPr lang="en-US" dirty="0" smtClean="0"/>
          </a:p>
          <a:p>
            <a:r>
              <a:rPr lang="en-US" dirty="0" smtClean="0"/>
              <a:t>Modified LCSH –</a:t>
            </a:r>
            <a:r>
              <a:rPr lang="en-US" baseline="0" dirty="0" smtClean="0"/>
              <a:t> headings where accommodations are made for inclusion in a children’s catalog</a:t>
            </a:r>
          </a:p>
          <a:p>
            <a:endParaRPr lang="en-US" dirty="0" smtClean="0"/>
          </a:p>
          <a:p>
            <a:r>
              <a:rPr lang="en-US" dirty="0" smtClean="0"/>
              <a:t>Standard LCSH – subjects used for the first time in AC cataloging; a “white card” was created and filed in the Madison Building.</a:t>
            </a:r>
          </a:p>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3</a:t>
            </a:fld>
            <a:endParaRPr lang="en-US"/>
          </a:p>
        </p:txBody>
      </p:sp>
    </p:spTree>
    <p:extLst>
      <p:ext uri="{BB962C8B-B14F-4D97-AF65-F5344CB8AC3E}">
        <p14:creationId xmlns:p14="http://schemas.microsoft.com/office/powerpoint/2010/main" val="4088856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Standard</a:t>
            </a:r>
            <a:r>
              <a:rPr lang="en-US" baseline="0" dirty="0" smtClean="0"/>
              <a:t> LC – not always standard – a few exceptions turned into internal policies and practices and to change would require a large workflow to approve all of the ‘small’ variations.</a:t>
            </a:r>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4</a:t>
            </a:fld>
            <a:endParaRPr lang="en-US"/>
          </a:p>
        </p:txBody>
      </p:sp>
    </p:spTree>
    <p:extLst>
      <p:ext uri="{BB962C8B-B14F-4D97-AF65-F5344CB8AC3E}">
        <p14:creationId xmlns:p14="http://schemas.microsoft.com/office/powerpoint/2010/main" val="1034276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5</a:t>
            </a:fld>
            <a:endParaRPr lang="en-US"/>
          </a:p>
        </p:txBody>
      </p:sp>
    </p:spTree>
    <p:extLst>
      <p:ext uri="{BB962C8B-B14F-4D97-AF65-F5344CB8AC3E}">
        <p14:creationId xmlns:p14="http://schemas.microsoft.com/office/powerpoint/2010/main" val="4187806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6</a:t>
            </a:fld>
            <a:endParaRPr lang="en-US"/>
          </a:p>
        </p:txBody>
      </p:sp>
    </p:spTree>
    <p:extLst>
      <p:ext uri="{BB962C8B-B14F-4D97-AF65-F5344CB8AC3E}">
        <p14:creationId xmlns:p14="http://schemas.microsoft.com/office/powerpoint/2010/main" val="1465081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Tasks/Obstacles.</a:t>
            </a:r>
          </a:p>
          <a:p>
            <a:endParaRPr lang="en-US" dirty="0" smtClean="0"/>
          </a:p>
          <a:p>
            <a:r>
              <a:rPr lang="en-US" dirty="0" smtClean="0"/>
              <a:t>Because the Children’s and Young Adults’ Subject Headings were previously seen as an addendum to LCSH, to be used in conjunction with it, the CYAC headings relied on LCSH for its broader, narrower, related, and used for references.  LCSH’s existing references are reviewed, and we determine whether they are appropriate for our audience and are needed by literary warrant or to collocate terms.</a:t>
            </a:r>
          </a:p>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7</a:t>
            </a:fld>
            <a:endParaRPr lang="en-US"/>
          </a:p>
        </p:txBody>
      </p:sp>
    </p:spTree>
    <p:extLst>
      <p:ext uri="{BB962C8B-B14F-4D97-AF65-F5344CB8AC3E}">
        <p14:creationId xmlns:p14="http://schemas.microsoft.com/office/powerpoint/2010/main" val="2855913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Tasks/Obstacles.</a:t>
            </a:r>
          </a:p>
          <a:p>
            <a:endParaRPr lang="en-US" dirty="0" smtClean="0"/>
          </a:p>
          <a:p>
            <a:r>
              <a:rPr lang="en-US" dirty="0" smtClean="0"/>
              <a:t>Scope notes</a:t>
            </a:r>
            <a:r>
              <a:rPr lang="en-US" baseline="0" dirty="0" smtClean="0"/>
              <a:t> limit </a:t>
            </a:r>
            <a:r>
              <a:rPr lang="en-US" dirty="0" smtClean="0"/>
              <a:t>the scope of a heading as it is used in the catalog, helping users determine</a:t>
            </a:r>
            <a:r>
              <a:rPr lang="en-US" baseline="0" dirty="0" smtClean="0"/>
              <a:t> to what extent it covers the materials they seek and making it possible for catalogers to maintain consistency in the way headings are assigned.  For CYAC, they also  </a:t>
            </a:r>
            <a:endParaRPr lang="en-US" dirty="0" smtClean="0"/>
          </a:p>
          <a:p>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8</a:t>
            </a:fld>
            <a:endParaRPr lang="en-US"/>
          </a:p>
        </p:txBody>
      </p:sp>
    </p:spTree>
    <p:extLst>
      <p:ext uri="{BB962C8B-B14F-4D97-AF65-F5344CB8AC3E}">
        <p14:creationId xmlns:p14="http://schemas.microsoft.com/office/powerpoint/2010/main" val="3051535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first several months, we worked</a:t>
            </a:r>
            <a:r>
              <a:rPr lang="en-US" baseline="0" dirty="0" smtClean="0"/>
              <a:t> closely with PTCP, learning how to use </a:t>
            </a:r>
            <a:r>
              <a:rPr lang="en-US" baseline="0" dirty="0" err="1" smtClean="0"/>
              <a:t>ClassWeb</a:t>
            </a:r>
            <a:r>
              <a:rPr lang="en-US" baseline="0" dirty="0" smtClean="0"/>
              <a:t> to make, schedule, edit, and approve proposals.  Some of my proposals reappeared on the list for review for a few months as I made mistakes and corrected them.</a:t>
            </a:r>
            <a:endParaRPr lang="en-US" dirty="0"/>
          </a:p>
        </p:txBody>
      </p:sp>
      <p:sp>
        <p:nvSpPr>
          <p:cNvPr id="4" name="Slide Number Placeholder 3"/>
          <p:cNvSpPr>
            <a:spLocks noGrp="1"/>
          </p:cNvSpPr>
          <p:nvPr>
            <p:ph type="sldNum" sz="quarter" idx="10"/>
          </p:nvPr>
        </p:nvSpPr>
        <p:spPr/>
        <p:txBody>
          <a:bodyPr/>
          <a:lstStyle/>
          <a:p>
            <a:fld id="{B4C8CAC3-FF3A-4049-BEA3-5AD4A38C8B86}" type="slidenum">
              <a:rPr lang="en-US" smtClean="0"/>
              <a:t>9</a:t>
            </a:fld>
            <a:endParaRPr lang="en-US"/>
          </a:p>
        </p:txBody>
      </p:sp>
    </p:spTree>
    <p:extLst>
      <p:ext uri="{BB962C8B-B14F-4D97-AF65-F5344CB8AC3E}">
        <p14:creationId xmlns:p14="http://schemas.microsoft.com/office/powerpoint/2010/main" val="3092864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3C708ED-3113-438A-87CC-B924AEC4893D}"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21148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C708ED-3113-438A-87CC-B924AEC4893D}"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037145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C708ED-3113-438A-87CC-B924AEC4893D}"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2966014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C708ED-3113-438A-87CC-B924AEC4893D}"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72291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3C708ED-3113-438A-87CC-B924AEC4893D}"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937503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C708ED-3113-438A-87CC-B924AEC4893D}"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2460282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3C708ED-3113-438A-87CC-B924AEC4893D}" type="datetimeFigureOut">
              <a:rPr lang="en-US" smtClean="0"/>
              <a:t>6/29/2022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634872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C708ED-3113-438A-87CC-B924AEC4893D}" type="datetimeFigureOut">
              <a:rPr lang="en-US" smtClean="0"/>
              <a:t>6/29/2022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2621260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C708ED-3113-438A-87CC-B924AEC4893D}" type="datetimeFigureOut">
              <a:rPr lang="en-US" smtClean="0"/>
              <a:t>6/29/2022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38654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3C708ED-3113-438A-87CC-B924AEC4893D}"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245068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3C708ED-3113-438A-87CC-B924AEC4893D}"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6CC8F-741F-4647-AF95-CBE51B3709D8}" type="slidenum">
              <a:rPr lang="en-US" smtClean="0"/>
              <a:t>‹#›</a:t>
            </a:fld>
            <a:endParaRPr lang="en-US"/>
          </a:p>
        </p:txBody>
      </p:sp>
    </p:spTree>
    <p:extLst>
      <p:ext uri="{BB962C8B-B14F-4D97-AF65-F5344CB8AC3E}">
        <p14:creationId xmlns:p14="http://schemas.microsoft.com/office/powerpoint/2010/main" val="3305470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708ED-3113-438A-87CC-B924AEC4893D}" type="datetimeFigureOut">
              <a:rPr lang="en-US" smtClean="0"/>
              <a:t>6/29/2022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6CC8F-741F-4647-AF95-CBE51B3709D8}" type="slidenum">
              <a:rPr lang="en-US" smtClean="0"/>
              <a:t>‹#›</a:t>
            </a:fld>
            <a:endParaRPr lang="en-US"/>
          </a:p>
        </p:txBody>
      </p:sp>
    </p:spTree>
    <p:extLst>
      <p:ext uri="{BB962C8B-B14F-4D97-AF65-F5344CB8AC3E}">
        <p14:creationId xmlns:p14="http://schemas.microsoft.com/office/powerpoint/2010/main" val="1919864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mailto:cyacprog@loc.gov" TargetMode="External"/><Relationship Id="rId5" Type="http://schemas.openxmlformats.org/officeDocument/2006/relationships/hyperlink" Target="http://www.loc.gov/aba/cyac/" TargetMode="External"/><Relationship Id="rId4" Type="http://schemas.openxmlformats.org/officeDocument/2006/relationships/hyperlink" Target="http://www.loc.gov/aba/publications/FreeCYAC/freecyac.html" TargetMode="Externa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2624" y="2161404"/>
            <a:ext cx="11395853" cy="1746420"/>
          </a:xfrm>
        </p:spPr>
        <p:txBody>
          <a:bodyPr>
            <a:normAutofit fontScale="55000" lnSpcReduction="20000"/>
          </a:bodyPr>
          <a:lstStyle/>
          <a:p>
            <a:r>
              <a:rPr lang="en-US" altLang="en-US" sz="7200" b="1" dirty="0" smtClean="0">
                <a:latin typeface="Arial" panose="020B0604020202020204" pitchFamily="34" charset="0"/>
                <a:ea typeface="Helvetica Neue" panose="02000503000000020004" pitchFamily="2" charset="0"/>
                <a:cs typeface="Arial" panose="020B0604020202020204" pitchFamily="34" charset="0"/>
              </a:rPr>
              <a:t>CHILDREN’S AND YOUNG ADULTS’ SUBJECT HEADINGS IN A LINKED WORLD</a:t>
            </a:r>
            <a:endParaRPr lang="en-US" altLang="en-US" sz="7200" b="1" dirty="0">
              <a:latin typeface="Arial" panose="020B0604020202020204" pitchFamily="34" charset="0"/>
              <a:ea typeface="Helvetica Neue" panose="02000503000000020004" pitchFamily="2" charset="0"/>
              <a:cs typeface="Arial" panose="020B0604020202020204" pitchFamily="34" charset="0"/>
            </a:endParaRPr>
          </a:p>
          <a:p>
            <a:pPr>
              <a:spcBef>
                <a:spcPts val="1800"/>
              </a:spcBef>
            </a:pPr>
            <a:r>
              <a:rPr lang="en-US" altLang="en-US" sz="4400" b="1" dirty="0" smtClean="0">
                <a:latin typeface="Arial" panose="020B0604020202020204" pitchFamily="34" charset="0"/>
                <a:ea typeface="Helvetica Neue" panose="02000503000000020004" pitchFamily="2" charset="0"/>
                <a:cs typeface="Arial" panose="020B0604020202020204" pitchFamily="34" charset="0"/>
              </a:rPr>
              <a:t>OR, HOW THE CYAC SUBJECT VOCABULARY BECAME REAL</a:t>
            </a:r>
            <a:endParaRPr lang="en-US" sz="3200" b="1" dirty="0">
              <a:latin typeface="Arial" panose="020B0604020202020204" pitchFamily="34" charset="0"/>
              <a:ea typeface="Helvetica Neue" panose="02000503000000020004" pitchFamily="2" charset="0"/>
              <a:cs typeface="Arial" panose="020B0604020202020204" pitchFamily="34" charset="0"/>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69" y="885"/>
            <a:ext cx="3890864" cy="1696513"/>
          </a:xfrm>
          <a:prstGeom prst="rect">
            <a:avLst/>
          </a:prstGeom>
        </p:spPr>
      </p:pic>
      <p:pic>
        <p:nvPicPr>
          <p:cNvPr id="4" name="Picture 3">
            <a:extLst>
              <a:ext uri="{FF2B5EF4-FFF2-40B4-BE49-F238E27FC236}">
                <a16:creationId xmlns:a16="http://schemas.microsoft.com/office/drawing/2014/main" id="{9FE7296A-389B-2940-A72E-E9FB5BED764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52707" y="4373419"/>
            <a:ext cx="3456984" cy="2302392"/>
          </a:xfrm>
          <a:prstGeom prst="rect">
            <a:avLst/>
          </a:prstGeom>
        </p:spPr>
      </p:pic>
      <p:pic>
        <p:nvPicPr>
          <p:cNvPr id="7" name="Picture 6">
            <a:extLst>
              <a:ext uri="{FF2B5EF4-FFF2-40B4-BE49-F238E27FC236}">
                <a16:creationId xmlns:a16="http://schemas.microsoft.com/office/drawing/2014/main" id="{A188339D-736B-6046-9EAE-A7316A354DE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214381" y="4371956"/>
            <a:ext cx="3665752" cy="2303855"/>
          </a:xfrm>
          <a:prstGeom prst="rect">
            <a:avLst/>
          </a:prstGeom>
        </p:spPr>
      </p:pic>
      <p:pic>
        <p:nvPicPr>
          <p:cNvPr id="10" name="Picture 9">
            <a:extLst>
              <a:ext uri="{FF2B5EF4-FFF2-40B4-BE49-F238E27FC236}">
                <a16:creationId xmlns:a16="http://schemas.microsoft.com/office/drawing/2014/main" id="{B119761D-5DB2-C042-852A-D60B689B7AD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2624" y="4372083"/>
            <a:ext cx="3459183" cy="2303855"/>
          </a:xfrm>
          <a:prstGeom prst="rect">
            <a:avLst/>
          </a:prstGeom>
        </p:spPr>
      </p:pic>
    </p:spTree>
    <p:extLst>
      <p:ext uri="{BB962C8B-B14F-4D97-AF65-F5344CB8AC3E}">
        <p14:creationId xmlns:p14="http://schemas.microsoft.com/office/powerpoint/2010/main" val="1679392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CYAC Manual</a:t>
            </a:r>
            <a:endParaRPr lang="en-US" sz="6000" spc="100" dirty="0">
              <a:latin typeface="Druk Cond Super" pitchFamily="2" charset="77"/>
            </a:endParaRPr>
          </a:p>
        </p:txBody>
      </p:sp>
      <p:sp>
        <p:nvSpPr>
          <p:cNvPr id="2" name="Rectangle 1"/>
          <p:cNvSpPr/>
          <p:nvPr/>
        </p:nvSpPr>
        <p:spPr>
          <a:xfrm>
            <a:off x="1447251" y="2024124"/>
            <a:ext cx="9025128" cy="3970318"/>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Creating and documenting policies</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Following the format of the Library of Congress Subject Headings Manual (SHM)</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Integrating decades of locally-maintained CYAC Program policies with current LC and RDA     guidance</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Making instruction memos publicly available       online</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p:txBody>
      </p:sp>
      <p:pic>
        <p:nvPicPr>
          <p:cNvPr id="8" name="Picture 2" descr="Wicked Witch of the West - Wikiwa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9838055" y="257175"/>
            <a:ext cx="1905000" cy="660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012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704" t="11680" r="79664" b="29061"/>
          <a:stretch/>
        </p:blipFill>
        <p:spPr>
          <a:xfrm>
            <a:off x="76199" y="3407606"/>
            <a:ext cx="1874161" cy="3352800"/>
          </a:xfrm>
          <a:prstGeom prst="rect">
            <a:avLst/>
          </a:prstGeom>
        </p:spPr>
      </p:pic>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Happily Ever After</a:t>
            </a:r>
            <a:endParaRPr lang="en-US" sz="6000" spc="100" dirty="0">
              <a:latin typeface="Druk Cond Super" pitchFamily="2" charset="77"/>
            </a:endParaRPr>
          </a:p>
        </p:txBody>
      </p:sp>
      <p:sp>
        <p:nvSpPr>
          <p:cNvPr id="2" name="Rectangle 1"/>
          <p:cNvSpPr/>
          <p:nvPr/>
        </p:nvSpPr>
        <p:spPr>
          <a:xfrm>
            <a:off x="1578842" y="1928314"/>
            <a:ext cx="9025128" cy="2677656"/>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All valid CYAC topical subject headings have an authority record</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a:p>
            <a:pPr lvl="0"/>
            <a:r>
              <a:rPr lang="en-US" sz="2800" b="1" dirty="0" smtClean="0">
                <a:solidFill>
                  <a:prstClr val="black"/>
                </a:solidFill>
                <a:latin typeface="Arial" panose="020B0604020202020204" pitchFamily="34" charset="0"/>
                <a:cs typeface="Arial" panose="020B0604020202020204" pitchFamily="34" charset="0"/>
              </a:rPr>
              <a:t>Epilogue</a:t>
            </a: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Everlasting subject heading project</a:t>
            </a: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Creation of CYAC editorial board</a:t>
            </a:r>
          </a:p>
        </p:txBody>
      </p:sp>
    </p:spTree>
    <p:extLst>
      <p:ext uri="{BB962C8B-B14F-4D97-AF65-F5344CB8AC3E}">
        <p14:creationId xmlns:p14="http://schemas.microsoft.com/office/powerpoint/2010/main" val="2544748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Resources</a:t>
            </a:r>
            <a:endParaRPr lang="en-US" sz="6000" spc="100" dirty="0">
              <a:latin typeface="Druk Cond Super" pitchFamily="2" charset="77"/>
            </a:endParaRPr>
          </a:p>
        </p:txBody>
      </p:sp>
      <p:sp>
        <p:nvSpPr>
          <p:cNvPr id="2" name="Rectangle 1"/>
          <p:cNvSpPr/>
          <p:nvPr/>
        </p:nvSpPr>
        <p:spPr>
          <a:xfrm>
            <a:off x="1578842" y="1928314"/>
            <a:ext cx="10028958" cy="4893647"/>
          </a:xfrm>
          <a:prstGeom prst="rect">
            <a:avLst/>
          </a:prstGeom>
        </p:spPr>
        <p:txBody>
          <a:bodyPr wrap="square">
            <a:spAutoFit/>
          </a:bodyPr>
          <a:lstStyle/>
          <a:p>
            <a:r>
              <a:rPr lang="en-US" altLang="en-US" sz="2600" b="1" dirty="0" smtClean="0">
                <a:latin typeface="Arial" panose="020B0604020202020204" pitchFamily="34" charset="0"/>
                <a:ea typeface="Helvetica Neue" panose="02000503000000020004" pitchFamily="2" charset="0"/>
                <a:cs typeface="Arial" panose="020B0604020202020204" pitchFamily="34" charset="0"/>
              </a:rPr>
              <a:t>Children’s and Young Adults’ Cataloging Manual and Subject Headings</a:t>
            </a:r>
            <a:endParaRPr lang="en-US" altLang="en-US" sz="2600" dirty="0" smtClean="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600" dirty="0">
                <a:latin typeface="Arial" panose="020B0604020202020204" pitchFamily="34" charset="0"/>
                <a:ea typeface="Helvetica Neue" panose="02000503000000020004" pitchFamily="2" charset="0"/>
                <a:cs typeface="Arial" panose="020B0604020202020204" pitchFamily="34" charset="0"/>
                <a:hlinkClick r:id="rId4"/>
              </a:rPr>
              <a:t>www.loc.gov/aba/publications/FreeCYAC/freecyac.html</a:t>
            </a:r>
            <a:endParaRPr lang="en-US" altLang="en-US" sz="2600" dirty="0">
              <a:latin typeface="Arial" panose="020B0604020202020204" pitchFamily="34" charset="0"/>
              <a:ea typeface="Helvetica Neue" panose="02000503000000020004" pitchFamily="2" charset="0"/>
              <a:cs typeface="Arial" panose="020B0604020202020204" pitchFamily="34" charset="0"/>
            </a:endParaRPr>
          </a:p>
          <a:p>
            <a:endParaRPr lang="en-US" altLang="en-US" sz="2600" dirty="0" smtClean="0">
              <a:latin typeface="Arial" panose="020B0604020202020204" pitchFamily="34" charset="0"/>
              <a:ea typeface="Helvetica Neue" panose="02000503000000020004" pitchFamily="2" charset="0"/>
              <a:cs typeface="Arial" panose="020B0604020202020204" pitchFamily="34" charset="0"/>
            </a:endParaRPr>
          </a:p>
          <a:p>
            <a:r>
              <a:rPr lang="en-US" altLang="en-US" sz="2600" b="1" dirty="0" smtClean="0">
                <a:latin typeface="Arial" panose="020B0604020202020204" pitchFamily="34" charset="0"/>
                <a:ea typeface="Helvetica Neue" panose="02000503000000020004" pitchFamily="2" charset="0"/>
                <a:cs typeface="Arial" panose="020B0604020202020204" pitchFamily="34" charset="0"/>
              </a:rPr>
              <a:t>Children’s and Young Adults’ Subject Headings</a:t>
            </a:r>
          </a:p>
          <a:p>
            <a:pPr marL="457200" indent="-457200">
              <a:buFont typeface="Arial" panose="020B0604020202020204" pitchFamily="34" charset="0"/>
              <a:buChar char="•"/>
            </a:pPr>
            <a:r>
              <a:rPr lang="en-US" altLang="en-US" sz="2600" dirty="0" err="1" smtClean="0">
                <a:latin typeface="Arial" panose="020B0604020202020204" pitchFamily="34" charset="0"/>
                <a:ea typeface="Helvetica Neue" panose="02000503000000020004" pitchFamily="2" charset="0"/>
                <a:cs typeface="Arial" panose="020B0604020202020204" pitchFamily="34" charset="0"/>
              </a:rPr>
              <a:t>ClassWeb</a:t>
            </a:r>
            <a:endParaRPr lang="en-US" altLang="en-US" sz="2600" dirty="0" smtClean="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600" dirty="0" smtClean="0">
                <a:latin typeface="Arial" panose="020B0604020202020204" pitchFamily="34" charset="0"/>
                <a:ea typeface="Helvetica Neue" panose="02000503000000020004" pitchFamily="2" charset="0"/>
                <a:cs typeface="Arial" panose="020B0604020202020204" pitchFamily="34" charset="0"/>
              </a:rPr>
              <a:t>id.loc.gov</a:t>
            </a:r>
            <a:endParaRPr lang="en-US" altLang="en-US" sz="2600" dirty="0">
              <a:latin typeface="Arial" panose="020B0604020202020204" pitchFamily="34" charset="0"/>
              <a:ea typeface="Helvetica Neue" panose="02000503000000020004" pitchFamily="2" charset="0"/>
              <a:cs typeface="Arial" panose="020B0604020202020204" pitchFamily="34" charset="0"/>
            </a:endParaRPr>
          </a:p>
          <a:p>
            <a:pPr lvl="0"/>
            <a:endParaRPr lang="en-US" sz="2600" dirty="0" smtClean="0">
              <a:solidFill>
                <a:prstClr val="black"/>
              </a:solidFill>
              <a:latin typeface="Arial" panose="020B0604020202020204" pitchFamily="34" charset="0"/>
              <a:cs typeface="Arial" panose="020B0604020202020204" pitchFamily="34" charset="0"/>
            </a:endParaRPr>
          </a:p>
          <a:p>
            <a:pPr lvl="0"/>
            <a:r>
              <a:rPr lang="en-US" sz="2600" b="1" dirty="0" smtClean="0">
                <a:solidFill>
                  <a:prstClr val="black"/>
                </a:solidFill>
                <a:latin typeface="Arial" panose="020B0604020202020204" pitchFamily="34" charset="0"/>
                <a:cs typeface="Arial" panose="020B0604020202020204" pitchFamily="34" charset="0"/>
              </a:rPr>
              <a:t>Contact CYAC</a:t>
            </a:r>
          </a:p>
          <a:p>
            <a:pPr marL="457200" lvl="0" indent="-457200">
              <a:buFont typeface="Arial" panose="020B0604020202020204" pitchFamily="34" charset="0"/>
              <a:buChar char="•"/>
            </a:pPr>
            <a:r>
              <a:rPr lang="en-US" sz="2600" dirty="0" smtClean="0">
                <a:solidFill>
                  <a:prstClr val="black"/>
                </a:solidFill>
                <a:latin typeface="Arial" panose="020B0604020202020204" pitchFamily="34" charset="0"/>
                <a:cs typeface="Arial" panose="020B0604020202020204" pitchFamily="34" charset="0"/>
                <a:hlinkClick r:id="rId5"/>
              </a:rPr>
              <a:t>www.loc.gov/aba/cyac/</a:t>
            </a:r>
            <a:endParaRPr lang="en-US" sz="2600" dirty="0" smtClean="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2600" dirty="0" smtClean="0">
                <a:solidFill>
                  <a:prstClr val="black"/>
                </a:solidFill>
                <a:latin typeface="Arial" panose="020B0604020202020204" pitchFamily="34" charset="0"/>
                <a:cs typeface="Arial" panose="020B0604020202020204" pitchFamily="34" charset="0"/>
              </a:rPr>
              <a:t>Email: </a:t>
            </a:r>
            <a:r>
              <a:rPr lang="en-US" sz="2600" dirty="0" smtClean="0">
                <a:solidFill>
                  <a:prstClr val="black"/>
                </a:solidFill>
                <a:latin typeface="Arial" panose="020B0604020202020204" pitchFamily="34" charset="0"/>
                <a:cs typeface="Arial" panose="020B0604020202020204" pitchFamily="34" charset="0"/>
                <a:hlinkClick r:id="rId6"/>
              </a:rPr>
              <a:t>cyacprog@loc.gov</a:t>
            </a:r>
            <a:endParaRPr lang="en-US" sz="2600" dirty="0" smtClean="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2600" dirty="0" smtClean="0">
                <a:solidFill>
                  <a:prstClr val="black"/>
                </a:solidFill>
                <a:latin typeface="Arial" panose="020B0604020202020204" pitchFamily="34" charset="0"/>
                <a:cs typeface="Arial" panose="020B0604020202020204" pitchFamily="34" charset="0"/>
              </a:rPr>
              <a:t>Literature Section, LM-503</a:t>
            </a:r>
          </a:p>
        </p:txBody>
      </p:sp>
      <p:pic>
        <p:nvPicPr>
          <p:cNvPr id="8" name="Picture 7">
            <a:extLst>
              <a:ext uri="{FF2B5EF4-FFF2-40B4-BE49-F238E27FC236}">
                <a16:creationId xmlns:a16="http://schemas.microsoft.com/office/drawing/2014/main" id="{2B673B0E-3574-6646-89F0-1B3D55DABA3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spTree>
    <p:extLst>
      <p:ext uri="{BB962C8B-B14F-4D97-AF65-F5344CB8AC3E}">
        <p14:creationId xmlns:p14="http://schemas.microsoft.com/office/powerpoint/2010/main" val="2224866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462B7DC5-50F5-A24A-A19B-787BAC4523C1}"/>
              </a:ext>
            </a:extLst>
          </p:cNvPr>
          <p:cNvCxnSpPr>
            <a:cxnSpLocks/>
          </p:cNvCxnSpPr>
          <p:nvPr/>
        </p:nvCxnSpPr>
        <p:spPr>
          <a:xfrm flipH="1" flipV="1">
            <a:off x="2489200" y="1790700"/>
            <a:ext cx="7339068" cy="8396"/>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sp>
        <p:nvSpPr>
          <p:cNvPr id="26" name="Title 1">
            <a:extLst>
              <a:ext uri="{FF2B5EF4-FFF2-40B4-BE49-F238E27FC236}">
                <a16:creationId xmlns:a16="http://schemas.microsoft.com/office/drawing/2014/main" id="{641554CF-5491-4147-B2CB-9218B4F17035}"/>
              </a:ext>
            </a:extLst>
          </p:cNvPr>
          <p:cNvSpPr txBox="1">
            <a:spLocks/>
          </p:cNvSpPr>
          <p:nvPr/>
        </p:nvSpPr>
        <p:spPr>
          <a:xfrm>
            <a:off x="0" y="999586"/>
            <a:ext cx="12192000"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History of the CYAC Program</a:t>
            </a:r>
            <a:endParaRPr lang="en-US" sz="6000" spc="100" dirty="0">
              <a:latin typeface="Druk Cond Super" pitchFamily="2" charset="77"/>
            </a:endParaRPr>
          </a:p>
        </p:txBody>
      </p:sp>
      <p:graphicFrame>
        <p:nvGraphicFramePr>
          <p:cNvPr id="2" name="Diagram 1"/>
          <p:cNvGraphicFramePr/>
          <p:nvPr>
            <p:extLst>
              <p:ext uri="{D42A27DB-BD31-4B8C-83A1-F6EECF244321}">
                <p14:modId xmlns:p14="http://schemas.microsoft.com/office/powerpoint/2010/main" val="2100959987"/>
              </p:ext>
            </p:extLst>
          </p:nvPr>
        </p:nvGraphicFramePr>
        <p:xfrm>
          <a:off x="1008993" y="5213131"/>
          <a:ext cx="10457793" cy="9987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ctangle 6">
            <a:extLst>
              <a:ext uri="{FF2B5EF4-FFF2-40B4-BE49-F238E27FC236}">
                <a16:creationId xmlns:a16="http://schemas.microsoft.com/office/drawing/2014/main" id="{7E96B641-BC62-464E-A030-0F2EE8E908F7}"/>
              </a:ext>
            </a:extLst>
          </p:cNvPr>
          <p:cNvSpPr/>
          <p:nvPr/>
        </p:nvSpPr>
        <p:spPr>
          <a:xfrm>
            <a:off x="1247665" y="2102410"/>
            <a:ext cx="9696669" cy="3539430"/>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Creation of the Annotated Cataloging (AC) Program</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First edition of </a:t>
            </a:r>
            <a:r>
              <a:rPr lang="en-US" altLang="en-US" sz="2800" i="1" dirty="0" smtClean="0">
                <a:latin typeface="Arial" panose="020B0604020202020204" pitchFamily="34" charset="0"/>
                <a:ea typeface="Helvetica Neue" panose="02000503000000020004" pitchFamily="2" charset="0"/>
                <a:cs typeface="Arial" panose="020B0604020202020204" pitchFamily="34" charset="0"/>
              </a:rPr>
              <a:t>Subject Headings for Children’s Literature</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 </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Conversion of the AC list into individual authority records</a:t>
            </a:r>
          </a:p>
          <a:p>
            <a:pPr marL="457200" indent="-457200">
              <a:buFont typeface="Arial" panose="020B0604020202020204" pitchFamily="34" charset="0"/>
              <a:buChar char="•"/>
            </a:pPr>
            <a:r>
              <a:rPr lang="en-US" sz="2800" dirty="0" smtClean="0">
                <a:latin typeface="Arial" panose="020B0604020202020204" pitchFamily="34" charset="0"/>
                <a:cs typeface="Arial" panose="020B0604020202020204" pitchFamily="34" charset="0"/>
              </a:rPr>
              <a:t>AC </a:t>
            </a:r>
            <a:r>
              <a:rPr lang="en-US" sz="2800" dirty="0">
                <a:latin typeface="Arial" panose="020B0604020202020204" pitchFamily="34" charset="0"/>
                <a:cs typeface="Arial" panose="020B0604020202020204" pitchFamily="34" charset="0"/>
              </a:rPr>
              <a:t>Program </a:t>
            </a:r>
            <a:r>
              <a:rPr lang="en-US" sz="2800" dirty="0" smtClean="0">
                <a:latin typeface="Arial" panose="020B0604020202020204" pitchFamily="34" charset="0"/>
                <a:cs typeface="Arial" panose="020B0604020202020204" pitchFamily="34" charset="0"/>
              </a:rPr>
              <a:t>officially </a:t>
            </a:r>
            <a:r>
              <a:rPr lang="en-US" sz="2800" dirty="0">
                <a:latin typeface="Arial" panose="020B0604020202020204" pitchFamily="34" charset="0"/>
                <a:cs typeface="Arial" panose="020B0604020202020204" pitchFamily="34" charset="0"/>
              </a:rPr>
              <a:t>renamed the Children's and Young Adults' Cataloging (CYAC) </a:t>
            </a:r>
            <a:r>
              <a:rPr lang="en-US" sz="2800" dirty="0" smtClean="0">
                <a:latin typeface="Arial" panose="020B0604020202020204" pitchFamily="34" charset="0"/>
                <a:cs typeface="Arial" panose="020B0604020202020204" pitchFamily="34" charset="0"/>
              </a:rPr>
              <a:t>Program</a:t>
            </a:r>
            <a:endParaRPr lang="en-US" altLang="en-US" sz="2800" dirty="0" smtClean="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Creation of authority records for all CYAC subject headings</a:t>
            </a:r>
          </a:p>
          <a:p>
            <a:endParaRPr lang="en-US" altLang="en-US" sz="2800" dirty="0" smtClean="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271111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F3FF3E0F-19EA-4D2C-9741-7847C6E9CA6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0EBEEDE3-A873-4DE3-98EF-ECDAA702E3A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mph" presetSubtype="2" fill="hold" grpId="1" nodeType="clickEffect">
                                  <p:stCondLst>
                                    <p:cond delay="0"/>
                                  </p:stCondLst>
                                  <p:childTnLst>
                                    <p:animClr clrSpc="rgb" dir="cw">
                                      <p:cBhvr>
                                        <p:cTn id="14" dur="2000" fill="hold"/>
                                        <p:tgtEl>
                                          <p:spTgt spid="2">
                                            <p:graphicEl>
                                              <a:dgm id="{F3FF3E0F-19EA-4D2C-9741-7847C6E9CA6D}"/>
                                            </p:graphicEl>
                                          </p:spTgt>
                                        </p:tgtEl>
                                        <p:attrNameLst>
                                          <p:attrName>fillcolor</p:attrName>
                                        </p:attrNameLst>
                                      </p:cBhvr>
                                      <p:to>
                                        <a:srgbClr val="F7CBAC"/>
                                      </p:to>
                                    </p:animClr>
                                    <p:set>
                                      <p:cBhvr>
                                        <p:cTn id="15" dur="2000" fill="hold"/>
                                        <p:tgtEl>
                                          <p:spTgt spid="2">
                                            <p:graphicEl>
                                              <a:dgm id="{F3FF3E0F-19EA-4D2C-9741-7847C6E9CA6D}"/>
                                            </p:graphicEl>
                                          </p:spTgt>
                                        </p:tgtEl>
                                        <p:attrNameLst>
                                          <p:attrName>fill.type</p:attrName>
                                        </p:attrNameLst>
                                      </p:cBhvr>
                                      <p:to>
                                        <p:strVal val="solid"/>
                                      </p:to>
                                    </p:set>
                                    <p:set>
                                      <p:cBhvr>
                                        <p:cTn id="16" dur="2000" fill="hold"/>
                                        <p:tgtEl>
                                          <p:spTgt spid="2">
                                            <p:graphicEl>
                                              <a:dgm id="{F3FF3E0F-19EA-4D2C-9741-7847C6E9CA6D}"/>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mph" presetSubtype="2" fill="hold" grpId="1" nodeType="clickEffect">
                                  <p:stCondLst>
                                    <p:cond delay="0"/>
                                  </p:stCondLst>
                                  <p:childTnLst>
                                    <p:animClr clrSpc="rgb" dir="cw">
                                      <p:cBhvr>
                                        <p:cTn id="20" dur="2000" fill="hold"/>
                                        <p:tgtEl>
                                          <p:spTgt spid="2">
                                            <p:graphicEl>
                                              <a:dgm id="{0EBEEDE3-A873-4DE3-98EF-ECDAA702E3A5}"/>
                                            </p:graphicEl>
                                          </p:spTgt>
                                        </p:tgtEl>
                                        <p:attrNameLst>
                                          <p:attrName>fillcolor</p:attrName>
                                        </p:attrNameLst>
                                      </p:cBhvr>
                                      <p:to>
                                        <a:srgbClr val="F7CBAC"/>
                                      </p:to>
                                    </p:animClr>
                                    <p:set>
                                      <p:cBhvr>
                                        <p:cTn id="21" dur="2000" fill="hold"/>
                                        <p:tgtEl>
                                          <p:spTgt spid="2">
                                            <p:graphicEl>
                                              <a:dgm id="{0EBEEDE3-A873-4DE3-98EF-ECDAA702E3A5}"/>
                                            </p:graphicEl>
                                          </p:spTgt>
                                        </p:tgtEl>
                                        <p:attrNameLst>
                                          <p:attrName>fill.type</p:attrName>
                                        </p:attrNameLst>
                                      </p:cBhvr>
                                      <p:to>
                                        <p:strVal val="solid"/>
                                      </p:to>
                                    </p:set>
                                    <p:set>
                                      <p:cBhvr>
                                        <p:cTn id="22" dur="2000" fill="hold"/>
                                        <p:tgtEl>
                                          <p:spTgt spid="2">
                                            <p:graphicEl>
                                              <a:dgm id="{0EBEEDE3-A873-4DE3-98EF-ECDAA702E3A5}"/>
                                            </p:graphicEl>
                                          </p:spTgt>
                                        </p:tgtEl>
                                        <p:attrNameLst>
                                          <p:attrName>fill.on</p:attrName>
                                        </p:attrNameLst>
                                      </p:cBhvr>
                                      <p:to>
                                        <p:strVal val="true"/>
                                      </p:to>
                                    </p:set>
                                  </p:childTnLst>
                                </p:cTn>
                              </p:par>
                              <p:par>
                                <p:cTn id="23" presetID="1" presetClass="emph" presetSubtype="2" fill="hold" grpId="1" nodeType="withEffect">
                                  <p:stCondLst>
                                    <p:cond delay="0"/>
                                  </p:stCondLst>
                                  <p:childTnLst>
                                    <p:animClr clrSpc="rgb" dir="cw">
                                      <p:cBhvr>
                                        <p:cTn id="24" dur="2000" fill="hold"/>
                                        <p:tgtEl>
                                          <p:spTgt spid="2">
                                            <p:graphicEl>
                                              <a:dgm id="{6CD773C3-29E8-4903-A64F-B6756E6042FD}"/>
                                            </p:graphicEl>
                                          </p:spTgt>
                                        </p:tgtEl>
                                        <p:attrNameLst>
                                          <p:attrName>fillcolor</p:attrName>
                                        </p:attrNameLst>
                                      </p:cBhvr>
                                      <p:to>
                                        <a:srgbClr val="F7CBAC"/>
                                      </p:to>
                                    </p:animClr>
                                    <p:set>
                                      <p:cBhvr>
                                        <p:cTn id="25" dur="2000" fill="hold"/>
                                        <p:tgtEl>
                                          <p:spTgt spid="2">
                                            <p:graphicEl>
                                              <a:dgm id="{6CD773C3-29E8-4903-A64F-B6756E6042FD}"/>
                                            </p:graphicEl>
                                          </p:spTgt>
                                        </p:tgtEl>
                                        <p:attrNameLst>
                                          <p:attrName>fill.type</p:attrName>
                                        </p:attrNameLst>
                                      </p:cBhvr>
                                      <p:to>
                                        <p:strVal val="solid"/>
                                      </p:to>
                                    </p:set>
                                    <p:set>
                                      <p:cBhvr>
                                        <p:cTn id="26" dur="2000" fill="hold"/>
                                        <p:tgtEl>
                                          <p:spTgt spid="2">
                                            <p:graphicEl>
                                              <a:dgm id="{6CD773C3-29E8-4903-A64F-B6756E6042FD}"/>
                                            </p:graphicEl>
                                          </p:spTgt>
                                        </p:tgtEl>
                                        <p:attrNameLst>
                                          <p:attrName>fill.on</p:attrName>
                                        </p:attrNameLst>
                                      </p:cBhvr>
                                      <p:to>
                                        <p:strVal val="true"/>
                                      </p:to>
                                    </p:set>
                                  </p:childTnLst>
                                </p:cTn>
                              </p:par>
                              <p:par>
                                <p:cTn id="27" presetID="1" presetClass="entr" presetSubtype="0" fill="hold" grpId="0" nodeType="withEffect">
                                  <p:stCondLst>
                                    <p:cond delay="0"/>
                                  </p:stCondLst>
                                  <p:childTnLst>
                                    <p:set>
                                      <p:cBhvr>
                                        <p:cTn id="28" dur="1" fill="hold">
                                          <p:stCondLst>
                                            <p:cond delay="0"/>
                                          </p:stCondLst>
                                        </p:cTn>
                                        <p:tgtEl>
                                          <p:spTgt spid="2">
                                            <p:graphicEl>
                                              <a:dgm id="{6CD773C3-29E8-4903-A64F-B6756E6042FD}"/>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graphicEl>
                                              <a:dgm id="{B2C2CCF8-FA91-4A89-ABC7-DC65D3C0CEAD}"/>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mph" presetSubtype="2" fill="hold" grpId="1" nodeType="clickEffect">
                                  <p:stCondLst>
                                    <p:cond delay="0"/>
                                  </p:stCondLst>
                                  <p:childTnLst>
                                    <p:animClr clrSpc="rgb" dir="cw">
                                      <p:cBhvr>
                                        <p:cTn id="36" dur="2000" fill="hold"/>
                                        <p:tgtEl>
                                          <p:spTgt spid="2">
                                            <p:graphicEl>
                                              <a:dgm id="{B2C2CCF8-FA91-4A89-ABC7-DC65D3C0CEAD}"/>
                                            </p:graphicEl>
                                          </p:spTgt>
                                        </p:tgtEl>
                                        <p:attrNameLst>
                                          <p:attrName>fillcolor</p:attrName>
                                        </p:attrNameLst>
                                      </p:cBhvr>
                                      <p:to>
                                        <a:schemeClr val="accent2"/>
                                      </p:to>
                                    </p:animClr>
                                    <p:set>
                                      <p:cBhvr>
                                        <p:cTn id="37" dur="2000" fill="hold"/>
                                        <p:tgtEl>
                                          <p:spTgt spid="2">
                                            <p:graphicEl>
                                              <a:dgm id="{B2C2CCF8-FA91-4A89-ABC7-DC65D3C0CEAD}"/>
                                            </p:graphicEl>
                                          </p:spTgt>
                                        </p:tgtEl>
                                        <p:attrNameLst>
                                          <p:attrName>fill.type</p:attrName>
                                        </p:attrNameLst>
                                      </p:cBhvr>
                                      <p:to>
                                        <p:strVal val="solid"/>
                                      </p:to>
                                    </p:set>
                                    <p:set>
                                      <p:cBhvr>
                                        <p:cTn id="38" dur="2000" fill="hold"/>
                                        <p:tgtEl>
                                          <p:spTgt spid="2">
                                            <p:graphicEl>
                                              <a:dgm id="{B2C2CCF8-FA91-4A89-ABC7-DC65D3C0CEAD}"/>
                                            </p:graphicEl>
                                          </p:spTgt>
                                        </p:tgtEl>
                                        <p:attrNameLst>
                                          <p:attrName>fill.on</p:attrName>
                                        </p:attrNameLst>
                                      </p:cBhvr>
                                      <p:to>
                                        <p:strVal val="true"/>
                                      </p:to>
                                    </p:set>
                                  </p:childTnLst>
                                </p:cTn>
                              </p:par>
                              <p:par>
                                <p:cTn id="39" presetID="1" presetClass="emph" presetSubtype="2" fill="hold" grpId="1" nodeType="withEffect">
                                  <p:stCondLst>
                                    <p:cond delay="0"/>
                                  </p:stCondLst>
                                  <p:childTnLst>
                                    <p:animClr clrSpc="rgb" dir="cw">
                                      <p:cBhvr>
                                        <p:cTn id="40" dur="2000" fill="hold"/>
                                        <p:tgtEl>
                                          <p:spTgt spid="2">
                                            <p:graphicEl>
                                              <a:dgm id="{44842600-A4AE-4EDE-B6B2-4F1318D6DCF7}"/>
                                            </p:graphicEl>
                                          </p:spTgt>
                                        </p:tgtEl>
                                        <p:attrNameLst>
                                          <p:attrName>fillcolor</p:attrName>
                                        </p:attrNameLst>
                                      </p:cBhvr>
                                      <p:to>
                                        <a:srgbClr val="F7CBAC"/>
                                      </p:to>
                                    </p:animClr>
                                    <p:set>
                                      <p:cBhvr>
                                        <p:cTn id="41" dur="2000" fill="hold"/>
                                        <p:tgtEl>
                                          <p:spTgt spid="2">
                                            <p:graphicEl>
                                              <a:dgm id="{44842600-A4AE-4EDE-B6B2-4F1318D6DCF7}"/>
                                            </p:graphicEl>
                                          </p:spTgt>
                                        </p:tgtEl>
                                        <p:attrNameLst>
                                          <p:attrName>fill.type</p:attrName>
                                        </p:attrNameLst>
                                      </p:cBhvr>
                                      <p:to>
                                        <p:strVal val="solid"/>
                                      </p:to>
                                    </p:set>
                                    <p:set>
                                      <p:cBhvr>
                                        <p:cTn id="42" dur="2000" fill="hold"/>
                                        <p:tgtEl>
                                          <p:spTgt spid="2">
                                            <p:graphicEl>
                                              <a:dgm id="{44842600-A4AE-4EDE-B6B2-4F1318D6DCF7}"/>
                                            </p:graphicEl>
                                          </p:spTgt>
                                        </p:tgtEl>
                                        <p:attrNameLst>
                                          <p:attrName>fill.on</p:attrName>
                                        </p:attrNameLst>
                                      </p:cBhvr>
                                      <p:to>
                                        <p:strVal val="true"/>
                                      </p:to>
                                    </p:set>
                                  </p:childTnLst>
                                </p:cTn>
                              </p:par>
                              <p:par>
                                <p:cTn id="43" presetID="1" presetClass="entr" presetSubtype="0" fill="hold" grpId="0" nodeType="withEffect">
                                  <p:stCondLst>
                                    <p:cond delay="0"/>
                                  </p:stCondLst>
                                  <p:childTnLst>
                                    <p:set>
                                      <p:cBhvr>
                                        <p:cTn id="44" dur="1" fill="hold">
                                          <p:stCondLst>
                                            <p:cond delay="0"/>
                                          </p:stCondLst>
                                        </p:cTn>
                                        <p:tgtEl>
                                          <p:spTgt spid="2">
                                            <p:graphicEl>
                                              <a:dgm id="{44842600-A4AE-4EDE-B6B2-4F1318D6DCF7}"/>
                                            </p:graphic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
                                            <p:graphicEl>
                                              <a:dgm id="{410A2266-3039-492A-B7A9-F93651367893}"/>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mph" presetSubtype="2" fill="hold" grpId="1" nodeType="clickEffect">
                                  <p:stCondLst>
                                    <p:cond delay="0"/>
                                  </p:stCondLst>
                                  <p:childTnLst>
                                    <p:animClr clrSpc="rgb" dir="cw">
                                      <p:cBhvr>
                                        <p:cTn id="52" dur="2000" fill="hold"/>
                                        <p:tgtEl>
                                          <p:spTgt spid="2">
                                            <p:graphicEl>
                                              <a:dgm id="{410A2266-3039-492A-B7A9-F93651367893}"/>
                                            </p:graphicEl>
                                          </p:spTgt>
                                        </p:tgtEl>
                                        <p:attrNameLst>
                                          <p:attrName>fillcolor</p:attrName>
                                        </p:attrNameLst>
                                      </p:cBhvr>
                                      <p:to>
                                        <a:schemeClr val="accent2"/>
                                      </p:to>
                                    </p:animClr>
                                    <p:set>
                                      <p:cBhvr>
                                        <p:cTn id="53" dur="2000" fill="hold"/>
                                        <p:tgtEl>
                                          <p:spTgt spid="2">
                                            <p:graphicEl>
                                              <a:dgm id="{410A2266-3039-492A-B7A9-F93651367893}"/>
                                            </p:graphicEl>
                                          </p:spTgt>
                                        </p:tgtEl>
                                        <p:attrNameLst>
                                          <p:attrName>fill.type</p:attrName>
                                        </p:attrNameLst>
                                      </p:cBhvr>
                                      <p:to>
                                        <p:strVal val="solid"/>
                                      </p:to>
                                    </p:set>
                                    <p:set>
                                      <p:cBhvr>
                                        <p:cTn id="54" dur="2000" fill="hold"/>
                                        <p:tgtEl>
                                          <p:spTgt spid="2">
                                            <p:graphicEl>
                                              <a:dgm id="{410A2266-3039-492A-B7A9-F93651367893}"/>
                                            </p:graphicEl>
                                          </p:spTgt>
                                        </p:tgtEl>
                                        <p:attrNameLst>
                                          <p:attrName>fill.on</p:attrName>
                                        </p:attrNameLst>
                                      </p:cBhvr>
                                      <p:to>
                                        <p:strVal val="true"/>
                                      </p:to>
                                    </p:set>
                                  </p:childTnLst>
                                </p:cTn>
                              </p:par>
                              <p:par>
                                <p:cTn id="55" presetID="1" presetClass="emph" presetSubtype="2" fill="hold" grpId="1" nodeType="withEffect">
                                  <p:stCondLst>
                                    <p:cond delay="0"/>
                                  </p:stCondLst>
                                  <p:childTnLst>
                                    <p:animClr clrSpc="rgb" dir="cw">
                                      <p:cBhvr>
                                        <p:cTn id="56" dur="2000" fill="hold"/>
                                        <p:tgtEl>
                                          <p:spTgt spid="2">
                                            <p:graphicEl>
                                              <a:dgm id="{683231A7-7ECF-4B24-B199-738877826D50}"/>
                                            </p:graphicEl>
                                          </p:spTgt>
                                        </p:tgtEl>
                                        <p:attrNameLst>
                                          <p:attrName>fillcolor</p:attrName>
                                        </p:attrNameLst>
                                      </p:cBhvr>
                                      <p:to>
                                        <a:srgbClr val="F7CBAC"/>
                                      </p:to>
                                    </p:animClr>
                                    <p:set>
                                      <p:cBhvr>
                                        <p:cTn id="57" dur="2000" fill="hold"/>
                                        <p:tgtEl>
                                          <p:spTgt spid="2">
                                            <p:graphicEl>
                                              <a:dgm id="{683231A7-7ECF-4B24-B199-738877826D50}"/>
                                            </p:graphicEl>
                                          </p:spTgt>
                                        </p:tgtEl>
                                        <p:attrNameLst>
                                          <p:attrName>fill.type</p:attrName>
                                        </p:attrNameLst>
                                      </p:cBhvr>
                                      <p:to>
                                        <p:strVal val="solid"/>
                                      </p:to>
                                    </p:set>
                                    <p:set>
                                      <p:cBhvr>
                                        <p:cTn id="58" dur="2000" fill="hold"/>
                                        <p:tgtEl>
                                          <p:spTgt spid="2">
                                            <p:graphicEl>
                                              <a:dgm id="{683231A7-7ECF-4B24-B199-738877826D50}"/>
                                            </p:graphic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 presetClass="emph" presetSubtype="2" fill="hold" grpId="1" nodeType="clickEffect">
                                  <p:stCondLst>
                                    <p:cond delay="0"/>
                                  </p:stCondLst>
                                  <p:childTnLst>
                                    <p:animClr clrSpc="rgb" dir="cw">
                                      <p:cBhvr>
                                        <p:cTn id="62" dur="2000" fill="hold"/>
                                        <p:tgtEl>
                                          <p:spTgt spid="2">
                                            <p:graphicEl>
                                              <a:dgm id="{D0589AFF-5774-45D2-91DC-EA2719A6A9F2}"/>
                                            </p:graphicEl>
                                          </p:spTgt>
                                        </p:tgtEl>
                                        <p:attrNameLst>
                                          <p:attrName>fillcolor</p:attrName>
                                        </p:attrNameLst>
                                      </p:cBhvr>
                                      <p:to>
                                        <a:srgbClr val="F7CBAC"/>
                                      </p:to>
                                    </p:animClr>
                                    <p:set>
                                      <p:cBhvr>
                                        <p:cTn id="63" dur="2000" fill="hold"/>
                                        <p:tgtEl>
                                          <p:spTgt spid="2">
                                            <p:graphicEl>
                                              <a:dgm id="{D0589AFF-5774-45D2-91DC-EA2719A6A9F2}"/>
                                            </p:graphicEl>
                                          </p:spTgt>
                                        </p:tgtEl>
                                        <p:attrNameLst>
                                          <p:attrName>fill.type</p:attrName>
                                        </p:attrNameLst>
                                      </p:cBhvr>
                                      <p:to>
                                        <p:strVal val="solid"/>
                                      </p:to>
                                    </p:set>
                                    <p:set>
                                      <p:cBhvr>
                                        <p:cTn id="64" dur="2000" fill="hold"/>
                                        <p:tgtEl>
                                          <p:spTgt spid="2">
                                            <p:graphicEl>
                                              <a:dgm id="{D0589AFF-5774-45D2-91DC-EA2719A6A9F2}"/>
                                            </p:graphicEl>
                                          </p:spTgt>
                                        </p:tgtEl>
                                        <p:attrNameLst>
                                          <p:attrName>fill.on</p:attrName>
                                        </p:attrNameLst>
                                      </p:cBhvr>
                                      <p:to>
                                        <p:strVal val="true"/>
                                      </p:to>
                                    </p:set>
                                  </p:childTnLst>
                                </p:cTn>
                              </p:par>
                              <p:par>
                                <p:cTn id="65" presetID="1" presetClass="emph" presetSubtype="2" fill="hold" grpId="1" nodeType="withEffect">
                                  <p:stCondLst>
                                    <p:cond delay="0"/>
                                  </p:stCondLst>
                                  <p:childTnLst>
                                    <p:animClr clrSpc="rgb" dir="cw">
                                      <p:cBhvr>
                                        <p:cTn id="66" dur="2000" fill="hold"/>
                                        <p:tgtEl>
                                          <p:spTgt spid="2">
                                            <p:graphicEl>
                                              <a:dgm id="{1C3A934D-818C-4133-A6A0-E62310E56E8F}"/>
                                            </p:graphicEl>
                                          </p:spTgt>
                                        </p:tgtEl>
                                        <p:attrNameLst>
                                          <p:attrName>fillcolor</p:attrName>
                                        </p:attrNameLst>
                                      </p:cBhvr>
                                      <p:to>
                                        <a:srgbClr val="F7CBAC"/>
                                      </p:to>
                                    </p:animClr>
                                    <p:set>
                                      <p:cBhvr>
                                        <p:cTn id="67" dur="2000" fill="hold"/>
                                        <p:tgtEl>
                                          <p:spTgt spid="2">
                                            <p:graphicEl>
                                              <a:dgm id="{1C3A934D-818C-4133-A6A0-E62310E56E8F}"/>
                                            </p:graphicEl>
                                          </p:spTgt>
                                        </p:tgtEl>
                                        <p:attrNameLst>
                                          <p:attrName>fill.type</p:attrName>
                                        </p:attrNameLst>
                                      </p:cBhvr>
                                      <p:to>
                                        <p:strVal val="solid"/>
                                      </p:to>
                                    </p:set>
                                    <p:set>
                                      <p:cBhvr>
                                        <p:cTn id="68" dur="2000" fill="hold"/>
                                        <p:tgtEl>
                                          <p:spTgt spid="2">
                                            <p:graphicEl>
                                              <a:dgm id="{1C3A934D-818C-4133-A6A0-E62310E56E8F}"/>
                                            </p:graphicEl>
                                          </p:spTgt>
                                        </p:tgtEl>
                                        <p:attrNameLst>
                                          <p:attrName>fill.on</p:attrName>
                                        </p:attrNameLst>
                                      </p:cBhvr>
                                      <p:to>
                                        <p:strVal val="true"/>
                                      </p:to>
                                    </p:set>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grpId="1" nodeType="clickEffect">
                                  <p:stCondLst>
                                    <p:cond delay="0"/>
                                  </p:stCondLst>
                                  <p:childTnLst>
                                    <p:animClr clrSpc="rgb" dir="cw">
                                      <p:cBhvr>
                                        <p:cTn id="72" dur="2000" fill="hold"/>
                                        <p:tgtEl>
                                          <p:spTgt spid="2">
                                            <p:graphicEl>
                                              <a:dgm id="{4E9EC490-8A86-417E-BC52-EEC92C623CA5}"/>
                                            </p:graphicEl>
                                          </p:spTgt>
                                        </p:tgtEl>
                                        <p:attrNameLst>
                                          <p:attrName>fillcolor</p:attrName>
                                        </p:attrNameLst>
                                      </p:cBhvr>
                                      <p:to>
                                        <a:srgbClr val="F7CBAC"/>
                                      </p:to>
                                    </p:animClr>
                                    <p:set>
                                      <p:cBhvr>
                                        <p:cTn id="73" dur="2000" fill="hold"/>
                                        <p:tgtEl>
                                          <p:spTgt spid="2">
                                            <p:graphicEl>
                                              <a:dgm id="{4E9EC490-8A86-417E-BC52-EEC92C623CA5}"/>
                                            </p:graphicEl>
                                          </p:spTgt>
                                        </p:tgtEl>
                                        <p:attrNameLst>
                                          <p:attrName>fill.type</p:attrName>
                                        </p:attrNameLst>
                                      </p:cBhvr>
                                      <p:to>
                                        <p:strVal val="solid"/>
                                      </p:to>
                                    </p:set>
                                    <p:set>
                                      <p:cBhvr>
                                        <p:cTn id="74" dur="2000" fill="hold"/>
                                        <p:tgtEl>
                                          <p:spTgt spid="2">
                                            <p:graphicEl>
                                              <a:dgm id="{4E9EC490-8A86-417E-BC52-EEC92C623CA5}"/>
                                            </p:graphicEl>
                                          </p:spTgt>
                                        </p:tgtEl>
                                        <p:attrNameLst>
                                          <p:attrName>fill.on</p:attrName>
                                        </p:attrNameLst>
                                      </p:cBhvr>
                                      <p:to>
                                        <p:strVal val="true"/>
                                      </p:to>
                                    </p:set>
                                  </p:childTnLst>
                                </p:cTn>
                              </p:par>
                              <p:par>
                                <p:cTn id="75" presetID="1" presetClass="emph" presetSubtype="2" fill="hold" grpId="1" nodeType="withEffect">
                                  <p:stCondLst>
                                    <p:cond delay="0"/>
                                  </p:stCondLst>
                                  <p:childTnLst>
                                    <p:animClr clrSpc="rgb" dir="cw">
                                      <p:cBhvr>
                                        <p:cTn id="76" dur="2000" fill="hold"/>
                                        <p:tgtEl>
                                          <p:spTgt spid="2">
                                            <p:graphicEl>
                                              <a:dgm id="{911FA092-19AA-4AA3-80D8-81E4BF493D24}"/>
                                            </p:graphicEl>
                                          </p:spTgt>
                                        </p:tgtEl>
                                        <p:attrNameLst>
                                          <p:attrName>fillcolor</p:attrName>
                                        </p:attrNameLst>
                                      </p:cBhvr>
                                      <p:to>
                                        <a:srgbClr val="F7CBAC"/>
                                      </p:to>
                                    </p:animClr>
                                    <p:set>
                                      <p:cBhvr>
                                        <p:cTn id="77" dur="2000" fill="hold"/>
                                        <p:tgtEl>
                                          <p:spTgt spid="2">
                                            <p:graphicEl>
                                              <a:dgm id="{911FA092-19AA-4AA3-80D8-81E4BF493D24}"/>
                                            </p:graphicEl>
                                          </p:spTgt>
                                        </p:tgtEl>
                                        <p:attrNameLst>
                                          <p:attrName>fill.type</p:attrName>
                                        </p:attrNameLst>
                                      </p:cBhvr>
                                      <p:to>
                                        <p:strVal val="solid"/>
                                      </p:to>
                                    </p:set>
                                    <p:set>
                                      <p:cBhvr>
                                        <p:cTn id="78" dur="2000" fill="hold"/>
                                        <p:tgtEl>
                                          <p:spTgt spid="2">
                                            <p:graphicEl>
                                              <a:dgm id="{911FA092-19AA-4AA3-80D8-81E4BF493D24}"/>
                                            </p:graphicEl>
                                          </p:spTgt>
                                        </p:tgtEl>
                                        <p:attrNameLst>
                                          <p:attrName>fill.on</p:attrName>
                                        </p:attrNameLst>
                                      </p:cBhvr>
                                      <p:to>
                                        <p:strVal val="true"/>
                                      </p:to>
                                    </p:set>
                                  </p:childTnLst>
                                </p:cTn>
                              </p:par>
                              <p:par>
                                <p:cTn id="79" presetID="1" presetClass="entr" presetSubtype="0" fill="hold" grpId="0" nodeType="withEffect">
                                  <p:stCondLst>
                                    <p:cond delay="0"/>
                                  </p:stCondLst>
                                  <p:childTnLst>
                                    <p:set>
                                      <p:cBhvr>
                                        <p:cTn id="80" dur="1" fill="hold">
                                          <p:stCondLst>
                                            <p:cond delay="0"/>
                                          </p:stCondLst>
                                        </p:cTn>
                                        <p:tgtEl>
                                          <p:spTgt spid="2">
                                            <p:graphicEl>
                                              <a:dgm id="{683231A7-7ECF-4B24-B199-738877826D50}"/>
                                            </p:graphic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
                                            <p:graphicEl>
                                              <a:dgm id="{D0589AFF-5774-45D2-91DC-EA2719A6A9F2}"/>
                                            </p:graphicEl>
                                          </p:spTgt>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
                                            <p:graphicEl>
                                              <a:dgm id="{1C3A934D-818C-4133-A6A0-E62310E56E8F}"/>
                                            </p:graphic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
                                            <p:graphicEl>
                                              <a:dgm id="{4E9EC490-8A86-417E-BC52-EEC92C623CA5}"/>
                                            </p:graphicEl>
                                          </p:spTgt>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
                                            <p:graphicEl>
                                              <a:dgm id="{911FA092-19AA-4AA3-80D8-81E4BF493D2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Graphic spid="2" grpId="1"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339BCD4-449B-4945-A4AF-85BE75135AF9}"/>
              </a:ext>
            </a:extLst>
          </p:cNvPr>
          <p:cNvSpPr txBox="1"/>
          <p:nvPr/>
        </p:nvSpPr>
        <p:spPr>
          <a:xfrm>
            <a:off x="1700047" y="4834492"/>
            <a:ext cx="3113032"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CYAC-exclusive Headings</a:t>
            </a:r>
            <a:r>
              <a:rPr lang="en-US" b="1" dirty="0">
                <a:latin typeface="Arial" panose="020B0604020202020204" pitchFamily="34" charset="0"/>
                <a:cs typeface="Arial" panose="020B0604020202020204" pitchFamily="34" charset="0"/>
              </a:rPr>
              <a:t>:</a:t>
            </a:r>
          </a:p>
        </p:txBody>
      </p:sp>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pic>
        <p:nvPicPr>
          <p:cNvPr id="12" name="Picture 11">
            <a:extLst>
              <a:ext uri="{FF2B5EF4-FFF2-40B4-BE49-F238E27FC236}">
                <a16:creationId xmlns:a16="http://schemas.microsoft.com/office/drawing/2014/main" id="{2B673B0E-3574-6646-89F0-1B3D55DABA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9516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65100" y="983949"/>
            <a:ext cx="11759122"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Categories of </a:t>
            </a:r>
            <a:r>
              <a:rPr lang="en-US" sz="6000" spc="100" dirty="0">
                <a:latin typeface="Druk Cond Super" pitchFamily="2" charset="77"/>
              </a:rPr>
              <a:t>Children’s Subject </a:t>
            </a:r>
            <a:r>
              <a:rPr lang="en-US" sz="6000" spc="100" dirty="0" smtClean="0">
                <a:latin typeface="Druk Cond Super" pitchFamily="2" charset="77"/>
              </a:rPr>
              <a:t>Headings</a:t>
            </a:r>
            <a:endParaRPr lang="en-US" sz="6000" spc="100" dirty="0">
              <a:latin typeface="Druk Cond Super" pitchFamily="2" charset="77"/>
            </a:endParaRPr>
          </a:p>
        </p:txBody>
      </p:sp>
      <p:graphicFrame>
        <p:nvGraphicFramePr>
          <p:cNvPr id="15" name="Table 14">
            <a:extLst>
              <a:ext uri="{FF2B5EF4-FFF2-40B4-BE49-F238E27FC236}">
                <a16:creationId xmlns:a16="http://schemas.microsoft.com/office/drawing/2014/main" id="{CDCD08E3-B7EF-CB4F-BB35-BA170C97F14E}"/>
              </a:ext>
            </a:extLst>
          </p:cNvPr>
          <p:cNvGraphicFramePr>
            <a:graphicFrameLocks noGrp="1"/>
          </p:cNvGraphicFramePr>
          <p:nvPr>
            <p:extLst>
              <p:ext uri="{D42A27DB-BD31-4B8C-83A1-F6EECF244321}">
                <p14:modId xmlns:p14="http://schemas.microsoft.com/office/powerpoint/2010/main" val="3516483247"/>
              </p:ext>
            </p:extLst>
          </p:nvPr>
        </p:nvGraphicFramePr>
        <p:xfrm>
          <a:off x="1715136" y="2022566"/>
          <a:ext cx="8659049" cy="2672946"/>
        </p:xfrm>
        <a:graphic>
          <a:graphicData uri="http://schemas.openxmlformats.org/drawingml/2006/table">
            <a:tbl>
              <a:tblPr firstRow="1" bandRow="1">
                <a:tableStyleId>{5C22544A-7EE6-4342-B048-85BDC9FD1C3A}</a:tableStyleId>
              </a:tblPr>
              <a:tblGrid>
                <a:gridCol w="1919031">
                  <a:extLst>
                    <a:ext uri="{9D8B030D-6E8A-4147-A177-3AD203B41FA5}">
                      <a16:colId xmlns:a16="http://schemas.microsoft.com/office/drawing/2014/main" val="1444065972"/>
                    </a:ext>
                  </a:extLst>
                </a:gridCol>
                <a:gridCol w="3412977">
                  <a:extLst>
                    <a:ext uri="{9D8B030D-6E8A-4147-A177-3AD203B41FA5}">
                      <a16:colId xmlns:a16="http://schemas.microsoft.com/office/drawing/2014/main" val="754895817"/>
                    </a:ext>
                  </a:extLst>
                </a:gridCol>
                <a:gridCol w="3327041">
                  <a:extLst>
                    <a:ext uri="{9D8B030D-6E8A-4147-A177-3AD203B41FA5}">
                      <a16:colId xmlns:a16="http://schemas.microsoft.com/office/drawing/2014/main" val="2061872330"/>
                    </a:ext>
                  </a:extLst>
                </a:gridCol>
              </a:tblGrid>
              <a:tr h="463985">
                <a:tc>
                  <a:txBody>
                    <a:bodyPr/>
                    <a:lstStyle/>
                    <a:p>
                      <a:pPr algn="l"/>
                      <a:r>
                        <a:rPr lang="en-US" sz="1600" b="1" i="0" dirty="0">
                          <a:solidFill>
                            <a:srgbClr val="111111"/>
                          </a:solidFill>
                          <a:latin typeface="Arial" panose="020B0604020202020204" pitchFamily="34" charset="0"/>
                          <a:cs typeface="Arial" panose="020B0604020202020204" pitchFamily="34" charset="0"/>
                        </a:rPr>
                        <a:t>LC Type</a:t>
                      </a:r>
                    </a:p>
                  </a:txBody>
                  <a:tcPr anchor="b">
                    <a:solidFill>
                      <a:schemeClr val="accent1">
                        <a:lumMod val="40000"/>
                        <a:lumOff val="60000"/>
                      </a:schemeClr>
                    </a:solidFill>
                  </a:tcPr>
                </a:tc>
                <a:tc>
                  <a:txBody>
                    <a:bodyPr/>
                    <a:lstStyle/>
                    <a:p>
                      <a:pPr algn="l"/>
                      <a:r>
                        <a:rPr lang="en-US" sz="1600" b="1" i="0" dirty="0" smtClean="0">
                          <a:solidFill>
                            <a:srgbClr val="111111"/>
                          </a:solidFill>
                          <a:latin typeface="Arial" panose="020B0604020202020204" pitchFamily="34" charset="0"/>
                          <a:cs typeface="Arial" panose="020B0604020202020204" pitchFamily="34" charset="0"/>
                        </a:rPr>
                        <a:t>LCSH Term</a:t>
                      </a:r>
                      <a:endParaRPr lang="en-US" sz="1600" b="1" i="0" dirty="0">
                        <a:solidFill>
                          <a:srgbClr val="111111"/>
                        </a:solidFill>
                        <a:latin typeface="Arial" panose="020B0604020202020204" pitchFamily="34" charset="0"/>
                        <a:cs typeface="Arial" panose="020B0604020202020204" pitchFamily="34" charset="0"/>
                      </a:endParaRPr>
                    </a:p>
                  </a:txBody>
                  <a:tcPr anchor="b">
                    <a:solidFill>
                      <a:schemeClr val="accent1">
                        <a:lumMod val="40000"/>
                        <a:lumOff val="60000"/>
                      </a:schemeClr>
                    </a:solidFill>
                  </a:tcPr>
                </a:tc>
                <a:tc>
                  <a:txBody>
                    <a:bodyPr/>
                    <a:lstStyle/>
                    <a:p>
                      <a:pPr algn="l"/>
                      <a:r>
                        <a:rPr lang="en-US" sz="1600" b="1" i="0" dirty="0" smtClean="0">
                          <a:solidFill>
                            <a:srgbClr val="111111"/>
                          </a:solidFill>
                          <a:latin typeface="Arial" panose="020B0604020202020204" pitchFamily="34" charset="0"/>
                          <a:cs typeface="Arial" panose="020B0604020202020204" pitchFamily="34" charset="0"/>
                        </a:rPr>
                        <a:t>CYAC Term</a:t>
                      </a:r>
                      <a:endParaRPr lang="en-US" sz="1600" b="1" i="0" dirty="0">
                        <a:solidFill>
                          <a:srgbClr val="111111"/>
                        </a:solidFill>
                        <a:latin typeface="Arial" panose="020B0604020202020204" pitchFamily="34" charset="0"/>
                        <a:cs typeface="Arial" panose="020B0604020202020204" pitchFamily="34" charset="0"/>
                      </a:endParaRPr>
                    </a:p>
                  </a:txBody>
                  <a:tcPr anchor="b">
                    <a:solidFill>
                      <a:schemeClr val="accent1">
                        <a:lumMod val="40000"/>
                        <a:lumOff val="60000"/>
                      </a:schemeClr>
                    </a:solidFill>
                  </a:tcPr>
                </a:tc>
                <a:extLst>
                  <a:ext uri="{0D108BD9-81ED-4DB2-BD59-A6C34878D82A}">
                    <a16:rowId xmlns:a16="http://schemas.microsoft.com/office/drawing/2014/main" val="48208234"/>
                  </a:ext>
                </a:extLst>
              </a:tr>
              <a:tr h="267535">
                <a:tc rowSpan="3">
                  <a:txBody>
                    <a:bodyPr/>
                    <a:lstStyle/>
                    <a:p>
                      <a:pPr algn="ctr"/>
                      <a:r>
                        <a:rPr lang="en-US" sz="1600" b="1" i="0" dirty="0">
                          <a:latin typeface="Arial" panose="020B0604020202020204" pitchFamily="34" charset="0"/>
                          <a:cs typeface="Arial" panose="020B0604020202020204" pitchFamily="34" charset="0"/>
                        </a:rPr>
                        <a:t>Standard LC</a:t>
                      </a:r>
                    </a:p>
                  </a:txBody>
                  <a:tcPr anchor="ctr">
                    <a:solidFill>
                      <a:srgbClr val="DEEBF7"/>
                    </a:solidFill>
                  </a:tcPr>
                </a:tc>
                <a:tc>
                  <a:txBody>
                    <a:bodyPr/>
                    <a:lstStyle/>
                    <a:p>
                      <a:r>
                        <a:rPr lang="en-US" sz="1600" b="0" i="0" dirty="0" smtClean="0">
                          <a:latin typeface="Arial" panose="020B0604020202020204" pitchFamily="34" charset="0"/>
                          <a:cs typeface="Arial" panose="020B0604020202020204" pitchFamily="34" charset="0"/>
                        </a:rPr>
                        <a:t>Automobile</a:t>
                      </a:r>
                      <a:r>
                        <a:rPr lang="en-US" sz="1600" b="0" i="0" baseline="0" dirty="0" smtClean="0">
                          <a:latin typeface="Arial" panose="020B0604020202020204" pitchFamily="34" charset="0"/>
                          <a:cs typeface="Arial" panose="020B0604020202020204" pitchFamily="34" charset="0"/>
                        </a:rPr>
                        <a:t> racing</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r>
                        <a:rPr lang="en-US" sz="1600" b="0" i="0" dirty="0" smtClean="0">
                          <a:latin typeface="Arial" panose="020B0604020202020204" pitchFamily="34" charset="0"/>
                          <a:cs typeface="Arial" panose="020B0604020202020204" pitchFamily="34" charset="0"/>
                        </a:rPr>
                        <a:t>Automobile racing</a:t>
                      </a:r>
                      <a:endParaRPr lang="en-US" sz="1600" b="0" i="0" dirty="0">
                        <a:latin typeface="Arial" panose="020B0604020202020204" pitchFamily="34" charset="0"/>
                        <a:cs typeface="Arial" panose="020B0604020202020204" pitchFamily="34" charset="0"/>
                      </a:endParaRPr>
                    </a:p>
                  </a:txBody>
                  <a:tcPr>
                    <a:solidFill>
                      <a:srgbClr val="DEEBF7"/>
                    </a:solidFill>
                  </a:tcPr>
                </a:tc>
                <a:extLst>
                  <a:ext uri="{0D108BD9-81ED-4DB2-BD59-A6C34878D82A}">
                    <a16:rowId xmlns:a16="http://schemas.microsoft.com/office/drawing/2014/main" val="1918798190"/>
                  </a:ext>
                </a:extLst>
              </a:tr>
              <a:tr h="400047">
                <a:tc vMerge="1">
                  <a:txBody>
                    <a:bodyPr/>
                    <a:lstStyle/>
                    <a:p>
                      <a:endParaRPr lang="en-US" dirty="0"/>
                    </a:p>
                  </a:txBody>
                  <a:tcPr/>
                </a:tc>
                <a:tc>
                  <a:txBody>
                    <a:bodyPr/>
                    <a:lstStyle/>
                    <a:p>
                      <a:r>
                        <a:rPr lang="en-US" sz="1600" b="0" i="0" dirty="0" smtClean="0">
                          <a:latin typeface="Arial" panose="020B0604020202020204" pitchFamily="34" charset="0"/>
                          <a:cs typeface="Arial" panose="020B0604020202020204" pitchFamily="34" charset="0"/>
                        </a:rPr>
                        <a:t>Jellybeans</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r>
                        <a:rPr lang="en-US" sz="1600" b="0" i="0" dirty="0" smtClean="0">
                          <a:latin typeface="Arial" panose="020B0604020202020204" pitchFamily="34" charset="0"/>
                          <a:cs typeface="Arial" panose="020B0604020202020204" pitchFamily="34" charset="0"/>
                        </a:rPr>
                        <a:t>Jellybeans</a:t>
                      </a:r>
                      <a:endParaRPr lang="en-US" sz="1600" b="0" i="0" dirty="0">
                        <a:latin typeface="Arial" panose="020B0604020202020204" pitchFamily="34" charset="0"/>
                        <a:cs typeface="Arial" panose="020B0604020202020204" pitchFamily="34" charset="0"/>
                      </a:endParaRPr>
                    </a:p>
                  </a:txBody>
                  <a:tcPr>
                    <a:solidFill>
                      <a:srgbClr val="DEEBF7"/>
                    </a:solidFill>
                  </a:tcPr>
                </a:tc>
                <a:extLst>
                  <a:ext uri="{0D108BD9-81ED-4DB2-BD59-A6C34878D82A}">
                    <a16:rowId xmlns:a16="http://schemas.microsoft.com/office/drawing/2014/main" val="2867718502"/>
                  </a:ext>
                </a:extLst>
              </a:tr>
              <a:tr h="297451">
                <a:tc vMerge="1">
                  <a:txBody>
                    <a:bodyPr/>
                    <a:lstStyle/>
                    <a:p>
                      <a:endParaRPr lang="en-US" dirty="0"/>
                    </a:p>
                  </a:txBody>
                  <a:tcPr/>
                </a:tc>
                <a:tc>
                  <a:txBody>
                    <a:bodyPr/>
                    <a:lstStyle/>
                    <a:p>
                      <a:r>
                        <a:rPr lang="en-US" sz="1600" b="0" i="0" dirty="0" smtClean="0">
                          <a:latin typeface="Arial" panose="020B0604020202020204" pitchFamily="34" charset="0"/>
                          <a:cs typeface="Arial" panose="020B0604020202020204" pitchFamily="34" charset="0"/>
                        </a:rPr>
                        <a:t>Marshall,</a:t>
                      </a:r>
                      <a:r>
                        <a:rPr lang="en-US" sz="1600" b="0" i="0" baseline="0" dirty="0" smtClean="0">
                          <a:latin typeface="Arial" panose="020B0604020202020204" pitchFamily="34" charset="0"/>
                          <a:cs typeface="Arial" panose="020B0604020202020204" pitchFamily="34" charset="0"/>
                        </a:rPr>
                        <a:t> Thurgood, 1908-1993</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dirty="0" smtClean="0">
                          <a:latin typeface="Arial" panose="020B0604020202020204" pitchFamily="34" charset="0"/>
                          <a:cs typeface="Arial" panose="020B0604020202020204" pitchFamily="34" charset="0"/>
                        </a:rPr>
                        <a:t>Marshall,</a:t>
                      </a:r>
                      <a:r>
                        <a:rPr lang="en-US" sz="1600" b="0" i="0" baseline="0" dirty="0" smtClean="0">
                          <a:latin typeface="Arial" panose="020B0604020202020204" pitchFamily="34" charset="0"/>
                          <a:cs typeface="Arial" panose="020B0604020202020204" pitchFamily="34" charset="0"/>
                        </a:rPr>
                        <a:t> Thurgood, 1908-1993</a:t>
                      </a:r>
                      <a:endParaRPr lang="en-US" sz="1600" b="0" i="0" dirty="0" smtClean="0">
                        <a:latin typeface="Arial" panose="020B0604020202020204" pitchFamily="34" charset="0"/>
                        <a:cs typeface="Arial" panose="020B0604020202020204" pitchFamily="34" charset="0"/>
                      </a:endParaRPr>
                    </a:p>
                  </a:txBody>
                  <a:tcPr>
                    <a:solidFill>
                      <a:srgbClr val="DEEBF7"/>
                    </a:solidFill>
                  </a:tcPr>
                </a:tc>
                <a:extLst>
                  <a:ext uri="{0D108BD9-81ED-4DB2-BD59-A6C34878D82A}">
                    <a16:rowId xmlns:a16="http://schemas.microsoft.com/office/drawing/2014/main" val="2518078478"/>
                  </a:ext>
                </a:extLst>
              </a:tr>
              <a:tr h="402035">
                <a:tc rowSpan="3">
                  <a:txBody>
                    <a:bodyPr/>
                    <a:lstStyle/>
                    <a:p>
                      <a:pPr algn="ctr"/>
                      <a:r>
                        <a:rPr lang="en-US" sz="1600" b="1" i="0" dirty="0">
                          <a:latin typeface="Arial" panose="020B0604020202020204" pitchFamily="34" charset="0"/>
                          <a:cs typeface="Arial" panose="020B0604020202020204" pitchFamily="34" charset="0"/>
                        </a:rPr>
                        <a:t>Modified LC</a:t>
                      </a:r>
                    </a:p>
                  </a:txBody>
                  <a:tcPr anchor="ctr">
                    <a:solidFill>
                      <a:srgbClr val="DEEBF7"/>
                    </a:solidFill>
                  </a:tcPr>
                </a:tc>
                <a:tc>
                  <a:txBody>
                    <a:bodyPr/>
                    <a:lstStyle/>
                    <a:p>
                      <a:r>
                        <a:rPr lang="en-US" sz="1600" b="0" i="0" dirty="0" smtClean="0">
                          <a:latin typeface="Arial" panose="020B0604020202020204" pitchFamily="34" charset="0"/>
                          <a:cs typeface="Arial" panose="020B0604020202020204" pitchFamily="34" charset="0"/>
                        </a:rPr>
                        <a:t>Money-making</a:t>
                      </a:r>
                      <a:r>
                        <a:rPr lang="en-US" sz="1600" b="0" i="0" baseline="0" dirty="0" smtClean="0">
                          <a:latin typeface="Arial" panose="020B0604020202020204" pitchFamily="34" charset="0"/>
                          <a:cs typeface="Arial" panose="020B0604020202020204" pitchFamily="34" charset="0"/>
                        </a:rPr>
                        <a:t> projects for children</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r>
                        <a:rPr lang="en-US" sz="1600" b="0" i="0" dirty="0" smtClean="0">
                          <a:latin typeface="Arial" panose="020B0604020202020204" pitchFamily="34" charset="0"/>
                          <a:cs typeface="Arial" panose="020B0604020202020204" pitchFamily="34" charset="0"/>
                        </a:rPr>
                        <a:t>Moneymaking</a:t>
                      </a:r>
                      <a:r>
                        <a:rPr lang="en-US" sz="1600" b="0" i="0" baseline="0" dirty="0" smtClean="0">
                          <a:latin typeface="Arial" panose="020B0604020202020204" pitchFamily="34" charset="0"/>
                          <a:cs typeface="Arial" panose="020B0604020202020204" pitchFamily="34" charset="0"/>
                        </a:rPr>
                        <a:t> projects</a:t>
                      </a:r>
                      <a:endParaRPr lang="en-US" sz="1600" b="0" i="0" dirty="0">
                        <a:latin typeface="Arial" panose="020B0604020202020204" pitchFamily="34" charset="0"/>
                        <a:cs typeface="Arial" panose="020B0604020202020204" pitchFamily="34" charset="0"/>
                      </a:endParaRPr>
                    </a:p>
                  </a:txBody>
                  <a:tcPr>
                    <a:solidFill>
                      <a:srgbClr val="DEEBF7"/>
                    </a:solidFill>
                  </a:tcPr>
                </a:tc>
                <a:extLst>
                  <a:ext uri="{0D108BD9-81ED-4DB2-BD59-A6C34878D82A}">
                    <a16:rowId xmlns:a16="http://schemas.microsoft.com/office/drawing/2014/main" val="914323009"/>
                  </a:ext>
                </a:extLst>
              </a:tr>
              <a:tr h="353665">
                <a:tc vMerge="1">
                  <a:txBody>
                    <a:bodyPr/>
                    <a:lstStyle/>
                    <a:p>
                      <a:endParaRPr lang="en-US" dirty="0"/>
                    </a:p>
                  </a:txBody>
                  <a:tcPr/>
                </a:tc>
                <a:tc>
                  <a:txBody>
                    <a:bodyPr/>
                    <a:lstStyle/>
                    <a:p>
                      <a:r>
                        <a:rPr lang="en-US" sz="1600" b="0" i="0" dirty="0" err="1">
                          <a:latin typeface="Arial" panose="020B0604020202020204" pitchFamily="34" charset="0"/>
                          <a:cs typeface="Arial" panose="020B0604020202020204" pitchFamily="34" charset="0"/>
                        </a:rPr>
                        <a:t>Bolʹshoi</a:t>
                      </a:r>
                      <a:r>
                        <a:rPr lang="en-US" sz="1600" b="0" i="0" dirty="0">
                          <a:latin typeface="Arial" panose="020B0604020202020204" pitchFamily="34" charset="0"/>
                          <a:cs typeface="Arial" panose="020B0604020202020204" pitchFamily="34" charset="0"/>
                        </a:rPr>
                        <a:t>̆ </a:t>
                      </a:r>
                      <a:r>
                        <a:rPr lang="en-US" sz="1600" b="0" i="0" dirty="0" err="1">
                          <a:latin typeface="Arial" panose="020B0604020202020204" pitchFamily="34" charset="0"/>
                          <a:cs typeface="Arial" panose="020B0604020202020204" pitchFamily="34" charset="0"/>
                        </a:rPr>
                        <a:t>teatr</a:t>
                      </a:r>
                      <a:r>
                        <a:rPr lang="en-US" sz="1600" b="0" i="0" dirty="0">
                          <a:latin typeface="Arial" panose="020B0604020202020204" pitchFamily="34" charset="0"/>
                          <a:cs typeface="Arial" panose="020B0604020202020204" pitchFamily="34" charset="0"/>
                        </a:rPr>
                        <a:t> SSSR. </a:t>
                      </a:r>
                      <a:r>
                        <a:rPr lang="en-US" sz="1600" b="0" i="0" dirty="0" err="1">
                          <a:latin typeface="Arial" panose="020B0604020202020204" pitchFamily="34" charset="0"/>
                          <a:cs typeface="Arial" panose="020B0604020202020204" pitchFamily="34" charset="0"/>
                        </a:rPr>
                        <a:t>Balet</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r>
                        <a:rPr lang="en-US" sz="1600" b="0" i="0" dirty="0">
                          <a:latin typeface="Arial" panose="020B0604020202020204" pitchFamily="34" charset="0"/>
                          <a:cs typeface="Arial" panose="020B0604020202020204" pitchFamily="34" charset="0"/>
                        </a:rPr>
                        <a:t>Bolshoi Ballet Company </a:t>
                      </a:r>
                    </a:p>
                  </a:txBody>
                  <a:tcPr>
                    <a:solidFill>
                      <a:srgbClr val="DEEBF7"/>
                    </a:solidFill>
                  </a:tcPr>
                </a:tc>
                <a:extLst>
                  <a:ext uri="{0D108BD9-81ED-4DB2-BD59-A6C34878D82A}">
                    <a16:rowId xmlns:a16="http://schemas.microsoft.com/office/drawing/2014/main" val="723384502"/>
                  </a:ext>
                </a:extLst>
              </a:tr>
              <a:tr h="382654">
                <a:tc vMerge="1">
                  <a:txBody>
                    <a:bodyPr/>
                    <a:lstStyle/>
                    <a:p>
                      <a:endParaRPr lang="en-US" dirty="0"/>
                    </a:p>
                  </a:txBody>
                  <a:tcPr/>
                </a:tc>
                <a:tc>
                  <a:txBody>
                    <a:bodyPr/>
                    <a:lstStyle/>
                    <a:p>
                      <a:r>
                        <a:rPr lang="en-US" sz="1600" b="0" i="0" dirty="0" err="1">
                          <a:latin typeface="Arial" panose="020B0604020202020204" pitchFamily="34" charset="0"/>
                          <a:cs typeface="Arial" panose="020B0604020202020204" pitchFamily="34" charset="0"/>
                        </a:rPr>
                        <a:t>Nudibranchia</a:t>
                      </a:r>
                      <a:endParaRPr lang="en-US" sz="1600" b="0" i="0" dirty="0">
                        <a:latin typeface="Arial" panose="020B0604020202020204" pitchFamily="34" charset="0"/>
                        <a:cs typeface="Arial" panose="020B0604020202020204" pitchFamily="34" charset="0"/>
                      </a:endParaRPr>
                    </a:p>
                  </a:txBody>
                  <a:tcPr>
                    <a:solidFill>
                      <a:srgbClr val="DEEBF7"/>
                    </a:solidFill>
                  </a:tcPr>
                </a:tc>
                <a:tc>
                  <a:txBody>
                    <a:bodyPr/>
                    <a:lstStyle/>
                    <a:p>
                      <a:r>
                        <a:rPr lang="en-US" sz="1600" b="0" i="0" dirty="0">
                          <a:latin typeface="Arial" panose="020B0604020202020204" pitchFamily="34" charset="0"/>
                          <a:cs typeface="Arial" panose="020B0604020202020204" pitchFamily="34" charset="0"/>
                        </a:rPr>
                        <a:t>Sea </a:t>
                      </a:r>
                      <a:r>
                        <a:rPr lang="en-US" sz="1600" b="0" i="0" dirty="0" smtClean="0">
                          <a:latin typeface="Arial" panose="020B0604020202020204" pitchFamily="34" charset="0"/>
                          <a:cs typeface="Arial" panose="020B0604020202020204" pitchFamily="34" charset="0"/>
                        </a:rPr>
                        <a:t>slugs</a:t>
                      </a:r>
                      <a:endParaRPr lang="en-US" sz="1600" b="0" i="0" dirty="0">
                        <a:latin typeface="Arial" panose="020B0604020202020204" pitchFamily="34" charset="0"/>
                        <a:cs typeface="Arial" panose="020B0604020202020204" pitchFamily="34" charset="0"/>
                      </a:endParaRPr>
                    </a:p>
                  </a:txBody>
                  <a:tcPr>
                    <a:solidFill>
                      <a:srgbClr val="DEEBF7"/>
                    </a:solidFill>
                  </a:tcPr>
                </a:tc>
                <a:extLst>
                  <a:ext uri="{0D108BD9-81ED-4DB2-BD59-A6C34878D82A}">
                    <a16:rowId xmlns:a16="http://schemas.microsoft.com/office/drawing/2014/main" val="315756878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634578021"/>
              </p:ext>
            </p:extLst>
          </p:nvPr>
        </p:nvGraphicFramePr>
        <p:xfrm>
          <a:off x="1700047" y="5276644"/>
          <a:ext cx="8659052" cy="1112520"/>
        </p:xfrm>
        <a:graphic>
          <a:graphicData uri="http://schemas.openxmlformats.org/drawingml/2006/table">
            <a:tbl>
              <a:tblPr>
                <a:tableStyleId>{21E4AEA4-8DFA-4A89-87EB-49C32662AFE0}</a:tableStyleId>
              </a:tblPr>
              <a:tblGrid>
                <a:gridCol w="4329526">
                  <a:extLst>
                    <a:ext uri="{9D8B030D-6E8A-4147-A177-3AD203B41FA5}">
                      <a16:colId xmlns:a16="http://schemas.microsoft.com/office/drawing/2014/main" val="2951682580"/>
                    </a:ext>
                  </a:extLst>
                </a:gridCol>
                <a:gridCol w="4329526">
                  <a:extLst>
                    <a:ext uri="{9D8B030D-6E8A-4147-A177-3AD203B41FA5}">
                      <a16:colId xmlns:a16="http://schemas.microsoft.com/office/drawing/2014/main" val="2766872288"/>
                    </a:ext>
                  </a:extLst>
                </a:gridCol>
              </a:tblGrid>
              <a:tr h="370840">
                <a:tc>
                  <a:txBody>
                    <a:bodyPr/>
                    <a:lstStyle/>
                    <a:p>
                      <a:pPr marL="0" indent="0" algn="ctr">
                        <a:buFont typeface="Arial" panose="020B0604020202020204" pitchFamily="34" charset="0"/>
                        <a:buNone/>
                      </a:pPr>
                      <a:r>
                        <a:rPr lang="en-US" sz="1600" dirty="0" smtClean="0"/>
                        <a:t>Church youth groups</a:t>
                      </a:r>
                      <a:endParaRPr lang="en-US" sz="1600" b="0" dirty="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smtClean="0"/>
                        <a:t>Winning and losing</a:t>
                      </a:r>
                      <a:endParaRPr lang="en-US" sz="1600" b="0" dirty="0" smtClean="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extLst>
                  <a:ext uri="{0D108BD9-81ED-4DB2-BD59-A6C34878D82A}">
                    <a16:rowId xmlns:a16="http://schemas.microsoft.com/office/drawing/2014/main" val="2450625911"/>
                  </a:ext>
                </a:extLst>
              </a:tr>
              <a:tr h="370840">
                <a:tc>
                  <a:txBody>
                    <a:bodyPr/>
                    <a:lstStyle/>
                    <a:p>
                      <a:pPr marL="0" indent="0" algn="ctr">
                        <a:buFont typeface="Arial" panose="020B0604020202020204" pitchFamily="34" charset="0"/>
                        <a:buNone/>
                      </a:pPr>
                      <a:r>
                        <a:rPr lang="en-US" sz="1600" dirty="0" smtClean="0"/>
                        <a:t>Lost</a:t>
                      </a:r>
                      <a:r>
                        <a:rPr lang="en-US" sz="1600" baseline="0" dirty="0" smtClean="0"/>
                        <a:t> and found possessions</a:t>
                      </a:r>
                      <a:endParaRPr lang="en-US" sz="1600" b="0" dirty="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smtClean="0"/>
                        <a:t>Family problems</a:t>
                      </a:r>
                      <a:endParaRPr lang="en-US" sz="1600" b="0" dirty="0" smtClean="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extLst>
                  <a:ext uri="{0D108BD9-81ED-4DB2-BD59-A6C34878D82A}">
                    <a16:rowId xmlns:a16="http://schemas.microsoft.com/office/drawing/2014/main" val="376988672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smtClean="0"/>
                        <a:t>Spanish</a:t>
                      </a:r>
                      <a:r>
                        <a:rPr lang="en-US" sz="1600" baseline="0" dirty="0" smtClean="0"/>
                        <a:t> language materials</a:t>
                      </a:r>
                      <a:endParaRPr lang="en-US" sz="1600" b="0" dirty="0" smtClean="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smtClean="0"/>
                        <a:t>Imaginary playmates</a:t>
                      </a:r>
                      <a:endParaRPr lang="en-US" sz="1600" b="0" dirty="0" smtClean="0">
                        <a:solidFill>
                          <a:schemeClr val="tx1"/>
                        </a:solidFill>
                        <a:latin typeface="Arial" panose="020B0604020202020204" pitchFamily="34" charset="0"/>
                        <a:cs typeface="Arial" panose="020B0604020202020204" pitchFamily="34" charset="0"/>
                      </a:endParaRPr>
                    </a:p>
                  </a:txBody>
                  <a:tcPr>
                    <a:solidFill>
                      <a:schemeClr val="accent2">
                        <a:lumMod val="40000"/>
                        <a:lumOff val="60000"/>
                      </a:schemeClr>
                    </a:solidFill>
                  </a:tcPr>
                </a:tc>
                <a:extLst>
                  <a:ext uri="{0D108BD9-81ED-4DB2-BD59-A6C34878D82A}">
                    <a16:rowId xmlns:a16="http://schemas.microsoft.com/office/drawing/2014/main" val="458435050"/>
                  </a:ext>
                </a:extLst>
              </a:tr>
            </a:tbl>
          </a:graphicData>
        </a:graphic>
      </p:graphicFrame>
    </p:spTree>
    <p:extLst>
      <p:ext uri="{BB962C8B-B14F-4D97-AF65-F5344CB8AC3E}">
        <p14:creationId xmlns:p14="http://schemas.microsoft.com/office/powerpoint/2010/main" val="1522215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pic>
        <p:nvPicPr>
          <p:cNvPr id="12" name="Picture 11">
            <a:extLst>
              <a:ext uri="{FF2B5EF4-FFF2-40B4-BE49-F238E27FC236}">
                <a16:creationId xmlns:a16="http://schemas.microsoft.com/office/drawing/2014/main" id="{2B673B0E-3574-6646-89F0-1B3D55DABA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Authorizing and Linking Data</a:t>
            </a:r>
            <a:endParaRPr lang="en-US" sz="6000" spc="100" dirty="0">
              <a:latin typeface="Druk Cond Super" pitchFamily="2" charset="77"/>
            </a:endParaRPr>
          </a:p>
        </p:txBody>
      </p:sp>
      <p:sp>
        <p:nvSpPr>
          <p:cNvPr id="2" name="Rectangle 1"/>
          <p:cNvSpPr/>
          <p:nvPr/>
        </p:nvSpPr>
        <p:spPr>
          <a:xfrm>
            <a:off x="1577524" y="2024124"/>
            <a:ext cx="9216372" cy="3970318"/>
          </a:xfrm>
          <a:prstGeom prst="rect">
            <a:avLst/>
          </a:prstGeom>
        </p:spPr>
        <p:txBody>
          <a:bodyPr wrap="square">
            <a:spAutoFit/>
          </a:bodyPr>
          <a:lstStyle/>
          <a:p>
            <a:pPr lvl="0"/>
            <a:r>
              <a:rPr lang="en-US" altLang="en-US" sz="2800" b="1" dirty="0" smtClean="0">
                <a:solidFill>
                  <a:prstClr val="black"/>
                </a:solidFill>
                <a:latin typeface="Arial" panose="020B0604020202020204" pitchFamily="34" charset="0"/>
                <a:ea typeface="Helvetica Neue" panose="02000503000000020004" pitchFamily="2" charset="0"/>
                <a:cs typeface="Arial" panose="020B0604020202020204" pitchFamily="34" charset="0"/>
              </a:rPr>
              <a:t>Issues</a:t>
            </a:r>
          </a:p>
          <a:p>
            <a:pPr marL="457200" lvl="0" indent="-457200">
              <a:buFont typeface="Arial" panose="020B0604020202020204" pitchFamily="34" charset="0"/>
              <a:buChar char="•"/>
            </a:pPr>
            <a:r>
              <a:rPr lang="en-US" altLang="en-US" sz="2800" dirty="0" smtClean="0">
                <a:solidFill>
                  <a:prstClr val="black"/>
                </a:solidFill>
                <a:latin typeface="Arial" panose="020B0604020202020204" pitchFamily="34" charset="0"/>
                <a:ea typeface="Helvetica Neue" panose="02000503000000020004" pitchFamily="2" charset="0"/>
                <a:cs typeface="Arial" panose="020B0604020202020204" pitchFamily="34" charset="0"/>
              </a:rPr>
              <a:t>Not all CYAC subject headings validated</a:t>
            </a: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Subject headings new to CYAC were checked against LCSH and recorded on handwritten “white cards”</a:t>
            </a: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Standard LC – not always standard</a:t>
            </a:r>
          </a:p>
          <a:p>
            <a:pPr lvl="0"/>
            <a:endParaRPr lang="en-US" sz="2800" dirty="0" smtClean="0">
              <a:solidFill>
                <a:prstClr val="black"/>
              </a:solidFill>
              <a:latin typeface="Arial" panose="020B0604020202020204" pitchFamily="34" charset="0"/>
              <a:cs typeface="Arial" panose="020B0604020202020204" pitchFamily="34" charset="0"/>
            </a:endParaRPr>
          </a:p>
          <a:p>
            <a:pPr lvl="0"/>
            <a:r>
              <a:rPr lang="en-US" sz="2800" b="1" dirty="0" smtClean="0">
                <a:solidFill>
                  <a:prstClr val="black"/>
                </a:solidFill>
                <a:latin typeface="Arial" panose="020B0604020202020204" pitchFamily="34" charset="0"/>
                <a:cs typeface="Arial" panose="020B0604020202020204" pitchFamily="34" charset="0"/>
              </a:rPr>
              <a:t>Aspirations</a:t>
            </a:r>
            <a:endParaRPr lang="en-US" sz="2800" b="1" dirty="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Accessible in </a:t>
            </a:r>
            <a:r>
              <a:rPr lang="en-US" sz="2800" dirty="0" err="1" smtClean="0">
                <a:solidFill>
                  <a:prstClr val="black"/>
                </a:solidFill>
                <a:latin typeface="Arial" panose="020B0604020202020204" pitchFamily="34" charset="0"/>
                <a:cs typeface="Arial" panose="020B0604020202020204" pitchFamily="34" charset="0"/>
              </a:rPr>
              <a:t>ClassWeb</a:t>
            </a:r>
            <a:r>
              <a:rPr lang="en-US" sz="2800" dirty="0" smtClean="0">
                <a:solidFill>
                  <a:prstClr val="black"/>
                </a:solidFill>
                <a:latin typeface="Arial" panose="020B0604020202020204" pitchFamily="34" charset="0"/>
                <a:cs typeface="Arial" panose="020B0604020202020204" pitchFamily="34" charset="0"/>
              </a:rPr>
              <a:t> and id.loc.gov</a:t>
            </a:r>
            <a:endParaRPr lang="en-US" sz="2800" dirty="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Usable in BIBFRAME</a:t>
            </a:r>
            <a:endParaRPr 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0443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35467" y="999586"/>
            <a:ext cx="11920347"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Transformative Process</a:t>
            </a:r>
            <a:endParaRPr lang="en-US" sz="6000" spc="100" dirty="0">
              <a:latin typeface="Druk Cond Super" pitchFamily="2" charset="77"/>
            </a:endParaRPr>
          </a:p>
        </p:txBody>
      </p:sp>
      <p:pic>
        <p:nvPicPr>
          <p:cNvPr id="7" name="Picture 6"/>
          <p:cNvPicPr>
            <a:picLocks noChangeAspect="1"/>
          </p:cNvPicPr>
          <p:nvPr/>
        </p:nvPicPr>
        <p:blipFill rotWithShape="1">
          <a:blip r:embed="rId4"/>
          <a:srcRect r="48744"/>
          <a:stretch/>
        </p:blipFill>
        <p:spPr>
          <a:xfrm>
            <a:off x="193365" y="3656113"/>
            <a:ext cx="1724336" cy="3068321"/>
          </a:xfrm>
          <a:prstGeom prst="rect">
            <a:avLst/>
          </a:prstGeom>
        </p:spPr>
      </p:pic>
      <p:pic>
        <p:nvPicPr>
          <p:cNvPr id="8" name="Picture 7"/>
          <p:cNvPicPr>
            <a:picLocks noChangeAspect="1"/>
          </p:cNvPicPr>
          <p:nvPr/>
        </p:nvPicPr>
        <p:blipFill rotWithShape="1">
          <a:blip r:embed="rId4"/>
          <a:srcRect l="59183"/>
          <a:stretch/>
        </p:blipFill>
        <p:spPr>
          <a:xfrm>
            <a:off x="10044168" y="3656113"/>
            <a:ext cx="1373159" cy="3068321"/>
          </a:xfrm>
          <a:prstGeom prst="rect">
            <a:avLst/>
          </a:prstGeom>
        </p:spPr>
      </p:pic>
      <p:sp>
        <p:nvSpPr>
          <p:cNvPr id="2" name="Rectangle 1"/>
          <p:cNvSpPr/>
          <p:nvPr/>
        </p:nvSpPr>
        <p:spPr>
          <a:xfrm>
            <a:off x="1577524" y="2102410"/>
            <a:ext cx="9027764" cy="3539430"/>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Collaboration with Jeffery Gerhard from the Integrated Library System Program Office (ILSPO)</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Identification of subject headings used in CYAC cataloging</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Parameters used to identify CYAC records and subject headings</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lvl="3"/>
            <a:r>
              <a:rPr lang="en-US" altLang="en-US" sz="2800" dirty="0" smtClean="0">
                <a:latin typeface="Courier New" panose="02070309020205020404" pitchFamily="49" charset="0"/>
                <a:ea typeface="Helvetica Neue" panose="02000503000000020004" pitchFamily="2" charset="0"/>
                <a:cs typeface="Courier New" panose="02070309020205020404" pitchFamily="49" charset="0"/>
              </a:rPr>
              <a:t>042 ## $a </a:t>
            </a:r>
            <a:r>
              <a:rPr lang="en-US" altLang="en-US" sz="2800" dirty="0" err="1" smtClean="0">
                <a:latin typeface="Courier New" panose="02070309020205020404" pitchFamily="49" charset="0"/>
                <a:ea typeface="Helvetica Neue" panose="02000503000000020004" pitchFamily="2" charset="0"/>
                <a:cs typeface="Courier New" panose="02070309020205020404" pitchFamily="49" charset="0"/>
              </a:rPr>
              <a:t>lcac</a:t>
            </a:r>
            <a:endParaRPr lang="en-US" altLang="en-US" sz="2800" dirty="0">
              <a:latin typeface="Courier New" panose="02070309020205020404" pitchFamily="49" charset="0"/>
              <a:ea typeface="Helvetica Neue" panose="02000503000000020004" pitchFamily="2" charset="0"/>
              <a:cs typeface="Courier New" panose="02070309020205020404" pitchFamily="49" charset="0"/>
            </a:endParaRPr>
          </a:p>
          <a:p>
            <a:pPr lvl="3"/>
            <a:r>
              <a:rPr lang="en-US" altLang="en-US" sz="2800" dirty="0" smtClean="0">
                <a:latin typeface="Courier New" panose="02070309020205020404" pitchFamily="49" charset="0"/>
                <a:ea typeface="Helvetica Neue" panose="02000503000000020004" pitchFamily="2" charset="0"/>
                <a:cs typeface="Courier New" panose="02070309020205020404" pitchFamily="49" charset="0"/>
              </a:rPr>
              <a:t>650 #1 $a</a:t>
            </a:r>
            <a:endParaRPr lang="en-US" altLang="en-US" sz="2800" dirty="0">
              <a:latin typeface="Courier New" panose="02070309020205020404" pitchFamily="49" charset="0"/>
              <a:ea typeface="Helvetica Neue" panose="02000503000000020004" pitchFamily="2" charset="0"/>
              <a:cs typeface="Courier New" panose="02070309020205020404" pitchFamily="49" charset="0"/>
            </a:endParaRPr>
          </a:p>
        </p:txBody>
      </p:sp>
    </p:spTree>
    <p:extLst>
      <p:ext uri="{BB962C8B-B14F-4D97-AF65-F5344CB8AC3E}">
        <p14:creationId xmlns:p14="http://schemas.microsoft.com/office/powerpoint/2010/main" val="10594189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8842" y="2102410"/>
            <a:ext cx="9025128" cy="4401205"/>
          </a:xfrm>
          <a:prstGeom prst="rect">
            <a:avLst/>
          </a:prstGeom>
        </p:spPr>
        <p:txBody>
          <a:bodyPr wrap="square">
            <a:spAutoFit/>
          </a:bodyPr>
          <a:lstStyle/>
          <a:p>
            <a:pPr marL="457200" lvl="0" indent="-457200">
              <a:buFont typeface="Arial" panose="020B0604020202020204" pitchFamily="34" charset="0"/>
              <a:buChar char="•"/>
            </a:pPr>
            <a:r>
              <a:rPr lang="en-US" altLang="en-US" sz="2800" dirty="0">
                <a:solidFill>
                  <a:prstClr val="black"/>
                </a:solidFill>
                <a:latin typeface="Arial" panose="020B0604020202020204" pitchFamily="34" charset="0"/>
                <a:ea typeface="Helvetica Neue" panose="02000503000000020004" pitchFamily="2" charset="0"/>
                <a:cs typeface="Arial" panose="020B0604020202020204" pitchFamily="34" charset="0"/>
              </a:rPr>
              <a:t>In July 2021, </a:t>
            </a:r>
            <a:r>
              <a:rPr lang="en-US" altLang="en-US" sz="2800" dirty="0">
                <a:solidFill>
                  <a:prstClr val="black"/>
                </a:solidFill>
                <a:latin typeface="Arial" panose="020B0604020202020204" pitchFamily="34" charset="0"/>
                <a:cs typeface="Arial" panose="020B0604020202020204" pitchFamily="34" charset="0"/>
              </a:rPr>
              <a:t>o</a:t>
            </a:r>
            <a:r>
              <a:rPr lang="en-US" sz="2800" dirty="0">
                <a:solidFill>
                  <a:prstClr val="black"/>
                </a:solidFill>
                <a:latin typeface="Arial" panose="020B0604020202020204" pitchFamily="34" charset="0"/>
                <a:cs typeface="Arial" panose="020B0604020202020204" pitchFamily="34" charset="0"/>
              </a:rPr>
              <a:t>ver 11,500 CYAC subject headings were added to the </a:t>
            </a:r>
            <a:r>
              <a:rPr lang="en-US" sz="2800" dirty="0" smtClean="0">
                <a:solidFill>
                  <a:prstClr val="black"/>
                </a:solidFill>
                <a:latin typeface="Arial" panose="020B0604020202020204" pitchFamily="34" charset="0"/>
                <a:cs typeface="Arial" panose="020B0604020202020204" pitchFamily="34" charset="0"/>
              </a:rPr>
              <a:t>authority files</a:t>
            </a:r>
          </a:p>
          <a:p>
            <a:pPr lvl="0"/>
            <a:endParaRPr lang="en-US" sz="2800" dirty="0">
              <a:solidFill>
                <a:prstClr val="black"/>
              </a:solidFill>
              <a:latin typeface="Arial" panose="020B0604020202020204" pitchFamily="34"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a:p>
            <a:pPr lvl="0"/>
            <a:endParaRPr lang="en-US" sz="2800" dirty="0">
              <a:solidFill>
                <a:prstClr val="black"/>
              </a:solidFill>
              <a:latin typeface="Arial" panose="020B0604020202020204" pitchFamily="34"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a:p>
            <a:pPr lvl="0"/>
            <a:endParaRPr lang="en-US" sz="2800" dirty="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2800" dirty="0" smtClean="0">
                <a:solidFill>
                  <a:prstClr val="black"/>
                </a:solidFill>
                <a:latin typeface="Arial" panose="020B0604020202020204" pitchFamily="34" charset="0"/>
                <a:cs typeface="Arial" panose="020B0604020202020204" pitchFamily="34" charset="0"/>
              </a:rPr>
              <a:t>Accessible in </a:t>
            </a:r>
            <a:r>
              <a:rPr lang="en-US" sz="2800" dirty="0" err="1" smtClean="0">
                <a:solidFill>
                  <a:prstClr val="black"/>
                </a:solidFill>
                <a:latin typeface="Arial" panose="020B0604020202020204" pitchFamily="34" charset="0"/>
                <a:cs typeface="Arial" panose="020B0604020202020204" pitchFamily="34" charset="0"/>
              </a:rPr>
              <a:t>ClassWeb</a:t>
            </a:r>
            <a:r>
              <a:rPr lang="en-US" sz="2800" dirty="0" smtClean="0">
                <a:solidFill>
                  <a:prstClr val="black"/>
                </a:solidFill>
                <a:latin typeface="Arial" panose="020B0604020202020204" pitchFamily="34" charset="0"/>
                <a:cs typeface="Arial" panose="020B0604020202020204" pitchFamily="34" charset="0"/>
              </a:rPr>
              <a:t> and id.loc.gov</a:t>
            </a:r>
            <a:endParaRPr lang="en-US" sz="2800" dirty="0">
              <a:solidFill>
                <a:prstClr val="black"/>
              </a:solidFill>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altLang="en-US" sz="2800" dirty="0" smtClean="0">
                <a:solidFill>
                  <a:prstClr val="black"/>
                </a:solidFill>
                <a:latin typeface="Arial" panose="020B0604020202020204" pitchFamily="34" charset="0"/>
                <a:ea typeface="Helvetica Neue" panose="02000503000000020004" pitchFamily="2" charset="0"/>
                <a:cs typeface="Arial" panose="020B0604020202020204" pitchFamily="34" charset="0"/>
              </a:rPr>
              <a:t>Include note: Machine-derived </a:t>
            </a:r>
            <a:r>
              <a:rPr lang="en-US" altLang="en-US" sz="2800" dirty="0">
                <a:solidFill>
                  <a:prstClr val="black"/>
                </a:solidFill>
                <a:latin typeface="Arial" panose="020B0604020202020204" pitchFamily="34" charset="0"/>
                <a:ea typeface="Helvetica Neue" panose="02000503000000020004" pitchFamily="2" charset="0"/>
                <a:cs typeface="Arial" panose="020B0604020202020204" pitchFamily="34" charset="0"/>
              </a:rPr>
              <a:t>authority record</a:t>
            </a:r>
            <a:r>
              <a:rPr lang="en-US" altLang="en-US" sz="2800" dirty="0" smtClean="0">
                <a:solidFill>
                  <a:prstClr val="black"/>
                </a:solidFill>
                <a:latin typeface="Arial" panose="020B0604020202020204" pitchFamily="34" charset="0"/>
                <a:ea typeface="Helvetica Neue" panose="02000503000000020004" pitchFamily="2" charset="0"/>
                <a:cs typeface="Arial" panose="020B0604020202020204" pitchFamily="34" charset="0"/>
              </a:rPr>
              <a:t>.</a:t>
            </a:r>
            <a:endParaRPr lang="en-US" altLang="en-US" sz="2800" dirty="0">
              <a:solidFill>
                <a:prstClr val="black"/>
              </a:solidFill>
              <a:latin typeface="Arial" panose="020B0604020202020204" pitchFamily="34" charset="0"/>
              <a:ea typeface="Helvetica Neue" panose="02000503000000020004" pitchFamily="2" charset="0"/>
              <a:cs typeface="Arial" panose="020B0604020202020204" pitchFamily="34" charset="0"/>
            </a:endParaRPr>
          </a:p>
        </p:txBody>
      </p:sp>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pic>
        <p:nvPicPr>
          <p:cNvPr id="12" name="Picture 11">
            <a:extLst>
              <a:ext uri="{FF2B5EF4-FFF2-40B4-BE49-F238E27FC236}">
                <a16:creationId xmlns:a16="http://schemas.microsoft.com/office/drawing/2014/main" id="{2B673B0E-3574-6646-89F0-1B3D55DABA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Automated Magic</a:t>
            </a:r>
            <a:endParaRPr lang="en-US" sz="6000" spc="100" dirty="0">
              <a:latin typeface="Druk Cond Super" pitchFamily="2" charset="77"/>
            </a:endParaRPr>
          </a:p>
        </p:txBody>
      </p:sp>
      <p:pic>
        <p:nvPicPr>
          <p:cNvPr id="7" name="Picture 6"/>
          <p:cNvPicPr>
            <a:picLocks noChangeAspect="1"/>
          </p:cNvPicPr>
          <p:nvPr/>
        </p:nvPicPr>
        <p:blipFill>
          <a:blip r:embed="rId5"/>
          <a:stretch>
            <a:fillRect/>
          </a:stretch>
        </p:blipFill>
        <p:spPr>
          <a:xfrm>
            <a:off x="2089658" y="3118812"/>
            <a:ext cx="3174476" cy="2322787"/>
          </a:xfrm>
          <a:prstGeom prst="rect">
            <a:avLst/>
          </a:prstGeom>
          <a:ln>
            <a:solidFill>
              <a:srgbClr val="000000"/>
            </a:solidFill>
          </a:ln>
        </p:spPr>
      </p:pic>
      <p:grpSp>
        <p:nvGrpSpPr>
          <p:cNvPr id="8" name="Group 7"/>
          <p:cNvGrpSpPr/>
          <p:nvPr/>
        </p:nvGrpSpPr>
        <p:grpSpPr>
          <a:xfrm>
            <a:off x="5774949" y="3118812"/>
            <a:ext cx="3867150" cy="2147888"/>
            <a:chOff x="6443170" y="4481831"/>
            <a:chExt cx="3867150" cy="2147888"/>
          </a:xfrm>
        </p:grpSpPr>
        <p:pic>
          <p:nvPicPr>
            <p:cNvPr id="9" name="Picture 8"/>
            <p:cNvPicPr>
              <a:picLocks noChangeAspect="1"/>
            </p:cNvPicPr>
            <p:nvPr/>
          </p:nvPicPr>
          <p:blipFill>
            <a:blip r:embed="rId6"/>
            <a:stretch>
              <a:fillRect/>
            </a:stretch>
          </p:blipFill>
          <p:spPr>
            <a:xfrm>
              <a:off x="6443170" y="4696144"/>
              <a:ext cx="3867150" cy="1933575"/>
            </a:xfrm>
            <a:prstGeom prst="rect">
              <a:avLst/>
            </a:prstGeom>
            <a:ln w="9525">
              <a:solidFill>
                <a:schemeClr val="tx1"/>
              </a:solidFill>
            </a:ln>
          </p:spPr>
        </p:pic>
        <p:pic>
          <p:nvPicPr>
            <p:cNvPr id="10" name="Picture 9"/>
            <p:cNvPicPr>
              <a:picLocks noChangeAspect="1"/>
            </p:cNvPicPr>
            <p:nvPr/>
          </p:nvPicPr>
          <p:blipFill>
            <a:blip r:embed="rId7"/>
            <a:stretch>
              <a:fillRect/>
            </a:stretch>
          </p:blipFill>
          <p:spPr>
            <a:xfrm>
              <a:off x="6443170" y="4481831"/>
              <a:ext cx="933450" cy="428625"/>
            </a:xfrm>
            <a:prstGeom prst="rect">
              <a:avLst/>
            </a:prstGeom>
            <a:ln w="9525">
              <a:solidFill>
                <a:schemeClr val="tx1"/>
              </a:solidFill>
            </a:ln>
          </p:spPr>
        </p:pic>
      </p:grpSp>
    </p:spTree>
    <p:extLst>
      <p:ext uri="{BB962C8B-B14F-4D97-AF65-F5344CB8AC3E}">
        <p14:creationId xmlns:p14="http://schemas.microsoft.com/office/powerpoint/2010/main" val="2428846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pic>
        <p:nvPicPr>
          <p:cNvPr id="12" name="Picture 11">
            <a:extLst>
              <a:ext uri="{FF2B5EF4-FFF2-40B4-BE49-F238E27FC236}">
                <a16:creationId xmlns:a16="http://schemas.microsoft.com/office/drawing/2014/main" id="{2B673B0E-3574-6646-89F0-1B3D55DABA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References</a:t>
            </a:r>
            <a:endParaRPr lang="en-US" sz="6000" spc="100" dirty="0">
              <a:latin typeface="Druk Cond Super" pitchFamily="2" charset="77"/>
            </a:endParaRPr>
          </a:p>
        </p:txBody>
      </p:sp>
      <p:sp>
        <p:nvSpPr>
          <p:cNvPr id="2" name="Rectangle 1"/>
          <p:cNvSpPr/>
          <p:nvPr/>
        </p:nvSpPr>
        <p:spPr>
          <a:xfrm>
            <a:off x="1578842" y="1928314"/>
            <a:ext cx="9025128" cy="2246769"/>
          </a:xfrm>
          <a:prstGeom prst="rect">
            <a:avLst/>
          </a:prstGeom>
        </p:spPr>
        <p:txBody>
          <a:bodyPr wrap="square">
            <a:spAutoFit/>
          </a:bodyPr>
          <a:lstStyle/>
          <a:p>
            <a:pPr marL="457200" indent="-457200">
              <a:buFont typeface="Arial" panose="020B0604020202020204" pitchFamily="34" charset="0"/>
              <a:buChar char="•"/>
            </a:pPr>
            <a:r>
              <a:rPr lang="en-US" altLang="en-US" sz="2800" dirty="0">
                <a:latin typeface="Arial" panose="020B0604020202020204" pitchFamily="34" charset="0"/>
                <a:ea typeface="Helvetica Neue" panose="02000503000000020004" pitchFamily="2" charset="0"/>
                <a:cs typeface="Arial" panose="020B0604020202020204" pitchFamily="34" charset="0"/>
              </a:rPr>
              <a:t>Reviewing, editing, and adding broader terms, narrower terms, </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related terms, and “used for” references</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Creating hierarchical </a:t>
            </a:r>
            <a:r>
              <a:rPr lang="en-US" altLang="en-US" sz="2800" dirty="0">
                <a:latin typeface="Arial" panose="020B0604020202020204" pitchFamily="34" charset="0"/>
                <a:ea typeface="Helvetica Neue" panose="02000503000000020004" pitchFamily="2" charset="0"/>
                <a:cs typeface="Arial" panose="020B0604020202020204" pitchFamily="34" charset="0"/>
              </a:rPr>
              <a:t>structures that reflect the needs </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of a </a:t>
            </a:r>
            <a:r>
              <a:rPr lang="en-US" altLang="en-US" sz="2800" dirty="0">
                <a:latin typeface="Arial" panose="020B0604020202020204" pitchFamily="34" charset="0"/>
                <a:ea typeface="Helvetica Neue" panose="02000503000000020004" pitchFamily="2" charset="0"/>
                <a:cs typeface="Arial" panose="020B0604020202020204" pitchFamily="34" charset="0"/>
              </a:rPr>
              <a:t>children’s catalog and also </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adhere to </a:t>
            </a:r>
            <a:r>
              <a:rPr lang="en-US" altLang="en-US" sz="2800" dirty="0">
                <a:latin typeface="Arial" panose="020B0604020202020204" pitchFamily="34" charset="0"/>
                <a:ea typeface="Helvetica Neue" panose="02000503000000020004" pitchFamily="2" charset="0"/>
                <a:cs typeface="Arial" panose="020B0604020202020204" pitchFamily="34" charset="0"/>
              </a:rPr>
              <a:t>literary </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warrant</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264851457"/>
              </p:ext>
            </p:extLst>
          </p:nvPr>
        </p:nvGraphicFramePr>
        <p:xfrm>
          <a:off x="1647022" y="4624652"/>
          <a:ext cx="8869156" cy="2032820"/>
        </p:xfrm>
        <a:graphic>
          <a:graphicData uri="http://schemas.openxmlformats.org/drawingml/2006/table">
            <a:tbl>
              <a:tblPr firstRow="1" bandRow="1">
                <a:tableStyleId>{5C22544A-7EE6-4342-B048-85BDC9FD1C3A}</a:tableStyleId>
              </a:tblPr>
              <a:tblGrid>
                <a:gridCol w="1965595">
                  <a:extLst>
                    <a:ext uri="{9D8B030D-6E8A-4147-A177-3AD203B41FA5}">
                      <a16:colId xmlns:a16="http://schemas.microsoft.com/office/drawing/2014/main" val="301457432"/>
                    </a:ext>
                  </a:extLst>
                </a:gridCol>
                <a:gridCol w="3495791">
                  <a:extLst>
                    <a:ext uri="{9D8B030D-6E8A-4147-A177-3AD203B41FA5}">
                      <a16:colId xmlns:a16="http://schemas.microsoft.com/office/drawing/2014/main" val="4202035281"/>
                    </a:ext>
                  </a:extLst>
                </a:gridCol>
                <a:gridCol w="3407770">
                  <a:extLst>
                    <a:ext uri="{9D8B030D-6E8A-4147-A177-3AD203B41FA5}">
                      <a16:colId xmlns:a16="http://schemas.microsoft.com/office/drawing/2014/main" val="3487056295"/>
                    </a:ext>
                  </a:extLst>
                </a:gridCol>
              </a:tblGrid>
              <a:tr h="290871">
                <a:tc>
                  <a:txBody>
                    <a:bodyPr/>
                    <a:lstStyle/>
                    <a:p>
                      <a:pPr algn="l"/>
                      <a:endParaRPr lang="en-US" sz="1600" b="1" i="0" dirty="0">
                        <a:solidFill>
                          <a:srgbClr val="111111"/>
                        </a:solidFill>
                        <a:latin typeface="Arial" panose="020B0604020202020204" pitchFamily="34" charset="0"/>
                        <a:cs typeface="Arial" panose="020B0604020202020204" pitchFamily="34" charset="0"/>
                      </a:endParaRPr>
                    </a:p>
                  </a:txBody>
                  <a:tcPr anchor="b">
                    <a:solidFill>
                      <a:schemeClr val="accent1">
                        <a:lumMod val="40000"/>
                        <a:lumOff val="60000"/>
                      </a:schemeClr>
                    </a:solidFill>
                  </a:tcPr>
                </a:tc>
                <a:tc>
                  <a:txBody>
                    <a:bodyPr/>
                    <a:lstStyle/>
                    <a:p>
                      <a:pPr algn="l"/>
                      <a:r>
                        <a:rPr lang="en-US" sz="1600" b="1" i="0" dirty="0" smtClean="0">
                          <a:solidFill>
                            <a:srgbClr val="111111"/>
                          </a:solidFill>
                          <a:latin typeface="Arial" panose="020B0604020202020204" pitchFamily="34" charset="0"/>
                          <a:cs typeface="Arial" panose="020B0604020202020204" pitchFamily="34" charset="0"/>
                        </a:rPr>
                        <a:t>LCSH</a:t>
                      </a:r>
                      <a:endParaRPr lang="en-US" sz="1600" b="1" i="0" dirty="0">
                        <a:solidFill>
                          <a:srgbClr val="111111"/>
                        </a:solidFill>
                        <a:latin typeface="Arial" panose="020B0604020202020204" pitchFamily="34" charset="0"/>
                        <a:cs typeface="Arial" panose="020B0604020202020204" pitchFamily="34" charset="0"/>
                      </a:endParaRPr>
                    </a:p>
                  </a:txBody>
                  <a:tcPr anchor="b">
                    <a:solidFill>
                      <a:schemeClr val="accent1">
                        <a:lumMod val="40000"/>
                        <a:lumOff val="60000"/>
                      </a:schemeClr>
                    </a:solidFill>
                  </a:tcPr>
                </a:tc>
                <a:tc>
                  <a:txBody>
                    <a:bodyPr/>
                    <a:lstStyle/>
                    <a:p>
                      <a:pPr algn="l"/>
                      <a:r>
                        <a:rPr lang="en-US" sz="1600" b="1" i="0" dirty="0" smtClean="0">
                          <a:solidFill>
                            <a:srgbClr val="111111"/>
                          </a:solidFill>
                          <a:latin typeface="Arial" panose="020B0604020202020204" pitchFamily="34" charset="0"/>
                          <a:cs typeface="Arial" panose="020B0604020202020204" pitchFamily="34" charset="0"/>
                        </a:rPr>
                        <a:t>CYAC</a:t>
                      </a:r>
                      <a:endParaRPr lang="en-US" sz="1600" b="1" i="0" dirty="0">
                        <a:solidFill>
                          <a:srgbClr val="111111"/>
                        </a:solidFill>
                        <a:latin typeface="Arial" panose="020B0604020202020204" pitchFamily="34" charset="0"/>
                        <a:cs typeface="Arial" panose="020B0604020202020204" pitchFamily="34" charset="0"/>
                      </a:endParaRPr>
                    </a:p>
                  </a:txBody>
                  <a:tcPr anchor="b">
                    <a:solidFill>
                      <a:schemeClr val="accent1">
                        <a:lumMod val="40000"/>
                        <a:lumOff val="60000"/>
                      </a:schemeClr>
                    </a:solidFill>
                  </a:tcPr>
                </a:tc>
                <a:extLst>
                  <a:ext uri="{0D108BD9-81ED-4DB2-BD59-A6C34878D82A}">
                    <a16:rowId xmlns:a16="http://schemas.microsoft.com/office/drawing/2014/main" val="3367897663"/>
                  </a:ext>
                </a:extLst>
              </a:tr>
              <a:tr h="559210">
                <a:tc>
                  <a:txBody>
                    <a:bodyPr/>
                    <a:lstStyle/>
                    <a:p>
                      <a:pPr algn="ctr"/>
                      <a:r>
                        <a:rPr lang="en-US" sz="1600" b="1" i="0" dirty="0" smtClean="0">
                          <a:latin typeface="Arial" panose="020B0604020202020204" pitchFamily="34" charset="0"/>
                          <a:cs typeface="Arial" panose="020B0604020202020204" pitchFamily="34" charset="0"/>
                        </a:rPr>
                        <a:t>Capitols</a:t>
                      </a:r>
                      <a:endParaRPr lang="en-US" sz="1600" b="1" i="0" dirty="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baseline="0" dirty="0" smtClean="0">
                          <a:latin typeface="Arial" panose="020B0604020202020204" pitchFamily="34" charset="0"/>
                          <a:cs typeface="Arial" panose="020B0604020202020204" pitchFamily="34" charset="0"/>
                        </a:rPr>
                        <a:t>BT Public buildings</a:t>
                      </a:r>
                    </a:p>
                  </a:txBody>
                  <a:tcPr anchor="ctr">
                    <a:solidFill>
                      <a:srgbClr val="DEEBF7"/>
                    </a:solidFill>
                  </a:tcPr>
                </a:tc>
                <a:tc>
                  <a:txBody>
                    <a:bodyPr/>
                    <a:lstStyle/>
                    <a:p>
                      <a:r>
                        <a:rPr lang="en-US" sz="1600" b="0" i="0" dirty="0" smtClean="0">
                          <a:latin typeface="Arial" panose="020B0604020202020204" pitchFamily="34" charset="0"/>
                          <a:cs typeface="Arial" panose="020B0604020202020204" pitchFamily="34" charset="0"/>
                        </a:rPr>
                        <a:t>BT Buildings</a:t>
                      </a:r>
                      <a:endParaRPr lang="en-US" sz="1600" b="0" i="0" dirty="0">
                        <a:latin typeface="Arial" panose="020B0604020202020204" pitchFamily="34" charset="0"/>
                        <a:cs typeface="Arial" panose="020B0604020202020204" pitchFamily="34" charset="0"/>
                      </a:endParaRPr>
                    </a:p>
                  </a:txBody>
                  <a:tcPr anchor="ctr">
                    <a:solidFill>
                      <a:srgbClr val="DEEBF7"/>
                    </a:solidFill>
                  </a:tcPr>
                </a:tc>
                <a:extLst>
                  <a:ext uri="{0D108BD9-81ED-4DB2-BD59-A6C34878D82A}">
                    <a16:rowId xmlns:a16="http://schemas.microsoft.com/office/drawing/2014/main" val="2969974018"/>
                  </a:ext>
                </a:extLst>
              </a:tr>
              <a:tr h="559210">
                <a:tc>
                  <a:txBody>
                    <a:bodyPr/>
                    <a:lstStyle/>
                    <a:p>
                      <a:pPr algn="ctr"/>
                      <a:r>
                        <a:rPr lang="en-US" sz="1600" b="1" i="0" dirty="0" smtClean="0">
                          <a:latin typeface="Arial" panose="020B0604020202020204" pitchFamily="34" charset="0"/>
                          <a:cs typeface="Arial" panose="020B0604020202020204" pitchFamily="34" charset="0"/>
                        </a:rPr>
                        <a:t>Romance languages</a:t>
                      </a:r>
                      <a:endParaRPr lang="en-US" sz="1600" b="1" i="0" dirty="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baseline="0" dirty="0" smtClean="0">
                          <a:latin typeface="Arial" panose="020B0604020202020204" pitchFamily="34" charset="0"/>
                          <a:cs typeface="Arial" panose="020B0604020202020204" pitchFamily="34" charset="0"/>
                        </a:rPr>
                        <a:t>BT Italic languages and dialects</a:t>
                      </a:r>
                    </a:p>
                  </a:txBody>
                  <a:tcPr anchor="ctr">
                    <a:solidFill>
                      <a:srgbClr val="DEEBF7"/>
                    </a:solidFill>
                  </a:tcPr>
                </a:tc>
                <a:tc>
                  <a:txBody>
                    <a:bodyPr/>
                    <a:lstStyle/>
                    <a:p>
                      <a:r>
                        <a:rPr lang="en-US" sz="1600" b="0" i="0" dirty="0" smtClean="0">
                          <a:latin typeface="Arial" panose="020B0604020202020204" pitchFamily="34" charset="0"/>
                          <a:cs typeface="Arial" panose="020B0604020202020204" pitchFamily="34" charset="0"/>
                        </a:rPr>
                        <a:t>BT Language and languages</a:t>
                      </a:r>
                      <a:endParaRPr lang="en-US" sz="1600" b="0" i="0" dirty="0">
                        <a:latin typeface="Arial" panose="020B0604020202020204" pitchFamily="34" charset="0"/>
                        <a:cs typeface="Arial" panose="020B0604020202020204" pitchFamily="34" charset="0"/>
                      </a:endParaRPr>
                    </a:p>
                  </a:txBody>
                  <a:tcPr anchor="ctr">
                    <a:solidFill>
                      <a:srgbClr val="DEEBF7"/>
                    </a:solidFill>
                  </a:tcPr>
                </a:tc>
                <a:extLst>
                  <a:ext uri="{0D108BD9-81ED-4DB2-BD59-A6C34878D82A}">
                    <a16:rowId xmlns:a16="http://schemas.microsoft.com/office/drawing/2014/main" val="3544744204"/>
                  </a:ext>
                </a:extLst>
              </a:tr>
              <a:tr h="559210">
                <a:tc>
                  <a:txBody>
                    <a:bodyPr/>
                    <a:lstStyle/>
                    <a:p>
                      <a:pPr algn="ctr"/>
                      <a:r>
                        <a:rPr lang="en-US" sz="1600" b="1" i="0" dirty="0" smtClean="0">
                          <a:latin typeface="Arial" panose="020B0604020202020204" pitchFamily="34" charset="0"/>
                          <a:cs typeface="Arial" panose="020B0604020202020204" pitchFamily="34" charset="0"/>
                        </a:rPr>
                        <a:t>Snails</a:t>
                      </a:r>
                      <a:endParaRPr lang="en-US" sz="1600" b="1" i="0" dirty="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baseline="0" dirty="0" smtClean="0">
                          <a:latin typeface="Arial" panose="020B0604020202020204" pitchFamily="34" charset="0"/>
                          <a:cs typeface="Arial" panose="020B0604020202020204" pitchFamily="34" charset="0"/>
                        </a:rPr>
                        <a:t>BT </a:t>
                      </a:r>
                      <a:r>
                        <a:rPr lang="en-US" sz="1600" b="0" i="0" dirty="0" err="1" smtClean="0">
                          <a:latin typeface="Arial" panose="020B0604020202020204" pitchFamily="34" charset="0"/>
                          <a:cs typeface="Arial" panose="020B0604020202020204" pitchFamily="34" charset="0"/>
                        </a:rPr>
                        <a:t>Gastropoda</a:t>
                      </a:r>
                      <a:endParaRPr lang="en-US" sz="1600" b="0" i="0" baseline="0" dirty="0" smtClean="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dirty="0" smtClean="0">
                          <a:latin typeface="Arial" panose="020B0604020202020204" pitchFamily="34" charset="0"/>
                          <a:cs typeface="Arial" panose="020B0604020202020204" pitchFamily="34" charset="0"/>
                        </a:rPr>
                        <a:t>BT Mollusks</a:t>
                      </a:r>
                      <a:endParaRPr lang="en-US" sz="1600" b="0" i="0" dirty="0">
                        <a:latin typeface="Arial" panose="020B0604020202020204" pitchFamily="34" charset="0"/>
                        <a:cs typeface="Arial" panose="020B0604020202020204" pitchFamily="34" charset="0"/>
                      </a:endParaRPr>
                    </a:p>
                  </a:txBody>
                  <a:tcPr anchor="ctr">
                    <a:solidFill>
                      <a:srgbClr val="DEEBF7"/>
                    </a:solidFill>
                  </a:tcPr>
                </a:tc>
                <a:extLst>
                  <a:ext uri="{0D108BD9-81ED-4DB2-BD59-A6C34878D82A}">
                    <a16:rowId xmlns:a16="http://schemas.microsoft.com/office/drawing/2014/main" val="3345270181"/>
                  </a:ext>
                </a:extLst>
              </a:tr>
            </a:tbl>
          </a:graphicData>
        </a:graphic>
      </p:graphicFrame>
    </p:spTree>
    <p:extLst>
      <p:ext uri="{BB962C8B-B14F-4D97-AF65-F5344CB8AC3E}">
        <p14:creationId xmlns:p14="http://schemas.microsoft.com/office/powerpoint/2010/main" val="3487755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pic>
        <p:nvPicPr>
          <p:cNvPr id="12" name="Picture 11">
            <a:extLst>
              <a:ext uri="{FF2B5EF4-FFF2-40B4-BE49-F238E27FC236}">
                <a16:creationId xmlns:a16="http://schemas.microsoft.com/office/drawing/2014/main" id="{2B673B0E-3574-6646-89F0-1B3D55DABA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516178" y="5448786"/>
            <a:ext cx="1675821" cy="1409213"/>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26999" y="999586"/>
            <a:ext cx="11928815"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Scope Notes</a:t>
            </a:r>
            <a:endParaRPr lang="en-US" sz="6000" spc="100" dirty="0">
              <a:latin typeface="Druk Cond Super" pitchFamily="2" charset="77"/>
            </a:endParaRPr>
          </a:p>
        </p:txBody>
      </p:sp>
      <p:sp>
        <p:nvSpPr>
          <p:cNvPr id="2" name="Rectangle 1"/>
          <p:cNvSpPr/>
          <p:nvPr/>
        </p:nvSpPr>
        <p:spPr>
          <a:xfrm>
            <a:off x="1447251" y="2024124"/>
            <a:ext cx="9025128" cy="2246769"/>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Defining the scope of a heading when it is used in a way that differs from </a:t>
            </a:r>
            <a:r>
              <a:rPr lang="en-US" altLang="en-US" sz="2800" i="1" dirty="0" smtClean="0">
                <a:latin typeface="Arial" panose="020B0604020202020204" pitchFamily="34" charset="0"/>
                <a:ea typeface="Helvetica Neue" panose="02000503000000020004" pitchFamily="2" charset="0"/>
                <a:cs typeface="Arial" panose="020B0604020202020204" pitchFamily="34" charset="0"/>
              </a:rPr>
              <a:t>LCSH</a:t>
            </a:r>
            <a:endParaRPr lang="en-US" altLang="en-US" sz="2800" dirty="0" smtClean="0">
              <a:latin typeface="Arial" panose="020B0604020202020204" pitchFamily="34" charset="0"/>
              <a:ea typeface="Helvetica Neue" panose="02000503000000020004" pitchFamily="2" charset="0"/>
              <a:cs typeface="Arial" panose="020B0604020202020204" pitchFamily="34" charset="0"/>
            </a:endParaRP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Using standardized language to explain subject cataloging policy</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a:p>
            <a:pPr lvl="0"/>
            <a:endParaRPr lang="en-US" sz="2800" dirty="0" smtClean="0">
              <a:solidFill>
                <a:prstClr val="black"/>
              </a:solidFill>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5333720"/>
              </p:ext>
            </p:extLst>
          </p:nvPr>
        </p:nvGraphicFramePr>
        <p:xfrm>
          <a:off x="1525236" y="4043542"/>
          <a:ext cx="8869157" cy="2306458"/>
        </p:xfrm>
        <a:graphic>
          <a:graphicData uri="http://schemas.openxmlformats.org/drawingml/2006/table">
            <a:tbl>
              <a:tblPr bandRow="1">
                <a:tableStyleId>{5C22544A-7EE6-4342-B048-85BDC9FD1C3A}</a:tableStyleId>
              </a:tblPr>
              <a:tblGrid>
                <a:gridCol w="1756580">
                  <a:extLst>
                    <a:ext uri="{9D8B030D-6E8A-4147-A177-3AD203B41FA5}">
                      <a16:colId xmlns:a16="http://schemas.microsoft.com/office/drawing/2014/main" val="301457432"/>
                    </a:ext>
                  </a:extLst>
                </a:gridCol>
                <a:gridCol w="7112577">
                  <a:extLst>
                    <a:ext uri="{9D8B030D-6E8A-4147-A177-3AD203B41FA5}">
                      <a16:colId xmlns:a16="http://schemas.microsoft.com/office/drawing/2014/main" val="4202035281"/>
                    </a:ext>
                  </a:extLst>
                </a:gridCol>
              </a:tblGrid>
              <a:tr h="802210">
                <a:tc>
                  <a:txBody>
                    <a:bodyPr/>
                    <a:lstStyle/>
                    <a:p>
                      <a:pPr algn="ctr"/>
                      <a:r>
                        <a:rPr lang="en-US" sz="1600" b="1" i="0" dirty="0" smtClean="0">
                          <a:latin typeface="Arial" panose="020B0604020202020204" pitchFamily="34" charset="0"/>
                          <a:cs typeface="Arial" panose="020B0604020202020204" pitchFamily="34" charset="0"/>
                        </a:rPr>
                        <a:t>Emus</a:t>
                      </a:r>
                      <a:endParaRPr lang="en-US" sz="1600" b="1" i="0" dirty="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baseline="0" dirty="0" smtClean="0">
                          <a:latin typeface="Arial" panose="020B0604020202020204" pitchFamily="34" charset="0"/>
                          <a:cs typeface="Arial" panose="020B0604020202020204" pitchFamily="34" charset="0"/>
                        </a:rPr>
                        <a:t>When this heading is assigned, the second subject heading Birds is also assigned, e.g., 1. Emus. 2. Birds.</a:t>
                      </a:r>
                    </a:p>
                  </a:txBody>
                  <a:tcPr anchor="ctr">
                    <a:solidFill>
                      <a:srgbClr val="DEEBF7"/>
                    </a:solidFill>
                  </a:tcPr>
                </a:tc>
                <a:extLst>
                  <a:ext uri="{0D108BD9-81ED-4DB2-BD59-A6C34878D82A}">
                    <a16:rowId xmlns:a16="http://schemas.microsoft.com/office/drawing/2014/main" val="1180480948"/>
                  </a:ext>
                </a:extLst>
              </a:tr>
              <a:tr h="1504248">
                <a:tc>
                  <a:txBody>
                    <a:bodyPr/>
                    <a:lstStyle/>
                    <a:p>
                      <a:pPr algn="ctr"/>
                      <a:r>
                        <a:rPr lang="en-US" sz="1600" b="1" i="0" dirty="0" smtClean="0">
                          <a:latin typeface="Arial" panose="020B0604020202020204" pitchFamily="34" charset="0"/>
                          <a:cs typeface="Arial" panose="020B0604020202020204" pitchFamily="34" charset="0"/>
                        </a:rPr>
                        <a:t>Human-alien encounters</a:t>
                      </a:r>
                      <a:endParaRPr lang="en-US" sz="1600" b="1" i="0" dirty="0">
                        <a:latin typeface="Arial" panose="020B0604020202020204" pitchFamily="34" charset="0"/>
                        <a:cs typeface="Arial" panose="020B0604020202020204" pitchFamily="34" charset="0"/>
                      </a:endParaRPr>
                    </a:p>
                  </a:txBody>
                  <a:tcPr anchor="ctr">
                    <a:solidFill>
                      <a:srgbClr val="DEEBF7"/>
                    </a:solidFill>
                  </a:tcPr>
                </a:tc>
                <a:tc>
                  <a:txBody>
                    <a:bodyPr/>
                    <a:lstStyle/>
                    <a:p>
                      <a:r>
                        <a:rPr lang="en-US" sz="1600" b="0" i="0" baseline="0" dirty="0" smtClean="0">
                          <a:latin typeface="Arial" panose="020B0604020202020204" pitchFamily="34" charset="0"/>
                          <a:cs typeface="Arial" panose="020B0604020202020204" pitchFamily="34" charset="0"/>
                        </a:rPr>
                        <a:t>Here are entered works on humans or animals and aliens interacting on the alien’s home world or elsewhere in outer space. Works on extraterrestrial beings who travel to Earth and interact with humans or animals are entered under Extraterrestrial beings.</a:t>
                      </a:r>
                    </a:p>
                  </a:txBody>
                  <a:tcPr anchor="ctr">
                    <a:solidFill>
                      <a:srgbClr val="DEEBF7"/>
                    </a:solidFill>
                  </a:tcPr>
                </a:tc>
                <a:extLst>
                  <a:ext uri="{0D108BD9-81ED-4DB2-BD59-A6C34878D82A}">
                    <a16:rowId xmlns:a16="http://schemas.microsoft.com/office/drawing/2014/main" val="2969974018"/>
                  </a:ext>
                </a:extLst>
              </a:tr>
            </a:tbl>
          </a:graphicData>
        </a:graphic>
      </p:graphicFrame>
    </p:spTree>
    <p:extLst>
      <p:ext uri="{BB962C8B-B14F-4D97-AF65-F5344CB8AC3E}">
        <p14:creationId xmlns:p14="http://schemas.microsoft.com/office/powerpoint/2010/main" val="3356583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D038BF-7495-3F49-B881-0F4C721FC9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56"/>
            <a:ext cx="4813079" cy="1102824"/>
          </a:xfrm>
          <a:prstGeom prst="rect">
            <a:avLst/>
          </a:prstGeom>
        </p:spPr>
      </p:pic>
      <p:cxnSp>
        <p:nvCxnSpPr>
          <p:cNvPr id="13" name="Straight Connector 12">
            <a:extLst>
              <a:ext uri="{FF2B5EF4-FFF2-40B4-BE49-F238E27FC236}">
                <a16:creationId xmlns:a16="http://schemas.microsoft.com/office/drawing/2014/main" id="{462B7DC5-50F5-A24A-A19B-787BAC4523C1}"/>
              </a:ext>
            </a:extLst>
          </p:cNvPr>
          <p:cNvCxnSpPr>
            <a:cxnSpLocks/>
          </p:cNvCxnSpPr>
          <p:nvPr/>
        </p:nvCxnSpPr>
        <p:spPr>
          <a:xfrm flipH="1">
            <a:off x="1875462" y="1773696"/>
            <a:ext cx="8168706" cy="0"/>
          </a:xfrm>
          <a:prstGeom prst="line">
            <a:avLst/>
          </a:prstGeom>
          <a:ln w="12700">
            <a:solidFill>
              <a:srgbClr val="F0512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F72D54E3-8240-B74E-8323-6DD79649CF86}"/>
              </a:ext>
            </a:extLst>
          </p:cNvPr>
          <p:cNvSpPr txBox="1">
            <a:spLocks/>
          </p:cNvSpPr>
          <p:nvPr/>
        </p:nvSpPr>
        <p:spPr>
          <a:xfrm>
            <a:off x="135467" y="999586"/>
            <a:ext cx="11920347" cy="928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000" spc="100" dirty="0" smtClean="0">
                <a:latin typeface="Druk Cond Super" pitchFamily="2" charset="77"/>
              </a:rPr>
              <a:t>Growing Pains</a:t>
            </a:r>
            <a:endParaRPr lang="en-US" sz="6000" spc="100" dirty="0">
              <a:latin typeface="Druk Cond Super" pitchFamily="2" charset="77"/>
            </a:endParaRPr>
          </a:p>
        </p:txBody>
      </p:sp>
      <p:sp>
        <p:nvSpPr>
          <p:cNvPr id="2" name="Rectangle 1"/>
          <p:cNvSpPr/>
          <p:nvPr/>
        </p:nvSpPr>
        <p:spPr>
          <a:xfrm>
            <a:off x="1577524" y="2102410"/>
            <a:ext cx="9027764" cy="2677656"/>
          </a:xfrm>
          <a:prstGeom prst="rect">
            <a:avLst/>
          </a:prstGeom>
        </p:spPr>
        <p:txBody>
          <a:bodyPr wrap="square">
            <a:spAutoFit/>
          </a:bodyPr>
          <a:lstStyle/>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Making proposals</a:t>
            </a:r>
          </a:p>
          <a:p>
            <a:pPr marL="457200" indent="-457200">
              <a:buFont typeface="Arial" panose="020B0604020202020204" pitchFamily="34" charset="0"/>
              <a:buChar char="•"/>
            </a:pPr>
            <a:r>
              <a:rPr lang="en-US" altLang="en-US" sz="2800" dirty="0">
                <a:latin typeface="Arial" panose="020B0604020202020204" pitchFamily="34" charset="0"/>
                <a:ea typeface="Helvetica Neue" panose="02000503000000020004" pitchFamily="2" charset="0"/>
                <a:cs typeface="Arial" panose="020B0604020202020204" pitchFamily="34" charset="0"/>
              </a:rPr>
              <a:t>S</a:t>
            </a:r>
            <a:r>
              <a:rPr lang="en-US" altLang="en-US" sz="2800" dirty="0" smtClean="0">
                <a:latin typeface="Arial" panose="020B0604020202020204" pitchFamily="34" charset="0"/>
                <a:ea typeface="Helvetica Neue" panose="02000503000000020004" pitchFamily="2" charset="0"/>
                <a:cs typeface="Arial" panose="020B0604020202020204" pitchFamily="34" charset="0"/>
              </a:rPr>
              <a:t>cheduling headings </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Creating, reviewing, and discussing                tentative lists</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Approving headings</a:t>
            </a:r>
          </a:p>
          <a:p>
            <a:pPr marL="457200" indent="-457200">
              <a:buFont typeface="Arial" panose="020B0604020202020204" pitchFamily="34" charset="0"/>
              <a:buChar char="•"/>
            </a:pPr>
            <a:r>
              <a:rPr lang="en-US" altLang="en-US" sz="2800" dirty="0" smtClean="0">
                <a:latin typeface="Arial" panose="020B0604020202020204" pitchFamily="34" charset="0"/>
                <a:ea typeface="Helvetica Neue" panose="02000503000000020004" pitchFamily="2" charset="0"/>
                <a:cs typeface="Arial" panose="020B0604020202020204" pitchFamily="34" charset="0"/>
              </a:rPr>
              <a:t>Bibliographic file maintenance</a:t>
            </a:r>
            <a:endParaRPr lang="en-US" altLang="en-US" sz="2800" dirty="0">
              <a:latin typeface="Arial" panose="020B0604020202020204" pitchFamily="34" charset="0"/>
              <a:ea typeface="Helvetica Neue" panose="02000503000000020004" pitchFamily="2" charset="0"/>
              <a:cs typeface="Arial" panose="020B0604020202020204" pitchFamily="34" charset="0"/>
            </a:endParaRPr>
          </a:p>
        </p:txBody>
      </p:sp>
      <p:pic>
        <p:nvPicPr>
          <p:cNvPr id="12" name="Picture 11"/>
          <p:cNvPicPr>
            <a:picLocks noChangeAspect="1"/>
          </p:cNvPicPr>
          <p:nvPr/>
        </p:nvPicPr>
        <p:blipFill>
          <a:blip r:embed="rId4"/>
          <a:stretch>
            <a:fillRect/>
          </a:stretch>
        </p:blipFill>
        <p:spPr>
          <a:xfrm>
            <a:off x="8439150" y="2089408"/>
            <a:ext cx="3467100" cy="4438650"/>
          </a:xfrm>
          <a:prstGeom prst="rect">
            <a:avLst/>
          </a:prstGeom>
        </p:spPr>
      </p:pic>
    </p:spTree>
    <p:extLst>
      <p:ext uri="{BB962C8B-B14F-4D97-AF65-F5344CB8AC3E}">
        <p14:creationId xmlns:p14="http://schemas.microsoft.com/office/powerpoint/2010/main" val="3168734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12457</TotalTime>
  <Words>1106</Words>
  <Application>Microsoft Office PowerPoint</Application>
  <PresentationFormat>Widescreen</PresentationFormat>
  <Paragraphs>144</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 Light</vt:lpstr>
      <vt:lpstr>Calibri</vt:lpstr>
      <vt:lpstr>Druk Cond Super</vt:lpstr>
      <vt:lpstr>Helvetica Neue</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Library of Congress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Trina Soderquist</dc:creator>
  <cp:lastModifiedBy>Polutta, Melanie</cp:lastModifiedBy>
  <cp:revision>181</cp:revision>
  <dcterms:created xsi:type="dcterms:W3CDTF">2020-06-30T13:27:13Z</dcterms:created>
  <dcterms:modified xsi:type="dcterms:W3CDTF">2022-06-29T18:30:05Z</dcterms:modified>
</cp:coreProperties>
</file>