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9A86"/>
    <a:srgbClr val="F38A6C"/>
    <a:srgbClr val="FFF3F3"/>
    <a:srgbClr val="772300"/>
    <a:srgbClr val="9D5F7C"/>
    <a:srgbClr val="FF4E1C"/>
    <a:srgbClr val="E64034"/>
    <a:srgbClr val="FF5426"/>
    <a:srgbClr val="FDF3ED"/>
    <a:srgbClr val="FBE5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71" autoAdjust="0"/>
    <p:restoredTop sz="94660"/>
  </p:normalViewPr>
  <p:slideViewPr>
    <p:cSldViewPr snapToGrid="0">
      <p:cViewPr varScale="1">
        <p:scale>
          <a:sx n="77" d="100"/>
          <a:sy n="77" d="100"/>
        </p:scale>
        <p:origin x="308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TW" altLang="en-US"/>
              <a:t>按一下以編輯母片標題樣式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361678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326544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226005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1913626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TW" altLang="en-US"/>
              <a:t>按一下以編輯母片標題樣式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239356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3591363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a:t>編輯母片文字樣式</a:t>
            </a:r>
          </a:p>
        </p:txBody>
      </p:sp>
      <p:sp>
        <p:nvSpPr>
          <p:cNvPr id="4" name="Content Placeholder 3"/>
          <p:cNvSpPr>
            <a:spLocks noGrp="1"/>
          </p:cNvSpPr>
          <p:nvPr>
            <p:ph sz="half" idx="2"/>
          </p:nvPr>
        </p:nvSpPr>
        <p:spPr>
          <a:xfrm>
            <a:off x="472381" y="3618442"/>
            <a:ext cx="2901255" cy="532218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a:t>編輯母片文字樣式</a:t>
            </a:r>
          </a:p>
        </p:txBody>
      </p:sp>
      <p:sp>
        <p:nvSpPr>
          <p:cNvPr id="6" name="Content Placeholder 5"/>
          <p:cNvSpPr>
            <a:spLocks noGrp="1"/>
          </p:cNvSpPr>
          <p:nvPr>
            <p:ph sz="quarter" idx="4"/>
          </p:nvPr>
        </p:nvSpPr>
        <p:spPr>
          <a:xfrm>
            <a:off x="3471863" y="3618442"/>
            <a:ext cx="2915543" cy="532218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1577989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396764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328512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TW" altLang="en-US"/>
              <a:t>按一下以編輯母片標題樣式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a:t>編輯母片文字樣式</a:t>
            </a:r>
          </a:p>
        </p:txBody>
      </p:sp>
      <p:sp>
        <p:nvSpPr>
          <p:cNvPr id="5" name="Date Placeholder 4"/>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300653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TW" altLang="en-US"/>
              <a:t>按一下圖示以新增圖片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a:t>編輯母片文字樣式</a:t>
            </a:r>
          </a:p>
        </p:txBody>
      </p:sp>
      <p:sp>
        <p:nvSpPr>
          <p:cNvPr id="5" name="Date Placeholder 4"/>
          <p:cNvSpPr>
            <a:spLocks noGrp="1"/>
          </p:cNvSpPr>
          <p:nvPr>
            <p:ph type="dt" sz="half" idx="10"/>
          </p:nvPr>
        </p:nvSpPr>
        <p:spPr/>
        <p:txBody>
          <a:bodyPr/>
          <a:lstStyle/>
          <a:p>
            <a:fld id="{DABFEC5E-401B-4FD2-9085-D2D5AC6BD4A3}" type="datetimeFigureOut">
              <a:rPr lang="zh-TW" altLang="en-US" smtClean="0"/>
              <a:t>2023/6/6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209473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DABFEC5E-401B-4FD2-9085-D2D5AC6BD4A3}" type="datetimeFigureOut">
              <a:rPr lang="zh-TW" altLang="en-US" smtClean="0"/>
              <a:t>2023/6/6</a:t>
            </a:fld>
            <a:endParaRPr lang="zh-TW"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6D5374F-8A49-46F5-A085-61986C072109}" type="slidenum">
              <a:rPr lang="zh-TW" altLang="en-US" smtClean="0"/>
              <a:t>‹#›</a:t>
            </a:fld>
            <a:endParaRPr lang="zh-TW" altLang="en-US"/>
          </a:p>
        </p:txBody>
      </p:sp>
    </p:spTree>
    <p:extLst>
      <p:ext uri="{BB962C8B-B14F-4D97-AF65-F5344CB8AC3E}">
        <p14:creationId xmlns:p14="http://schemas.microsoft.com/office/powerpoint/2010/main" val="4183702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4" y="4701198"/>
            <a:ext cx="6857996" cy="5204802"/>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矩形 7"/>
          <p:cNvSpPr/>
          <p:nvPr/>
        </p:nvSpPr>
        <p:spPr>
          <a:xfrm>
            <a:off x="317500" y="2753527"/>
            <a:ext cx="368370" cy="307777"/>
          </a:xfrm>
          <a:prstGeom prst="rect">
            <a:avLst/>
          </a:prstGeom>
          <a:noFill/>
          <a:ln w="57150">
            <a:solidFill>
              <a:srgbClr val="FBE5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矩形 6"/>
          <p:cNvSpPr/>
          <p:nvPr/>
        </p:nvSpPr>
        <p:spPr>
          <a:xfrm>
            <a:off x="562131" y="2753527"/>
            <a:ext cx="3429000" cy="615553"/>
          </a:xfrm>
          <a:prstGeom prst="rect">
            <a:avLst/>
          </a:prstGeom>
        </p:spPr>
        <p:txBody>
          <a:bodyPr>
            <a:spAutoFit/>
          </a:bodyPr>
          <a:lstStyle/>
          <a:p>
            <a:r>
              <a:rPr lang="en-US" altLang="zh-TW" sz="2000" cap="all" dirty="0">
                <a:solidFill>
                  <a:srgbClr val="ED7E33"/>
                </a:solidFill>
                <a:latin typeface="Arial Black" panose="020B0A04020102020204" pitchFamily="34" charset="0"/>
              </a:rPr>
              <a:t>TRF</a:t>
            </a:r>
          </a:p>
          <a:p>
            <a:endParaRPr lang="en-US" altLang="zh-TW" sz="1400" b="1" i="0" dirty="0">
              <a:solidFill>
                <a:srgbClr val="FF4C1C"/>
              </a:solidFill>
              <a:effectLst/>
              <a:latin typeface="Oswald"/>
            </a:endParaRPr>
          </a:p>
        </p:txBody>
      </p:sp>
      <p:sp>
        <p:nvSpPr>
          <p:cNvPr id="9" name="矩形 8"/>
          <p:cNvSpPr/>
          <p:nvPr/>
        </p:nvSpPr>
        <p:spPr>
          <a:xfrm>
            <a:off x="190899" y="2989112"/>
            <a:ext cx="3429000" cy="584775"/>
          </a:xfrm>
          <a:prstGeom prst="rect">
            <a:avLst/>
          </a:prstGeom>
        </p:spPr>
        <p:txBody>
          <a:bodyPr>
            <a:spAutoFit/>
          </a:bodyPr>
          <a:lstStyle/>
          <a:p>
            <a:r>
              <a:rPr lang="en-US" altLang="zh-TW" cap="all" dirty="0">
                <a:solidFill>
                  <a:srgbClr val="E64034"/>
                </a:solidFill>
                <a:latin typeface="Arial Black" panose="020B0A04020102020204" pitchFamily="34" charset="0"/>
              </a:rPr>
              <a:t>ABOUT</a:t>
            </a:r>
          </a:p>
          <a:p>
            <a:endParaRPr lang="en-US" altLang="zh-TW" sz="1400" b="1" i="0" dirty="0">
              <a:solidFill>
                <a:srgbClr val="FF4C1C"/>
              </a:solidFill>
              <a:effectLst/>
              <a:latin typeface="Oswald"/>
            </a:endParaRPr>
          </a:p>
        </p:txBody>
      </p:sp>
      <p:cxnSp>
        <p:nvCxnSpPr>
          <p:cNvPr id="13" name="直線接點 12"/>
          <p:cNvCxnSpPr/>
          <p:nvPr/>
        </p:nvCxnSpPr>
        <p:spPr>
          <a:xfrm>
            <a:off x="1289648" y="2596324"/>
            <a:ext cx="0" cy="772756"/>
          </a:xfrm>
          <a:prstGeom prst="line">
            <a:avLst/>
          </a:prstGeom>
          <a:ln w="38100">
            <a:solidFill>
              <a:srgbClr val="E64034"/>
            </a:solidFill>
          </a:ln>
        </p:spPr>
        <p:style>
          <a:lnRef idx="1">
            <a:schemeClr val="accent1"/>
          </a:lnRef>
          <a:fillRef idx="0">
            <a:schemeClr val="accent1"/>
          </a:fillRef>
          <a:effectRef idx="0">
            <a:schemeClr val="accent1"/>
          </a:effectRef>
          <a:fontRef idx="minor">
            <a:schemeClr val="tx1"/>
          </a:fontRef>
        </p:style>
      </p:cxnSp>
      <p:sp>
        <p:nvSpPr>
          <p:cNvPr id="14" name="文字方塊 13"/>
          <p:cNvSpPr txBox="1"/>
          <p:nvPr/>
        </p:nvSpPr>
        <p:spPr>
          <a:xfrm>
            <a:off x="1432749" y="2549678"/>
            <a:ext cx="5133151" cy="896849"/>
          </a:xfrm>
          <a:prstGeom prst="rect">
            <a:avLst/>
          </a:prstGeom>
          <a:noFill/>
        </p:spPr>
        <p:txBody>
          <a:bodyPr wrap="square" rtlCol="0">
            <a:spAutoFit/>
          </a:bodyPr>
          <a:lstStyle/>
          <a:p>
            <a:pPr algn="just">
              <a:lnSpc>
                <a:spcPts val="1600"/>
              </a:lnSpc>
            </a:pPr>
            <a:r>
              <a:rPr lang="en-US" altLang="zh-TW" sz="1200" dirty="0">
                <a:solidFill>
                  <a:srgbClr val="666666"/>
                </a:solidFill>
                <a:latin typeface="Liberation Sans" panose="020B0604020202020204" pitchFamily="34" charset="0"/>
                <a:ea typeface="Liberation Sans" panose="020B0604020202020204" pitchFamily="34" charset="0"/>
                <a:cs typeface="Liberation Sans" panose="020B0604020202020204" pitchFamily="34" charset="0"/>
              </a:rPr>
              <a:t>The "Taiwan Reading Festival" is a national event organized by the National Central Library (NCL) of Taiwan (R.O.C.) aiming at promoting reading for all. Every year, the Festival is held on the first weekend of December. The 2023 TRF is to be held from </a:t>
            </a:r>
            <a:r>
              <a:rPr lang="en-US" altLang="zh-TW" sz="1200" b="1"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December 2 to 3.</a:t>
            </a:r>
            <a:endParaRPr lang="zh-TW" altLang="en-US" sz="1200" b="1" dirty="0">
              <a:solidFill>
                <a:srgbClr val="9D5F7C"/>
              </a:solidFill>
              <a:latin typeface="Liberation Sans" panose="020B0604020202020204" pitchFamily="34" charset="0"/>
              <a:cs typeface="Liberation Sans" panose="020B0604020202020204" pitchFamily="34" charset="0"/>
            </a:endParaRPr>
          </a:p>
        </p:txBody>
      </p:sp>
      <p:sp>
        <p:nvSpPr>
          <p:cNvPr id="16" name="矩形 15"/>
          <p:cNvSpPr/>
          <p:nvPr/>
        </p:nvSpPr>
        <p:spPr>
          <a:xfrm>
            <a:off x="327642" y="3782583"/>
            <a:ext cx="368370" cy="307777"/>
          </a:xfrm>
          <a:prstGeom prst="rect">
            <a:avLst/>
          </a:prstGeom>
          <a:noFill/>
          <a:ln w="57150">
            <a:solidFill>
              <a:srgbClr val="FBE5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矩形 16"/>
          <p:cNvSpPr/>
          <p:nvPr/>
        </p:nvSpPr>
        <p:spPr>
          <a:xfrm>
            <a:off x="569079" y="3693565"/>
            <a:ext cx="3429000" cy="523220"/>
          </a:xfrm>
          <a:prstGeom prst="rect">
            <a:avLst/>
          </a:prstGeom>
        </p:spPr>
        <p:txBody>
          <a:bodyPr>
            <a:spAutoFit/>
          </a:bodyPr>
          <a:lstStyle/>
          <a:p>
            <a:r>
              <a:rPr lang="en-US" altLang="zh-TW" sz="1400" cap="all" dirty="0">
                <a:solidFill>
                  <a:srgbClr val="ED7E33"/>
                </a:solidFill>
                <a:latin typeface="Arial Black" panose="020B0A04020102020204" pitchFamily="34" charset="0"/>
              </a:rPr>
              <a:t>2023</a:t>
            </a:r>
          </a:p>
          <a:p>
            <a:endParaRPr lang="en-US" altLang="zh-TW" sz="1400" b="1" i="0" dirty="0">
              <a:solidFill>
                <a:srgbClr val="FF4C1C"/>
              </a:solidFill>
              <a:effectLst/>
              <a:latin typeface="Oswald"/>
            </a:endParaRPr>
          </a:p>
        </p:txBody>
      </p:sp>
      <p:sp>
        <p:nvSpPr>
          <p:cNvPr id="18" name="矩形 17"/>
          <p:cNvSpPr/>
          <p:nvPr/>
        </p:nvSpPr>
        <p:spPr>
          <a:xfrm>
            <a:off x="559503" y="3870444"/>
            <a:ext cx="3429000" cy="584775"/>
          </a:xfrm>
          <a:prstGeom prst="rect">
            <a:avLst/>
          </a:prstGeom>
        </p:spPr>
        <p:txBody>
          <a:bodyPr>
            <a:spAutoFit/>
          </a:bodyPr>
          <a:lstStyle/>
          <a:p>
            <a:r>
              <a:rPr lang="en-US" altLang="zh-TW" cap="all" dirty="0">
                <a:solidFill>
                  <a:srgbClr val="E64034"/>
                </a:solidFill>
                <a:latin typeface="Arial Black" panose="020B0A04020102020204" pitchFamily="34" charset="0"/>
              </a:rPr>
              <a:t>TRF</a:t>
            </a:r>
          </a:p>
          <a:p>
            <a:endParaRPr lang="en-US" altLang="zh-TW" sz="1400" b="1" i="0" dirty="0">
              <a:solidFill>
                <a:srgbClr val="FF4C1C"/>
              </a:solidFill>
              <a:effectLst/>
              <a:latin typeface="Oswald"/>
            </a:endParaRPr>
          </a:p>
        </p:txBody>
      </p:sp>
      <p:cxnSp>
        <p:nvCxnSpPr>
          <p:cNvPr id="19" name="直線接點 18"/>
          <p:cNvCxnSpPr/>
          <p:nvPr/>
        </p:nvCxnSpPr>
        <p:spPr>
          <a:xfrm>
            <a:off x="1289648" y="3589274"/>
            <a:ext cx="0" cy="957326"/>
          </a:xfrm>
          <a:prstGeom prst="line">
            <a:avLst/>
          </a:prstGeom>
          <a:ln w="38100">
            <a:solidFill>
              <a:srgbClr val="E64034"/>
            </a:solidFill>
          </a:ln>
        </p:spPr>
        <p:style>
          <a:lnRef idx="1">
            <a:schemeClr val="accent1"/>
          </a:lnRef>
          <a:fillRef idx="0">
            <a:schemeClr val="accent1"/>
          </a:fillRef>
          <a:effectRef idx="0">
            <a:schemeClr val="accent1"/>
          </a:effectRef>
          <a:fontRef idx="minor">
            <a:schemeClr val="tx1"/>
          </a:fontRef>
        </p:style>
      </p:cxnSp>
      <p:sp>
        <p:nvSpPr>
          <p:cNvPr id="23" name="文字方塊 22"/>
          <p:cNvSpPr txBox="1"/>
          <p:nvPr/>
        </p:nvSpPr>
        <p:spPr>
          <a:xfrm>
            <a:off x="1426157" y="3518573"/>
            <a:ext cx="5149319" cy="1118255"/>
          </a:xfrm>
          <a:prstGeom prst="rect">
            <a:avLst/>
          </a:prstGeom>
          <a:noFill/>
        </p:spPr>
        <p:txBody>
          <a:bodyPr wrap="square" rtlCol="0">
            <a:spAutoFit/>
          </a:bodyPr>
          <a:lstStyle/>
          <a:p>
            <a:pPr algn="just">
              <a:lnSpc>
                <a:spcPts val="1600"/>
              </a:lnSpc>
            </a:pPr>
            <a:r>
              <a:rPr lang="en-US" altLang="zh-TW" sz="1200" dirty="0">
                <a:solidFill>
                  <a:srgbClr val="666666"/>
                </a:solidFill>
                <a:latin typeface="Liberation Sans" panose="020B0604020202020204" pitchFamily="34" charset="0"/>
                <a:ea typeface="Liberation Sans" panose="020B0604020202020204" pitchFamily="34" charset="0"/>
                <a:cs typeface="Liberation Sans" panose="020B0604020202020204" pitchFamily="34" charset="0"/>
              </a:rPr>
              <a:t>In considering the value of international culture and best practice experiences exchanges, the NCL decided to have a special International Poster ZONE to display posters of other libraries from different countries all over the world. Selected posters will be displayed both on site on the activity days and online at the official Website of the NCL’s TRF.</a:t>
            </a:r>
            <a:endParaRPr lang="zh-TW" altLang="en-US" sz="1200" dirty="0">
              <a:latin typeface="Liberation Sans" panose="020B0604020202020204" pitchFamily="34" charset="0"/>
              <a:cs typeface="Liberation Sans" panose="020B0604020202020204" pitchFamily="34" charset="0"/>
            </a:endParaRPr>
          </a:p>
        </p:txBody>
      </p:sp>
      <p:cxnSp>
        <p:nvCxnSpPr>
          <p:cNvPr id="30" name="直線接點 29"/>
          <p:cNvCxnSpPr/>
          <p:nvPr/>
        </p:nvCxnSpPr>
        <p:spPr>
          <a:xfrm>
            <a:off x="321890" y="4859274"/>
            <a:ext cx="0" cy="385826"/>
          </a:xfrm>
          <a:prstGeom prst="line">
            <a:avLst/>
          </a:prstGeom>
          <a:ln w="76200">
            <a:solidFill>
              <a:srgbClr val="E64034"/>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23885" y="4823560"/>
            <a:ext cx="1265610" cy="553998"/>
          </a:xfrm>
          <a:prstGeom prst="rect">
            <a:avLst/>
          </a:prstGeom>
        </p:spPr>
        <p:txBody>
          <a:bodyPr wrap="square">
            <a:spAutoFit/>
          </a:bodyPr>
          <a:lstStyle/>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Libraries </a:t>
            </a:r>
          </a:p>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Invited</a:t>
            </a:r>
            <a:endParaRPr lang="en-US" altLang="zh-TW" sz="1400" b="1" i="0" dirty="0">
              <a:solidFill>
                <a:srgbClr val="E64034"/>
              </a:solidFill>
              <a:effectLst/>
              <a:latin typeface="Myanmar Text" panose="020B0502040204020203" pitchFamily="34" charset="0"/>
              <a:cs typeface="Myanmar Text" panose="020B0502040204020203" pitchFamily="34" charset="0"/>
            </a:endParaRPr>
          </a:p>
        </p:txBody>
      </p:sp>
      <p:cxnSp>
        <p:nvCxnSpPr>
          <p:cNvPr id="37" name="直線接點 36"/>
          <p:cNvCxnSpPr/>
          <p:nvPr/>
        </p:nvCxnSpPr>
        <p:spPr>
          <a:xfrm>
            <a:off x="321890" y="5497678"/>
            <a:ext cx="0" cy="385826"/>
          </a:xfrm>
          <a:prstGeom prst="line">
            <a:avLst/>
          </a:prstGeom>
          <a:ln w="76200">
            <a:solidFill>
              <a:srgbClr val="E64034"/>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323885" y="5449264"/>
            <a:ext cx="1265610" cy="553998"/>
          </a:xfrm>
          <a:prstGeom prst="rect">
            <a:avLst/>
          </a:prstGeom>
        </p:spPr>
        <p:txBody>
          <a:bodyPr wrap="square">
            <a:spAutoFit/>
          </a:bodyPr>
          <a:lstStyle/>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Theme of </a:t>
            </a:r>
          </a:p>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Poster</a:t>
            </a:r>
            <a:endParaRPr lang="en-US" altLang="zh-TW" sz="1400" b="1" i="0" dirty="0">
              <a:solidFill>
                <a:srgbClr val="E64034"/>
              </a:solidFill>
              <a:effectLst/>
              <a:latin typeface="Myanmar Text" panose="020B0502040204020203" pitchFamily="34" charset="0"/>
              <a:cs typeface="Myanmar Text" panose="020B0502040204020203" pitchFamily="34" charset="0"/>
            </a:endParaRPr>
          </a:p>
        </p:txBody>
      </p:sp>
      <p:cxnSp>
        <p:nvCxnSpPr>
          <p:cNvPr id="39" name="直線接點 38"/>
          <p:cNvCxnSpPr/>
          <p:nvPr/>
        </p:nvCxnSpPr>
        <p:spPr>
          <a:xfrm>
            <a:off x="321890" y="6136082"/>
            <a:ext cx="0" cy="385826"/>
          </a:xfrm>
          <a:prstGeom prst="line">
            <a:avLst/>
          </a:prstGeom>
          <a:ln w="76200">
            <a:solidFill>
              <a:srgbClr val="E64034"/>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323885" y="6087668"/>
            <a:ext cx="1265610" cy="553998"/>
          </a:xfrm>
          <a:prstGeom prst="rect">
            <a:avLst/>
          </a:prstGeom>
        </p:spPr>
        <p:txBody>
          <a:bodyPr wrap="square">
            <a:spAutoFit/>
          </a:bodyPr>
          <a:lstStyle/>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Poster </a:t>
            </a:r>
            <a:r>
              <a:rPr lang="en-US" altLang="zh-TW" sz="1300" b="1" dirty="0">
                <a:solidFill>
                  <a:srgbClr val="E64034"/>
                </a:solidFill>
                <a:latin typeface="Myanmar Text" panose="020B0502040204020203" pitchFamily="34" charset="0"/>
                <a:cs typeface="Myanmar Text" panose="020B0502040204020203" pitchFamily="34" charset="0"/>
              </a:rPr>
              <a:t>Specification</a:t>
            </a:r>
            <a:r>
              <a:rPr lang="en-US" altLang="zh-TW" sz="1400" b="1" dirty="0">
                <a:solidFill>
                  <a:srgbClr val="E64034"/>
                </a:solidFill>
                <a:latin typeface="Myanmar Text" panose="020B0502040204020203" pitchFamily="34" charset="0"/>
                <a:cs typeface="Myanmar Text" panose="020B0502040204020203" pitchFamily="34" charset="0"/>
              </a:rPr>
              <a:t> </a:t>
            </a:r>
          </a:p>
        </p:txBody>
      </p:sp>
      <p:cxnSp>
        <p:nvCxnSpPr>
          <p:cNvPr id="41" name="直線接點 40"/>
          <p:cNvCxnSpPr/>
          <p:nvPr/>
        </p:nvCxnSpPr>
        <p:spPr>
          <a:xfrm>
            <a:off x="321890" y="7341058"/>
            <a:ext cx="0" cy="385826"/>
          </a:xfrm>
          <a:prstGeom prst="line">
            <a:avLst/>
          </a:prstGeom>
          <a:ln w="76200">
            <a:solidFill>
              <a:srgbClr val="E64034"/>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323885" y="7292644"/>
            <a:ext cx="1265610" cy="553998"/>
          </a:xfrm>
          <a:prstGeom prst="rect">
            <a:avLst/>
          </a:prstGeom>
        </p:spPr>
        <p:txBody>
          <a:bodyPr wrap="square">
            <a:spAutoFit/>
          </a:bodyPr>
          <a:lstStyle/>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Submission Deadline</a:t>
            </a:r>
          </a:p>
        </p:txBody>
      </p:sp>
      <p:cxnSp>
        <p:nvCxnSpPr>
          <p:cNvPr id="43" name="直線接點 42"/>
          <p:cNvCxnSpPr/>
          <p:nvPr/>
        </p:nvCxnSpPr>
        <p:spPr>
          <a:xfrm>
            <a:off x="321890" y="7895863"/>
            <a:ext cx="0" cy="385826"/>
          </a:xfrm>
          <a:prstGeom prst="line">
            <a:avLst/>
          </a:prstGeom>
          <a:ln w="76200">
            <a:solidFill>
              <a:srgbClr val="E64034"/>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23885" y="7847449"/>
            <a:ext cx="1265610" cy="553998"/>
          </a:xfrm>
          <a:prstGeom prst="rect">
            <a:avLst/>
          </a:prstGeom>
        </p:spPr>
        <p:txBody>
          <a:bodyPr wrap="square">
            <a:spAutoFit/>
          </a:bodyPr>
          <a:lstStyle/>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Results </a:t>
            </a:r>
            <a:r>
              <a:rPr lang="en-US" altLang="zh-TW" sz="1100" b="1" dirty="0">
                <a:solidFill>
                  <a:srgbClr val="E64034"/>
                </a:solidFill>
                <a:latin typeface="Myanmar Text" panose="020B0502040204020203" pitchFamily="34" charset="0"/>
                <a:cs typeface="Myanmar Text" panose="020B0502040204020203" pitchFamily="34" charset="0"/>
              </a:rPr>
              <a:t>Announcement</a:t>
            </a:r>
          </a:p>
        </p:txBody>
      </p:sp>
      <p:sp>
        <p:nvSpPr>
          <p:cNvPr id="46" name="矩形 45"/>
          <p:cNvSpPr/>
          <p:nvPr/>
        </p:nvSpPr>
        <p:spPr>
          <a:xfrm>
            <a:off x="1437151" y="4782709"/>
            <a:ext cx="5128749" cy="492443"/>
          </a:xfrm>
          <a:prstGeom prst="rect">
            <a:avLst/>
          </a:prstGeom>
        </p:spPr>
        <p:txBody>
          <a:bodyPr wrap="square">
            <a:spAutoFit/>
          </a:bodyPr>
          <a:lstStyle/>
          <a:p>
            <a:r>
              <a:rPr lang="en-US" altLang="zh-TW"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Submissions are invited from all types of libraries, preferably present for the institution.</a:t>
            </a:r>
            <a:endParaRPr lang="zh-TW" altLang="en-US"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47" name="矩形 46"/>
          <p:cNvSpPr/>
          <p:nvPr/>
        </p:nvSpPr>
        <p:spPr>
          <a:xfrm>
            <a:off x="1436828" y="5329230"/>
            <a:ext cx="5128749" cy="692497"/>
          </a:xfrm>
          <a:prstGeom prst="rect">
            <a:avLst/>
          </a:prstGeom>
        </p:spPr>
        <p:txBody>
          <a:bodyPr wrap="square">
            <a:spAutoFit/>
          </a:bodyPr>
          <a:lstStyle/>
          <a:p>
            <a:r>
              <a:rPr lang="en-US" altLang="zh-TW"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Topics including but not limited to activities concerning with reading promotion, reading education, reading space furnishing or remodeling, etc.</a:t>
            </a:r>
            <a:endParaRPr lang="zh-TW" altLang="en-US"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48" name="矩形 47"/>
          <p:cNvSpPr/>
          <p:nvPr/>
        </p:nvSpPr>
        <p:spPr>
          <a:xfrm>
            <a:off x="1462228" y="6068033"/>
            <a:ext cx="5128749" cy="511807"/>
          </a:xfrm>
          <a:prstGeom prst="rect">
            <a:avLst/>
          </a:prstGeom>
        </p:spPr>
        <p:txBody>
          <a:bodyPr wrap="square">
            <a:spAutoFit/>
          </a:bodyPr>
          <a:lstStyle/>
          <a:p>
            <a:pPr>
              <a:lnSpc>
                <a:spcPts val="1700"/>
              </a:lnSpc>
            </a:pPr>
            <a:r>
              <a:rPr lang="en-US" altLang="zh-TW"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Vertical (Width: 841mm, Height: 1189mm), 300 dpi or above. Printout will be done by NCL.</a:t>
            </a:r>
            <a:endParaRPr lang="zh-TW" altLang="en-US"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endParaRPr>
          </a:p>
        </p:txBody>
      </p:sp>
      <p:cxnSp>
        <p:nvCxnSpPr>
          <p:cNvPr id="49" name="直線接點 48"/>
          <p:cNvCxnSpPr/>
          <p:nvPr/>
        </p:nvCxnSpPr>
        <p:spPr>
          <a:xfrm>
            <a:off x="323618" y="6743844"/>
            <a:ext cx="0" cy="385826"/>
          </a:xfrm>
          <a:prstGeom prst="line">
            <a:avLst/>
          </a:prstGeom>
          <a:ln w="76200">
            <a:solidFill>
              <a:srgbClr val="E64034"/>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325613" y="6695430"/>
            <a:ext cx="1265610" cy="553998"/>
          </a:xfrm>
          <a:prstGeom prst="rect">
            <a:avLst/>
          </a:prstGeom>
        </p:spPr>
        <p:txBody>
          <a:bodyPr wrap="square">
            <a:spAutoFit/>
          </a:bodyPr>
          <a:lstStyle/>
          <a:p>
            <a:pPr>
              <a:lnSpc>
                <a:spcPts val="1800"/>
              </a:lnSpc>
            </a:pPr>
            <a:r>
              <a:rPr lang="en-US" altLang="zh-TW" sz="1400" b="1" dirty="0">
                <a:solidFill>
                  <a:srgbClr val="E64034"/>
                </a:solidFill>
                <a:latin typeface="Myanmar Text" panose="020B0502040204020203" pitchFamily="34" charset="0"/>
                <a:cs typeface="Myanmar Text" panose="020B0502040204020203" pitchFamily="34" charset="0"/>
              </a:rPr>
              <a:t>Poster Submission </a:t>
            </a:r>
          </a:p>
        </p:txBody>
      </p:sp>
      <p:sp>
        <p:nvSpPr>
          <p:cNvPr id="51" name="矩形 50"/>
          <p:cNvSpPr/>
          <p:nvPr/>
        </p:nvSpPr>
        <p:spPr>
          <a:xfrm>
            <a:off x="1462228" y="6678430"/>
            <a:ext cx="5128749" cy="528350"/>
          </a:xfrm>
          <a:prstGeom prst="rect">
            <a:avLst/>
          </a:prstGeom>
        </p:spPr>
        <p:txBody>
          <a:bodyPr wrap="square">
            <a:spAutoFit/>
          </a:bodyPr>
          <a:lstStyle/>
          <a:p>
            <a:pPr>
              <a:lnSpc>
                <a:spcPts val="1700"/>
              </a:lnSpc>
            </a:pPr>
            <a:r>
              <a:rPr lang="en-US" altLang="zh-TW"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Please fill out the Form and upload with the poster via</a:t>
            </a:r>
            <a:r>
              <a:rPr lang="zh-TW" altLang="en-US"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 </a:t>
            </a:r>
            <a:r>
              <a:rPr lang="en-US" altLang="zh-TW"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the official Website of the event: </a:t>
            </a:r>
            <a:endParaRPr lang="zh-TW" altLang="en-US" sz="1300" dirty="0">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53" name="矩形 52"/>
          <p:cNvSpPr/>
          <p:nvPr/>
        </p:nvSpPr>
        <p:spPr>
          <a:xfrm>
            <a:off x="1487628" y="7312809"/>
            <a:ext cx="5128749" cy="296684"/>
          </a:xfrm>
          <a:prstGeom prst="rect">
            <a:avLst/>
          </a:prstGeom>
        </p:spPr>
        <p:txBody>
          <a:bodyPr wrap="square">
            <a:spAutoFit/>
          </a:bodyPr>
          <a:lstStyle/>
          <a:p>
            <a:pPr>
              <a:lnSpc>
                <a:spcPts val="1700"/>
              </a:lnSpc>
            </a:pPr>
            <a:r>
              <a:rPr lang="en-US" altLang="zh-TW" sz="1400" b="1"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August 31, 2023</a:t>
            </a:r>
            <a:endParaRPr lang="zh-TW" altLang="en-US" sz="1400" b="1"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endParaRPr>
          </a:p>
        </p:txBody>
      </p:sp>
      <p:sp>
        <p:nvSpPr>
          <p:cNvPr id="54" name="矩形 53"/>
          <p:cNvSpPr/>
          <p:nvPr/>
        </p:nvSpPr>
        <p:spPr>
          <a:xfrm>
            <a:off x="1462228" y="7688164"/>
            <a:ext cx="5128749" cy="729815"/>
          </a:xfrm>
          <a:prstGeom prst="rect">
            <a:avLst/>
          </a:prstGeom>
        </p:spPr>
        <p:txBody>
          <a:bodyPr wrap="square">
            <a:spAutoFit/>
          </a:bodyPr>
          <a:lstStyle/>
          <a:p>
            <a:pPr algn="just">
              <a:lnSpc>
                <a:spcPts val="1700"/>
              </a:lnSpc>
            </a:pPr>
            <a:r>
              <a:rPr lang="en-US" altLang="zh-TW"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The results will be announced on the official activity Website on </a:t>
            </a:r>
            <a:r>
              <a:rPr lang="en-US" altLang="zh-TW" sz="1300" b="1"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October 5, 2023</a:t>
            </a:r>
            <a:r>
              <a:rPr lang="en-US" altLang="zh-TW"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 Authors of all selected posters will receive an Award Certificate and an NCL souvenir.</a:t>
            </a:r>
            <a:endParaRPr lang="zh-TW" altLang="en-US" sz="13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1026" name="Picture 2" descr="https://conference.oxy.host/wp-content/uploads/sites/15/2017/10/Shape@2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954" y="8665052"/>
            <a:ext cx="531027" cy="497837"/>
          </a:xfrm>
          <a:prstGeom prst="rect">
            <a:avLst/>
          </a:prstGeom>
          <a:noFill/>
          <a:extLst>
            <a:ext uri="{909E8E84-426E-40DD-AFC4-6F175D3DCCD1}">
              <a14:hiddenFill xmlns:a14="http://schemas.microsoft.com/office/drawing/2010/main">
                <a:solidFill>
                  <a:srgbClr val="FFFFFF"/>
                </a:solidFill>
              </a14:hiddenFill>
            </a:ext>
          </a:extLst>
        </p:spPr>
      </p:pic>
      <p:sp>
        <p:nvSpPr>
          <p:cNvPr id="55" name="矩形 54"/>
          <p:cNvSpPr/>
          <p:nvPr/>
        </p:nvSpPr>
        <p:spPr>
          <a:xfrm>
            <a:off x="673170" y="8634902"/>
            <a:ext cx="5864184" cy="338554"/>
          </a:xfrm>
          <a:prstGeom prst="rect">
            <a:avLst/>
          </a:prstGeom>
        </p:spPr>
        <p:txBody>
          <a:bodyPr wrap="square">
            <a:spAutoFit/>
          </a:bodyPr>
          <a:lstStyle/>
          <a:p>
            <a:pPr algn="ctr"/>
            <a:r>
              <a:rPr lang="en-US" altLang="zh-TW" sz="1600" b="1" dirty="0">
                <a:solidFill>
                  <a:srgbClr val="FF5426"/>
                </a:solidFill>
                <a:latin typeface="Myanmar Text" panose="020B0502040204020203" pitchFamily="34" charset="0"/>
                <a:cs typeface="Myanmar Text" panose="020B0502040204020203" pitchFamily="34" charset="0"/>
              </a:rPr>
              <a:t>SPECIAL AWARD FOR TOP 10 TO COME TO TAIWAN</a:t>
            </a:r>
          </a:p>
        </p:txBody>
      </p:sp>
      <p:sp>
        <p:nvSpPr>
          <p:cNvPr id="57" name="矩形 56"/>
          <p:cNvSpPr/>
          <p:nvPr/>
        </p:nvSpPr>
        <p:spPr>
          <a:xfrm>
            <a:off x="1099743" y="8849540"/>
            <a:ext cx="5651101" cy="430887"/>
          </a:xfrm>
          <a:prstGeom prst="rect">
            <a:avLst/>
          </a:prstGeom>
        </p:spPr>
        <p:txBody>
          <a:bodyPr wrap="square">
            <a:spAutoFit/>
          </a:bodyPr>
          <a:lstStyle/>
          <a:p>
            <a:r>
              <a:rPr lang="en-US" altLang="zh-TW" sz="11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One person of the library of the selected Top 10 will be invited to participate the event.</a:t>
            </a:r>
            <a:br>
              <a:rPr lang="en-US" altLang="zh-TW" sz="11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br>
            <a:r>
              <a:rPr lang="en-US" altLang="zh-TW" sz="1100" dirty="0">
                <a:solidFill>
                  <a:srgbClr val="9D5F7C"/>
                </a:solidFill>
                <a:latin typeface="Liberation Sans" panose="020B0604020202020204" pitchFamily="34" charset="0"/>
                <a:ea typeface="Liberation Sans" panose="020B0604020202020204" pitchFamily="34" charset="0"/>
                <a:cs typeface="Liberation Sans" panose="020B0604020202020204" pitchFamily="34" charset="0"/>
              </a:rPr>
              <a:t>We will provide accommodation and meals during the stay (4-nights 5-days) in Taipei. </a:t>
            </a:r>
          </a:p>
        </p:txBody>
      </p:sp>
      <p:sp>
        <p:nvSpPr>
          <p:cNvPr id="58" name="矩形 57"/>
          <p:cNvSpPr/>
          <p:nvPr/>
        </p:nvSpPr>
        <p:spPr>
          <a:xfrm>
            <a:off x="292101" y="8546002"/>
            <a:ext cx="6324276" cy="753885"/>
          </a:xfrm>
          <a:prstGeom prst="rect">
            <a:avLst/>
          </a:prstGeom>
          <a:noFill/>
          <a:ln w="38100">
            <a:solidFill>
              <a:srgbClr val="FF4E1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pic>
        <p:nvPicPr>
          <p:cNvPr id="1024" name="圖片 10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93588" y="9539106"/>
            <a:ext cx="994915" cy="230681"/>
          </a:xfrm>
          <a:prstGeom prst="rect">
            <a:avLst/>
          </a:prstGeom>
        </p:spPr>
      </p:pic>
      <p:pic>
        <p:nvPicPr>
          <p:cNvPr id="3" name="圖片 2" descr="一張含有 服裝, 男人, 人員, 人民 的圖片&#10;&#10;自動產生的描述">
            <a:extLst>
              <a:ext uri="{FF2B5EF4-FFF2-40B4-BE49-F238E27FC236}">
                <a16:creationId xmlns:a16="http://schemas.microsoft.com/office/drawing/2014/main" id="{CF1B8825-AA9E-5474-DE93-8477358692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36214"/>
            <a:ext cx="6857994" cy="2423346"/>
          </a:xfrm>
          <a:prstGeom prst="rect">
            <a:avLst/>
          </a:prstGeom>
        </p:spPr>
      </p:pic>
    </p:spTree>
    <p:extLst>
      <p:ext uri="{BB962C8B-B14F-4D97-AF65-F5344CB8AC3E}">
        <p14:creationId xmlns:p14="http://schemas.microsoft.com/office/powerpoint/2010/main" val="3047199391"/>
      </p:ext>
    </p:extLst>
  </p:cSld>
  <p:clrMapOvr>
    <a:masterClrMapping/>
  </p:clrMapOvr>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573</TotalTime>
  <Words>296</Words>
  <Application>Microsoft Office PowerPoint</Application>
  <PresentationFormat>A4 紙張 (210x297 公釐)</PresentationFormat>
  <Paragraphs>22</Paragraphs>
  <Slides>1</Slides>
  <Notes>0</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1</vt:i4>
      </vt:variant>
    </vt:vector>
  </HeadingPairs>
  <TitlesOfParts>
    <vt:vector size="9" baseType="lpstr">
      <vt:lpstr>Arial</vt:lpstr>
      <vt:lpstr>Arial Black</vt:lpstr>
      <vt:lpstr>Calibri</vt:lpstr>
      <vt:lpstr>Calibri Light</vt:lpstr>
      <vt:lpstr>Liberation Sans</vt:lpstr>
      <vt:lpstr>Myanmar Text</vt:lpstr>
      <vt:lpstr>Oswald</vt:lpstr>
      <vt:lpstr>Office 佈景主題</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A1</dc:creator>
  <cp:lastModifiedBy>杜 美璇</cp:lastModifiedBy>
  <cp:revision>22</cp:revision>
  <cp:lastPrinted>2023-06-06T05:54:06Z</cp:lastPrinted>
  <dcterms:created xsi:type="dcterms:W3CDTF">2022-05-13T01:25:04Z</dcterms:created>
  <dcterms:modified xsi:type="dcterms:W3CDTF">2023-06-06T07:24:23Z</dcterms:modified>
</cp:coreProperties>
</file>