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sldIdLst>
    <p:sldId id="256" r:id="rId2"/>
    <p:sldId id="257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84"/>
  </p:normalViewPr>
  <p:slideViewPr>
    <p:cSldViewPr snapToGrid="0" snapToObjects="1">
      <p:cViewPr varScale="1">
        <p:scale>
          <a:sx n="113" d="100"/>
          <a:sy n="113" d="100"/>
        </p:scale>
        <p:origin x="5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30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3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62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9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05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0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43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96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11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7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3/9/23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792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3245F62-CCC4-49E4-B95B-EA6C1E790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6C8088-2625-5A84-7028-7485879BB9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1" y="1842427"/>
            <a:ext cx="10909640" cy="2780201"/>
          </a:xfrm>
        </p:spPr>
        <p:txBody>
          <a:bodyPr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8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 Core Cataloging Norms Interest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CFFD6A-D9A4-D79F-E124-9FCAEDF8C2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882" y="5660607"/>
            <a:ext cx="10909640" cy="1169960"/>
          </a:xfrm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March 10, 2023 at 2:00 P.M. CST / 3:00 P.M. EST</a:t>
            </a:r>
          </a:p>
          <a:p>
            <a:pPr algn="ctr">
              <a:lnSpc>
                <a:spcPct val="10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Co-chairs: Bela Gupta and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Shuzhen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Zhao</a:t>
            </a:r>
          </a:p>
          <a:p>
            <a:pPr algn="ctr">
              <a:lnSpc>
                <a:spcPct val="100000"/>
              </a:lnSpc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C03CAD9-3D74-ADDA-0DF9-88B7694DF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265" y="72591"/>
            <a:ext cx="11548872" cy="164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6">
            <a:extLst>
              <a:ext uri="{FF2B5EF4-FFF2-40B4-BE49-F238E27FC236}">
                <a16:creationId xmlns:a16="http://schemas.microsoft.com/office/drawing/2014/main" id="{E6C0DD6B-6AA3-448F-9B99-8386295BC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0000" y="5509052"/>
            <a:ext cx="4572000" cy="27432"/>
          </a:xfrm>
          <a:custGeom>
            <a:avLst/>
            <a:gdLst>
              <a:gd name="connsiteX0" fmla="*/ 0 w 4572000"/>
              <a:gd name="connsiteY0" fmla="*/ 0 h 27432"/>
              <a:gd name="connsiteX1" fmla="*/ 607423 w 4572000"/>
              <a:gd name="connsiteY1" fmla="*/ 0 h 27432"/>
              <a:gd name="connsiteX2" fmla="*/ 1123406 w 4572000"/>
              <a:gd name="connsiteY2" fmla="*/ 0 h 27432"/>
              <a:gd name="connsiteX3" fmla="*/ 1685109 w 4572000"/>
              <a:gd name="connsiteY3" fmla="*/ 0 h 27432"/>
              <a:gd name="connsiteX4" fmla="*/ 2383971 w 4572000"/>
              <a:gd name="connsiteY4" fmla="*/ 0 h 27432"/>
              <a:gd name="connsiteX5" fmla="*/ 2991394 w 4572000"/>
              <a:gd name="connsiteY5" fmla="*/ 0 h 27432"/>
              <a:gd name="connsiteX6" fmla="*/ 3553097 w 4572000"/>
              <a:gd name="connsiteY6" fmla="*/ 0 h 27432"/>
              <a:gd name="connsiteX7" fmla="*/ 4572000 w 4572000"/>
              <a:gd name="connsiteY7" fmla="*/ 0 h 27432"/>
              <a:gd name="connsiteX8" fmla="*/ 4572000 w 4572000"/>
              <a:gd name="connsiteY8" fmla="*/ 27432 h 27432"/>
              <a:gd name="connsiteX9" fmla="*/ 3918857 w 4572000"/>
              <a:gd name="connsiteY9" fmla="*/ 27432 h 27432"/>
              <a:gd name="connsiteX10" fmla="*/ 3357154 w 4572000"/>
              <a:gd name="connsiteY10" fmla="*/ 27432 h 27432"/>
              <a:gd name="connsiteX11" fmla="*/ 2612571 w 4572000"/>
              <a:gd name="connsiteY11" fmla="*/ 27432 h 27432"/>
              <a:gd name="connsiteX12" fmla="*/ 2005149 w 4572000"/>
              <a:gd name="connsiteY12" fmla="*/ 27432 h 27432"/>
              <a:gd name="connsiteX13" fmla="*/ 1489166 w 4572000"/>
              <a:gd name="connsiteY13" fmla="*/ 27432 h 27432"/>
              <a:gd name="connsiteX14" fmla="*/ 790303 w 4572000"/>
              <a:gd name="connsiteY14" fmla="*/ 27432 h 27432"/>
              <a:gd name="connsiteX15" fmla="*/ 0 w 4572000"/>
              <a:gd name="connsiteY15" fmla="*/ 27432 h 27432"/>
              <a:gd name="connsiteX16" fmla="*/ 0 w 457200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27432" fill="none" extrusionOk="0">
                <a:moveTo>
                  <a:pt x="0" y="0"/>
                </a:moveTo>
                <a:cubicBezTo>
                  <a:pt x="150397" y="-23421"/>
                  <a:pt x="474161" y="9174"/>
                  <a:pt x="607423" y="0"/>
                </a:cubicBezTo>
                <a:cubicBezTo>
                  <a:pt x="740685" y="-9174"/>
                  <a:pt x="868821" y="-4258"/>
                  <a:pt x="1123406" y="0"/>
                </a:cubicBezTo>
                <a:cubicBezTo>
                  <a:pt x="1377991" y="4258"/>
                  <a:pt x="1567664" y="-12410"/>
                  <a:pt x="1685109" y="0"/>
                </a:cubicBezTo>
                <a:cubicBezTo>
                  <a:pt x="1802554" y="12410"/>
                  <a:pt x="2193086" y="-14353"/>
                  <a:pt x="2383971" y="0"/>
                </a:cubicBezTo>
                <a:cubicBezTo>
                  <a:pt x="2574856" y="14353"/>
                  <a:pt x="2697477" y="-26142"/>
                  <a:pt x="2991394" y="0"/>
                </a:cubicBezTo>
                <a:cubicBezTo>
                  <a:pt x="3285311" y="26142"/>
                  <a:pt x="3423667" y="26544"/>
                  <a:pt x="3553097" y="0"/>
                </a:cubicBezTo>
                <a:cubicBezTo>
                  <a:pt x="3682527" y="-26544"/>
                  <a:pt x="4344147" y="50350"/>
                  <a:pt x="4572000" y="0"/>
                </a:cubicBezTo>
                <a:cubicBezTo>
                  <a:pt x="4571027" y="8304"/>
                  <a:pt x="4571522" y="21512"/>
                  <a:pt x="4572000" y="27432"/>
                </a:cubicBezTo>
                <a:cubicBezTo>
                  <a:pt x="4438349" y="5490"/>
                  <a:pt x="4090129" y="31231"/>
                  <a:pt x="3918857" y="27432"/>
                </a:cubicBezTo>
                <a:cubicBezTo>
                  <a:pt x="3747585" y="23633"/>
                  <a:pt x="3498826" y="6883"/>
                  <a:pt x="3357154" y="27432"/>
                </a:cubicBezTo>
                <a:cubicBezTo>
                  <a:pt x="3215482" y="47981"/>
                  <a:pt x="2784289" y="56849"/>
                  <a:pt x="2612571" y="27432"/>
                </a:cubicBezTo>
                <a:cubicBezTo>
                  <a:pt x="2440853" y="-1985"/>
                  <a:pt x="2261292" y="25951"/>
                  <a:pt x="2005149" y="27432"/>
                </a:cubicBezTo>
                <a:cubicBezTo>
                  <a:pt x="1749006" y="28913"/>
                  <a:pt x="1700078" y="34342"/>
                  <a:pt x="1489166" y="27432"/>
                </a:cubicBezTo>
                <a:cubicBezTo>
                  <a:pt x="1278254" y="20522"/>
                  <a:pt x="1077188" y="56916"/>
                  <a:pt x="790303" y="27432"/>
                </a:cubicBezTo>
                <a:cubicBezTo>
                  <a:pt x="503418" y="-2052"/>
                  <a:pt x="359168" y="57044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572000" h="27432" stroke="0" extrusionOk="0">
                <a:moveTo>
                  <a:pt x="0" y="0"/>
                </a:moveTo>
                <a:cubicBezTo>
                  <a:pt x="155698" y="6780"/>
                  <a:pt x="465972" y="13197"/>
                  <a:pt x="607423" y="0"/>
                </a:cubicBezTo>
                <a:cubicBezTo>
                  <a:pt x="748874" y="-13197"/>
                  <a:pt x="1014133" y="22994"/>
                  <a:pt x="1123406" y="0"/>
                </a:cubicBezTo>
                <a:cubicBezTo>
                  <a:pt x="1232679" y="-22994"/>
                  <a:pt x="1639431" y="-2997"/>
                  <a:pt x="1867989" y="0"/>
                </a:cubicBezTo>
                <a:cubicBezTo>
                  <a:pt x="2096547" y="2997"/>
                  <a:pt x="2265668" y="29557"/>
                  <a:pt x="2475411" y="0"/>
                </a:cubicBezTo>
                <a:cubicBezTo>
                  <a:pt x="2685154" y="-29557"/>
                  <a:pt x="2951491" y="73"/>
                  <a:pt x="3082834" y="0"/>
                </a:cubicBezTo>
                <a:cubicBezTo>
                  <a:pt x="3214177" y="-73"/>
                  <a:pt x="3641000" y="-33478"/>
                  <a:pt x="3827417" y="0"/>
                </a:cubicBezTo>
                <a:cubicBezTo>
                  <a:pt x="4013834" y="33478"/>
                  <a:pt x="4345917" y="14255"/>
                  <a:pt x="4572000" y="0"/>
                </a:cubicBezTo>
                <a:cubicBezTo>
                  <a:pt x="4572485" y="9333"/>
                  <a:pt x="4573278" y="19699"/>
                  <a:pt x="4572000" y="27432"/>
                </a:cubicBezTo>
                <a:cubicBezTo>
                  <a:pt x="4318030" y="43025"/>
                  <a:pt x="4161104" y="34314"/>
                  <a:pt x="4010297" y="27432"/>
                </a:cubicBezTo>
                <a:cubicBezTo>
                  <a:pt x="3859490" y="20550"/>
                  <a:pt x="3592529" y="6613"/>
                  <a:pt x="3357154" y="27432"/>
                </a:cubicBezTo>
                <a:cubicBezTo>
                  <a:pt x="3121779" y="48251"/>
                  <a:pt x="2884285" y="3780"/>
                  <a:pt x="2704011" y="27432"/>
                </a:cubicBezTo>
                <a:cubicBezTo>
                  <a:pt x="2523737" y="51084"/>
                  <a:pt x="2295944" y="32081"/>
                  <a:pt x="2096589" y="27432"/>
                </a:cubicBezTo>
                <a:cubicBezTo>
                  <a:pt x="1897234" y="22783"/>
                  <a:pt x="1623782" y="52518"/>
                  <a:pt x="1352006" y="27432"/>
                </a:cubicBezTo>
                <a:cubicBezTo>
                  <a:pt x="1080230" y="2346"/>
                  <a:pt x="869959" y="12864"/>
                  <a:pt x="607423" y="27432"/>
                </a:cubicBezTo>
                <a:cubicBezTo>
                  <a:pt x="344887" y="42000"/>
                  <a:pt x="188100" y="40051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FAB35"/>
          </a:solidFill>
          <a:ln w="38100" cap="rnd">
            <a:solidFill>
              <a:srgbClr val="FFAB35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26">
            <a:extLst>
              <a:ext uri="{FF2B5EF4-FFF2-40B4-BE49-F238E27FC236}">
                <a16:creationId xmlns:a16="http://schemas.microsoft.com/office/drawing/2014/main" id="{F28B82B1-E269-4325-A665-6CFE5DEE5D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Footer Placeholder 27">
            <a:extLst>
              <a:ext uri="{FF2B5EF4-FFF2-40B4-BE49-F238E27FC236}">
                <a16:creationId xmlns:a16="http://schemas.microsoft.com/office/drawing/2014/main" id="{7C700527-76FD-4DF4-A597-6F5E089CA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Slide Number Placeholder 28">
            <a:extLst>
              <a:ext uri="{FF2B5EF4-FFF2-40B4-BE49-F238E27FC236}">
                <a16:creationId xmlns:a16="http://schemas.microsoft.com/office/drawing/2014/main" id="{B5EA49A9-01EB-4D60-A392-7DC9B625D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453840-B17E-7966-5AB0-E593CF50ED0B}"/>
              </a:ext>
            </a:extLst>
          </p:cNvPr>
          <p:cNvSpPr txBox="1"/>
          <p:nvPr/>
        </p:nvSpPr>
        <p:spPr>
          <a:xfrm>
            <a:off x="1095506" y="8408019"/>
            <a:ext cx="71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677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A30F9-2E81-04D6-1975-91AEC1852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15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Theme: Cataloging/Metadata Norms and Workflows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31A14-BAD8-D3F3-CADA-4ABFD09E1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This interest group is part of Core's </a:t>
            </a:r>
            <a:r>
              <a:rPr lang="en-US" sz="3000" b="0" i="0" u="none" strike="noStrike" dirty="0">
                <a:solidFill>
                  <a:srgbClr val="00679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Metadata and Collections Section</a:t>
            </a:r>
            <a:r>
              <a:rPr lang="en-US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l" fontAlgn="base">
              <a:buNone/>
            </a:pPr>
            <a:r>
              <a:rPr lang="en-US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offers a forum for the exploration, communication, and exchange of ideas on the dynamics and evolution of cataloging/metadata norms and workflows. We encourage and seek out participation from anyone with an interest in cataloging - from public, academic, school, or special libraries - regardless of experience level or training.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087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BF72B2-3A98-8CB1-CE07-07ACA98F5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&amp; A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3BB42"/>
          </a:solidFill>
          <a:ln w="38100" cap="rnd">
            <a:solidFill>
              <a:srgbClr val="F3BB4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469CC-17D7-DE82-7B4B-8FA88B038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 Answer Session will be at the end of the session. Pl. post your questions to the Q&amp;A or Chat Box.</a:t>
            </a:r>
          </a:p>
        </p:txBody>
      </p:sp>
      <p:pic>
        <p:nvPicPr>
          <p:cNvPr id="5" name="Picture 4" descr="Different coloured question marks">
            <a:extLst>
              <a:ext uri="{FF2B5EF4-FFF2-40B4-BE49-F238E27FC236}">
                <a16:creationId xmlns:a16="http://schemas.microsoft.com/office/drawing/2014/main" id="{2178B894-206B-8C65-7A26-C97D900793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530" r="31270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08965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6420B-308D-59E3-D1A0-568ACA6E6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18348"/>
          </a:xfrm>
        </p:spPr>
        <p:txBody>
          <a:bodyPr>
            <a:normAutofit fontScale="90000"/>
          </a:bodyPr>
          <a:lstStyle/>
          <a:p>
            <a:pPr marL="0" indent="0" algn="ctr"/>
            <a:br>
              <a:rPr lang="en-US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Topic of first presentation: </a:t>
            </a:r>
            <a:br>
              <a:rPr lang="en-US" sz="31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LGBTQ+ Identities, Language, and the Library Catalog </a:t>
            </a:r>
            <a:br>
              <a:rPr lang="en-US" sz="27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8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5C62C-CAEA-F93F-A03A-6A9989125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400" b="1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 </a:t>
            </a:r>
            <a:endParaRPr lang="en-US" sz="24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b="1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Karen Snow, Ph.D.</a:t>
            </a:r>
            <a:endParaRPr lang="en-US" sz="24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b="0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Professor, School of Information Studies, Dominican University</a:t>
            </a:r>
            <a:endParaRPr lang="en-US" sz="24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b="1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Brian </a:t>
            </a:r>
            <a:r>
              <a:rPr lang="en-US" sz="2400" b="1" i="0" u="none" strike="noStrike" dirty="0" err="1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Dobreski</a:t>
            </a:r>
            <a:r>
              <a:rPr lang="en-US" sz="2400" b="1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Ph.D.</a:t>
            </a:r>
            <a:endParaRPr lang="en-US" sz="24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b="0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Assistant Professor, School of Information Sciences, University of Tennessee-Knoxville</a:t>
            </a:r>
            <a:endParaRPr lang="en-US" sz="24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b="1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endParaRPr lang="en-US" sz="24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b="1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Heather </a:t>
            </a:r>
            <a:r>
              <a:rPr lang="en-US" sz="2400" b="1" i="0" u="none" strike="noStrike" dirty="0" err="1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Moulaison</a:t>
            </a:r>
            <a:r>
              <a:rPr lang="en-US" sz="2400" b="1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-Sandy, Ph.D.</a:t>
            </a:r>
            <a:endParaRPr lang="en-US" sz="24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b="0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Associate Professor, </a:t>
            </a:r>
            <a:r>
              <a:rPr lang="en-US" sz="2400" b="0" i="0" u="none" strike="noStrike" dirty="0" err="1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iSchool</a:t>
            </a:r>
            <a:r>
              <a:rPr lang="en-US" sz="2400" b="0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at the University of Missouri</a:t>
            </a:r>
            <a:endParaRPr lang="en-US" sz="24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833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5A421-43F2-7F6E-94C9-1B6E2F322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96046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1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</a:rPr>
            </a:br>
            <a:br>
              <a:rPr lang="en-US" sz="31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</a:rPr>
            </a:br>
            <a:br>
              <a:rPr lang="en-US" sz="31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</a:rPr>
            </a:br>
            <a:r>
              <a:rPr lang="en-US" sz="31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Topic of second presentation:</a:t>
            </a:r>
            <a:br>
              <a:rPr lang="en-US" sz="31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Culturally-Rich Name Authority Records in RDA for Puerto Rican Artists</a:t>
            </a:r>
            <a:br>
              <a:rPr lang="en-US" sz="31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8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8757E-968F-9456-9E14-BEC2AF7B0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b="1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endParaRPr lang="en-US" sz="40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b="1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Dinah M. Wilson </a:t>
            </a:r>
            <a:r>
              <a:rPr lang="en-US" sz="4000" b="1" i="0" u="none" strike="noStrike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Fraites</a:t>
            </a:r>
            <a:endParaRPr lang="en-US" sz="4000" b="0" i="0" u="none" strike="noStrike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Cataloging Librarian, University of Puerto Rico, Río Piedras Campus</a:t>
            </a:r>
            <a:br>
              <a:rPr lang="en-US" sz="4000" b="0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0" i="0" u="none" strike="noStrike" dirty="0">
                <a:solidFill>
                  <a:srgbClr val="082E4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4000" b="0" i="0" u="none" strike="noStrike" dirty="0"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242946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</TotalTime>
  <Words>253</Words>
  <Application>Microsoft Macintosh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Modern Love</vt:lpstr>
      <vt:lpstr>The Hand</vt:lpstr>
      <vt:lpstr>Times New Roman</vt:lpstr>
      <vt:lpstr>SketchyVTI</vt:lpstr>
      <vt:lpstr>ALA Core Cataloging Norms Interest Group</vt:lpstr>
      <vt:lpstr>Theme: Cataloging/Metadata Norms and Workflows</vt:lpstr>
      <vt:lpstr>Q &amp; A</vt:lpstr>
      <vt:lpstr>   Topic of first presentation:  LGBTQ+ Identities, Language, and the Library Catalog   </vt:lpstr>
      <vt:lpstr>   Topic of second presentation: Culturally-Rich Name Authority Records in RDA for Puerto Rican Artists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 Core Cataloging Norms Interest Group</dc:title>
  <dc:creator>Bela Gupta</dc:creator>
  <cp:lastModifiedBy>Bela Gupta</cp:lastModifiedBy>
  <cp:revision>35</cp:revision>
  <dcterms:created xsi:type="dcterms:W3CDTF">2023-03-09T15:44:01Z</dcterms:created>
  <dcterms:modified xsi:type="dcterms:W3CDTF">2023-03-09T23:27:06Z</dcterms:modified>
</cp:coreProperties>
</file>