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6" r:id="rId4"/>
  </p:sldMasterIdLst>
  <p:notesMasterIdLst>
    <p:notesMasterId r:id="rId23"/>
  </p:notesMasterIdLst>
  <p:handoutMasterIdLst>
    <p:handoutMasterId r:id="rId24"/>
  </p:handoutMasterIdLst>
  <p:sldIdLst>
    <p:sldId id="525" r:id="rId5"/>
    <p:sldId id="498" r:id="rId6"/>
    <p:sldId id="507" r:id="rId7"/>
    <p:sldId id="514" r:id="rId8"/>
    <p:sldId id="515" r:id="rId9"/>
    <p:sldId id="516" r:id="rId10"/>
    <p:sldId id="517" r:id="rId11"/>
    <p:sldId id="519" r:id="rId12"/>
    <p:sldId id="510" r:id="rId13"/>
    <p:sldId id="523" r:id="rId14"/>
    <p:sldId id="511" r:id="rId15"/>
    <p:sldId id="513" r:id="rId16"/>
    <p:sldId id="526" r:id="rId17"/>
    <p:sldId id="527" r:id="rId18"/>
    <p:sldId id="524" r:id="rId19"/>
    <p:sldId id="512" r:id="rId20"/>
    <p:sldId id="529" r:id="rId21"/>
    <p:sldId id="528" r:id="rId22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57" autoAdjust="0"/>
  </p:normalViewPr>
  <p:slideViewPr>
    <p:cSldViewPr snapToGrid="0" showGuides="1">
      <p:cViewPr varScale="1">
        <p:scale>
          <a:sx n="109" d="100"/>
          <a:sy n="109" d="100"/>
        </p:scale>
        <p:origin x="672" y="108"/>
      </p:cViewPr>
      <p:guideLst>
        <p:guide orient="horz" pos="196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2333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923241-3627-4D96-A8A6-AC0C50BF9426}" type="doc">
      <dgm:prSet loTypeId="urn:microsoft.com/office/officeart/2008/layout/Lin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474FD927-D945-4AC9-BBF5-0EED831389EB}">
      <dgm:prSet custT="1"/>
      <dgm:spPr/>
      <dgm:t>
        <a:bodyPr/>
        <a:lstStyle/>
        <a:p>
          <a:r>
            <a:rPr lang="en-US" sz="2000" dirty="0">
              <a:latin typeface="Arial Nova" panose="020B0504020202020204" pitchFamily="34" charset="0"/>
            </a:rPr>
            <a:t>Lack of familiarity with the format</a:t>
          </a:r>
        </a:p>
      </dgm:t>
    </dgm:pt>
    <dgm:pt modelId="{DC26A012-2D79-4829-A701-1165B702F11C}" type="parTrans" cxnId="{CA3FC4B9-DF0D-44FC-88C2-BFD650B1FA50}">
      <dgm:prSet/>
      <dgm:spPr/>
      <dgm:t>
        <a:bodyPr/>
        <a:lstStyle/>
        <a:p>
          <a:endParaRPr lang="en-US"/>
        </a:p>
      </dgm:t>
    </dgm:pt>
    <dgm:pt modelId="{77359181-C32D-49EE-BC89-62B1015658F1}" type="sibTrans" cxnId="{CA3FC4B9-DF0D-44FC-88C2-BFD650B1FA50}">
      <dgm:prSet/>
      <dgm:spPr/>
      <dgm:t>
        <a:bodyPr/>
        <a:lstStyle/>
        <a:p>
          <a:endParaRPr lang="en-US"/>
        </a:p>
      </dgm:t>
    </dgm:pt>
    <dgm:pt modelId="{341B98E1-CE92-43D9-AEF9-727F675D2BD7}">
      <dgm:prSet custT="1"/>
      <dgm:spPr/>
      <dgm:t>
        <a:bodyPr/>
        <a:lstStyle/>
        <a:p>
          <a:r>
            <a:rPr lang="en-US" sz="2000" dirty="0">
              <a:latin typeface="Arial Nova" panose="020B0504020202020204" pitchFamily="34" charset="0"/>
            </a:rPr>
            <a:t>Subseries, omnibus, special issues, variant covers</a:t>
          </a:r>
        </a:p>
      </dgm:t>
    </dgm:pt>
    <dgm:pt modelId="{D97B6F03-BCD8-41B6-89CB-6AEA1ACF6A58}" type="parTrans" cxnId="{5242D193-A59B-453D-84DE-9CBC0E665CD4}">
      <dgm:prSet/>
      <dgm:spPr/>
      <dgm:t>
        <a:bodyPr/>
        <a:lstStyle/>
        <a:p>
          <a:endParaRPr lang="en-US"/>
        </a:p>
      </dgm:t>
    </dgm:pt>
    <dgm:pt modelId="{7C0A9F5A-CA99-4AC6-B59A-DE970A3E84CB}" type="sibTrans" cxnId="{5242D193-A59B-453D-84DE-9CBC0E665CD4}">
      <dgm:prSet/>
      <dgm:spPr/>
      <dgm:t>
        <a:bodyPr/>
        <a:lstStyle/>
        <a:p>
          <a:endParaRPr lang="en-US"/>
        </a:p>
      </dgm:t>
    </dgm:pt>
    <dgm:pt modelId="{1AF20A81-F7BA-40CE-9728-95289E9C4101}">
      <dgm:prSet custT="1"/>
      <dgm:spPr/>
      <dgm:t>
        <a:bodyPr/>
        <a:lstStyle/>
        <a:p>
          <a:r>
            <a:rPr lang="en-US" sz="2000" dirty="0">
              <a:latin typeface="Arial Nova" panose="020B0504020202020204" pitchFamily="34" charset="0"/>
            </a:rPr>
            <a:t>Changing writers and artists</a:t>
          </a:r>
        </a:p>
      </dgm:t>
    </dgm:pt>
    <dgm:pt modelId="{AF5E7C1F-BC5E-47C5-B26B-E1E33994EE93}" type="parTrans" cxnId="{56B1A3CA-EBF8-4632-AA3B-9766EA3823B5}">
      <dgm:prSet/>
      <dgm:spPr/>
      <dgm:t>
        <a:bodyPr/>
        <a:lstStyle/>
        <a:p>
          <a:endParaRPr lang="en-US"/>
        </a:p>
      </dgm:t>
    </dgm:pt>
    <dgm:pt modelId="{8649BE95-B432-4D9C-9AAC-5186ADB8513E}" type="sibTrans" cxnId="{56B1A3CA-EBF8-4632-AA3B-9766EA3823B5}">
      <dgm:prSet/>
      <dgm:spPr/>
      <dgm:t>
        <a:bodyPr/>
        <a:lstStyle/>
        <a:p>
          <a:endParaRPr lang="en-US"/>
        </a:p>
      </dgm:t>
    </dgm:pt>
    <dgm:pt modelId="{7D671070-1BD4-4797-A6A2-D6532FE12AE5}">
      <dgm:prSet custT="1"/>
      <dgm:spPr/>
      <dgm:t>
        <a:bodyPr/>
        <a:lstStyle/>
        <a:p>
          <a:r>
            <a:rPr lang="en-US" sz="2000" dirty="0">
              <a:latin typeface="Arial Nova" panose="020B0504020202020204" pitchFamily="34" charset="0"/>
            </a:rPr>
            <a:t>Crossovers, runs, and rebirths</a:t>
          </a:r>
        </a:p>
      </dgm:t>
    </dgm:pt>
    <dgm:pt modelId="{C03D1370-52E8-4D48-B776-827FFAB76C89}" type="parTrans" cxnId="{9D8D7FEB-606D-47B1-86B0-9EC2A5476D5C}">
      <dgm:prSet/>
      <dgm:spPr/>
      <dgm:t>
        <a:bodyPr/>
        <a:lstStyle/>
        <a:p>
          <a:endParaRPr lang="en-US"/>
        </a:p>
      </dgm:t>
    </dgm:pt>
    <dgm:pt modelId="{7EC24A43-C4C5-4479-961C-7B8653B38563}" type="sibTrans" cxnId="{9D8D7FEB-606D-47B1-86B0-9EC2A5476D5C}">
      <dgm:prSet/>
      <dgm:spPr/>
      <dgm:t>
        <a:bodyPr/>
        <a:lstStyle/>
        <a:p>
          <a:endParaRPr lang="en-US"/>
        </a:p>
      </dgm:t>
    </dgm:pt>
    <dgm:pt modelId="{88324DA3-65D0-4D05-A447-F3B1943A2998}" type="pres">
      <dgm:prSet presAssocID="{39923241-3627-4D96-A8A6-AC0C50BF9426}" presName="vert0" presStyleCnt="0">
        <dgm:presLayoutVars>
          <dgm:dir/>
          <dgm:animOne val="branch"/>
          <dgm:animLvl val="lvl"/>
        </dgm:presLayoutVars>
      </dgm:prSet>
      <dgm:spPr/>
    </dgm:pt>
    <dgm:pt modelId="{AC8443EF-DD6D-4AD5-9933-82C44429C3D1}" type="pres">
      <dgm:prSet presAssocID="{474FD927-D945-4AC9-BBF5-0EED831389EB}" presName="thickLine" presStyleLbl="alignNode1" presStyleIdx="0" presStyleCnt="4"/>
      <dgm:spPr/>
    </dgm:pt>
    <dgm:pt modelId="{A9BB3B5B-06E0-4765-B2EA-3B93B96F6559}" type="pres">
      <dgm:prSet presAssocID="{474FD927-D945-4AC9-BBF5-0EED831389EB}" presName="horz1" presStyleCnt="0"/>
      <dgm:spPr/>
    </dgm:pt>
    <dgm:pt modelId="{DF85A932-0F2D-4DAC-979E-BF90D3EB0B68}" type="pres">
      <dgm:prSet presAssocID="{474FD927-D945-4AC9-BBF5-0EED831389EB}" presName="tx1" presStyleLbl="revTx" presStyleIdx="0" presStyleCnt="4"/>
      <dgm:spPr/>
    </dgm:pt>
    <dgm:pt modelId="{3AC94888-CDA0-4614-A6CB-45442465F30F}" type="pres">
      <dgm:prSet presAssocID="{474FD927-D945-4AC9-BBF5-0EED831389EB}" presName="vert1" presStyleCnt="0"/>
      <dgm:spPr/>
    </dgm:pt>
    <dgm:pt modelId="{36352684-27D1-424A-A466-31F110078CD5}" type="pres">
      <dgm:prSet presAssocID="{341B98E1-CE92-43D9-AEF9-727F675D2BD7}" presName="thickLine" presStyleLbl="alignNode1" presStyleIdx="1" presStyleCnt="4"/>
      <dgm:spPr/>
    </dgm:pt>
    <dgm:pt modelId="{E65BDFA6-80CE-42F0-A69F-9E43759BE368}" type="pres">
      <dgm:prSet presAssocID="{341B98E1-CE92-43D9-AEF9-727F675D2BD7}" presName="horz1" presStyleCnt="0"/>
      <dgm:spPr/>
    </dgm:pt>
    <dgm:pt modelId="{98F94EB1-55FE-4FC4-960E-CE4D101E64B8}" type="pres">
      <dgm:prSet presAssocID="{341B98E1-CE92-43D9-AEF9-727F675D2BD7}" presName="tx1" presStyleLbl="revTx" presStyleIdx="1" presStyleCnt="4"/>
      <dgm:spPr/>
    </dgm:pt>
    <dgm:pt modelId="{06A694A6-F722-4EC8-A95E-D824AB1D9BED}" type="pres">
      <dgm:prSet presAssocID="{341B98E1-CE92-43D9-AEF9-727F675D2BD7}" presName="vert1" presStyleCnt="0"/>
      <dgm:spPr/>
    </dgm:pt>
    <dgm:pt modelId="{4F5A0A09-4C1F-4D81-93D3-C3D1BA891461}" type="pres">
      <dgm:prSet presAssocID="{1AF20A81-F7BA-40CE-9728-95289E9C4101}" presName="thickLine" presStyleLbl="alignNode1" presStyleIdx="2" presStyleCnt="4"/>
      <dgm:spPr/>
    </dgm:pt>
    <dgm:pt modelId="{9D39C097-48FA-4EEB-AED5-7021EA5FCE85}" type="pres">
      <dgm:prSet presAssocID="{1AF20A81-F7BA-40CE-9728-95289E9C4101}" presName="horz1" presStyleCnt="0"/>
      <dgm:spPr/>
    </dgm:pt>
    <dgm:pt modelId="{E0F9BAE8-E748-413A-8C60-A3B6CE105BF4}" type="pres">
      <dgm:prSet presAssocID="{1AF20A81-F7BA-40CE-9728-95289E9C4101}" presName="tx1" presStyleLbl="revTx" presStyleIdx="2" presStyleCnt="4"/>
      <dgm:spPr/>
    </dgm:pt>
    <dgm:pt modelId="{DDF261AF-7DBB-492E-B0EC-8ABAEF614997}" type="pres">
      <dgm:prSet presAssocID="{1AF20A81-F7BA-40CE-9728-95289E9C4101}" presName="vert1" presStyleCnt="0"/>
      <dgm:spPr/>
    </dgm:pt>
    <dgm:pt modelId="{E990D16C-1E16-49D1-A19A-1B7C763DC1C1}" type="pres">
      <dgm:prSet presAssocID="{7D671070-1BD4-4797-A6A2-D6532FE12AE5}" presName="thickLine" presStyleLbl="alignNode1" presStyleIdx="3" presStyleCnt="4"/>
      <dgm:spPr/>
    </dgm:pt>
    <dgm:pt modelId="{AEFB8588-E64D-4060-A63D-E594A415CF6D}" type="pres">
      <dgm:prSet presAssocID="{7D671070-1BD4-4797-A6A2-D6532FE12AE5}" presName="horz1" presStyleCnt="0"/>
      <dgm:spPr/>
    </dgm:pt>
    <dgm:pt modelId="{4959B32E-0B22-45A1-9E35-645548D56122}" type="pres">
      <dgm:prSet presAssocID="{7D671070-1BD4-4797-A6A2-D6532FE12AE5}" presName="tx1" presStyleLbl="revTx" presStyleIdx="3" presStyleCnt="4"/>
      <dgm:spPr/>
    </dgm:pt>
    <dgm:pt modelId="{E7C9B566-3CC6-4946-B4E9-E2F1886DA9FD}" type="pres">
      <dgm:prSet presAssocID="{7D671070-1BD4-4797-A6A2-D6532FE12AE5}" presName="vert1" presStyleCnt="0"/>
      <dgm:spPr/>
    </dgm:pt>
  </dgm:ptLst>
  <dgm:cxnLst>
    <dgm:cxn modelId="{A2D2CA6B-CD6D-431C-9361-52CF2A09086A}" type="presOf" srcId="{39923241-3627-4D96-A8A6-AC0C50BF9426}" destId="{88324DA3-65D0-4D05-A447-F3B1943A2998}" srcOrd="0" destOrd="0" presId="urn:microsoft.com/office/officeart/2008/layout/LinedList"/>
    <dgm:cxn modelId="{17EA5952-C34E-45F6-99E6-909E9CB47F45}" type="presOf" srcId="{474FD927-D945-4AC9-BBF5-0EED831389EB}" destId="{DF85A932-0F2D-4DAC-979E-BF90D3EB0B68}" srcOrd="0" destOrd="0" presId="urn:microsoft.com/office/officeart/2008/layout/LinedList"/>
    <dgm:cxn modelId="{5242D193-A59B-453D-84DE-9CBC0E665CD4}" srcId="{39923241-3627-4D96-A8A6-AC0C50BF9426}" destId="{341B98E1-CE92-43D9-AEF9-727F675D2BD7}" srcOrd="1" destOrd="0" parTransId="{D97B6F03-BCD8-41B6-89CB-6AEA1ACF6A58}" sibTransId="{7C0A9F5A-CA99-4AC6-B59A-DE970A3E84CB}"/>
    <dgm:cxn modelId="{09977CB6-FEF4-4683-B052-4F60C2016FE9}" type="presOf" srcId="{7D671070-1BD4-4797-A6A2-D6532FE12AE5}" destId="{4959B32E-0B22-45A1-9E35-645548D56122}" srcOrd="0" destOrd="0" presId="urn:microsoft.com/office/officeart/2008/layout/LinedList"/>
    <dgm:cxn modelId="{CA3FC4B9-DF0D-44FC-88C2-BFD650B1FA50}" srcId="{39923241-3627-4D96-A8A6-AC0C50BF9426}" destId="{474FD927-D945-4AC9-BBF5-0EED831389EB}" srcOrd="0" destOrd="0" parTransId="{DC26A012-2D79-4829-A701-1165B702F11C}" sibTransId="{77359181-C32D-49EE-BC89-62B1015658F1}"/>
    <dgm:cxn modelId="{56B1A3CA-EBF8-4632-AA3B-9766EA3823B5}" srcId="{39923241-3627-4D96-A8A6-AC0C50BF9426}" destId="{1AF20A81-F7BA-40CE-9728-95289E9C4101}" srcOrd="2" destOrd="0" parTransId="{AF5E7C1F-BC5E-47C5-B26B-E1E33994EE93}" sibTransId="{8649BE95-B432-4D9C-9AAC-5186ADB8513E}"/>
    <dgm:cxn modelId="{3B4F35E3-4F0B-4178-AAA4-38F4DC7DD14D}" type="presOf" srcId="{1AF20A81-F7BA-40CE-9728-95289E9C4101}" destId="{E0F9BAE8-E748-413A-8C60-A3B6CE105BF4}" srcOrd="0" destOrd="0" presId="urn:microsoft.com/office/officeart/2008/layout/LinedList"/>
    <dgm:cxn modelId="{9D8D7FEB-606D-47B1-86B0-9EC2A5476D5C}" srcId="{39923241-3627-4D96-A8A6-AC0C50BF9426}" destId="{7D671070-1BD4-4797-A6A2-D6532FE12AE5}" srcOrd="3" destOrd="0" parTransId="{C03D1370-52E8-4D48-B776-827FFAB76C89}" sibTransId="{7EC24A43-C4C5-4479-961C-7B8653B38563}"/>
    <dgm:cxn modelId="{431858FF-01E6-45A1-92A0-F9B901DDD6E0}" type="presOf" srcId="{341B98E1-CE92-43D9-AEF9-727F675D2BD7}" destId="{98F94EB1-55FE-4FC4-960E-CE4D101E64B8}" srcOrd="0" destOrd="0" presId="urn:microsoft.com/office/officeart/2008/layout/LinedList"/>
    <dgm:cxn modelId="{162A6A42-BE24-4E2E-90E3-F5F6AE01CB09}" type="presParOf" srcId="{88324DA3-65D0-4D05-A447-F3B1943A2998}" destId="{AC8443EF-DD6D-4AD5-9933-82C44429C3D1}" srcOrd="0" destOrd="0" presId="urn:microsoft.com/office/officeart/2008/layout/LinedList"/>
    <dgm:cxn modelId="{16A4BBD3-3C49-462C-AF9A-EC0792DF0920}" type="presParOf" srcId="{88324DA3-65D0-4D05-A447-F3B1943A2998}" destId="{A9BB3B5B-06E0-4765-B2EA-3B93B96F6559}" srcOrd="1" destOrd="0" presId="urn:microsoft.com/office/officeart/2008/layout/LinedList"/>
    <dgm:cxn modelId="{15A0E0E7-4EF0-43D0-9615-8351B92285A9}" type="presParOf" srcId="{A9BB3B5B-06E0-4765-B2EA-3B93B96F6559}" destId="{DF85A932-0F2D-4DAC-979E-BF90D3EB0B68}" srcOrd="0" destOrd="0" presId="urn:microsoft.com/office/officeart/2008/layout/LinedList"/>
    <dgm:cxn modelId="{94D0E03D-9EB3-48ED-AD42-73C8B6742008}" type="presParOf" srcId="{A9BB3B5B-06E0-4765-B2EA-3B93B96F6559}" destId="{3AC94888-CDA0-4614-A6CB-45442465F30F}" srcOrd="1" destOrd="0" presId="urn:microsoft.com/office/officeart/2008/layout/LinedList"/>
    <dgm:cxn modelId="{E0CA9B1B-D739-463B-9D36-4BF2DE09C589}" type="presParOf" srcId="{88324DA3-65D0-4D05-A447-F3B1943A2998}" destId="{36352684-27D1-424A-A466-31F110078CD5}" srcOrd="2" destOrd="0" presId="urn:microsoft.com/office/officeart/2008/layout/LinedList"/>
    <dgm:cxn modelId="{D1482D57-14D1-4A28-909F-10C1AA4C0677}" type="presParOf" srcId="{88324DA3-65D0-4D05-A447-F3B1943A2998}" destId="{E65BDFA6-80CE-42F0-A69F-9E43759BE368}" srcOrd="3" destOrd="0" presId="urn:microsoft.com/office/officeart/2008/layout/LinedList"/>
    <dgm:cxn modelId="{30536F37-A7A6-462E-BC8A-C8356951C9A8}" type="presParOf" srcId="{E65BDFA6-80CE-42F0-A69F-9E43759BE368}" destId="{98F94EB1-55FE-4FC4-960E-CE4D101E64B8}" srcOrd="0" destOrd="0" presId="urn:microsoft.com/office/officeart/2008/layout/LinedList"/>
    <dgm:cxn modelId="{00902C08-A2E9-4312-BFF8-49431BE2541C}" type="presParOf" srcId="{E65BDFA6-80CE-42F0-A69F-9E43759BE368}" destId="{06A694A6-F722-4EC8-A95E-D824AB1D9BED}" srcOrd="1" destOrd="0" presId="urn:microsoft.com/office/officeart/2008/layout/LinedList"/>
    <dgm:cxn modelId="{367D49A8-65FC-4ED0-A652-A8645E06796A}" type="presParOf" srcId="{88324DA3-65D0-4D05-A447-F3B1943A2998}" destId="{4F5A0A09-4C1F-4D81-93D3-C3D1BA891461}" srcOrd="4" destOrd="0" presId="urn:microsoft.com/office/officeart/2008/layout/LinedList"/>
    <dgm:cxn modelId="{FA5C5AEA-C51B-4819-A809-5905B5419319}" type="presParOf" srcId="{88324DA3-65D0-4D05-A447-F3B1943A2998}" destId="{9D39C097-48FA-4EEB-AED5-7021EA5FCE85}" srcOrd="5" destOrd="0" presId="urn:microsoft.com/office/officeart/2008/layout/LinedList"/>
    <dgm:cxn modelId="{3779E964-3149-4B1B-A7C2-7C5DAE7729ED}" type="presParOf" srcId="{9D39C097-48FA-4EEB-AED5-7021EA5FCE85}" destId="{E0F9BAE8-E748-413A-8C60-A3B6CE105BF4}" srcOrd="0" destOrd="0" presId="urn:microsoft.com/office/officeart/2008/layout/LinedList"/>
    <dgm:cxn modelId="{3FFFDB32-0DCC-4667-AB07-85474AD81EFC}" type="presParOf" srcId="{9D39C097-48FA-4EEB-AED5-7021EA5FCE85}" destId="{DDF261AF-7DBB-492E-B0EC-8ABAEF614997}" srcOrd="1" destOrd="0" presId="urn:microsoft.com/office/officeart/2008/layout/LinedList"/>
    <dgm:cxn modelId="{64EC2BEF-E079-4BE2-9E36-BBDBFD5FB517}" type="presParOf" srcId="{88324DA3-65D0-4D05-A447-F3B1943A2998}" destId="{E990D16C-1E16-49D1-A19A-1B7C763DC1C1}" srcOrd="6" destOrd="0" presId="urn:microsoft.com/office/officeart/2008/layout/LinedList"/>
    <dgm:cxn modelId="{87B86D31-959F-4DBD-B37A-A249A3DE7A06}" type="presParOf" srcId="{88324DA3-65D0-4D05-A447-F3B1943A2998}" destId="{AEFB8588-E64D-4060-A63D-E594A415CF6D}" srcOrd="7" destOrd="0" presId="urn:microsoft.com/office/officeart/2008/layout/LinedList"/>
    <dgm:cxn modelId="{C2AD6446-2462-4DF3-9F6C-A42962EB17DE}" type="presParOf" srcId="{AEFB8588-E64D-4060-A63D-E594A415CF6D}" destId="{4959B32E-0B22-45A1-9E35-645548D56122}" srcOrd="0" destOrd="0" presId="urn:microsoft.com/office/officeart/2008/layout/LinedList"/>
    <dgm:cxn modelId="{2DF898A5-5A4F-426A-8CA2-D6A58991DFA9}" type="presParOf" srcId="{AEFB8588-E64D-4060-A63D-E594A415CF6D}" destId="{E7C9B566-3CC6-4946-B4E9-E2F1886DA9F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8443EF-DD6D-4AD5-9933-82C44429C3D1}">
      <dsp:nvSpPr>
        <dsp:cNvPr id="0" name=""/>
        <dsp:cNvSpPr/>
      </dsp:nvSpPr>
      <dsp:spPr>
        <a:xfrm>
          <a:off x="0" y="0"/>
          <a:ext cx="5124584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85A932-0F2D-4DAC-979E-BF90D3EB0B68}">
      <dsp:nvSpPr>
        <dsp:cNvPr id="0" name=""/>
        <dsp:cNvSpPr/>
      </dsp:nvSpPr>
      <dsp:spPr>
        <a:xfrm>
          <a:off x="0" y="0"/>
          <a:ext cx="5124584" cy="750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Nova" panose="020B0504020202020204" pitchFamily="34" charset="0"/>
            </a:rPr>
            <a:t>Lack of familiarity with the format</a:t>
          </a:r>
        </a:p>
      </dsp:txBody>
      <dsp:txXfrm>
        <a:off x="0" y="0"/>
        <a:ext cx="5124584" cy="750568"/>
      </dsp:txXfrm>
    </dsp:sp>
    <dsp:sp modelId="{36352684-27D1-424A-A466-31F110078CD5}">
      <dsp:nvSpPr>
        <dsp:cNvPr id="0" name=""/>
        <dsp:cNvSpPr/>
      </dsp:nvSpPr>
      <dsp:spPr>
        <a:xfrm>
          <a:off x="0" y="750568"/>
          <a:ext cx="5124584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F94EB1-55FE-4FC4-960E-CE4D101E64B8}">
      <dsp:nvSpPr>
        <dsp:cNvPr id="0" name=""/>
        <dsp:cNvSpPr/>
      </dsp:nvSpPr>
      <dsp:spPr>
        <a:xfrm>
          <a:off x="0" y="750568"/>
          <a:ext cx="5124584" cy="750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Nova" panose="020B0504020202020204" pitchFamily="34" charset="0"/>
            </a:rPr>
            <a:t>Subseries, omnibus, special issues, variant covers</a:t>
          </a:r>
        </a:p>
      </dsp:txBody>
      <dsp:txXfrm>
        <a:off x="0" y="750568"/>
        <a:ext cx="5124584" cy="750568"/>
      </dsp:txXfrm>
    </dsp:sp>
    <dsp:sp modelId="{4F5A0A09-4C1F-4D81-93D3-C3D1BA891461}">
      <dsp:nvSpPr>
        <dsp:cNvPr id="0" name=""/>
        <dsp:cNvSpPr/>
      </dsp:nvSpPr>
      <dsp:spPr>
        <a:xfrm>
          <a:off x="0" y="1501137"/>
          <a:ext cx="5124584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F9BAE8-E748-413A-8C60-A3B6CE105BF4}">
      <dsp:nvSpPr>
        <dsp:cNvPr id="0" name=""/>
        <dsp:cNvSpPr/>
      </dsp:nvSpPr>
      <dsp:spPr>
        <a:xfrm>
          <a:off x="0" y="1501137"/>
          <a:ext cx="5124584" cy="750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Nova" panose="020B0504020202020204" pitchFamily="34" charset="0"/>
            </a:rPr>
            <a:t>Changing writers and artists</a:t>
          </a:r>
        </a:p>
      </dsp:txBody>
      <dsp:txXfrm>
        <a:off x="0" y="1501137"/>
        <a:ext cx="5124584" cy="750568"/>
      </dsp:txXfrm>
    </dsp:sp>
    <dsp:sp modelId="{E990D16C-1E16-49D1-A19A-1B7C763DC1C1}">
      <dsp:nvSpPr>
        <dsp:cNvPr id="0" name=""/>
        <dsp:cNvSpPr/>
      </dsp:nvSpPr>
      <dsp:spPr>
        <a:xfrm>
          <a:off x="0" y="2251705"/>
          <a:ext cx="5124584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59B32E-0B22-45A1-9E35-645548D56122}">
      <dsp:nvSpPr>
        <dsp:cNvPr id="0" name=""/>
        <dsp:cNvSpPr/>
      </dsp:nvSpPr>
      <dsp:spPr>
        <a:xfrm>
          <a:off x="0" y="2251705"/>
          <a:ext cx="5124584" cy="750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Nova" panose="020B0504020202020204" pitchFamily="34" charset="0"/>
            </a:rPr>
            <a:t>Crossovers, runs, and rebirths</a:t>
          </a:r>
        </a:p>
      </dsp:txBody>
      <dsp:txXfrm>
        <a:off x="0" y="2251705"/>
        <a:ext cx="5124584" cy="750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BA6C86A-E696-4915-84A9-365D513683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EFA275-E5BD-42D5-86C3-D4A66EF382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D676F-4DB5-46B8-8F00-05DB67D5471C}" type="datetimeFigureOut">
              <a:rPr lang="en-US" smtClean="0"/>
              <a:t>3/5/2024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08037F-BC33-4B71-9390-1FCCB44C83C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7A39EB-596B-48AB-BC3E-069215B7692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DFD5B-C328-43D8-A4C7-929BECA315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701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7BE5AB-3192-4552-A220-BA06EA9D867F}" type="datetimeFigureOut">
              <a:rPr lang="en-US" smtClean="0"/>
              <a:t>3/5/2024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8D0E63-0F6A-47B0-8BD1-6E95B004C8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328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3B55D-5977-C8BF-A02C-C7B232B7A4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0806C4-19AE-233B-BA09-040E5508A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888186-C929-E2BF-B9E1-5DCA97BEC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E80B3-E151-9680-A753-A16EA61C2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9A715-B123-5FAF-46CD-0E0E8B82C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raphic 33" descr="Tag=AccentColor&#10;Flavor=Light&#10;Target=Fill">
            <a:extLst>
              <a:ext uri="{FF2B5EF4-FFF2-40B4-BE49-F238E27FC236}">
                <a16:creationId xmlns:a16="http://schemas.microsoft.com/office/drawing/2014/main" id="{29CAEB56-EA4B-A206-DB9C-B66416E87D6E}"/>
              </a:ext>
            </a:extLst>
          </p:cNvPr>
          <p:cNvSpPr>
            <a:spLocks noChangeAspect="1"/>
          </p:cNvSpPr>
          <p:nvPr userDrawn="1"/>
        </p:nvSpPr>
        <p:spPr>
          <a:xfrm>
            <a:off x="1318418" y="0"/>
            <a:ext cx="9570431" cy="6858000"/>
          </a:xfrm>
          <a:custGeom>
            <a:avLst/>
            <a:gdLst>
              <a:gd name="connsiteX0" fmla="*/ 7178288 w 7187261"/>
              <a:gd name="connsiteY0" fmla="*/ 2604802 h 5150263"/>
              <a:gd name="connsiteX1" fmla="*/ 7169335 w 7187261"/>
              <a:gd name="connsiteY1" fmla="*/ 2328577 h 5150263"/>
              <a:gd name="connsiteX2" fmla="*/ 7060845 w 7187261"/>
              <a:gd name="connsiteY2" fmla="*/ 1661160 h 5150263"/>
              <a:gd name="connsiteX3" fmla="*/ 6212263 w 7187261"/>
              <a:gd name="connsiteY3" fmla="*/ 243840 h 5150263"/>
              <a:gd name="connsiteX4" fmla="*/ 5953564 w 7187261"/>
              <a:gd name="connsiteY4" fmla="*/ 0 h 5150263"/>
              <a:gd name="connsiteX5" fmla="*/ 1408615 w 7187261"/>
              <a:gd name="connsiteY5" fmla="*/ 0 h 5150263"/>
              <a:gd name="connsiteX6" fmla="*/ 805111 w 7187261"/>
              <a:gd name="connsiteY6" fmla="*/ 676275 h 5150263"/>
              <a:gd name="connsiteX7" fmla="*/ 104928 w 7187261"/>
              <a:gd name="connsiteY7" fmla="*/ 2183035 h 5150263"/>
              <a:gd name="connsiteX8" fmla="*/ 51588 w 7187261"/>
              <a:gd name="connsiteY8" fmla="*/ 2400014 h 5150263"/>
              <a:gd name="connsiteX9" fmla="*/ 41301 w 7187261"/>
              <a:gd name="connsiteY9" fmla="*/ 2424208 h 5150263"/>
              <a:gd name="connsiteX10" fmla="*/ 119692 w 7187261"/>
              <a:gd name="connsiteY10" fmla="*/ 1834801 h 5150263"/>
              <a:gd name="connsiteX11" fmla="*/ 870071 w 7187261"/>
              <a:gd name="connsiteY11" fmla="*/ 462248 h 5150263"/>
              <a:gd name="connsiteX12" fmla="*/ 1389279 w 7187261"/>
              <a:gd name="connsiteY12" fmla="*/ 476 h 5150263"/>
              <a:gd name="connsiteX13" fmla="*/ 1320223 w 7187261"/>
              <a:gd name="connsiteY13" fmla="*/ 476 h 5150263"/>
              <a:gd name="connsiteX14" fmla="*/ 423158 w 7187261"/>
              <a:gd name="connsiteY14" fmla="*/ 989743 h 5150263"/>
              <a:gd name="connsiteX15" fmla="*/ 25585 w 7187261"/>
              <a:gd name="connsiteY15" fmla="*/ 2113693 h 5150263"/>
              <a:gd name="connsiteX16" fmla="*/ 2344 w 7187261"/>
              <a:gd name="connsiteY16" fmla="*/ 2725865 h 5150263"/>
              <a:gd name="connsiteX17" fmla="*/ 447256 w 7187261"/>
              <a:gd name="connsiteY17" fmla="*/ 4210717 h 5150263"/>
              <a:gd name="connsiteX18" fmla="*/ 1138962 w 7187261"/>
              <a:gd name="connsiteY18" fmla="*/ 4988910 h 5150263"/>
              <a:gd name="connsiteX19" fmla="*/ 1348512 w 7187261"/>
              <a:gd name="connsiteY19" fmla="*/ 5146834 h 5150263"/>
              <a:gd name="connsiteX20" fmla="*/ 1422712 w 7187261"/>
              <a:gd name="connsiteY20" fmla="*/ 5146834 h 5150263"/>
              <a:gd name="connsiteX21" fmla="*/ 480594 w 7187261"/>
              <a:gd name="connsiteY21" fmla="*/ 4187952 h 5150263"/>
              <a:gd name="connsiteX22" fmla="*/ 398679 w 7187261"/>
              <a:gd name="connsiteY22" fmla="*/ 4046125 h 5150263"/>
              <a:gd name="connsiteX23" fmla="*/ 411823 w 7187261"/>
              <a:gd name="connsiteY23" fmla="*/ 4053078 h 5150263"/>
              <a:gd name="connsiteX24" fmla="*/ 1439380 w 7187261"/>
              <a:gd name="connsiteY24" fmla="*/ 5147405 h 5150263"/>
              <a:gd name="connsiteX25" fmla="*/ 5710010 w 7187261"/>
              <a:gd name="connsiteY25" fmla="*/ 5150263 h 5150263"/>
              <a:gd name="connsiteX26" fmla="*/ 5999665 w 7187261"/>
              <a:gd name="connsiteY26" fmla="*/ 4910900 h 5150263"/>
              <a:gd name="connsiteX27" fmla="*/ 6954165 w 7187261"/>
              <a:gd name="connsiteY27" fmla="*/ 3545777 h 5150263"/>
              <a:gd name="connsiteX28" fmla="*/ 7137712 w 7187261"/>
              <a:gd name="connsiteY28" fmla="*/ 2799207 h 5150263"/>
              <a:gd name="connsiteX29" fmla="*/ 7142951 w 7187261"/>
              <a:gd name="connsiteY29" fmla="*/ 2754535 h 5150263"/>
              <a:gd name="connsiteX30" fmla="*/ 7149428 w 7187261"/>
              <a:gd name="connsiteY30" fmla="*/ 2774823 h 5150263"/>
              <a:gd name="connsiteX31" fmla="*/ 7066465 w 7187261"/>
              <a:gd name="connsiteY31" fmla="*/ 3465672 h 5150263"/>
              <a:gd name="connsiteX32" fmla="*/ 6452578 w 7187261"/>
              <a:gd name="connsiteY32" fmla="*/ 4552760 h 5150263"/>
              <a:gd name="connsiteX33" fmla="*/ 5752110 w 7187261"/>
              <a:gd name="connsiteY33" fmla="*/ 5150263 h 5150263"/>
              <a:gd name="connsiteX34" fmla="*/ 5827643 w 7187261"/>
              <a:gd name="connsiteY34" fmla="*/ 5150263 h 5150263"/>
              <a:gd name="connsiteX35" fmla="*/ 6642793 w 7187261"/>
              <a:gd name="connsiteY35" fmla="*/ 4389406 h 5150263"/>
              <a:gd name="connsiteX36" fmla="*/ 7102469 w 7187261"/>
              <a:gd name="connsiteY36" fmla="*/ 3490817 h 5150263"/>
              <a:gd name="connsiteX37" fmla="*/ 7187242 w 7187261"/>
              <a:gd name="connsiteY37" fmla="*/ 2990183 h 5150263"/>
              <a:gd name="connsiteX38" fmla="*/ 7178288 w 7187261"/>
              <a:gd name="connsiteY38" fmla="*/ 2604802 h 5150263"/>
              <a:gd name="connsiteX39" fmla="*/ 6342565 w 7187261"/>
              <a:gd name="connsiteY39" fmla="*/ 441389 h 5150263"/>
              <a:gd name="connsiteX40" fmla="*/ 7126567 w 7187261"/>
              <a:gd name="connsiteY40" fmla="*/ 2355056 h 5150263"/>
              <a:gd name="connsiteX41" fmla="*/ 6342565 w 7187261"/>
              <a:gd name="connsiteY41" fmla="*/ 441389 h 515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187261" h="5150263">
                <a:moveTo>
                  <a:pt x="7178288" y="2604802"/>
                </a:moveTo>
                <a:cubicBezTo>
                  <a:pt x="7168763" y="2513076"/>
                  <a:pt x="7174478" y="2420684"/>
                  <a:pt x="7169335" y="2328577"/>
                </a:cubicBezTo>
                <a:cubicBezTo>
                  <a:pt x="7156952" y="2102882"/>
                  <a:pt x="7120586" y="1879149"/>
                  <a:pt x="7060845" y="1661160"/>
                </a:cubicBezTo>
                <a:cubicBezTo>
                  <a:pt x="6910588" y="1121007"/>
                  <a:pt x="6617428" y="631374"/>
                  <a:pt x="6212263" y="243840"/>
                </a:cubicBezTo>
                <a:cubicBezTo>
                  <a:pt x="6126538" y="162496"/>
                  <a:pt x="6040813" y="80201"/>
                  <a:pt x="5953564" y="0"/>
                </a:cubicBezTo>
                <a:lnTo>
                  <a:pt x="1408615" y="0"/>
                </a:lnTo>
                <a:cubicBezTo>
                  <a:pt x="1180967" y="200316"/>
                  <a:pt x="978332" y="427387"/>
                  <a:pt x="805111" y="676275"/>
                </a:cubicBezTo>
                <a:cubicBezTo>
                  <a:pt x="481261" y="1136523"/>
                  <a:pt x="252089" y="1640872"/>
                  <a:pt x="104928" y="2183035"/>
                </a:cubicBezTo>
                <a:cubicBezTo>
                  <a:pt x="85878" y="2254853"/>
                  <a:pt x="69495" y="2327720"/>
                  <a:pt x="51588" y="2400014"/>
                </a:cubicBezTo>
                <a:cubicBezTo>
                  <a:pt x="49683" y="2407634"/>
                  <a:pt x="51588" y="2416969"/>
                  <a:pt x="41301" y="2424208"/>
                </a:cubicBezTo>
                <a:cubicBezTo>
                  <a:pt x="45900" y="2225469"/>
                  <a:pt x="72186" y="2027834"/>
                  <a:pt x="119692" y="1834801"/>
                </a:cubicBezTo>
                <a:cubicBezTo>
                  <a:pt x="247993" y="1310926"/>
                  <a:pt x="506121" y="857726"/>
                  <a:pt x="870071" y="462248"/>
                </a:cubicBezTo>
                <a:cubicBezTo>
                  <a:pt x="1027729" y="291823"/>
                  <a:pt x="1201617" y="137169"/>
                  <a:pt x="1389279" y="476"/>
                </a:cubicBezTo>
                <a:lnTo>
                  <a:pt x="1320223" y="476"/>
                </a:lnTo>
                <a:cubicBezTo>
                  <a:pt x="960844" y="274320"/>
                  <a:pt x="656330" y="599123"/>
                  <a:pt x="423158" y="989743"/>
                </a:cubicBezTo>
                <a:cubicBezTo>
                  <a:pt x="215608" y="1337596"/>
                  <a:pt x="80258" y="1711357"/>
                  <a:pt x="25585" y="2113693"/>
                </a:cubicBezTo>
                <a:cubicBezTo>
                  <a:pt x="-2705" y="2316480"/>
                  <a:pt x="-2228" y="2521077"/>
                  <a:pt x="2344" y="2725865"/>
                </a:cubicBezTo>
                <a:cubicBezTo>
                  <a:pt x="14155" y="3261932"/>
                  <a:pt x="170650" y="3754565"/>
                  <a:pt x="447256" y="4210717"/>
                </a:cubicBezTo>
                <a:cubicBezTo>
                  <a:pt x="629851" y="4511612"/>
                  <a:pt x="866356" y="4767167"/>
                  <a:pt x="1138962" y="4988910"/>
                </a:cubicBezTo>
                <a:cubicBezTo>
                  <a:pt x="1207161" y="5044345"/>
                  <a:pt x="1277008" y="5096990"/>
                  <a:pt x="1348512" y="5146834"/>
                </a:cubicBezTo>
                <a:lnTo>
                  <a:pt x="1422712" y="5146834"/>
                </a:lnTo>
                <a:cubicBezTo>
                  <a:pt x="1043426" y="4892802"/>
                  <a:pt x="724720" y="4577334"/>
                  <a:pt x="480594" y="4187952"/>
                </a:cubicBezTo>
                <a:cubicBezTo>
                  <a:pt x="452019" y="4141851"/>
                  <a:pt x="423444" y="4095179"/>
                  <a:pt x="398679" y="4046125"/>
                </a:cubicBezTo>
                <a:cubicBezTo>
                  <a:pt x="407442" y="4043267"/>
                  <a:pt x="409156" y="4048982"/>
                  <a:pt x="411823" y="4053078"/>
                </a:cubicBezTo>
                <a:cubicBezTo>
                  <a:pt x="683572" y="4484656"/>
                  <a:pt x="1033139" y="4842701"/>
                  <a:pt x="1439380" y="5147405"/>
                </a:cubicBezTo>
                <a:lnTo>
                  <a:pt x="5710010" y="5150263"/>
                </a:lnTo>
                <a:cubicBezTo>
                  <a:pt x="5810594" y="5075482"/>
                  <a:pt x="5907272" y="4995587"/>
                  <a:pt x="5999665" y="4910900"/>
                </a:cubicBezTo>
                <a:cubicBezTo>
                  <a:pt x="6418765" y="4526661"/>
                  <a:pt x="6746901" y="4078129"/>
                  <a:pt x="6954165" y="3545777"/>
                </a:cubicBezTo>
                <a:cubicBezTo>
                  <a:pt x="7048234" y="3306175"/>
                  <a:pt x="7109956" y="3055115"/>
                  <a:pt x="7137712" y="2799207"/>
                </a:cubicBezTo>
                <a:cubicBezTo>
                  <a:pt x="7139236" y="2784920"/>
                  <a:pt x="7141046" y="2770632"/>
                  <a:pt x="7142951" y="2754535"/>
                </a:cubicBezTo>
                <a:cubicBezTo>
                  <a:pt x="7151714" y="2760440"/>
                  <a:pt x="7149237" y="2768441"/>
                  <a:pt x="7149428" y="2774823"/>
                </a:cubicBezTo>
                <a:cubicBezTo>
                  <a:pt x="7156743" y="3007967"/>
                  <a:pt x="7128777" y="3240881"/>
                  <a:pt x="7066465" y="3465672"/>
                </a:cubicBezTo>
                <a:cubicBezTo>
                  <a:pt x="6952165" y="3878580"/>
                  <a:pt x="6737948" y="4235863"/>
                  <a:pt x="6452578" y="4552760"/>
                </a:cubicBezTo>
                <a:cubicBezTo>
                  <a:pt x="6244553" y="4783836"/>
                  <a:pt x="6008809" y="4980242"/>
                  <a:pt x="5752110" y="5150263"/>
                </a:cubicBezTo>
                <a:lnTo>
                  <a:pt x="5827643" y="5150263"/>
                </a:lnTo>
                <a:cubicBezTo>
                  <a:pt x="6136539" y="4938904"/>
                  <a:pt x="6412192" y="4689348"/>
                  <a:pt x="6642793" y="4389406"/>
                </a:cubicBezTo>
                <a:cubicBezTo>
                  <a:pt x="6851295" y="4118324"/>
                  <a:pt x="7009125" y="3820859"/>
                  <a:pt x="7102469" y="3490817"/>
                </a:cubicBezTo>
                <a:cubicBezTo>
                  <a:pt x="7148646" y="3327473"/>
                  <a:pt x="7177069" y="3159624"/>
                  <a:pt x="7187242" y="2990183"/>
                </a:cubicBezTo>
                <a:cubicBezTo>
                  <a:pt x="7187623" y="2984087"/>
                  <a:pt x="7182384" y="2642330"/>
                  <a:pt x="7178288" y="2604802"/>
                </a:cubicBezTo>
                <a:close/>
                <a:moveTo>
                  <a:pt x="6342565" y="441389"/>
                </a:moveTo>
                <a:cubicBezTo>
                  <a:pt x="6829797" y="986533"/>
                  <a:pt x="7091135" y="1624422"/>
                  <a:pt x="7126567" y="2355056"/>
                </a:cubicBezTo>
                <a:cubicBezTo>
                  <a:pt x="7001123" y="1661827"/>
                  <a:pt x="6756426" y="1017365"/>
                  <a:pt x="6342565" y="44138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0" dirty="0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98A7AA6-4B12-86D4-D940-7E2756AE808A}"/>
              </a:ext>
            </a:extLst>
          </p:cNvPr>
          <p:cNvSpPr/>
          <p:nvPr userDrawn="1"/>
        </p:nvSpPr>
        <p:spPr>
          <a:xfrm>
            <a:off x="3974207" y="411333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73311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B12C3-04E2-6A4C-D472-468C781EC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6286FF-A45A-AABD-B4E5-62034E6F60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A4E985-DDC6-E3E9-AABD-ED075572D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48C8A9-F5AE-477E-7271-926F34523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Presentation Title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320DE-E751-B9C7-AC67-3DC24F23E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8C1E5-FB55-42F5-BD6D-9CC153FCDB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5498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F750A5-CABB-CE0F-067D-559A57D341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4EE8C1-2680-55BF-9241-D8EA458EF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A5143-0C47-0FC0-75BE-462CF536F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BF4EE-DBB2-CC5C-BF57-9C0582F39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Presentation Title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3A68A-4F70-5EC0-5B2C-218FAB949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8C1E5-FB55-42F5-BD6D-9CC153FCDB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853549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17D0AB67-E176-475C-977C-73640253B9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" y="4361970"/>
            <a:ext cx="4038599" cy="2496030"/>
          </a:xfrm>
          <a:custGeom>
            <a:avLst/>
            <a:gdLst>
              <a:gd name="connsiteX0" fmla="*/ 2464753 w 4038599"/>
              <a:gd name="connsiteY0" fmla="*/ 4 h 2496030"/>
              <a:gd name="connsiteX1" fmla="*/ 2599067 w 4038599"/>
              <a:gd name="connsiteY1" fmla="*/ 4428 h 2496030"/>
              <a:gd name="connsiteX2" fmla="*/ 3052443 w 4038599"/>
              <a:gd name="connsiteY2" fmla="*/ 14222 h 2496030"/>
              <a:gd name="connsiteX3" fmla="*/ 3417420 w 4038599"/>
              <a:gd name="connsiteY3" fmla="*/ 9782 h 2496030"/>
              <a:gd name="connsiteX4" fmla="*/ 3757835 w 4038599"/>
              <a:gd name="connsiteY4" fmla="*/ 19315 h 2496030"/>
              <a:gd name="connsiteX5" fmla="*/ 3892671 w 4038599"/>
              <a:gd name="connsiteY5" fmla="*/ 13177 h 2496030"/>
              <a:gd name="connsiteX6" fmla="*/ 4016790 w 4038599"/>
              <a:gd name="connsiteY6" fmla="*/ 8134 h 2496030"/>
              <a:gd name="connsiteX7" fmla="*/ 4034037 w 4038599"/>
              <a:gd name="connsiteY7" fmla="*/ 8999 h 2496030"/>
              <a:gd name="connsiteX8" fmla="*/ 4035370 w 4038599"/>
              <a:gd name="connsiteY8" fmla="*/ 62503 h 2496030"/>
              <a:gd name="connsiteX9" fmla="*/ 4020562 w 4038599"/>
              <a:gd name="connsiteY9" fmla="*/ 231143 h 2496030"/>
              <a:gd name="connsiteX10" fmla="*/ 4019168 w 4038599"/>
              <a:gd name="connsiteY10" fmla="*/ 393470 h 2496030"/>
              <a:gd name="connsiteX11" fmla="*/ 4014100 w 4038599"/>
              <a:gd name="connsiteY11" fmla="*/ 651618 h 2496030"/>
              <a:gd name="connsiteX12" fmla="*/ 4019295 w 4038599"/>
              <a:gd name="connsiteY12" fmla="*/ 902406 h 2496030"/>
              <a:gd name="connsiteX13" fmla="*/ 4033231 w 4038599"/>
              <a:gd name="connsiteY13" fmla="*/ 1078946 h 2496030"/>
              <a:gd name="connsiteX14" fmla="*/ 4011566 w 4038599"/>
              <a:gd name="connsiteY14" fmla="*/ 1189872 h 2496030"/>
              <a:gd name="connsiteX15" fmla="*/ 4011566 w 4038599"/>
              <a:gd name="connsiteY15" fmla="*/ 1387989 h 2496030"/>
              <a:gd name="connsiteX16" fmla="*/ 4038599 w 4038599"/>
              <a:gd name="connsiteY16" fmla="*/ 1495613 h 2496030"/>
              <a:gd name="connsiteX17" fmla="*/ 4038599 w 4038599"/>
              <a:gd name="connsiteY17" fmla="*/ 1746509 h 2496030"/>
              <a:gd name="connsiteX18" fmla="*/ 4038283 w 4038599"/>
              <a:gd name="connsiteY18" fmla="*/ 1749734 h 2496030"/>
              <a:gd name="connsiteX19" fmla="*/ 4026896 w 4038599"/>
              <a:gd name="connsiteY19" fmla="*/ 1837274 h 2496030"/>
              <a:gd name="connsiteX20" fmla="*/ 4029684 w 4038599"/>
              <a:gd name="connsiteY20" fmla="*/ 2121948 h 2496030"/>
              <a:gd name="connsiteX21" fmla="*/ 4032978 w 4038599"/>
              <a:gd name="connsiteY21" fmla="*/ 2359155 h 2496030"/>
              <a:gd name="connsiteX22" fmla="*/ 4023519 w 4038599"/>
              <a:gd name="connsiteY22" fmla="*/ 2496030 h 2496030"/>
              <a:gd name="connsiteX23" fmla="*/ 0 w 4038599"/>
              <a:gd name="connsiteY23" fmla="*/ 2496030 h 2496030"/>
              <a:gd name="connsiteX24" fmla="*/ 0 w 4038599"/>
              <a:gd name="connsiteY24" fmla="*/ 12459 h 2496030"/>
              <a:gd name="connsiteX25" fmla="*/ 17104 w 4038599"/>
              <a:gd name="connsiteY25" fmla="*/ 15006 h 2496030"/>
              <a:gd name="connsiteX26" fmla="*/ 216416 w 4038599"/>
              <a:gd name="connsiteY26" fmla="*/ 7824 h 2496030"/>
              <a:gd name="connsiteX27" fmla="*/ 651370 w 4038599"/>
              <a:gd name="connsiteY27" fmla="*/ 17748 h 2496030"/>
              <a:gd name="connsiteX28" fmla="*/ 958396 w 4038599"/>
              <a:gd name="connsiteY28" fmla="*/ 14092 h 2496030"/>
              <a:gd name="connsiteX29" fmla="*/ 1519486 w 4038599"/>
              <a:gd name="connsiteY29" fmla="*/ 21666 h 2496030"/>
              <a:gd name="connsiteX30" fmla="*/ 2062411 w 4038599"/>
              <a:gd name="connsiteY30" fmla="*/ 17487 h 2496030"/>
              <a:gd name="connsiteX31" fmla="*/ 2464753 w 4038599"/>
              <a:gd name="connsiteY31" fmla="*/ 4 h 249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038599" h="2496030">
                <a:moveTo>
                  <a:pt x="2464753" y="4"/>
                </a:moveTo>
                <a:cubicBezTo>
                  <a:pt x="2509518" y="-78"/>
                  <a:pt x="2554292" y="1163"/>
                  <a:pt x="2599067" y="4428"/>
                </a:cubicBezTo>
                <a:cubicBezTo>
                  <a:pt x="2749817" y="17813"/>
                  <a:pt x="2901270" y="21079"/>
                  <a:pt x="3052443" y="14222"/>
                </a:cubicBezTo>
                <a:cubicBezTo>
                  <a:pt x="3173923" y="5694"/>
                  <a:pt x="3295774" y="4206"/>
                  <a:pt x="3417420" y="9782"/>
                </a:cubicBezTo>
                <a:cubicBezTo>
                  <a:pt x="3530764" y="16442"/>
                  <a:pt x="3644108" y="23233"/>
                  <a:pt x="3757835" y="19315"/>
                </a:cubicBezTo>
                <a:cubicBezTo>
                  <a:pt x="3803121" y="17748"/>
                  <a:pt x="3847768" y="15789"/>
                  <a:pt x="3892671" y="13177"/>
                </a:cubicBezTo>
                <a:cubicBezTo>
                  <a:pt x="3933972" y="9619"/>
                  <a:pt x="3975386" y="7938"/>
                  <a:pt x="4016790" y="8134"/>
                </a:cubicBezTo>
                <a:lnTo>
                  <a:pt x="4034037" y="8999"/>
                </a:lnTo>
                <a:lnTo>
                  <a:pt x="4035370" y="62503"/>
                </a:lnTo>
                <a:cubicBezTo>
                  <a:pt x="4033549" y="118790"/>
                  <a:pt x="4026390" y="174983"/>
                  <a:pt x="4020562" y="231143"/>
                </a:cubicBezTo>
                <a:cubicBezTo>
                  <a:pt x="4014860" y="285717"/>
                  <a:pt x="4006498" y="343464"/>
                  <a:pt x="4019168" y="393470"/>
                </a:cubicBezTo>
                <a:cubicBezTo>
                  <a:pt x="4042480" y="482184"/>
                  <a:pt x="4024236" y="566457"/>
                  <a:pt x="4014100" y="651618"/>
                </a:cubicBezTo>
                <a:cubicBezTo>
                  <a:pt x="4001874" y="734926"/>
                  <a:pt x="4003635" y="819681"/>
                  <a:pt x="4019295" y="902406"/>
                </a:cubicBezTo>
                <a:cubicBezTo>
                  <a:pt x="4031711" y="960787"/>
                  <a:pt x="4031711" y="1020184"/>
                  <a:pt x="4033231" y="1078946"/>
                </a:cubicBezTo>
                <a:cubicBezTo>
                  <a:pt x="4034118" y="1115753"/>
                  <a:pt x="4020562" y="1153193"/>
                  <a:pt x="4011566" y="1189872"/>
                </a:cubicBezTo>
                <a:cubicBezTo>
                  <a:pt x="3995476" y="1256123"/>
                  <a:pt x="3989648" y="1323388"/>
                  <a:pt x="4011566" y="1387989"/>
                </a:cubicBezTo>
                <a:lnTo>
                  <a:pt x="4038599" y="1495613"/>
                </a:lnTo>
                <a:lnTo>
                  <a:pt x="4038599" y="1746509"/>
                </a:lnTo>
                <a:lnTo>
                  <a:pt x="4038283" y="1749734"/>
                </a:lnTo>
                <a:cubicBezTo>
                  <a:pt x="4035575" y="1779147"/>
                  <a:pt x="4032408" y="1808464"/>
                  <a:pt x="4026896" y="1837274"/>
                </a:cubicBezTo>
                <a:cubicBezTo>
                  <a:pt x="4008779" y="1932843"/>
                  <a:pt x="4015240" y="2027776"/>
                  <a:pt x="4029684" y="2121948"/>
                </a:cubicBezTo>
                <a:cubicBezTo>
                  <a:pt x="4039832" y="2200637"/>
                  <a:pt x="4040934" y="2280226"/>
                  <a:pt x="4032978" y="2359155"/>
                </a:cubicBezTo>
                <a:lnTo>
                  <a:pt x="4023519" y="2496030"/>
                </a:lnTo>
                <a:lnTo>
                  <a:pt x="0" y="2496030"/>
                </a:lnTo>
                <a:lnTo>
                  <a:pt x="0" y="12459"/>
                </a:lnTo>
                <a:lnTo>
                  <a:pt x="17104" y="15006"/>
                </a:lnTo>
                <a:cubicBezTo>
                  <a:pt x="83627" y="15006"/>
                  <a:pt x="150022" y="12263"/>
                  <a:pt x="216416" y="7824"/>
                </a:cubicBezTo>
                <a:cubicBezTo>
                  <a:pt x="361434" y="-156"/>
                  <a:pt x="506837" y="3162"/>
                  <a:pt x="651370" y="17748"/>
                </a:cubicBezTo>
                <a:cubicBezTo>
                  <a:pt x="753623" y="25440"/>
                  <a:pt x="856335" y="24213"/>
                  <a:pt x="958396" y="14092"/>
                </a:cubicBezTo>
                <a:cubicBezTo>
                  <a:pt x="1145682" y="-1710"/>
                  <a:pt x="1332584" y="10958"/>
                  <a:pt x="1519486" y="21666"/>
                </a:cubicBezTo>
                <a:cubicBezTo>
                  <a:pt x="1700504" y="32113"/>
                  <a:pt x="1881394" y="24408"/>
                  <a:pt x="2062411" y="17487"/>
                </a:cubicBezTo>
                <a:cubicBezTo>
                  <a:pt x="2196255" y="12394"/>
                  <a:pt x="2330459" y="249"/>
                  <a:pt x="2464753" y="4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2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ABE113B-49CB-42B2-AC93-B3DF044078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041336" cy="4193763"/>
          </a:xfrm>
          <a:custGeom>
            <a:avLst/>
            <a:gdLst>
              <a:gd name="connsiteX0" fmla="*/ 0 w 4041336"/>
              <a:gd name="connsiteY0" fmla="*/ 0 h 4193763"/>
              <a:gd name="connsiteX1" fmla="*/ 4019848 w 4041336"/>
              <a:gd name="connsiteY1" fmla="*/ 0 h 4193763"/>
              <a:gd name="connsiteX2" fmla="*/ 4021195 w 4041336"/>
              <a:gd name="connsiteY2" fmla="*/ 11419 h 4193763"/>
              <a:gd name="connsiteX3" fmla="*/ 4037665 w 4041336"/>
              <a:gd name="connsiteY3" fmla="*/ 264364 h 4193763"/>
              <a:gd name="connsiteX4" fmla="*/ 4034118 w 4041336"/>
              <a:gd name="connsiteY4" fmla="*/ 574168 h 4193763"/>
              <a:gd name="connsiteX5" fmla="*/ 4026263 w 4041336"/>
              <a:gd name="connsiteY5" fmla="*/ 838028 h 4193763"/>
              <a:gd name="connsiteX6" fmla="*/ 4026263 w 4041336"/>
              <a:gd name="connsiteY6" fmla="*/ 847166 h 4193763"/>
              <a:gd name="connsiteX7" fmla="*/ 4026263 w 4041336"/>
              <a:gd name="connsiteY7" fmla="*/ 1138186 h 4193763"/>
              <a:gd name="connsiteX8" fmla="*/ 4024109 w 4041336"/>
              <a:gd name="connsiteY8" fmla="*/ 1259137 h 4193763"/>
              <a:gd name="connsiteX9" fmla="*/ 4016887 w 4041336"/>
              <a:gd name="connsiteY9" fmla="*/ 1412960 h 4193763"/>
              <a:gd name="connsiteX10" fmla="*/ 4026263 w 4041336"/>
              <a:gd name="connsiteY10" fmla="*/ 1539116 h 4193763"/>
              <a:gd name="connsiteX11" fmla="*/ 4024869 w 4041336"/>
              <a:gd name="connsiteY11" fmla="*/ 1823155 h 4193763"/>
              <a:gd name="connsiteX12" fmla="*/ 4017014 w 4041336"/>
              <a:gd name="connsiteY12" fmla="*/ 2154154 h 4193763"/>
              <a:gd name="connsiteX13" fmla="*/ 4017014 w 4041336"/>
              <a:gd name="connsiteY13" fmla="*/ 2421948 h 4193763"/>
              <a:gd name="connsiteX14" fmla="*/ 4029684 w 4041336"/>
              <a:gd name="connsiteY14" fmla="*/ 2667279 h 4193763"/>
              <a:gd name="connsiteX15" fmla="*/ 4019421 w 4041336"/>
              <a:gd name="connsiteY15" fmla="*/ 2956268 h 4193763"/>
              <a:gd name="connsiteX16" fmla="*/ 4022082 w 4041336"/>
              <a:gd name="connsiteY16" fmla="*/ 3094480 h 4193763"/>
              <a:gd name="connsiteX17" fmla="*/ 4027656 w 4041336"/>
              <a:gd name="connsiteY17" fmla="*/ 3260614 h 4193763"/>
              <a:gd name="connsiteX18" fmla="*/ 4009412 w 4041336"/>
              <a:gd name="connsiteY18" fmla="*/ 3538181 h 4193763"/>
              <a:gd name="connsiteX19" fmla="*/ 4031711 w 4041336"/>
              <a:gd name="connsiteY19" fmla="*/ 3694923 h 4193763"/>
              <a:gd name="connsiteX20" fmla="*/ 4038425 w 4041336"/>
              <a:gd name="connsiteY20" fmla="*/ 3836308 h 4193763"/>
              <a:gd name="connsiteX21" fmla="*/ 4029810 w 4041336"/>
              <a:gd name="connsiteY21" fmla="*/ 3956245 h 4193763"/>
              <a:gd name="connsiteX22" fmla="*/ 4013847 w 4041336"/>
              <a:gd name="connsiteY22" fmla="*/ 4114764 h 4193763"/>
              <a:gd name="connsiteX23" fmla="*/ 4010970 w 4041336"/>
              <a:gd name="connsiteY23" fmla="*/ 4161894 h 4193763"/>
              <a:gd name="connsiteX24" fmla="*/ 4002764 w 4041336"/>
              <a:gd name="connsiteY24" fmla="*/ 4161042 h 4193763"/>
              <a:gd name="connsiteX25" fmla="*/ 3868108 w 4041336"/>
              <a:gd name="connsiteY25" fmla="*/ 4163980 h 4193763"/>
              <a:gd name="connsiteX26" fmla="*/ 3174741 w 4041336"/>
              <a:gd name="connsiteY26" fmla="*/ 4175341 h 4193763"/>
              <a:gd name="connsiteX27" fmla="*/ 2247906 w 4041336"/>
              <a:gd name="connsiteY27" fmla="*/ 4167376 h 4193763"/>
              <a:gd name="connsiteX28" fmla="*/ 2057934 w 4041336"/>
              <a:gd name="connsiteY28" fmla="*/ 4175733 h 4193763"/>
              <a:gd name="connsiteX29" fmla="*/ 1797729 w 4041336"/>
              <a:gd name="connsiteY29" fmla="*/ 4165547 h 4193763"/>
              <a:gd name="connsiteX30" fmla="*/ 1485458 w 4041336"/>
              <a:gd name="connsiteY30" fmla="*/ 4175995 h 4193763"/>
              <a:gd name="connsiteX31" fmla="*/ 949185 w 4041336"/>
              <a:gd name="connsiteY31" fmla="*/ 4186181 h 4193763"/>
              <a:gd name="connsiteX32" fmla="*/ 357136 w 4041336"/>
              <a:gd name="connsiteY32" fmla="*/ 4175995 h 4193763"/>
              <a:gd name="connsiteX33" fmla="*/ 0 w 4041336"/>
              <a:gd name="connsiteY33" fmla="*/ 4175060 h 4193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041336" h="4193763">
                <a:moveTo>
                  <a:pt x="0" y="0"/>
                </a:moveTo>
                <a:lnTo>
                  <a:pt x="4019848" y="0"/>
                </a:lnTo>
                <a:lnTo>
                  <a:pt x="4021195" y="11419"/>
                </a:lnTo>
                <a:cubicBezTo>
                  <a:pt x="4036145" y="95184"/>
                  <a:pt x="4033611" y="180091"/>
                  <a:pt x="4037665" y="264364"/>
                </a:cubicBezTo>
                <a:cubicBezTo>
                  <a:pt x="4042480" y="367421"/>
                  <a:pt x="4036399" y="470858"/>
                  <a:pt x="4034118" y="574168"/>
                </a:cubicBezTo>
                <a:cubicBezTo>
                  <a:pt x="4032344" y="662121"/>
                  <a:pt x="4023602" y="749948"/>
                  <a:pt x="4026263" y="838028"/>
                </a:cubicBezTo>
                <a:cubicBezTo>
                  <a:pt x="4026453" y="841074"/>
                  <a:pt x="4026453" y="844120"/>
                  <a:pt x="4026263" y="847166"/>
                </a:cubicBezTo>
                <a:cubicBezTo>
                  <a:pt x="4018154" y="944003"/>
                  <a:pt x="4018154" y="1041348"/>
                  <a:pt x="4026263" y="1138186"/>
                </a:cubicBezTo>
                <a:cubicBezTo>
                  <a:pt x="4028835" y="1178494"/>
                  <a:pt x="4028113" y="1218943"/>
                  <a:pt x="4024109" y="1259137"/>
                </a:cubicBezTo>
                <a:cubicBezTo>
                  <a:pt x="4020308" y="1310285"/>
                  <a:pt x="4008145" y="1362194"/>
                  <a:pt x="4016887" y="1412960"/>
                </a:cubicBezTo>
                <a:cubicBezTo>
                  <a:pt x="4022576" y="1454780"/>
                  <a:pt x="4025705" y="1496916"/>
                  <a:pt x="4026263" y="1539116"/>
                </a:cubicBezTo>
                <a:cubicBezTo>
                  <a:pt x="4030697" y="1633542"/>
                  <a:pt x="4026516" y="1728475"/>
                  <a:pt x="4024869" y="1823155"/>
                </a:cubicBezTo>
                <a:cubicBezTo>
                  <a:pt x="4023095" y="1933446"/>
                  <a:pt x="4025883" y="2043737"/>
                  <a:pt x="4017014" y="2154154"/>
                </a:cubicBezTo>
                <a:cubicBezTo>
                  <a:pt x="4012136" y="2243351"/>
                  <a:pt x="4012136" y="2332751"/>
                  <a:pt x="4017014" y="2421948"/>
                </a:cubicBezTo>
                <a:cubicBezTo>
                  <a:pt x="4019421" y="2503683"/>
                  <a:pt x="4031711" y="2584656"/>
                  <a:pt x="4029684" y="2667279"/>
                </a:cubicBezTo>
                <a:cubicBezTo>
                  <a:pt x="4027276" y="2763608"/>
                  <a:pt x="4015874" y="2859684"/>
                  <a:pt x="4019421" y="2956268"/>
                </a:cubicBezTo>
                <a:cubicBezTo>
                  <a:pt x="4021068" y="3002339"/>
                  <a:pt x="4021195" y="3048410"/>
                  <a:pt x="4022082" y="3094480"/>
                </a:cubicBezTo>
                <a:cubicBezTo>
                  <a:pt x="4023222" y="3149943"/>
                  <a:pt x="4033231" y="3205278"/>
                  <a:pt x="4027656" y="3260614"/>
                </a:cubicBezTo>
                <a:cubicBezTo>
                  <a:pt x="4018408" y="3352883"/>
                  <a:pt x="3994462" y="3443628"/>
                  <a:pt x="4009412" y="3538181"/>
                </a:cubicBezTo>
                <a:cubicBezTo>
                  <a:pt x="4017647" y="3590217"/>
                  <a:pt x="4026896" y="3642380"/>
                  <a:pt x="4031711" y="3694923"/>
                </a:cubicBezTo>
                <a:cubicBezTo>
                  <a:pt x="4035892" y="3741882"/>
                  <a:pt x="4046407" y="3789603"/>
                  <a:pt x="4038425" y="3836308"/>
                </a:cubicBezTo>
                <a:cubicBezTo>
                  <a:pt x="4031584" y="3876287"/>
                  <a:pt x="4035131" y="3916266"/>
                  <a:pt x="4029810" y="3956245"/>
                </a:cubicBezTo>
                <a:cubicBezTo>
                  <a:pt x="4022842" y="4008661"/>
                  <a:pt x="4019168" y="4061966"/>
                  <a:pt x="4013847" y="4114764"/>
                </a:cubicBezTo>
                <a:lnTo>
                  <a:pt x="4010970" y="4161894"/>
                </a:lnTo>
                <a:lnTo>
                  <a:pt x="4002764" y="4161042"/>
                </a:lnTo>
                <a:cubicBezTo>
                  <a:pt x="3957904" y="4159210"/>
                  <a:pt x="3912934" y="4160186"/>
                  <a:pt x="3868108" y="4163980"/>
                </a:cubicBezTo>
                <a:cubicBezTo>
                  <a:pt x="3637072" y="4178737"/>
                  <a:pt x="3405779" y="4172076"/>
                  <a:pt x="3174741" y="4175341"/>
                </a:cubicBezTo>
                <a:cubicBezTo>
                  <a:pt x="2865668" y="4179782"/>
                  <a:pt x="2556851" y="4168420"/>
                  <a:pt x="2247906" y="4167376"/>
                </a:cubicBezTo>
                <a:cubicBezTo>
                  <a:pt x="2184582" y="4167115"/>
                  <a:pt x="2121002" y="4170510"/>
                  <a:pt x="2057934" y="4175733"/>
                </a:cubicBezTo>
                <a:cubicBezTo>
                  <a:pt x="1970560" y="4182786"/>
                  <a:pt x="1884336" y="4173905"/>
                  <a:pt x="1797729" y="4165547"/>
                </a:cubicBezTo>
                <a:cubicBezTo>
                  <a:pt x="1693340" y="4155492"/>
                  <a:pt x="1589207" y="4164372"/>
                  <a:pt x="1485458" y="4175995"/>
                </a:cubicBezTo>
                <a:cubicBezTo>
                  <a:pt x="1307344" y="4195571"/>
                  <a:pt x="1127888" y="4198979"/>
                  <a:pt x="949185" y="4186181"/>
                </a:cubicBezTo>
                <a:cubicBezTo>
                  <a:pt x="751793" y="4172468"/>
                  <a:pt x="554529" y="4174950"/>
                  <a:pt x="357136" y="4175995"/>
                </a:cubicBezTo>
                <a:lnTo>
                  <a:pt x="0" y="41750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2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4296" y="329184"/>
            <a:ext cx="6894576" cy="1783080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6" y="2706624"/>
            <a:ext cx="6894576" cy="348386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228594">
              <a:defRPr sz="2000"/>
            </a:lvl2pPr>
            <a:lvl3pPr marL="457189">
              <a:defRPr sz="1800"/>
            </a:lvl3pPr>
            <a:lvl4pPr marL="685783">
              <a:defRPr sz="1600"/>
            </a:lvl4pPr>
            <a:lvl5pPr marL="914377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41080" y="6356352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18C1E5-FB55-42F5-BD6D-9CC153FCDB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9B1377BC-1A5F-4113-953E-30CA51FC6F91}"/>
              </a:ext>
            </a:extLst>
          </p:cNvPr>
          <p:cNvSpPr/>
          <p:nvPr userDrawn="1"/>
        </p:nvSpPr>
        <p:spPr>
          <a:xfrm>
            <a:off x="4654296" y="239572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23587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8B634-875F-4D51-2FE1-DB9A7D766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9E2EF-5504-A7B0-5496-95C594DFED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8A597-FDE6-D56E-4940-62AC0FA71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062A3-11F8-8C26-948B-4F06EA255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ADB5B-73A6-CC9C-2B9C-C67BEA84B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8C1E5-FB55-42F5-BD6D-9CC153FCDBE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6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C55D3-7408-54FA-1EDE-DC554BD1E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25A95-1C0D-DF48-DF16-96A22BF4BD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3A8FB-8183-EABB-9E21-2114C29DA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DC991-407E-525C-796E-70D64B7AD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Presentation Title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22DB22-B374-2ED7-148A-5AFA1A904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8C1E5-FB55-42F5-BD6D-9CC153FCDB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066743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34D83-90A9-E39D-9C28-32E6BEA2A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451E2-4336-B291-B756-37143586C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200EC8-9035-E0AD-5311-9E15D6C93B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E068A3-BC44-B490-B1A8-D31D7FE5C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A112B2-8638-FC47-A9FE-84BB91229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E7CE59-C8EE-436B-F38A-15EAA7041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8C1E5-FB55-42F5-BD6D-9CC153FCDBE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0F5A21B2-1FE5-1D4A-8B89-E82FC0E73658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16232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7F2E5-54C6-6DAA-6142-691F4BBB3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B8730B-956D-E00B-5DEA-C26FF2C81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C36D52-16C4-900C-DF12-7E84894B5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DA8DBC-AE25-0DC4-86A6-352B577A2D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BBFCFE-CC5A-AA24-CB2A-43678AF40A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3B7EA1-520A-549E-72E6-BB0A752A7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9EED40-9FBD-E8B5-A3DD-3957AD88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0ADCB9-F759-9FE0-11B9-8E2A4D5C9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8C1E5-FB55-42F5-BD6D-9CC153FCDBE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 descr="Tag=AccentColor&#10;Flavor=Light&#10;Target=FillAndLine">
            <a:extLst>
              <a:ext uri="{FF2B5EF4-FFF2-40B4-BE49-F238E27FC236}">
                <a16:creationId xmlns:a16="http://schemas.microsoft.com/office/drawing/2014/main" id="{BBC5DFF9-2494-EFE3-5882-9B33A4CB8195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31510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FF5AE-42A5-AE3F-B859-6B137ABC2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F060B2-93C3-A756-E5E0-2127532E8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7D2C77-C543-BDCA-8905-43C183FF8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Presentation Title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899B59-668D-54B3-A51B-3703714C9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8C1E5-FB55-42F5-BD6D-9CC153FCDB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372066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A66974-A7A4-A014-4425-4BAD0B8D0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4B26FB-4CB2-C5C8-95AB-FF4E1A7F5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6B7D4B-4C44-B8FD-4951-A5A553A54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8C1E5-FB55-42F5-BD6D-9CC153FCDBE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905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718CC-AD37-6C52-EB40-93C0CCB36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15E14-0831-58C7-F9E7-4D0F9C553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8BBFD4-FF78-042A-A15D-38784193F3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8699E1-79C2-FA25-1D26-8DF951D0D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E9B1E6-F9E9-89A6-769B-D03694736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210BEA-CF8E-3729-E3BC-B50AF0876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8C1E5-FB55-42F5-BD6D-9CC153FCDBE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793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81981-6A76-99F7-32D6-26AA93DCE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23BED0-08D0-BD44-5AE3-6C973C1049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ED1C27-389A-5909-8145-7B4A863324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F457DB-3F53-C692-075E-F4B222411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4E65BC-6437-1A96-458C-1F7A07688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3E5219-6AE2-C137-A7D7-614C42F56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8C1E5-FB55-42F5-BD6D-9CC153FCDBE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995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C424FB-34AC-5ACE-1CD1-BDBC0BA52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1D411-1B03-8476-BD05-DB1BB258DC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98FCE4-E649-EF58-E335-607A87FCA5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59356-38C6-5B1A-5B12-E9A91B51A5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schemeClr val="tx1"/>
                </a:solidFill>
              </a:rPr>
              <a:t>Presentation Title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BB5B3-1CE0-99BF-BB8D-83589F6EA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8C1E5-FB55-42F5-BD6D-9CC153FCDB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866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  <p:sldLayoutId id="2147483908" r:id="rId12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jpg"/><Relationship Id="rId2" Type="http://schemas.openxmlformats.org/officeDocument/2006/relationships/hyperlink" Target="https://www.ala.org/rt/gncrt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Tales_from_the_Crypt_(comics)#/media/File:Tales_from_the_Crypt_24.jpg" TargetMode="External"/><Relationship Id="rId5" Type="http://schemas.openxmlformats.org/officeDocument/2006/relationships/hyperlink" Target="https://cbldf.org/comics-code-history-the-seal-of-approval/" TargetMode="External"/><Relationship Id="rId4" Type="http://schemas.openxmlformats.org/officeDocument/2006/relationships/image" Target="../media/image1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noflyingnotights.com/" TargetMode="External"/><Relationship Id="rId2" Type="http://schemas.openxmlformats.org/officeDocument/2006/relationships/hyperlink" Target="https://www.ala.org/rt/gncrt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hyperlink" Target="https://www.comics.org/" TargetMode="External"/><Relationship Id="rId4" Type="http://schemas.openxmlformats.org/officeDocument/2006/relationships/hyperlink" Target="https://cbldf.org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library.artstor.org/asset/ARTSTOR_103_41822001033867" TargetMode="Externa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hdl.handle.net/11213/18623" TargetMode="External"/><Relationship Id="rId7" Type="http://schemas.openxmlformats.org/officeDocument/2006/relationships/hyperlink" Target="https://creativecommons.org/licenses/by/2.0/?ref=openverse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flickr.com/photos/14125773@N00" TargetMode="External"/><Relationship Id="rId5" Type="http://schemas.openxmlformats.org/officeDocument/2006/relationships/hyperlink" Target="https://www.flickr.com/photos/14125773@N00/35296399846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noflyingnotights.com/blog/2023/02/04/ask-the-comics-librarians-cataloging-series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ibrary.artstor.org/asset/ARTSTOR_103_41822001033503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and black thought bubble&#10;&#10;Description automatically generated">
            <a:extLst>
              <a:ext uri="{FF2B5EF4-FFF2-40B4-BE49-F238E27FC236}">
                <a16:creationId xmlns:a16="http://schemas.microsoft.com/office/drawing/2014/main" id="{B2425D08-1840-6843-3A1D-3072957316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0"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3AEC91-3F6A-9D30-C7A6-A099DBD8BEBB}"/>
              </a:ext>
            </a:extLst>
          </p:cNvPr>
          <p:cNvSpPr txBox="1"/>
          <p:nvPr/>
        </p:nvSpPr>
        <p:spPr>
          <a:xfrm>
            <a:off x="5288437" y="1229151"/>
            <a:ext cx="5326146" cy="25509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>
                <a:ln w="0"/>
                <a:latin typeface="Arial Nova" panose="020B0504020202020204" pitchFamily="34" charset="0"/>
                <a:ea typeface="+mj-ea"/>
                <a:cs typeface="+mj-cs"/>
              </a:rPr>
              <a:t>Cataloging comics with the GNCRT Best Practices Guide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B0AC93-90D8-13C7-400E-05D55DCE4EE3}"/>
              </a:ext>
            </a:extLst>
          </p:cNvPr>
          <p:cNvSpPr txBox="1"/>
          <p:nvPr/>
        </p:nvSpPr>
        <p:spPr>
          <a:xfrm>
            <a:off x="217449" y="4210903"/>
            <a:ext cx="55327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" panose="020B0504020202020204" pitchFamily="34" charset="0"/>
              </a:rPr>
              <a:t>Cataloging Norms Interest Group</a:t>
            </a:r>
          </a:p>
          <a:p>
            <a:r>
              <a:rPr lang="en-US" dirty="0">
                <a:latin typeface="Arial Nova" panose="020B0504020202020204" pitchFamily="34" charset="0"/>
              </a:rPr>
              <a:t>March 6, 2024</a:t>
            </a:r>
          </a:p>
          <a:p>
            <a:endParaRPr lang="en-US" dirty="0">
              <a:latin typeface="Arial Nova" panose="020B0504020202020204" pitchFamily="34" charset="0"/>
            </a:endParaRPr>
          </a:p>
          <a:p>
            <a:endParaRPr lang="en-US" dirty="0">
              <a:latin typeface="Arial Nova" panose="020B0504020202020204" pitchFamily="34" charset="0"/>
            </a:endParaRPr>
          </a:p>
          <a:p>
            <a:r>
              <a:rPr lang="en-US" dirty="0">
                <a:latin typeface="Arial Nova" panose="020B0504020202020204" pitchFamily="34" charset="0"/>
              </a:rPr>
              <a:t>Jessica Hayden</a:t>
            </a:r>
          </a:p>
          <a:p>
            <a:r>
              <a:rPr lang="en-US" dirty="0">
                <a:latin typeface="Arial Nova" panose="020B0504020202020204" pitchFamily="34" charset="0"/>
              </a:rPr>
              <a:t>Co-Chair GNCRT Metadata &amp; Cataloging Committee</a:t>
            </a:r>
          </a:p>
          <a:p>
            <a:r>
              <a:rPr lang="en-US" dirty="0">
                <a:latin typeface="Arial Nova" panose="020B0504020202020204" pitchFamily="34" charset="0"/>
              </a:rPr>
              <a:t>Coordinator of Technical Services</a:t>
            </a:r>
          </a:p>
          <a:p>
            <a:r>
              <a:rPr lang="en-US" dirty="0">
                <a:latin typeface="Arial Nova" panose="020B0504020202020204" pitchFamily="34" charset="0"/>
              </a:rPr>
              <a:t>Berea College</a:t>
            </a:r>
          </a:p>
        </p:txBody>
      </p:sp>
    </p:spTree>
    <p:extLst>
      <p:ext uri="{BB962C8B-B14F-4D97-AF65-F5344CB8AC3E}">
        <p14:creationId xmlns:p14="http://schemas.microsoft.com/office/powerpoint/2010/main" val="643702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B15076-319B-9699-A646-F6A12D540B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966077" y="633394"/>
            <a:ext cx="3800468" cy="600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CAFE5EA-E82A-92E9-0EC8-D07793CA2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87" y="141402"/>
            <a:ext cx="10850079" cy="584462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latin typeface="Arial Nova" panose="020B0504020202020204" pitchFamily="34" charset="0"/>
              </a:rPr>
              <a:t>Subject Headings </a:t>
            </a:r>
            <a:r>
              <a:rPr lang="en-US" sz="2400" dirty="0">
                <a:latin typeface="Arial Nova" panose="020B0504020202020204" pitchFamily="34" charset="0"/>
              </a:rPr>
              <a:t>(see Appendix B)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DA19518-77F5-D542-9E6D-4AC226F93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8709" y="857839"/>
            <a:ext cx="6626870" cy="5858759"/>
          </a:xfrm>
        </p:spPr>
        <p:txBody>
          <a:bodyPr numCol="1">
            <a:normAutofit fontScale="85000" lnSpcReduction="20000"/>
          </a:bodyPr>
          <a:lstStyle/>
          <a:p>
            <a:pPr lvl="1"/>
            <a:r>
              <a:rPr lang="en-US" sz="2400" dirty="0">
                <a:latin typeface="Arial Nova" panose="020B0504020202020204" pitchFamily="34" charset="0"/>
              </a:rPr>
              <a:t>Numerous superhero terms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Superheroes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Superheroes, Asian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Women superheroes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Gay superheroes</a:t>
            </a:r>
          </a:p>
          <a:p>
            <a:pPr lvl="1"/>
            <a:r>
              <a:rPr lang="en-US" sz="2400" dirty="0">
                <a:latin typeface="Arial Nova" panose="020B0504020202020204" pitchFamily="34" charset="0"/>
              </a:rPr>
              <a:t>Established name headings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Gordon, James (Fictitious character)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Magneto (Fictitious character)</a:t>
            </a:r>
          </a:p>
          <a:p>
            <a:pPr lvl="1"/>
            <a:r>
              <a:rPr lang="en-US" sz="2400" dirty="0">
                <a:latin typeface="Arial Nova" panose="020B0504020202020204" pitchFamily="34" charset="0"/>
              </a:rPr>
              <a:t>Fictional places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Wakanda (Africa : Imaginary place)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Gotham City (Imaginary place)</a:t>
            </a:r>
          </a:p>
          <a:p>
            <a:pPr lvl="1"/>
            <a:r>
              <a:rPr lang="en-US" sz="2400" dirty="0">
                <a:latin typeface="Arial Nova" panose="020B0504020202020204" pitchFamily="34" charset="0"/>
              </a:rPr>
              <a:t>Fictional organizations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Arkham Asylum for the Criminally Insane (Imaginary organization)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S.H.I.E.L.D. (Imaginary organization)</a:t>
            </a:r>
          </a:p>
          <a:p>
            <a:pPr lvl="1"/>
            <a:r>
              <a:rPr lang="en-US" sz="2400" dirty="0">
                <a:latin typeface="Arial Nova" panose="020B0504020202020204" pitchFamily="34" charset="0"/>
              </a:rPr>
              <a:t>LCSH “in comics” headings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Use ONLY for works ABOUT comics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Atomic bomb in comics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Zombies in comics</a:t>
            </a:r>
          </a:p>
          <a:p>
            <a:pPr lvl="1"/>
            <a:r>
              <a:rPr lang="en-US" sz="2600" dirty="0">
                <a:latin typeface="Arial Nova" panose="020B0504020202020204" pitchFamily="34" charset="0"/>
              </a:rPr>
              <a:t>LCSH subdivision $v Comic books, strips, etc.</a:t>
            </a:r>
          </a:p>
          <a:p>
            <a:pPr marL="1371577" lvl="2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Zombies $v Comic books, strips, etc.</a:t>
            </a:r>
          </a:p>
          <a:p>
            <a:pPr marL="914389" lvl="1" indent="-457200">
              <a:buFont typeface="Wingdings" panose="05000000000000000000" pitchFamily="2" charset="2"/>
              <a:buChar char="Ø"/>
            </a:pPr>
            <a:endParaRPr lang="en-US" sz="2200" dirty="0">
              <a:latin typeface="Arial Nova" panose="020B0504020202020204" pitchFamily="34" charset="0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sz="3200" dirty="0">
              <a:latin typeface="Arial Nova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909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5C824-9A2F-49E2-722C-9771C24FE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10354685" cy="863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latin typeface="Arial Nova" panose="020B0504020202020204" pitchFamily="34" charset="0"/>
              </a:rPr>
              <a:t>Comics-Specific Genre Headings</a:t>
            </a:r>
          </a:p>
        </p:txBody>
      </p:sp>
      <p:pic>
        <p:nvPicPr>
          <p:cNvPr id="6" name="Content Placeholder 5" descr="A screenshot of Library of Congress Linked Data services genre form term search for comics.">
            <a:extLst>
              <a:ext uri="{FF2B5EF4-FFF2-40B4-BE49-F238E27FC236}">
                <a16:creationId xmlns:a16="http://schemas.microsoft.com/office/drawing/2014/main" id="{D82B06C4-6304-F909-40EA-52B2F8D240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51495" y="1704109"/>
            <a:ext cx="7341336" cy="3811588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E64049-1083-F70D-8EFF-3AF56B1AD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1969" y="1704109"/>
            <a:ext cx="3676079" cy="4696691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Arial Nova" panose="020B0504020202020204" pitchFamily="34" charset="0"/>
              </a:rPr>
              <a:t>Use as many multiple genre terms as apply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Arial Nova" panose="020B0504020202020204" pitchFamily="34" charset="0"/>
              </a:rPr>
              <a:t>LCGFT – see Appendix 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Arial Nova" panose="020B0504020202020204" pitchFamily="34" charset="0"/>
              </a:rPr>
              <a:t>AAT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Arial Nova" panose="020B0504020202020204" pitchFamily="34" charset="0"/>
              </a:rPr>
              <a:t>Homosaurus</a:t>
            </a:r>
            <a:endParaRPr lang="en-US" sz="2800" dirty="0">
              <a:latin typeface="Arial Nova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Arial Nova" panose="020B0504020202020204" pitchFamily="34" charset="0"/>
              </a:rPr>
              <a:t>First Nations House of Learning</a:t>
            </a:r>
          </a:p>
        </p:txBody>
      </p:sp>
    </p:spTree>
    <p:extLst>
      <p:ext uri="{BB962C8B-B14F-4D97-AF65-F5344CB8AC3E}">
        <p14:creationId xmlns:p14="http://schemas.microsoft.com/office/powerpoint/2010/main" val="1485584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980B60-CAC2-F928-3E19-15D7C584F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2C18C1E5-FB55-42F5-BD6D-9CC153FCDBE6}" type="slidenum">
              <a:rPr lang="en-US" smtClean="0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12</a:t>
            </a:fld>
            <a:endParaRPr lang="en-US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39B1D2-BB3F-7FFA-0BFE-3F67E5EF29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1162050"/>
            <a:ext cx="2981325" cy="808066"/>
          </a:xfrm>
        </p:spPr>
        <p:txBody>
          <a:bodyPr vert="horz" lIns="91440" tIns="45720" rIns="91440" bIns="45720" rtlCol="0" anchor="b">
            <a:noAutofit/>
          </a:bodyPr>
          <a:lstStyle/>
          <a:p>
            <a:pPr defTabSz="914400"/>
            <a:r>
              <a:rPr lang="en-US" sz="4400" dirty="0">
                <a:latin typeface="Arial Nova" panose="020B0504020202020204" pitchFamily="34" charset="0"/>
              </a:rPr>
              <a:t>DEI &amp; Comics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1C26D9-2174-9618-1F37-DF17330D8767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74073" y="2460106"/>
            <a:ext cx="2898775" cy="32972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44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ova" panose="020B0504020202020204" pitchFamily="34" charset="0"/>
              </a:rPr>
              <a:t>Long history of confronting hard topics</a:t>
            </a:r>
          </a:p>
          <a:p>
            <a:pPr marL="285744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ova" panose="020B0504020202020204" pitchFamily="34" charset="0"/>
              </a:rPr>
              <a:t>Prime candidates for inclusive cataloging practices</a:t>
            </a:r>
          </a:p>
        </p:txBody>
      </p:sp>
      <p:pic>
        <p:nvPicPr>
          <p:cNvPr id="8" name="Picture 7" descr="Four comics, including We, Maus, The Tale of One Bad Rat, and Persepolis.">
            <a:extLst>
              <a:ext uri="{FF2B5EF4-FFF2-40B4-BE49-F238E27FC236}">
                <a16:creationId xmlns:a16="http://schemas.microsoft.com/office/drawing/2014/main" id="{C73A5556-09BB-422A-247B-F996BBE2D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2421" y="0"/>
            <a:ext cx="8569579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23539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980B60-CAC2-F928-3E19-15D7C584F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2C18C1E5-FB55-42F5-BD6D-9CC153FCDBE6}" type="slidenum">
              <a:rPr lang="en-US" smtClean="0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13</a:t>
            </a:fld>
            <a:endParaRPr lang="en-US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39B1D2-BB3F-7FFA-0BFE-3F67E5EF29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158181" y="450735"/>
            <a:ext cx="3509819" cy="1334654"/>
          </a:xfrm>
        </p:spPr>
        <p:txBody>
          <a:bodyPr vert="horz" lIns="91440" tIns="45720" rIns="91440" bIns="45720" rtlCol="0" anchor="b">
            <a:noAutofit/>
          </a:bodyPr>
          <a:lstStyle/>
          <a:p>
            <a:pPr defTabSz="914400"/>
            <a:r>
              <a:rPr lang="en-US" sz="4400">
                <a:latin typeface="Arial Nova" panose="020B0504020202020204" pitchFamily="34" charset="0"/>
              </a:rPr>
              <a:t>DEI &amp; Comics</a:t>
            </a:r>
            <a:endParaRPr lang="en-US" sz="4400" dirty="0">
              <a:latin typeface="Arial Nova" panose="020B05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1C26D9-2174-9618-1F37-DF17330D8767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7158181" y="1868516"/>
            <a:ext cx="4521629" cy="389126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44" indent="-228600" defTabSz="914400">
              <a:buFont typeface="Arial" panose="020B0604020202020204" pitchFamily="34" charset="0"/>
              <a:buChar char="•"/>
            </a:pPr>
            <a:r>
              <a:rPr lang="en-US">
                <a:latin typeface="Arial Nova" panose="020B0504020202020204" pitchFamily="34" charset="0"/>
              </a:rPr>
              <a:t>Subject of censorship since 1950s</a:t>
            </a:r>
            <a:endParaRPr lang="en-US" sz="2800">
              <a:latin typeface="Arial Nova" panose="020B0504020202020204" pitchFamily="34" charset="0"/>
            </a:endParaRPr>
          </a:p>
          <a:p>
            <a:pPr marL="285744" indent="-228600" defTabSz="914400">
              <a:buFont typeface="Arial" panose="020B0604020202020204" pitchFamily="34" charset="0"/>
              <a:buChar char="•"/>
            </a:pPr>
            <a:r>
              <a:rPr lang="en-US" sz="2800">
                <a:latin typeface="Arial Nova" panose="020B0504020202020204" pitchFamily="34" charset="0"/>
              </a:rPr>
              <a:t>Still make up significant portion of banned/challenged books</a:t>
            </a:r>
          </a:p>
          <a:p>
            <a:pPr marL="285744" indent="-228600" defTabSz="914400">
              <a:buFont typeface="Arial" panose="020B0604020202020204" pitchFamily="34" charset="0"/>
              <a:buChar char="•"/>
            </a:pPr>
            <a:r>
              <a:rPr lang="en-US">
                <a:latin typeface="Arial Nova" panose="020B0504020202020204" pitchFamily="34" charset="0"/>
              </a:rPr>
              <a:t>Be Prepared! Toolkit available from </a:t>
            </a:r>
            <a:r>
              <a:rPr lang="en-US">
                <a:latin typeface="Arial Nova" panose="020B0504020202020204" pitchFamily="34" charset="0"/>
                <a:hlinkClick r:id="rId2"/>
              </a:rPr>
              <a:t>GNCRT</a:t>
            </a:r>
            <a:endParaRPr lang="en-US" sz="2800" dirty="0">
              <a:latin typeface="Arial Nova" panose="020B0504020202020204" pitchFamily="34" charset="0"/>
            </a:endParaRPr>
          </a:p>
        </p:txBody>
      </p:sp>
      <p:pic>
        <p:nvPicPr>
          <p:cNvPr id="10" name="Picture 9" descr="Cover image of the book Seduction of the Innocent by Fredric Wertham. Include the subtitle reading the influence of comic books on today's youth.">
            <a:extLst>
              <a:ext uri="{FF2B5EF4-FFF2-40B4-BE49-F238E27FC236}">
                <a16:creationId xmlns:a16="http://schemas.microsoft.com/office/drawing/2014/main" id="{E4E52E53-E402-1038-602C-CBA33001E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1483369"/>
            <a:ext cx="2935699" cy="3891261"/>
          </a:xfrm>
          <a:prstGeom prst="rect">
            <a:avLst/>
          </a:prstGeom>
        </p:spPr>
      </p:pic>
      <p:pic>
        <p:nvPicPr>
          <p:cNvPr id="14" name="Picture 13" descr="Stamp reading approved by the Comics Code Authority.">
            <a:extLst>
              <a:ext uri="{FF2B5EF4-FFF2-40B4-BE49-F238E27FC236}">
                <a16:creationId xmlns:a16="http://schemas.microsoft.com/office/drawing/2014/main" id="{13E0DF1D-6E82-6CBC-E5A6-1B549B71E1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818" y="4548189"/>
            <a:ext cx="1638300" cy="199072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FA9E71-46B3-9211-65D2-3ADF4B7C0336}"/>
              </a:ext>
            </a:extLst>
          </p:cNvPr>
          <p:cNvSpPr txBox="1"/>
          <p:nvPr/>
        </p:nvSpPr>
        <p:spPr>
          <a:xfrm>
            <a:off x="2920832" y="5842904"/>
            <a:ext cx="662852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 Nova" panose="020B0504020202020204" pitchFamily="34" charset="0"/>
              </a:rPr>
              <a:t>Image credits: </a:t>
            </a:r>
            <a:r>
              <a:rPr lang="en-US" sz="1100" dirty="0">
                <a:latin typeface="Arial Nova" panose="020B0504020202020204" pitchFamily="34" charset="0"/>
                <a:hlinkClick r:id="rId5"/>
              </a:rPr>
              <a:t>https://cbldf.org/comics-code-history-the-seal-of-approval/</a:t>
            </a:r>
            <a:endParaRPr lang="en-US" sz="1100" dirty="0">
              <a:latin typeface="Arial Nova" panose="020B0504020202020204" pitchFamily="34" charset="0"/>
            </a:endParaRPr>
          </a:p>
          <a:p>
            <a:r>
              <a:rPr lang="en-US" sz="1100" dirty="0">
                <a:latin typeface="Arial Nova" panose="020B0504020202020204" pitchFamily="34" charset="0"/>
                <a:hlinkClick r:id="rId6"/>
              </a:rPr>
              <a:t>https://en.wikipedia.org/wiki/Tales_from_the_Crypt_(comics)#/media/File:Tales_from_the_Crypt_24.jpg</a:t>
            </a:r>
            <a:endParaRPr lang="en-US" sz="1100" dirty="0">
              <a:latin typeface="Arial Nova" panose="020B0504020202020204" pitchFamily="34" charset="0"/>
            </a:endParaRPr>
          </a:p>
          <a:p>
            <a:r>
              <a:rPr lang="en-US" sz="1100" dirty="0" err="1">
                <a:latin typeface="Arial Nova" panose="020B0504020202020204" pitchFamily="34" charset="0"/>
              </a:rPr>
              <a:t>Wertham</a:t>
            </a:r>
            <a:r>
              <a:rPr lang="en-US" sz="1100" dirty="0">
                <a:latin typeface="Arial Nova" panose="020B0504020202020204" pitchFamily="34" charset="0"/>
              </a:rPr>
              <a:t>, Fredric. </a:t>
            </a:r>
            <a:r>
              <a:rPr lang="en-US" sz="1100" i="1" dirty="0">
                <a:latin typeface="Arial Nova" panose="020B0504020202020204" pitchFamily="34" charset="0"/>
              </a:rPr>
              <a:t>Seduction of the Innocent</a:t>
            </a:r>
            <a:r>
              <a:rPr lang="en-US" sz="1100" dirty="0">
                <a:latin typeface="Arial Nova" panose="020B0504020202020204" pitchFamily="34" charset="0"/>
              </a:rPr>
              <a:t>. Rinehart, 1954. </a:t>
            </a:r>
          </a:p>
        </p:txBody>
      </p:sp>
      <p:pic>
        <p:nvPicPr>
          <p:cNvPr id="17" name="Picture 16" descr="Cover images of Tales from the Crypt number 24.">
            <a:extLst>
              <a:ext uri="{FF2B5EF4-FFF2-40B4-BE49-F238E27FC236}">
                <a16:creationId xmlns:a16="http://schemas.microsoft.com/office/drawing/2014/main" id="{19D46C84-AFF8-7139-D8D3-4D98FE7F82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00" y="0"/>
            <a:ext cx="2933633" cy="421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664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980B60-CAC2-F928-3E19-15D7C584F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2C18C1E5-FB55-42F5-BD6D-9CC153FCDBE6}" type="slidenum">
              <a:rPr lang="en-US" smtClean="0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14</a:t>
            </a:fld>
            <a:endParaRPr lang="en-US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39B1D2-BB3F-7FFA-0BFE-3F67E5EF29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0523" y="159716"/>
            <a:ext cx="9944793" cy="72136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 defTabSz="914400"/>
            <a:r>
              <a:rPr lang="en-US" sz="3600" dirty="0">
                <a:latin typeface="Arial Nova" panose="020B0504020202020204" pitchFamily="34" charset="0"/>
              </a:rPr>
              <a:t>Comic Rating Systems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A7377D-0448-6ADC-4A9A-8A1D26D07795}"/>
              </a:ext>
            </a:extLst>
          </p:cNvPr>
          <p:cNvSpPr txBox="1"/>
          <p:nvPr/>
        </p:nvSpPr>
        <p:spPr>
          <a:xfrm>
            <a:off x="522141" y="794062"/>
            <a:ext cx="53700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ova" panose="020B0504020202020204" pitchFamily="34" charset="0"/>
              </a:rPr>
              <a:t>DC Comics Rating System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2" name="Picture 11" descr="A close-up of a text&#10;&#10;Description automatically generated">
            <a:extLst>
              <a:ext uri="{FF2B5EF4-FFF2-40B4-BE49-F238E27FC236}">
                <a16:creationId xmlns:a16="http://schemas.microsoft.com/office/drawing/2014/main" id="{F476461A-8A2A-3708-5873-25EFE4220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523" y="1221088"/>
            <a:ext cx="5187748" cy="157693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31992EE-2F9D-2BD1-0E95-F82D112C7788}"/>
              </a:ext>
            </a:extLst>
          </p:cNvPr>
          <p:cNvSpPr txBox="1"/>
          <p:nvPr/>
        </p:nvSpPr>
        <p:spPr>
          <a:xfrm>
            <a:off x="706583" y="2737922"/>
            <a:ext cx="38110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ova" panose="020B0504020202020204" pitchFamily="34" charset="0"/>
              </a:rPr>
              <a:t>https://www.dc.com/blog/2012/08/07/ratings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909206-3FB7-DF68-A579-6BC8F67B130C}"/>
              </a:ext>
            </a:extLst>
          </p:cNvPr>
          <p:cNvSpPr txBox="1"/>
          <p:nvPr/>
        </p:nvSpPr>
        <p:spPr>
          <a:xfrm>
            <a:off x="6677410" y="1228360"/>
            <a:ext cx="54397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ova" panose="020B0504020202020204" pitchFamily="34" charset="0"/>
              </a:rPr>
              <a:t>Add rating to bibliographic record using MARC 521 field:</a:t>
            </a:r>
          </a:p>
          <a:p>
            <a:endParaRPr lang="en-US" sz="2400" dirty="0">
              <a:latin typeface="Arial Nova" panose="020B0504020202020204" pitchFamily="34" charset="0"/>
            </a:endParaRPr>
          </a:p>
          <a:p>
            <a:r>
              <a:rPr lang="en-US" sz="2400" dirty="0">
                <a:latin typeface="Arial Nova" panose="020B0504020202020204" pitchFamily="34" charset="0"/>
              </a:rPr>
              <a:t>521 8# $a Rated T+.</a:t>
            </a:r>
          </a:p>
        </p:txBody>
      </p:sp>
      <p:pic>
        <p:nvPicPr>
          <p:cNvPr id="4" name="Picture 3" descr="A group of books with barcode labels showing rating for the books.">
            <a:extLst>
              <a:ext uri="{FF2B5EF4-FFF2-40B4-BE49-F238E27FC236}">
                <a16:creationId xmlns:a16="http://schemas.microsoft.com/office/drawing/2014/main" id="{8FDB94E8-C74E-F195-3F63-60C557CC29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b="5318"/>
          <a:stretch/>
        </p:blipFill>
        <p:spPr>
          <a:xfrm>
            <a:off x="0" y="3138032"/>
            <a:ext cx="12192001" cy="3714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9586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9B1D2-BB3F-7FFA-0BFE-3F67E5EF2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852997"/>
            <a:ext cx="3290887" cy="2452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000" dirty="0">
                <a:latin typeface="Arial Nova" panose="020B0504020202020204" pitchFamily="34" charset="0"/>
              </a:rPr>
              <a:t>Classification/Shelving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ACA6182-C233-1EC0-A241-189FD16DC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t="22704" b="22704"/>
          <a:stretch/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1C26D9-2174-9618-1F37-DF17330D87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25574" y="3875398"/>
            <a:ext cx="7485413" cy="2452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285744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ova" panose="020B0504020202020204" pitchFamily="34" charset="0"/>
              </a:rPr>
              <a:t>Not covered in the Best Practices document.</a:t>
            </a:r>
          </a:p>
          <a:p>
            <a:pPr marL="285744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ova" panose="020B0504020202020204" pitchFamily="34" charset="0"/>
              </a:rPr>
              <a:t>So many options!</a:t>
            </a:r>
          </a:p>
          <a:p>
            <a:pPr marL="285744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ova" panose="020B0504020202020204" pitchFamily="34" charset="0"/>
              </a:rPr>
              <a:t>What’s best for your user community?</a:t>
            </a:r>
          </a:p>
          <a:p>
            <a:pPr marL="285744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ova" panose="020B0504020202020204" pitchFamily="34" charset="0"/>
              </a:rPr>
              <a:t>Watch your listservs for a survey!</a:t>
            </a:r>
          </a:p>
          <a:p>
            <a:pPr marL="285744" indent="-228600" defTabSz="9144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23528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2C368-DDDE-4873-14A5-F587FDBEC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956" y="467360"/>
            <a:ext cx="4608905" cy="1036948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rial Nova" panose="020B0504020202020204" pitchFamily="34" charset="0"/>
              </a:rPr>
              <a:t>Other Helpful Resources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C49970-3D98-62B7-7911-0572B9AB01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7942" y="2047241"/>
            <a:ext cx="4750305" cy="3306451"/>
          </a:xfrm>
        </p:spPr>
        <p:txBody>
          <a:bodyPr>
            <a:norm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  <a:hlinkClick r:id="rId2"/>
              </a:rPr>
              <a:t>GNCRT Round Table</a:t>
            </a:r>
            <a:endParaRPr lang="en-US" sz="2400" dirty="0">
              <a:latin typeface="Arial Nova" panose="020B0504020202020204" pitchFamily="34" charset="0"/>
              <a:hlinkClick r:id="rId3"/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  <a:hlinkClick r:id="rId3"/>
              </a:rPr>
              <a:t>No Flying No Tights</a:t>
            </a:r>
            <a:endParaRPr lang="en-US" sz="2400" dirty="0">
              <a:latin typeface="Arial Nova" panose="020B0504020202020204" pitchFamily="34" charset="0"/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  <a:hlinkClick r:id="rId4"/>
              </a:rPr>
              <a:t>Comic Books Legal Defense Fund</a:t>
            </a:r>
            <a:endParaRPr lang="en-US" sz="2400" dirty="0">
              <a:latin typeface="Arial Nova" panose="020B0504020202020204" pitchFamily="34" charset="0"/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  <a:hlinkClick r:id="rId5"/>
              </a:rPr>
              <a:t>Grand Comics Database</a:t>
            </a:r>
            <a:endParaRPr lang="en-US" sz="2400" dirty="0">
              <a:latin typeface="Arial Nova" panose="020B0504020202020204" pitchFamily="34" charset="0"/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n-US" sz="2800" dirty="0">
              <a:latin typeface="Arial Nova" panose="020B0504020202020204" pitchFamily="34" charset="0"/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8" name="Picture 7" descr="A screenshot of a the Spider-Man page from Grand Comics Database.">
            <a:extLst>
              <a:ext uri="{FF2B5EF4-FFF2-40B4-BE49-F238E27FC236}">
                <a16:creationId xmlns:a16="http://schemas.microsoft.com/office/drawing/2014/main" id="{B7014EB0-4225-A176-D96C-D3180AF69D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2611" y="929483"/>
            <a:ext cx="7411667" cy="4781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6465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59CA81-BF35-BC5C-1FD6-25028642D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17F82DA-B45F-2D50-D9B1-C4F84807DE78}"/>
              </a:ext>
            </a:extLst>
          </p:cNvPr>
          <p:cNvSpPr txBox="1"/>
          <p:nvPr/>
        </p:nvSpPr>
        <p:spPr>
          <a:xfrm>
            <a:off x="446116" y="456276"/>
            <a:ext cx="8282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 Nova" panose="020B0504020202020204" pitchFamily="34" charset="0"/>
              </a:rPr>
              <a:t>Take-aways &amp; Recommendations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EAD0CA-E0CA-CB14-4CAC-E5DEC84F54B2}"/>
              </a:ext>
            </a:extLst>
          </p:cNvPr>
          <p:cNvSpPr txBox="1"/>
          <p:nvPr/>
        </p:nvSpPr>
        <p:spPr>
          <a:xfrm>
            <a:off x="540326" y="1397674"/>
            <a:ext cx="10066713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Download the Best Practices for future reference!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Use consistent practices for cataloging method and shelving!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Don’t forget to update bibliographic records for multi-volume sets with volume titles and other volume-specific information!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Remember that many popular characters, their locations, and their organizations are established as subject headings, so don’t forget to use them!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Make use of genre headings!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Record DEI topics through use of alternative vocabularies!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Adopt practices that best serve your local user group!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EDA876-805F-0C9B-9EC8-AF8145923058}"/>
              </a:ext>
            </a:extLst>
          </p:cNvPr>
          <p:cNvSpPr txBox="1"/>
          <p:nvPr/>
        </p:nvSpPr>
        <p:spPr>
          <a:xfrm>
            <a:off x="320512" y="6217058"/>
            <a:ext cx="55900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 Nova" panose="020B0504020202020204" pitchFamily="34" charset="0"/>
              </a:rPr>
              <a:t>Image credit: "Comic Books" by Sam Howzit is licensed under CC BY 2.0. To view a copy of this license, visit https://creativecommons.org/licenses/by/2.0/?ref=openverse. </a:t>
            </a:r>
          </a:p>
        </p:txBody>
      </p:sp>
    </p:spTree>
    <p:extLst>
      <p:ext uri="{BB962C8B-B14F-4D97-AF65-F5344CB8AC3E}">
        <p14:creationId xmlns:p14="http://schemas.microsoft.com/office/powerpoint/2010/main" val="2890890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3F7882-B128-E693-AEF6-D9A01785A8E6}"/>
              </a:ext>
            </a:extLst>
          </p:cNvPr>
          <p:cNvSpPr txBox="1"/>
          <p:nvPr/>
        </p:nvSpPr>
        <p:spPr>
          <a:xfrm>
            <a:off x="8273289" y="1557619"/>
            <a:ext cx="3822189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800" dirty="0">
                <a:latin typeface="Arial Nova" panose="020B0504020202020204" pitchFamily="34" charset="0"/>
              </a:rPr>
              <a:t>Questions?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latin typeface="Arial Nova" panose="020B0504020202020204" pitchFamily="34" charset="0"/>
              </a:rPr>
              <a:t>Jessica Hayden (she/her)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latin typeface="Arial Nova" panose="020B0504020202020204" pitchFamily="34" charset="0"/>
              </a:rPr>
              <a:t>Coordinator of Technical Services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latin typeface="Arial Nova" panose="020B0504020202020204" pitchFamily="34" charset="0"/>
              </a:rPr>
              <a:t>Berea College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latin typeface="Arial Nova" panose="020B0504020202020204" pitchFamily="34" charset="0"/>
              </a:rPr>
              <a:t>haydenj@berea.edu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DF1073-4AF3-19CB-F445-42FB9442A2FA}"/>
              </a:ext>
            </a:extLst>
          </p:cNvPr>
          <p:cNvSpPr txBox="1"/>
          <p:nvPr/>
        </p:nvSpPr>
        <p:spPr>
          <a:xfrm>
            <a:off x="7797338" y="6043353"/>
            <a:ext cx="42016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 Nova" panose="020B0504020202020204" pitchFamily="34" charset="0"/>
              </a:rPr>
              <a:t>Image credit: https://www.facebook.com/willeisnerweek/</a:t>
            </a:r>
            <a:endParaRPr lang="en-US" dirty="0"/>
          </a:p>
        </p:txBody>
      </p:sp>
      <p:pic>
        <p:nvPicPr>
          <p:cNvPr id="5" name="Picture 4" descr="A red circle with black text&#10;&#10;Description automatically generated">
            <a:extLst>
              <a:ext uri="{FF2B5EF4-FFF2-40B4-BE49-F238E27FC236}">
                <a16:creationId xmlns:a16="http://schemas.microsoft.com/office/drawing/2014/main" id="{707C91BE-BDEC-E19A-3874-1DD3AE637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84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185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8C0DDC-D116-43DA-B0B5-A6A82668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6"/>
            <a:ext cx="5251316" cy="180730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>
                <a:latin typeface="Arial Nova" panose="020B0504020202020204" pitchFamily="34" charset="0"/>
              </a:rPr>
              <a:t>What makes comics cataloging difficult?</a:t>
            </a:r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0B0D10BE-74C8-AD7A-BF72-C8BEC28F7F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13856" r="1" b="4486"/>
          <a:stretch/>
        </p:blipFill>
        <p:spPr>
          <a:xfrm>
            <a:off x="6294491" y="9"/>
            <a:ext cx="5962785" cy="6857991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graphicFrame>
        <p:nvGraphicFramePr>
          <p:cNvPr id="35" name="Content Placeholder 4">
            <a:extLst>
              <a:ext uri="{FF2B5EF4-FFF2-40B4-BE49-F238E27FC236}">
                <a16:creationId xmlns:a16="http://schemas.microsoft.com/office/drawing/2014/main" id="{F97A2FAC-8CB4-A3F0-7138-451BD0B05C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4718313"/>
              </p:ext>
            </p:extLst>
          </p:nvPr>
        </p:nvGraphicFramePr>
        <p:xfrm>
          <a:off x="838200" y="2333298"/>
          <a:ext cx="5124584" cy="3002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22A9000-5277-4E5F-828A-6D6E843759FF}"/>
              </a:ext>
            </a:extLst>
          </p:cNvPr>
          <p:cNvSpPr txBox="1"/>
          <p:nvPr/>
        </p:nvSpPr>
        <p:spPr>
          <a:xfrm>
            <a:off x="2772507" y="6061270"/>
            <a:ext cx="4529515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 Nova" panose="020B0504020202020204" pitchFamily="34" charset="0"/>
              </a:rPr>
              <a:t>Image credit:</a:t>
            </a:r>
          </a:p>
          <a:p>
            <a:r>
              <a:rPr lang="en-US" sz="1100" dirty="0">
                <a:latin typeface="Arial Nova" panose="020B0504020202020204" pitchFamily="34" charset="0"/>
              </a:rPr>
              <a:t>(1938). Detective Comics: det. cover of number 13. Retrieved from </a:t>
            </a:r>
            <a:r>
              <a:rPr lang="en-US" sz="1100" dirty="0">
                <a:latin typeface="Arial Nova" panose="020B0504020202020204" pitchFamily="34" charset="0"/>
                <a:hlinkClick r:id="rId8"/>
              </a:rPr>
              <a:t>https://library.artstor.org/asset/ARTSTOR_103_41822001033867</a:t>
            </a:r>
            <a:endParaRPr lang="en-US" sz="1100" dirty="0">
              <a:latin typeface="Arial Nova" panose="020B05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373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CF0BD47-E521-F14C-C607-FC859D6C32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alphaModFix amt="50000"/>
          </a:blip>
          <a:srcRect t="18258" b="10819"/>
          <a:stretch/>
        </p:blipFill>
        <p:spPr>
          <a:xfrm>
            <a:off x="-3048" y="0"/>
            <a:ext cx="9609336" cy="6857998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9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8C0DDC-D116-43DA-B0B5-A6A82668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712" y="112705"/>
            <a:ext cx="5413709" cy="964257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dirty="0">
                <a:latin typeface="Arial Nova" panose="020B0504020202020204" pitchFamily="34" charset="0"/>
              </a:rPr>
              <a:t>Help is out there…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020911-ABD9-9D55-F276-7D30B3DE2BFD}"/>
              </a:ext>
            </a:extLst>
          </p:cNvPr>
          <p:cNvSpPr txBox="1"/>
          <p:nvPr/>
        </p:nvSpPr>
        <p:spPr>
          <a:xfrm>
            <a:off x="4242063" y="970961"/>
            <a:ext cx="79245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 Nova" panose="020B0504020202020204" pitchFamily="34" charset="0"/>
              </a:rPr>
              <a:t>In 2022, the Metadata and Cataloging Committee of the GNCRT published Best Practices for Cataloging Comics and Graphic Novels using RDA and MARC21. The guide is available for free download from the </a:t>
            </a:r>
            <a:r>
              <a:rPr lang="en-US" sz="2800" dirty="0">
                <a:latin typeface="Arial Nova" panose="020B0504020202020204" pitchFamily="34" charset="0"/>
                <a:hlinkClick r:id="rId3"/>
              </a:rPr>
              <a:t>ALA Institutional Repository</a:t>
            </a:r>
            <a:r>
              <a:rPr lang="en-US" sz="2800" dirty="0">
                <a:latin typeface="Arial Nova" panose="020B0504020202020204" pitchFamily="34" charset="0"/>
              </a:rPr>
              <a:t>!</a:t>
            </a:r>
          </a:p>
        </p:txBody>
      </p:sp>
      <p:pic>
        <p:nvPicPr>
          <p:cNvPr id="3" name="Picture 2" descr="A qr code with different shapes and sizes&#10;&#10;Description automatically generated">
            <a:extLst>
              <a:ext uri="{FF2B5EF4-FFF2-40B4-BE49-F238E27FC236}">
                <a16:creationId xmlns:a16="http://schemas.microsoft.com/office/drawing/2014/main" id="{ED81126B-9EDC-B2A8-D3B1-7A8270F397B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8491887" y="3428999"/>
            <a:ext cx="2980628" cy="29806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D973B8-397C-D8C4-3D22-FA3B7FFF949F}"/>
              </a:ext>
            </a:extLst>
          </p:cNvPr>
          <p:cNvSpPr txBox="1"/>
          <p:nvPr/>
        </p:nvSpPr>
        <p:spPr>
          <a:xfrm>
            <a:off x="2" y="5867395"/>
            <a:ext cx="306370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Arial Nova" panose="020B0504020202020204" pitchFamily="34" charset="0"/>
              </a:rPr>
              <a:t>Image credit:</a:t>
            </a:r>
          </a:p>
          <a:p>
            <a:r>
              <a:rPr lang="en-US" sz="1100" dirty="0">
                <a:solidFill>
                  <a:schemeClr val="bg1"/>
                </a:solidFill>
                <a:latin typeface="Arial Nova" panose="020B0504020202020204" pitchFamily="34" charset="0"/>
              </a:rPr>
              <a:t>"</a:t>
            </a:r>
            <a:r>
              <a:rPr lang="en-US" sz="1100" dirty="0">
                <a:solidFill>
                  <a:schemeClr val="bg1"/>
                </a:solidFill>
                <a:latin typeface="Arial Nova" panose="020B05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Batman Bat Signal for Adam West</a:t>
            </a:r>
            <a:r>
              <a:rPr lang="en-US" sz="1100" dirty="0">
                <a:solidFill>
                  <a:schemeClr val="bg1"/>
                </a:solidFill>
                <a:latin typeface="Arial Nova" panose="020B0504020202020204" pitchFamily="34" charset="0"/>
              </a:rPr>
              <a:t>" by </a:t>
            </a:r>
            <a:r>
              <a:rPr lang="en-US" sz="1100" dirty="0" err="1">
                <a:solidFill>
                  <a:schemeClr val="bg1"/>
                </a:solidFill>
                <a:latin typeface="Arial Nova" panose="020B05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Brian.Neudorff</a:t>
            </a:r>
            <a:r>
              <a:rPr lang="en-US" sz="1100" dirty="0">
                <a:solidFill>
                  <a:schemeClr val="bg1"/>
                </a:solidFill>
                <a:latin typeface="Arial Nova" panose="020B0504020202020204" pitchFamily="34" charset="0"/>
              </a:rPr>
              <a:t> is licensed under </a:t>
            </a:r>
            <a:r>
              <a:rPr lang="en-US" sz="1100" dirty="0">
                <a:solidFill>
                  <a:schemeClr val="bg1"/>
                </a:solidFill>
                <a:latin typeface="Arial Nova" panose="020B05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2.0</a:t>
            </a:r>
            <a:r>
              <a:rPr lang="en-US" sz="1100" dirty="0">
                <a:solidFill>
                  <a:schemeClr val="bg1"/>
                </a:solidFill>
                <a:latin typeface="Arial Nova" panose="020B0504020202020204" pitchFamily="34" charset="0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633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B712DE89-B703-DD9C-5294-7A9837D4A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332" y="1545206"/>
            <a:ext cx="8086906" cy="37675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C715F2-887D-BFA2-8659-A1BF8595AD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71630" y="877944"/>
            <a:ext cx="4098587" cy="5385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B5F251-5A64-1C69-D375-AE4DCF31A1EB}"/>
              </a:ext>
            </a:extLst>
          </p:cNvPr>
          <p:cNvSpPr txBox="1"/>
          <p:nvPr/>
        </p:nvSpPr>
        <p:spPr>
          <a:xfrm>
            <a:off x="4170217" y="5837936"/>
            <a:ext cx="69942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 Nova" panose="020B0504020202020204" pitchFamily="34" charset="0"/>
              </a:rPr>
              <a:t>Text for this slide and two following excerpted from:</a:t>
            </a:r>
            <a:endParaRPr lang="en-US" sz="1100" dirty="0">
              <a:latin typeface="Arial Nova" panose="020B0504020202020204" pitchFamily="34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sz="1100" dirty="0">
                <a:latin typeface="Arial Nova" panose="020B0504020202020204" pitchFamily="34" charset="0"/>
                <a:hlinkClick r:id="rId4"/>
              </a:rPr>
              <a:t>https://noflyingnotights.com/blog/2023/02/04/ask-the-comics-librarians-cataloging-series/</a:t>
            </a:r>
            <a:endParaRPr lang="en-US" sz="1100" dirty="0">
              <a:latin typeface="Arial Nova" panose="020B0504020202020204" pitchFamily="34" charset="0"/>
            </a:endParaRPr>
          </a:p>
          <a:p>
            <a:r>
              <a:rPr lang="en-US" sz="1100" dirty="0">
                <a:latin typeface="Arial Nova" panose="020B0504020202020204" pitchFamily="34" charset="0"/>
              </a:rPr>
              <a:t>Ask the Comics Librarians: Cataloging Series, Deborah Tomaras &amp; Allison Bailund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5DE65E-BE69-707A-4719-16299372AC6B}"/>
              </a:ext>
            </a:extLst>
          </p:cNvPr>
          <p:cNvSpPr txBox="1"/>
          <p:nvPr/>
        </p:nvSpPr>
        <p:spPr>
          <a:xfrm>
            <a:off x="490195" y="416279"/>
            <a:ext cx="1092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ova" panose="020B0504020202020204" pitchFamily="34" charset="0"/>
              </a:rPr>
              <a:t>How to Catalog? Individual Records? Multi-Volume Record? Serial Record?</a:t>
            </a:r>
          </a:p>
        </p:txBody>
      </p:sp>
    </p:spTree>
    <p:extLst>
      <p:ext uri="{BB962C8B-B14F-4D97-AF65-F5344CB8AC3E}">
        <p14:creationId xmlns:p14="http://schemas.microsoft.com/office/powerpoint/2010/main" val="3337841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text on a white background&#10;&#10;Description automatically generated">
            <a:extLst>
              <a:ext uri="{FF2B5EF4-FFF2-40B4-BE49-F238E27FC236}">
                <a16:creationId xmlns:a16="http://schemas.microsoft.com/office/drawing/2014/main" id="{C195BF11-3EFC-6D7C-6CD2-31A1CE00F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01" y="886691"/>
            <a:ext cx="8641020" cy="50846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B29064A-E36F-760E-66E0-8E5E88C38C6E}"/>
              </a:ext>
            </a:extLst>
          </p:cNvPr>
          <p:cNvSpPr txBox="1"/>
          <p:nvPr/>
        </p:nvSpPr>
        <p:spPr>
          <a:xfrm>
            <a:off x="777319" y="416279"/>
            <a:ext cx="10637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ova" panose="020B0504020202020204" pitchFamily="34" charset="0"/>
              </a:rPr>
              <a:t>How to Catalog? Individual Records? Multi-Volume Record? Serial Record?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0D37CD-3D92-9DC6-8575-F0A34875A4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596054" y="1121532"/>
            <a:ext cx="3595946" cy="5519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3944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101B3CC-B49F-4CE0-B198-228D1D428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Picture 8" descr="Cover image of Batman No. 1 Spring Issue demonstrating similarity to serial publications. Text in bottom right reads all brand new adventures of the Batman. ">
            <a:extLst>
              <a:ext uri="{FF2B5EF4-FFF2-40B4-BE49-F238E27FC236}">
                <a16:creationId xmlns:a16="http://schemas.microsoft.com/office/drawing/2014/main" id="{CEA49061-7B87-F985-4224-1995D7829A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" b="6334"/>
          <a:stretch/>
        </p:blipFill>
        <p:spPr>
          <a:xfrm>
            <a:off x="262255" y="977859"/>
            <a:ext cx="4276956" cy="57436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AB208A0-E9AC-E782-2172-2CAB176376A6}"/>
              </a:ext>
            </a:extLst>
          </p:cNvPr>
          <p:cNvSpPr txBox="1"/>
          <p:nvPr/>
        </p:nvSpPr>
        <p:spPr>
          <a:xfrm>
            <a:off x="4921838" y="6111680"/>
            <a:ext cx="593621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 Nova" panose="020B0504020202020204" pitchFamily="34" charset="0"/>
              </a:rPr>
              <a:t>Image credit:</a:t>
            </a:r>
          </a:p>
          <a:p>
            <a:r>
              <a:rPr lang="en-US" sz="1100" dirty="0">
                <a:latin typeface="Arial Nova" panose="020B0504020202020204" pitchFamily="34" charset="0"/>
              </a:rPr>
              <a:t>(1940). Batman #1: det.: cover. Retrieved from </a:t>
            </a:r>
            <a:r>
              <a:rPr lang="en-US" sz="1100" dirty="0">
                <a:latin typeface="Arial Nova" panose="020B0504020202020204" pitchFamily="34" charset="0"/>
                <a:hlinkClick r:id="rId3"/>
              </a:rPr>
              <a:t>https://library.artstor.org/asset/ARTSTOR_103_41822001033503</a:t>
            </a:r>
            <a:endParaRPr lang="en-US" sz="1100" dirty="0">
              <a:latin typeface="Arial Nova" panose="020B0504020202020204" pitchFamily="34" charset="0"/>
            </a:endParaRP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D74BB1-39CB-986D-3081-B27256861E55}"/>
              </a:ext>
            </a:extLst>
          </p:cNvPr>
          <p:cNvSpPr txBox="1"/>
          <p:nvPr/>
        </p:nvSpPr>
        <p:spPr>
          <a:xfrm>
            <a:off x="777319" y="318819"/>
            <a:ext cx="10637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ova" panose="020B0504020202020204" pitchFamily="34" charset="0"/>
              </a:rPr>
              <a:t>How to Catalog? Individual Records? Multi-Volume Record? Serial Record?</a:t>
            </a:r>
          </a:p>
        </p:txBody>
      </p:sp>
      <p:pic>
        <p:nvPicPr>
          <p:cNvPr id="5" name="Picture 4" descr="A white page with black text&#10;&#10;Description automatically generated">
            <a:extLst>
              <a:ext uri="{FF2B5EF4-FFF2-40B4-BE49-F238E27FC236}">
                <a16:creationId xmlns:a16="http://schemas.microsoft.com/office/drawing/2014/main" id="{7BDA5ACF-9B07-2FCF-2D73-D2A7F4F4A3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9211" y="1565410"/>
            <a:ext cx="7601369" cy="372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85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99F1FFA9-D672-408C-9220-ADEEC6ABD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05BEBB-2C01-3CA9-2381-CCD2E4BB6914}"/>
              </a:ext>
            </a:extLst>
          </p:cNvPr>
          <p:cNvSpPr txBox="1"/>
          <p:nvPr/>
        </p:nvSpPr>
        <p:spPr>
          <a:xfrm>
            <a:off x="424206" y="499621"/>
            <a:ext cx="4299474" cy="5957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>
                <a:latin typeface="Arial Nova" panose="020B0504020202020204" pitchFamily="34" charset="0"/>
              </a:rPr>
              <a:t>How would you catalog these?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900" dirty="0"/>
              <a:t> </a:t>
            </a:r>
          </a:p>
          <a:p>
            <a:pPr marL="285744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You have 3 volumes from the Neil </a:t>
            </a:r>
            <a:r>
              <a:rPr lang="en-US" sz="2400" dirty="0" err="1">
                <a:latin typeface="Arial Nova" panose="020B0504020202020204" pitchFamily="34" charset="0"/>
              </a:rPr>
              <a:t>Gaiman</a:t>
            </a:r>
            <a:r>
              <a:rPr lang="en-US" sz="2400" dirty="0">
                <a:latin typeface="Arial Nova" panose="020B0504020202020204" pitchFamily="34" charset="0"/>
              </a:rPr>
              <a:t> Library published by Dark Horse.</a:t>
            </a:r>
          </a:p>
          <a:p>
            <a:pPr marL="285744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Each volume is a graphic adaptation of one of </a:t>
            </a:r>
            <a:r>
              <a:rPr lang="en-US" sz="2400" dirty="0" err="1">
                <a:latin typeface="Arial Nova" panose="020B0504020202020204" pitchFamily="34" charset="0"/>
              </a:rPr>
              <a:t>Gaiman’s</a:t>
            </a:r>
            <a:r>
              <a:rPr lang="en-US" sz="2400" dirty="0">
                <a:latin typeface="Arial Nova" panose="020B0504020202020204" pitchFamily="34" charset="0"/>
              </a:rPr>
              <a:t> short stories.</a:t>
            </a:r>
          </a:p>
          <a:p>
            <a:pPr marL="285744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Each volume is adapted and drawn by a different comics artist.</a:t>
            </a:r>
          </a:p>
          <a:p>
            <a:pPr marL="285744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There are more titles in this series.</a:t>
            </a:r>
          </a:p>
        </p:txBody>
      </p:sp>
      <p:pic>
        <p:nvPicPr>
          <p:cNvPr id="3" name="Picture 2" descr="Three books on a table, including Troll Bridge, Forbidden Brides of the Faceless Slaves in the Secret House of the Dread Desire, and How to Talk to Girls at Parties from the Neil Gaiman Library.">
            <a:extLst>
              <a:ext uri="{FF2B5EF4-FFF2-40B4-BE49-F238E27FC236}">
                <a16:creationId xmlns:a16="http://schemas.microsoft.com/office/drawing/2014/main" id="{16E61CB3-3933-260A-989F-4D17FBB691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0"/>
          </a:blip>
          <a:srcRect t="2398" r="-1" b="9821"/>
          <a:stretch/>
        </p:blipFill>
        <p:spPr>
          <a:xfrm>
            <a:off x="4904316" y="-4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BF649FD4-0C73-46A9-25E7-8D891F4A35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l="13079" r="12931" b="-1"/>
          <a:stretch/>
        </p:blipFill>
        <p:spPr>
          <a:xfrm>
            <a:off x="4713017" y="3802957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27572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ix books on a table from the Pet Shop of Horrors series.">
            <a:extLst>
              <a:ext uri="{FF2B5EF4-FFF2-40B4-BE49-F238E27FC236}">
                <a16:creationId xmlns:a16="http://schemas.microsoft.com/office/drawing/2014/main" id="{A24FCE9E-7D19-F34F-E824-3C12978591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09" b="2"/>
          <a:stretch/>
        </p:blipFill>
        <p:spPr>
          <a:xfrm>
            <a:off x="21" y="10"/>
            <a:ext cx="7390243" cy="6857991"/>
          </a:xfrm>
          <a:prstGeom prst="rect">
            <a:avLst/>
          </a:prstGeom>
        </p:spPr>
      </p:pic>
      <p:sp>
        <p:nvSpPr>
          <p:cNvPr id="34" name="Rectangle 28">
            <a:extLst>
              <a:ext uri="{FF2B5EF4-FFF2-40B4-BE49-F238E27FC236}">
                <a16:creationId xmlns:a16="http://schemas.microsoft.com/office/drawing/2014/main" id="{AE3A741D-C19B-960A-5803-1C588714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879678" y="2347417"/>
            <a:ext cx="1630908" cy="7390263"/>
          </a:xfrm>
          <a:prstGeom prst="rect">
            <a:avLst/>
          </a:prstGeom>
          <a:gradFill>
            <a:gsLst>
              <a:gs pos="0">
                <a:schemeClr val="accent5"/>
              </a:gs>
              <a:gs pos="47000">
                <a:schemeClr val="accent2"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id="{DC39DE25-0E4E-0AA7-0932-1D78C237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 flipV="1">
            <a:off x="-1919061" y="1919060"/>
            <a:ext cx="6854280" cy="3016159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47000">
                <a:schemeClr val="accent2">
                  <a:alpha val="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D6EA299-0840-6DEA-E670-C49AEBC87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461658" y="4425057"/>
            <a:ext cx="2928605" cy="2432945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1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05BEBB-2C01-3CA9-2381-CCD2E4BB6914}"/>
              </a:ext>
            </a:extLst>
          </p:cNvPr>
          <p:cNvSpPr txBox="1"/>
          <p:nvPr/>
        </p:nvSpPr>
        <p:spPr>
          <a:xfrm>
            <a:off x="7588578" y="659877"/>
            <a:ext cx="4449452" cy="592003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>
                <a:latin typeface="Arial Nova" panose="020B0504020202020204" pitchFamily="34" charset="0"/>
              </a:rPr>
              <a:t>How would you catalog these?</a:t>
            </a:r>
          </a:p>
          <a:p>
            <a:pPr marL="285744" indent="-285744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You have the first 3 volumes of the Manga series, Pet Shop of Horrors, and the first 3 volumes of the spin-off series, Pet Shop of Horrors: Tokyo, both published in English by </a:t>
            </a:r>
            <a:r>
              <a:rPr lang="en-US" sz="2400" dirty="0" err="1">
                <a:latin typeface="Arial Nova" panose="020B0504020202020204" pitchFamily="34" charset="0"/>
              </a:rPr>
              <a:t>Tokyopop</a:t>
            </a:r>
            <a:r>
              <a:rPr lang="en-US" sz="2400" dirty="0">
                <a:latin typeface="Arial Nova" panose="020B0504020202020204" pitchFamily="34" charset="0"/>
              </a:rPr>
              <a:t>.</a:t>
            </a:r>
          </a:p>
          <a:p>
            <a:pPr marL="285744" indent="-285744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Both series written and illustrated by Matsuri </a:t>
            </a:r>
            <a:r>
              <a:rPr lang="en-US" sz="2400" dirty="0" err="1">
                <a:latin typeface="Arial Nova" panose="020B0504020202020204" pitchFamily="34" charset="0"/>
              </a:rPr>
              <a:t>Akino</a:t>
            </a:r>
            <a:r>
              <a:rPr lang="en-US" sz="2400" dirty="0">
                <a:latin typeface="Arial Nova" panose="020B0504020202020204" pitchFamily="34" charset="0"/>
              </a:rPr>
              <a:t>.</a:t>
            </a:r>
          </a:p>
          <a:p>
            <a:pPr marL="285744" indent="-285744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There are 10 volumes in the original </a:t>
            </a:r>
            <a:r>
              <a:rPr lang="en-US" sz="2400" dirty="0" err="1">
                <a:latin typeface="Arial Nova" panose="020B0504020202020204" pitchFamily="34" charset="0"/>
              </a:rPr>
              <a:t>Tokyopop</a:t>
            </a:r>
            <a:r>
              <a:rPr lang="en-US" sz="2400" dirty="0">
                <a:latin typeface="Arial Nova" panose="020B0504020202020204" pitchFamily="34" charset="0"/>
              </a:rPr>
              <a:t> series, and 8 in the spin-off.</a:t>
            </a:r>
          </a:p>
          <a:p>
            <a:pPr marL="285744" indent="-285744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Each volume contains four individually-titled short stories.</a:t>
            </a:r>
          </a:p>
        </p:txBody>
      </p:sp>
    </p:spTree>
    <p:extLst>
      <p:ext uri="{BB962C8B-B14F-4D97-AF65-F5344CB8AC3E}">
        <p14:creationId xmlns:p14="http://schemas.microsoft.com/office/powerpoint/2010/main" val="593974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CAFE5EA-E82A-92E9-0EC8-D07793CA2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135" y="799496"/>
            <a:ext cx="2946400" cy="1027056"/>
          </a:xfrm>
        </p:spPr>
        <p:txBody>
          <a:bodyPr>
            <a:noAutofit/>
          </a:bodyPr>
          <a:lstStyle/>
          <a:p>
            <a:pPr algn="ctr"/>
            <a:r>
              <a:rPr lang="en-US" sz="3600" dirty="0">
                <a:latin typeface="Arial Nova" panose="020B0504020202020204" pitchFamily="34" charset="0"/>
              </a:rPr>
              <a:t>Relator Terms </a:t>
            </a:r>
            <a:r>
              <a:rPr lang="en-US" sz="2800" dirty="0">
                <a:latin typeface="Arial Nova" panose="020B0504020202020204" pitchFamily="34" charset="0"/>
              </a:rPr>
              <a:t>(Appendix 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DBF7B-1279-53A3-78B9-2464AC408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8C1E5-FB55-42F5-BD6D-9CC153FCDBE6}" type="slidenum">
              <a:rPr lang="en-US" smtClean="0"/>
              <a:t>9</a:t>
            </a:fld>
            <a:endParaRPr lang="en-US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C19FFB4-9A2E-5AC9-5BA2-DF99E7C6BF36}"/>
              </a:ext>
            </a:extLst>
          </p:cNvPr>
          <p:cNvSpPr txBox="1">
            <a:spLocks/>
          </p:cNvSpPr>
          <p:nvPr/>
        </p:nvSpPr>
        <p:spPr>
          <a:xfrm>
            <a:off x="140135" y="2145638"/>
            <a:ext cx="3441266" cy="4393276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Author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Artist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Colorist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Cover artist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Illustrator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Inker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Letterer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Penciller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400" dirty="0">
                <a:latin typeface="Arial Nova" panose="020B0504020202020204" pitchFamily="34" charset="0"/>
              </a:rPr>
              <a:t>Translator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sz="3200" dirty="0">
              <a:latin typeface="Arial Nova" panose="020B0504020202020204" pitchFamily="34" charset="0"/>
            </a:endParaRPr>
          </a:p>
        </p:txBody>
      </p:sp>
      <p:pic>
        <p:nvPicPr>
          <p:cNvPr id="9" name="Picture 8" descr="Title page from Jim Henson's The Storyteller Fairies listing credits for the volume and each story included.">
            <a:extLst>
              <a:ext uri="{FF2B5EF4-FFF2-40B4-BE49-F238E27FC236}">
                <a16:creationId xmlns:a16="http://schemas.microsoft.com/office/drawing/2014/main" id="{10F3061C-D123-EA1F-2468-D03147F87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284" y="0"/>
            <a:ext cx="87917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4461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APP_VERSION" val="1.9.0.5012"/>
  <p:tag name="SLIDO_PRESENTATION_ID" val="00000000-0000-0000-0000-000000000000"/>
  <p:tag name="SLIDO_EVENT_UUID" val="3de43eab-8d48-4a00-9503-609754a3b36b"/>
  <p:tag name="SLIDO_EVENT_SECTION_UUID" val="3be5cb4a-6061-47ab-b37e-734aa5b0d704"/>
</p:tagLst>
</file>

<file path=ppt/theme/theme1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A8DA88-2D67-4B30-8205-C52078711284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9CFB608F-E2ED-4AA5-B472-3C2C89444F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D2896BB-5566-4403-84AA-2FD10D9622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1082</TotalTime>
  <Words>898</Words>
  <Application>Microsoft Office PowerPoint</Application>
  <PresentationFormat>Widescreen</PresentationFormat>
  <Paragraphs>122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Arial Nova</vt:lpstr>
      <vt:lpstr>Calibri</vt:lpstr>
      <vt:lpstr>Calibri Light</vt:lpstr>
      <vt:lpstr>Wingdings</vt:lpstr>
      <vt:lpstr>Office Theme</vt:lpstr>
      <vt:lpstr>PowerPoint Presentation</vt:lpstr>
      <vt:lpstr>What makes comics cataloging difficult?</vt:lpstr>
      <vt:lpstr>Help is out there…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Relator Terms (Appendix I)</vt:lpstr>
      <vt:lpstr>Subject Headings (see Appendix B)</vt:lpstr>
      <vt:lpstr>Comics-Specific Genre Headings</vt:lpstr>
      <vt:lpstr>DEI &amp; Comics</vt:lpstr>
      <vt:lpstr>DEI &amp; Comics</vt:lpstr>
      <vt:lpstr>Comic Rating Systems</vt:lpstr>
      <vt:lpstr>Classification/Shelving</vt:lpstr>
      <vt:lpstr>Other Helpful Resources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Cataloging Comics with the GNCRT Best Practices Guide</dc:title>
  <dc:creator>Jessica Hayden</dc:creator>
  <cp:lastModifiedBy>Jessica Hayden</cp:lastModifiedBy>
  <cp:revision>91</cp:revision>
  <dcterms:created xsi:type="dcterms:W3CDTF">2024-02-21T18:27:24Z</dcterms:created>
  <dcterms:modified xsi:type="dcterms:W3CDTF">2024-03-05T17:26:20Z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SlidoAppVersion">
    <vt:lpwstr>1.9.0.5012</vt:lpwstr>
  </property>
</Properties>
</file>