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777" r:id="rId3"/>
    <p:sldId id="779" r:id="rId4"/>
    <p:sldId id="360" r:id="rId5"/>
    <p:sldId id="771" r:id="rId6"/>
    <p:sldId id="748" r:id="rId7"/>
    <p:sldId id="781" r:id="rId8"/>
    <p:sldId id="786" r:id="rId9"/>
    <p:sldId id="782" r:id="rId10"/>
    <p:sldId id="783" r:id="rId11"/>
    <p:sldId id="784" r:id="rId12"/>
    <p:sldId id="785" r:id="rId13"/>
    <p:sldId id="788" r:id="rId14"/>
    <p:sldId id="846" r:id="rId15"/>
    <p:sldId id="790" r:id="rId16"/>
    <p:sldId id="843" r:id="rId17"/>
    <p:sldId id="795" r:id="rId18"/>
    <p:sldId id="797" r:id="rId19"/>
    <p:sldId id="798" r:id="rId20"/>
    <p:sldId id="847" r:id="rId21"/>
    <p:sldId id="791" r:id="rId22"/>
    <p:sldId id="800" r:id="rId23"/>
    <p:sldId id="793" r:id="rId24"/>
    <p:sldId id="845" r:id="rId25"/>
    <p:sldId id="794" r:id="rId26"/>
    <p:sldId id="801" r:id="rId27"/>
    <p:sldId id="802" r:id="rId28"/>
    <p:sldId id="808" r:id="rId29"/>
    <p:sldId id="809" r:id="rId30"/>
    <p:sldId id="810" r:id="rId31"/>
    <p:sldId id="803" r:id="rId32"/>
    <p:sldId id="849" r:id="rId33"/>
    <p:sldId id="806" r:id="rId34"/>
    <p:sldId id="804" r:id="rId35"/>
    <p:sldId id="805" r:id="rId36"/>
    <p:sldId id="811" r:id="rId37"/>
    <p:sldId id="813" r:id="rId38"/>
    <p:sldId id="814" r:id="rId39"/>
    <p:sldId id="815" r:id="rId40"/>
    <p:sldId id="816" r:id="rId41"/>
    <p:sldId id="817" r:id="rId42"/>
    <p:sldId id="819" r:id="rId43"/>
    <p:sldId id="820" r:id="rId44"/>
    <p:sldId id="821" r:id="rId45"/>
    <p:sldId id="822" r:id="rId46"/>
    <p:sldId id="825" r:id="rId47"/>
    <p:sldId id="826" r:id="rId48"/>
    <p:sldId id="827" r:id="rId49"/>
    <p:sldId id="824" r:id="rId50"/>
    <p:sldId id="823" r:id="rId51"/>
    <p:sldId id="828" r:id="rId52"/>
    <p:sldId id="848" r:id="rId53"/>
    <p:sldId id="829" r:id="rId54"/>
    <p:sldId id="850" r:id="rId55"/>
    <p:sldId id="831" r:id="rId56"/>
    <p:sldId id="832" r:id="rId57"/>
    <p:sldId id="833" r:id="rId58"/>
    <p:sldId id="834" r:id="rId59"/>
    <p:sldId id="835" r:id="rId60"/>
    <p:sldId id="851" r:id="rId61"/>
    <p:sldId id="836" r:id="rId62"/>
    <p:sldId id="852" r:id="rId63"/>
    <p:sldId id="838" r:id="rId64"/>
    <p:sldId id="839" r:id="rId65"/>
    <p:sldId id="840" r:id="rId66"/>
    <p:sldId id="841" r:id="rId67"/>
    <p:sldId id="344" r:id="rId68"/>
    <p:sldId id="842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21"/>
    <p:restoredTop sz="75396"/>
  </p:normalViewPr>
  <p:slideViewPr>
    <p:cSldViewPr snapToGrid="0" snapToObjects="1">
      <p:cViewPr varScale="1">
        <p:scale>
          <a:sx n="89" d="100"/>
          <a:sy n="89" d="100"/>
        </p:scale>
        <p:origin x="7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597CF-EF4F-AC44-9A26-F830F1A7B27A}" type="datetimeFigureOut">
              <a:rPr lang="en-US" smtClean="0"/>
              <a:t>5/22/25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5C37C-878F-0744-A9C4-8036A081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4FC1A-9B31-62D8-D4E9-89E902AC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B9353-36F7-F751-6B79-2E95CB4FC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2EE17-E509-0822-4980-79B050820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paper plays a distinct role in your scholarly menu—from review to method to synthesis. A great paper set is more than its parts—it’s how they’re plated together.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Think of your research as a </a:t>
            </a:r>
            <a:r>
              <a:rPr lang="en-US" b="1" dirty="0"/>
              <a:t>five-course meal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Appetizer – methods or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Side – theory or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 – empirical anchor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Bread/wine – tutorials or scales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Dessert – synthesis paper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dish has its purpose—but it’s the orchestration of the meal that leaves a lasting impression.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CAAE9-864A-BB2D-65C5-3C9727E35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0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3062-8F21-815A-F40C-5AA51957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DC321-80D0-6CC2-7488-F6AF95639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EC895-4DA3-0D27-1FB6-6E77A7C4E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22D69-3843-B085-11B5-47F3302A3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AB48-700C-B56B-2C85-0F419877A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C0E56-8060-2827-AE0E-E4DC67FE3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0BC58-79FC-179F-6B60-58E5A22DF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E40F0-FCBA-A670-E5C0-F85C34A04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57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E887-9AB6-789D-346E-2CAB6AF72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808FB9-5A4E-B230-30B2-71A7F3B8E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4B642-F175-2511-52F7-F0BE48D8D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184E5-FBB6-1673-12FE-09F3E110D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7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CE18-F8F5-62BE-0084-A77B6F85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57FA2-E1E4-FEEE-1D4C-287D39487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60DF89-98A7-0161-0A89-1A8D7E17F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11FEE-A1A1-DD70-E8B0-384B99C7C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43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EF50-F8CE-9005-61A6-46C4C3CA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74685-ABE9-989E-AD45-4329D067C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190D4-1171-B865-F1A5-E9786D668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12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R&amp;R = Opportunity, Not a Victory Lap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12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12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job now: Clarify, Revise, Communicate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12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12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accepted papers improve (with some effort) dramatically post-R&amp;R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91CB-968C-C207-CA80-851A64A14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8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0269-356B-772A-9BA5-2F57AFB4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10116-CA9F-FEA3-E953-24BD96DD4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491BD-E345-84F1-2303-C52CBF9D0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6936C-5342-B8EA-53F8-30A7D7CC3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0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626F-B270-0D52-D61C-951810D7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1F718-AACF-897B-B61A-C83F2E52C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A1F77-263F-2BA4-2CE4-BF5F2FE9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7E6FE-76E3-CF45-AA03-46D24CF83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8BCAB-5DED-2282-0DE9-84128C0C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48146-41FF-F99A-3761-6EA393476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2BB37-E03A-F384-2A52-4C0D9B2DC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34034-8040-038F-EC9D-494E06300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46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C667-2CEB-6CA6-B28E-D4748829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FCF74-0AB5-2B8A-80BC-4B40CAF44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FB773-465F-7C3E-2479-C7C5C6A8A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FB197-74BE-F9DF-B6E9-D0A10F72E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1698C-2F27-4380-CF31-49CCF4C6B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2678B-E6DC-45D9-953D-5E6C74BED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4CD68-88CA-BA83-9323-E64AAE79E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7CB4-A60A-F8EF-9575-32BAFC83C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9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BC22-2F37-8741-C845-FF79BB63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643CA-8188-0774-1659-45097A16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84BFBA-1936-C8DD-AF74-A967C34C9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240B2-3EA4-D17C-2A50-FF7A1884D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38445-02B4-F5A0-E83B-7E441E06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4DDC0-9AE6-8E74-74AB-02574DFC8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A3928-4BF2-6CCD-A790-99448BA68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023FB-937E-9F7D-0B5D-513C56F8D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3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04E6-EAEB-F37B-49F1-A0CD23C85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69C59-C908-604C-157B-045DA3AB6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45118-39E2-BF6E-C312-73D9B2D09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EAF9-401A-5292-BE0D-335172A42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6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BC2E-9E63-F041-4E6B-A177FB3E0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D516C-80EB-1CA2-6F11-20AF01194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94869-FAD1-33B4-ACD0-E07BDF9C0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0623A-A262-E35E-54AB-B5A6F5465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53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38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E2EA-E2E9-5D94-2FA8-C3E92D10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B991C-78A6-1EA9-19D4-B68541F6B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0BB8E-FC92-D2A7-E695-8F005A9E5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5793E-959B-43FF-FB18-FAE4FAB9E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01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96C6B-6326-F76F-0EC2-3429737B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0B02E-99AF-5885-8921-82A57475C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8EE17-755F-FC8A-B884-E0054C61B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D1325-DB9D-C301-6D32-23FE39808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44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3ACCC-6D93-7B1E-C294-5019D358F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00452-A11E-03D6-502B-D43EEA072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210C5-D620-EEFA-A00B-0BE2D00AE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4A6A8-7690-6AAB-3BE4-D91F26682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1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36CA-F923-E5D6-B446-08F7DD206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A35FE-0638-B938-83AB-9572DB14C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6B8E6-359C-39FE-E5F8-4CCE639F9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C0C65-AC95-65CE-4867-CB0C207CA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1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7DB82-5BFE-83AC-9EE8-BAAC0BBB5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41AACC-CD30-9BD7-8748-F894A1375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92579-F558-1F52-390C-6434D20F4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82FE1-C9F7-6183-7974-9D65DBB61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4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BAB7-AE6E-E4D5-CA31-B86928542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97B1A-1746-0AB3-43A8-1003B6A38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A95FC-CBFD-008D-2951-0CA84FAC7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DB888-42D3-C29A-51F8-532706BFB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7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43701-5BD7-9D61-6926-EE2B4CCA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E214A-2F3B-B82F-831F-A8A5B211C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DC710-2080-7304-ABD6-1705D9792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FF31C-1ADF-AA7F-1072-EB7429956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12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58F2-1E1A-ADE9-A0C8-ACD694D7D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FD181-0D3B-7020-38F9-53B99483D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9912E-1FD5-3C3E-CC74-A134313BC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1B020-B758-AEA9-E0F0-418111399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69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45026-B859-C654-3DB6-28A736D7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D4A8F-AF65-EA20-8185-2D77778DE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C4E42-AB83-4723-B5E5-55C860892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78642-0843-2F2D-B581-5914756A1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21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AD0E8-969B-684A-786A-AE918F9E1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00EA5-C3E3-16F5-7123-0527BC046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50C25-21BD-238B-92ED-A5DAD9205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0560-8B3E-A3DD-6D51-BBFF1DFC8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4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7C566-8F87-BE12-3591-C72FCF49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87815-AE1D-DE8C-BE56-3887BD686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68B14-9C90-635C-EEEF-ECF31EDD1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5C1F5-8150-98A0-58B8-A01015AA5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8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3FED6-C51B-161A-B97F-61D152DDD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365DE-07D2-4CAC-33B3-C22340170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4B853-617D-D8D2-D146-6B1CAF7ED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60789-0B25-D25F-BA13-61AC19477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72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5DEF-8A3C-7A42-A520-923E68273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091BB-6312-24D9-A097-D122A5BBB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B97BC3-6FAA-A855-8110-2A3530151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AA316-FA47-7004-3983-861977432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5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877C-206D-B971-1FB2-522A47F2D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7F165-8466-165D-4EF9-6A11B8419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9CDD8-9708-1CA1-0D33-D4D4D9C98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2D93B-2EDF-F19D-4881-CF8CCD974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76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6EC57-9856-E4E2-943E-6D5B2E0A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53D7F-E51C-76BE-A812-72ABD9168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32535-DAB4-1067-6D09-4D9E73B05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B643C-6F9D-0EB2-76C9-852380228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3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BB52-A52F-7C8A-78AF-E4CC546EF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4F48D-96B4-708D-0930-39CE20D89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D7CDD-AB5F-AAA5-5EB5-51FB02086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9CC23-EE6C-E1C1-AC3C-22F72664D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4A4CF-E08F-800B-0133-99A5D39B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DA020-3C19-728B-E4C6-4B951E047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D6C88-83E4-AF2B-E8B7-7A1D48278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C06F-78A0-021F-921C-5750EC2B4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0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215E5-BBB1-4628-1285-B2458680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199A2-ADC0-3B4F-E5F9-01C6B35CA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0C33A-3E78-D035-94F6-BBFB72A4D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89A8-506D-4BE8-AE31-302EB45AB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188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09A1-A844-7D85-9151-113507CA2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E98CA6-D216-BF89-4DED-1C5EAB97C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1365C-9467-8680-224D-3E9DFA7F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F99A9-5DD1-1BF3-3CE8-F7A8B44C5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488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3B0-33D2-DE05-0743-F0062127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95CE3-A7DD-B22D-1257-7EC81A957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E23EA-AFDA-3896-96BA-4CED47C0A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84EA4-292F-7ACE-6B09-277207E9F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26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CB5B1-8AC9-30E7-575F-9A5F83D2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10CFD-4A7B-19C6-C4B7-B190439DB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2DC99-F409-4A8D-DA07-B70D84673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AFB47-7705-2320-EFCC-E8D281A82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73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34490-A88C-957D-22E9-6DD4CEF6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518E6-7FF6-1FA3-F334-DF44C6989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C49B3-B9EB-4666-6D8D-8E7B49CDD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C3666-DD99-3016-C4D9-B1F126CBA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42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2CA39-513A-4ECE-D447-C551AF008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4B4FC-D148-E33D-A077-58B715898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70DA0-7C31-6D18-C78D-C1968DEA5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A0EF0-D34C-4973-2BCE-61028B1A8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7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8AC3-0C0D-4EB2-E29C-7FF80531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C4285-AB92-981B-09CB-09936DFE7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C3BD2C-59A9-C91E-0366-9AADB2CC2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A42C8-CE26-C5D1-899A-D15FC448B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26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D0B6-2559-1DDF-BDF3-3A6AD1DB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C7CB4-67DA-8C41-A952-9EC31801E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A43F0-83DC-C7BD-83AD-88680F46F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BDD9C-72E1-D43B-127B-FE018FAEE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0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A531-78FF-6F93-23A8-AF11314D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966CE-23B1-7813-B7D9-77D5E8815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B094E-3FDD-03BC-4A34-61D9D9DAA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A25A2-1899-CABC-7834-F2E5C375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5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F51F-A5FB-2388-7FB1-E83FD2315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DFD5D-0823-7084-468C-14F0B8253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B2174-C3DF-4BE0-68C6-22C9B4B8B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9E82E-1ED7-550E-64A3-902F8DDDD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C7FB-7E05-BF77-C01F-F534E496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90D3D0-28C1-C985-8C3F-D418C670A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57AAC-F41D-B1B1-6B78-284232A57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46FF3-D6AF-8B56-E313-DEAC0ED17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5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53A45-AC52-A9ED-97CC-AB59C470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8ED79-C2A8-8722-9C97-615C46118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41879B-B8FD-8153-87AC-9F275B591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97932-E8E1-06A1-841F-F584C2A67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94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C4F7-B457-528E-1AE8-7A37BF93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FF2BC-CBD2-3092-2D61-D38E59DB6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2F60B-98A4-32A3-8A32-B232F716F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1535-6FD0-A9EC-C48A-539F894FE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96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36515-70E4-E1CA-411E-6F028B96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C73F6-44C4-58D2-36B2-B9F53C8DE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A663E-7D6F-C4A6-53DA-8582C213F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D03A-204E-4C14-4A3E-64E21C80C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5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E0636-B792-F28F-36C9-F3E60784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D330A-2CCA-D282-2F08-585BE8A56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E8025-4839-0CCC-5184-2293D13C3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FB1CF-8CB8-8521-9A39-5155C3268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44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478EF-43F5-F9E3-1795-07D9307B4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067EE-BC96-BBE0-D0E5-A26033AF1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E9A8A-3959-155B-FF44-6B355E8FE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1129E-8D41-1E55-F92D-0E1AD97E1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780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454EF-D291-4058-6DC0-B6739F0D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C0027-0B85-66FF-CA04-9405D9224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9C9E0-6C44-077F-643C-D36622410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6D67-FDB5-6EC1-9B81-6E18F18D6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967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846B4-A4D3-F752-C692-B791CE410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B55FF-F24A-8FCA-CA2C-D928C63D0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F5248-E711-330B-6430-0ADD60905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D251E-D462-999B-BEC3-4328ABA1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136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370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156F8-2609-B7E4-E561-125D0E2E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663B2-CB8B-FAFA-D51C-4457AEFE0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9C176-E732-0CD2-8CEF-FFC830E39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0148-7667-818F-EF9B-70B5EFF95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2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1A06-39F4-088D-A764-D37B810F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6B07B-3808-2E5B-C404-98838E031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75087-12E2-06E1-1082-4D5C74620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4CA5B-71EE-F219-B45E-D74641A3A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3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8656-8433-A4A3-A4E3-9847ED0AD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D3A93-42E7-B031-B9C6-3BA231B3F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149B7-2617-28DC-33D2-833C23571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04B49-2191-F95C-D4F7-1A31CC61A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3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5839-E061-9036-81DF-6509E284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8C89DB-EB8C-E88F-AD7E-29267286F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16283-7C41-1581-B8BF-C92CA9711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1B4C7-53FF-3E3E-4407-511930E3C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7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0F818-638A-850B-9E32-622A4EFAD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33839-003B-C293-E4E2-B9E3A00F1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BD4BE-3D49-A81D-E73C-6301CA98A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61A8-1177-C1A5-44EB-B20403740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5C37C-878F-0744-A9C4-8036A0817B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4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CFB8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FB8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rgbClr val="CFB87B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rgbClr val="CFB87B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solidFill>
              <a:srgbClr val="CFB87B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CFB87B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5/22/25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>
            <a:solidFill>
              <a:srgbClr val="CFB87B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CFB87B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solidFill>
              <a:srgbClr val="CFB87B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FB87B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rgbClr val="CFB87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rgbClr val="CFB87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rgbClr val="CFB87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rgbClr val="CFB87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rgbClr val="CFB87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rgbClr val="CFB87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898" y="1022833"/>
            <a:ext cx="8274205" cy="2859173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4000" b="1">
                <a:solidFill>
                  <a:srgbClr val="CFB846"/>
                </a:solidFill>
              </a:defRPr>
            </a:pPr>
            <a:r>
              <a:rPr lang="en-US" dirty="0">
                <a:solidFill>
                  <a:srgbClr val="CFB87B"/>
                </a:solidFill>
              </a:rPr>
              <a:t>From Revision to Acceptance: </a:t>
            </a:r>
          </a:p>
          <a:p>
            <a:pPr algn="ctr">
              <a:defRPr sz="4000" b="1">
                <a:solidFill>
                  <a:srgbClr val="CFB846"/>
                </a:solidFill>
              </a:defRPr>
            </a:pPr>
            <a:r>
              <a:rPr lang="en-US" dirty="0">
                <a:solidFill>
                  <a:srgbClr val="CFB87B"/>
                </a:solidFill>
              </a:rPr>
              <a:t>A Guide to Navigating the R&amp;R Journey</a:t>
            </a:r>
            <a:endParaRPr lang="en-US" sz="2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5760720"/>
            <a:ext cx="1097280" cy="806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A8D738-3DB3-1FC2-C5D4-2559DD716B00}"/>
              </a:ext>
            </a:extLst>
          </p:cNvPr>
          <p:cNvSpPr/>
          <p:nvPr/>
        </p:nvSpPr>
        <p:spPr>
          <a:xfrm>
            <a:off x="434898" y="4081346"/>
            <a:ext cx="8274205" cy="1679374"/>
          </a:xfrm>
          <a:prstGeom prst="rect">
            <a:avLst/>
          </a:prstGeom>
          <a:noFill/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4000" b="1">
                <a:solidFill>
                  <a:srgbClr val="CFB846"/>
                </a:solidFill>
              </a:defRPr>
            </a:pPr>
            <a:r>
              <a:rPr lang="en-US" sz="3200" dirty="0">
                <a:solidFill>
                  <a:srgbClr val="CFB87B"/>
                </a:solidFill>
              </a:rPr>
              <a:t>Jason Bennett Thatcher</a:t>
            </a:r>
          </a:p>
          <a:p>
            <a:pPr algn="ctr">
              <a:defRPr sz="4000" b="1">
                <a:solidFill>
                  <a:srgbClr val="CFB846"/>
                </a:solidFill>
              </a:defRPr>
            </a:pPr>
            <a:r>
              <a:rPr lang="en-US" sz="2000" dirty="0">
                <a:solidFill>
                  <a:srgbClr val="CFB87B"/>
                </a:solidFill>
              </a:rPr>
              <a:t>Leeds School of Business</a:t>
            </a:r>
          </a:p>
          <a:p>
            <a:pPr algn="ctr">
              <a:defRPr sz="4000" b="1">
                <a:solidFill>
                  <a:srgbClr val="CFB846"/>
                </a:solidFill>
              </a:defRPr>
            </a:pPr>
            <a:r>
              <a:rPr lang="en-US" sz="2000" dirty="0">
                <a:solidFill>
                  <a:srgbClr val="CFB87B"/>
                </a:solidFill>
              </a:rPr>
              <a:t>Colorado University Boulder</a:t>
            </a:r>
            <a:endParaRPr sz="3200" dirty="0">
              <a:solidFill>
                <a:srgbClr val="CFB87B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1218C-5D93-D632-E16C-43FCDE13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CAD54-F2CE-CCBA-2CE1-75347D4E872D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47E0D1-CE41-6512-6A85-C37B0B683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095374"/>
              </p:ext>
            </p:extLst>
          </p:nvPr>
        </p:nvGraphicFramePr>
        <p:xfrm>
          <a:off x="457200" y="415966"/>
          <a:ext cx="8229600" cy="6026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498974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598974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60750653"/>
                    </a:ext>
                  </a:extLst>
                </a:gridCol>
              </a:tblGrid>
              <a:tr h="8628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Typology of Revisions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0542"/>
                  </a:ext>
                </a:extLst>
              </a:tr>
              <a:tr h="86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Tractable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Impossible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21957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Low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Quick 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Do immediately. Show goodwill.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Unwelcome Surprises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Add theory that doesn’t fit or data you don’t have</a:t>
                      </a:r>
                      <a:endParaRPr lang="en-US" sz="2000" kern="100" dirty="0">
                        <a:effectLst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78485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High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b="1" kern="100" dirty="0">
                          <a:solidFill>
                            <a:schemeClr val="accent2"/>
                          </a:solidFill>
                          <a:effectLst/>
                        </a:rPr>
                        <a:t>Surgical Strike Plan &amp; prioritize. Show value.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Full Rebuild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New model, new data, new framing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80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3B4C5-F6B0-0A63-2E72-A1734E01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270A-F96F-98E6-5BE3-6AC344787814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EE8E98-7EC1-C47F-A717-FF3D2AF60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398073"/>
              </p:ext>
            </p:extLst>
          </p:nvPr>
        </p:nvGraphicFramePr>
        <p:xfrm>
          <a:off x="457200" y="415966"/>
          <a:ext cx="8229600" cy="606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498974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598974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60750653"/>
                    </a:ext>
                  </a:extLst>
                </a:gridCol>
              </a:tblGrid>
              <a:tr h="8628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Typology of Revisions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0542"/>
                  </a:ext>
                </a:extLst>
              </a:tr>
              <a:tr h="86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Tractable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Impossible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21957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Low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Quick 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Do immediately. Show goodwill.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accent2"/>
                          </a:solidFill>
                          <a:effectLst/>
                        </a:rPr>
                        <a:t>Unwelcome Surprises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chemeClr val="accent2"/>
                          </a:solidFill>
                          <a:effectLst/>
                        </a:rPr>
                        <a:t>Explain limitations, propose alternative.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kern="100" dirty="0">
                        <a:effectLst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78485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High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b="1" kern="100" dirty="0">
                          <a:effectLst/>
                        </a:rPr>
                        <a:t>Surgical Strike </a:t>
                      </a:r>
                      <a:r>
                        <a:rPr lang="en-US" sz="2800" kern="100" dirty="0">
                          <a:effectLst/>
                        </a:rPr>
                        <a:t>Plan and prioritize. Show value.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Full Rebuild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New model, new data, new framing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81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643967-BBDD-DE9C-D139-1B4E2A46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5E367-EDC9-C65C-331A-722E1453809B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B4CF34-3B78-BA9E-6D26-5629DD730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111197"/>
              </p:ext>
            </p:extLst>
          </p:nvPr>
        </p:nvGraphicFramePr>
        <p:xfrm>
          <a:off x="457200" y="415966"/>
          <a:ext cx="8229600" cy="5960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498974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598974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60750653"/>
                    </a:ext>
                  </a:extLst>
                </a:gridCol>
              </a:tblGrid>
              <a:tr h="8628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Typology of Revisions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0542"/>
                  </a:ext>
                </a:extLst>
              </a:tr>
              <a:tr h="86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Tractable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Impossible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21957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Low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Quick 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Do immediately. Show goodwill.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Unwelcome Surprises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Explain limitations, propose alternative.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kern="100" dirty="0">
                        <a:effectLst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78485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High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b="1" kern="100" dirty="0">
                          <a:effectLst/>
                        </a:rPr>
                        <a:t>Surgical Strike </a:t>
                      </a:r>
                      <a:r>
                        <a:rPr lang="en-US" sz="2800" kern="100" dirty="0">
                          <a:effectLst/>
                        </a:rPr>
                        <a:t>Plan and prioritize. Show value.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accent2"/>
                          </a:solidFill>
                          <a:effectLst/>
                        </a:rPr>
                        <a:t>Full Rebuild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chemeClr val="accent2"/>
                          </a:solidFill>
                          <a:effectLst/>
                        </a:rPr>
                        <a:t>Contact editor. Negotiate expectations.</a:t>
                      </a:r>
                      <a:endParaRPr lang="en-US" sz="1400" b="1" kern="100" dirty="0">
                        <a:solidFill>
                          <a:schemeClr val="accent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073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9F316-C937-8E64-43CB-3DF8566D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FEC894-2389-514D-3423-576D2084788C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discriminate between cells in the grid?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reviews.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1B206452-1CCE-3F16-106C-8DEA177A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35EB1-8C22-4062-C5D0-9636EEA8C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7035F3-8684-C2B4-D8AE-0491F134E5AB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reviews.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8BB71125-DE5A-0F05-4B1F-B16D339A2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book and a dictionary&#10;&#10;AI-generated content may be incorrect.">
            <a:extLst>
              <a:ext uri="{FF2B5EF4-FFF2-40B4-BE49-F238E27FC236}">
                <a16:creationId xmlns:a16="http://schemas.microsoft.com/office/drawing/2014/main" id="{1A49A401-4111-FAE0-4A3F-6A814A00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046" y="635794"/>
            <a:ext cx="5519907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EB0A5-9EC1-F4D0-EA64-8B8D4721F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F062D9-793B-0AEF-695E-71C1BEDC3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77098"/>
              </p:ext>
            </p:extLst>
          </p:nvPr>
        </p:nvGraphicFramePr>
        <p:xfrm>
          <a:off x="992981" y="704760"/>
          <a:ext cx="7158038" cy="5448480"/>
        </p:xfrm>
        <a:graphic>
          <a:graphicData uri="http://schemas.openxmlformats.org/drawingml/2006/table">
            <a:tbl>
              <a:tblPr firstRow="1"/>
              <a:tblGrid>
                <a:gridCol w="3558798">
                  <a:extLst>
                    <a:ext uri="{9D8B030D-6E8A-4147-A177-3AD203B41FA5}">
                      <a16:colId xmlns:a16="http://schemas.microsoft.com/office/drawing/2014/main" val="2739828404"/>
                    </a:ext>
                  </a:extLst>
                </a:gridCol>
                <a:gridCol w="3599240">
                  <a:extLst>
                    <a:ext uri="{9D8B030D-6E8A-4147-A177-3AD203B41FA5}">
                      <a16:colId xmlns:a16="http://schemas.microsoft.com/office/drawing/2014/main" val="635895370"/>
                    </a:ext>
                  </a:extLst>
                </a:gridCol>
              </a:tblGrid>
              <a:tr h="3341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Reviewer Phrase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What It Really Means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4974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“The contribution is unclear”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You have not convinced us this paper matters.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523832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“The theoretical framing could be strengthened”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Your theory doesn’t guide the work—or it’s the wrong one.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807784"/>
                  </a:ext>
                </a:extLst>
              </a:tr>
              <a:tr h="3341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“This is interesting, but...”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I’m about to deliver a body blow.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212843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“The method is novel, but underdeveloped”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I don’t trust your analysis.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439826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“I encourage the authors to consider additional analyses”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Add robustness checks or else.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87085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“The writing could be improved for clarity”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I stopped reading after page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185235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“The manuscript raises interesting questions”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...but doesn’t answer them well.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815397"/>
                  </a:ext>
                </a:extLst>
              </a:tr>
              <a:tr h="66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“I recommend a major revision”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CFB87B"/>
                          </a:solidFill>
                          <a:effectLst/>
                          <a:latin typeface="Aptos" panose="020B0004020202020204" pitchFamily="34" charset="0"/>
                        </a:rPr>
                        <a:t>Buckle up—this is going to be a grind.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23373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41E96BD-0129-9815-49B2-6A2825B9FF9A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4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0528-D373-58CB-AB62-A92D7D642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B6AFA-628B-A737-355E-8DCC05AC7BC2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4FB691A1-15A3-3A9A-084F-B8D5151F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6" name="Picture 5" descr="A cartoon of a person with a book and a magnifying glass&#10;&#10;AI-generated content may be incorrect.">
            <a:extLst>
              <a:ext uri="{FF2B5EF4-FFF2-40B4-BE49-F238E27FC236}">
                <a16:creationId xmlns:a16="http://schemas.microsoft.com/office/drawing/2014/main" id="{4C91EA92-54C7-2F46-D6BE-ADFA3A9FF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1103360"/>
            <a:ext cx="7029450" cy="46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49B96-62D0-0D77-DEDC-F39C93AD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62B9A-3DFE-6334-95CB-25939AC1A68C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 You earned an R&amp;R—most papers get rejected outright.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 yourself: They’re critiquing the manuscript, not your worth.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a friend or mentor who can remind you what you’re good at.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B783B2-6C1E-757A-7190-594A5CDCFF18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Strategies to Rebuild Your Self-Esteem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DC789605-D3BC-EAD5-305D-87032F8A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1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2006C-1385-6533-28DB-C1459AFD7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E8B5E0-DB02-8D8A-4B87-F9C120E95DB5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a published paper that’s worse than yours (yes, we all do it).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Reframe: This is a team sport. You’re one revision away from a win.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a walk. Take a nap. Take back your confidence.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6C0DB-027B-376B-AC4B-D8E3AF78B3EA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Strategies to Rebuild Your Self-Esteem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F199ADD6-4E0C-5CE6-58C0-C8CE2981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9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4B1AC-242C-A6B8-07A1-2ED463164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79B12D-2583-B43C-006A-C75CE6482F37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this point.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Rebuild your self-esteem.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EA34919B-75CA-D924-37AC-494996C4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cartoon of a person&#10;&#10;AI-generated content may be incorrect.">
            <a:extLst>
              <a:ext uri="{FF2B5EF4-FFF2-40B4-BE49-F238E27FC236}">
                <a16:creationId xmlns:a16="http://schemas.microsoft.com/office/drawing/2014/main" id="{89263518-B5FE-4B68-744F-99D7AD3D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51668"/>
            <a:ext cx="7772400" cy="52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7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B3FA-3189-F370-1243-55FB333F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27A7F9-F3CC-4EAE-0C03-BAE5D511862E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ath to accept and accept&#10;&#10;AI-generated content may be incorrect.">
            <a:extLst>
              <a:ext uri="{FF2B5EF4-FFF2-40B4-BE49-F238E27FC236}">
                <a16:creationId xmlns:a16="http://schemas.microsoft.com/office/drawing/2014/main" id="{5CD70F60-BC21-8606-6FE8-DB65563E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83" y="469107"/>
            <a:ext cx="5896435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3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72C3-47F7-2601-9945-EA921109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F0590F-BE5E-1108-CA73-602FC4C4E583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9759E7A3-D53B-FA8A-2C5A-42B930E8F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cartoon of a person holding a paper&#10;&#10;AI-generated content may be incorrect.">
            <a:extLst>
              <a:ext uri="{FF2B5EF4-FFF2-40B4-BE49-F238E27FC236}">
                <a16:creationId xmlns:a16="http://schemas.microsoft.com/office/drawing/2014/main" id="{E3B5F51D-D9C7-D4AA-8C97-E26C3FE33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127" y="591343"/>
            <a:ext cx="3757526" cy="56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C204F-F90E-7CF1-C072-DA41E776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2BECDC-578A-93D8-6001-3E9633913BCB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you have three big tasks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4550" lvl="3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sense of reviews</a:t>
            </a:r>
          </a:p>
          <a:p>
            <a:pPr marL="2114550" lvl="3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 the manuscript</a:t>
            </a:r>
          </a:p>
          <a:p>
            <a:pPr marL="2114550" lvl="3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Craft compelling responses</a:t>
            </a:r>
          </a:p>
          <a:p>
            <a:pPr lvl="3"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599E7E7F-27B8-13CD-C637-2D85696C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354A-6BAF-CFB3-3C7C-44EF913B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51EE93-07F6-B36E-F3F2-CFA36E09B22F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 – Identify themes and prioritize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C05671BF-0E42-9B67-5590-FB6CC1CD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8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45893-55F4-193D-D44A-EEBC0CE97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1AB7D-AD4A-2A7D-42A2-353E0F85F8D3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major critiques?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there consensus across reviewers?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color codes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(Red = hard, Green = easy)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B9624B-7B63-2AF0-6F69-53BC24BE3FF5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Task 1 – Identify Themes and Prioritize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5309C9B3-DC58-4E1D-92FE-2EF1661C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C368-5E5B-B911-1180-1D333BE1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F75841-FCD9-97E5-7FC8-9B6370FEB049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D2B03711-6E37-5263-F4CA-D98110174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7" name="Picture 6" descr="A magnifying glass over papers&#10;&#10;AI-generated content may be incorrect.">
            <a:extLst>
              <a:ext uri="{FF2B5EF4-FFF2-40B4-BE49-F238E27FC236}">
                <a16:creationId xmlns:a16="http://schemas.microsoft.com/office/drawing/2014/main" id="{A7408BD1-CBC2-4B6D-52CD-6C547852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57" y="595313"/>
            <a:ext cx="5678687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BEAB6-3990-0A55-639F-6A9A6C56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76A3EE-A65C-D288-094B-DAACD6E13F49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 everything: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letter, AE note, and all reviewer comments.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 recurring issues: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Look for repetition—multiple reviewers saying the same thing means it's major.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 concerns: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matrix by reviewer and comment category (e.g., theory, method, contribution).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94E952-8B4B-3011-4C3A-2F7D5447EC5D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Tips for Identifying Themes in Reviewer Feedback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F026A52D-1BAF-38CA-27CC-7A06D59F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342BF-4EC6-3539-DF1B-23FA9FF17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5BF30-9729-FA4E-46BC-3C362322B5A8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for convergence: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different reviewers raise similar concerns with different words?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 alignment gaps: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where the paper’s key message missed the mark.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in bullets: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 for 3–5 core themes that will anchor your revision strategy.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56D856-3461-93AA-0633-8281E972B74B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Tips for Identifying Themes in Reviewer Feedback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E5EFA1F9-3F3E-3B71-8B85-73FA7049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81C9B-A38E-D651-CCEB-B34AF015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DF6ACE-F57C-BA6D-E7CD-DDD68B50C271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Ask: Why didn’t reviewers get it?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intro?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Unclear contribution?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Poorly contextualized theory?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C738C7-016C-2649-E2A1-C63C5307732E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Own the Problems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E34D8C55-0ED9-B6BC-4EF5-B1440FD88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8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FB5BF-A0D6-0106-999F-555E2CA4A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9CAA3-0DF9-4C2B-4523-899B576C5742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Devise a revision strategy.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2C5963FF-5641-26C2-89CA-D6F73702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6" name="Picture 5" descr="A person writing on a map&#10;&#10;AI-generated content may be incorrect.">
            <a:extLst>
              <a:ext uri="{FF2B5EF4-FFF2-40B4-BE49-F238E27FC236}">
                <a16:creationId xmlns:a16="http://schemas.microsoft.com/office/drawing/2014/main" id="{C05619FC-2EA3-C8F7-5F3F-B4FB1D7AD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0" y="402307"/>
            <a:ext cx="7772400" cy="51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8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7D0E-EE0A-42E9-E22C-DB8366F6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EFF55-6D45-C49A-417C-7FDF763B3130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your shared blueprint—for both your team and the editor.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a bullet list of 3–5 headline changes.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themes, source of concern (SE, AE, R1...), and your planned fix.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0A1B2-92A2-4906-8A46-E53A58715D20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Devise a Revision Strategy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307F1422-2316-FF27-A2A3-5B5C7A26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9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1873A-84EC-733F-8FF9-8947615AD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B7D60C-6D25-5B0E-D966-77D49E375865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FB87B"/>
                </a:solidFill>
              </a:rPr>
              <a:t>Most R&amp;Rs fail—not because of the idea, but the response.</a:t>
            </a:r>
            <a:br>
              <a:rPr lang="en-US" sz="3600" dirty="0">
                <a:solidFill>
                  <a:srgbClr val="CFB87B"/>
                </a:solidFill>
              </a:rPr>
            </a:br>
            <a:r>
              <a:rPr lang="en-US" sz="3200" dirty="0">
                <a:solidFill>
                  <a:srgbClr val="CFB87B"/>
                </a:solidFill>
              </a:rPr>
              <a:t>Success hinges on how you revise and explain.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CFB87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FB87B"/>
                </a:solidFill>
              </a:rPr>
              <a:t>Reviewer comments are rarely direct. </a:t>
            </a:r>
            <a:r>
              <a:rPr lang="en-US" sz="3600" dirty="0">
                <a:solidFill>
                  <a:srgbClr val="CFB87B"/>
                </a:solidFill>
              </a:rPr>
              <a:t>We’ll decode what they really mean and how to respond.</a:t>
            </a:r>
            <a:endParaRPr lang="en-US" sz="800" dirty="0">
              <a:solidFill>
                <a:srgbClr val="CFB87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FB87B"/>
                </a:solidFill>
              </a:rPr>
              <a:t>Coauthor dynamics can stall progress. </a:t>
            </a:r>
            <a:r>
              <a:rPr lang="en-US" sz="3600" dirty="0">
                <a:solidFill>
                  <a:srgbClr val="CFB87B"/>
                </a:solidFill>
              </a:rPr>
              <a:t>You’ll learn how to manage   collaboration without blame.</a:t>
            </a:r>
            <a:endParaRPr lang="en-US" sz="800" dirty="0">
              <a:solidFill>
                <a:srgbClr val="CFB87B"/>
              </a:solidFill>
            </a:endParaRPr>
          </a:p>
          <a:p>
            <a:endParaRPr lang="en-US" sz="3600" b="1" dirty="0">
              <a:solidFill>
                <a:srgbClr val="CFB87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917EE-91D5-3354-9A82-D82628588002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Why This Talk?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3AD9A288-7212-8E51-2287-901E4B91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7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2E3AA-4137-7B70-12F2-A36B3AEF2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A32FE6-209F-E8B3-FD65-47C12A9B0B36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Color-code or prioritize based on difficulty and importance.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 any disagreements or interpretation gaps to resolve as a group.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it under 1.5 pages and share early with the team—and possibly with the SE.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5FD911-9D23-0375-8921-1106F849F9A2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Devise a Revision Strategy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F85595E7-9296-CDB0-739C-CC2FC609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C6BE-969F-7DE5-C1C9-EEE64763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FA5BB3-F075-E817-18C9-F10DFF011212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 “It’s us, not them.”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CF523B85-1C29-726B-73F3-B269046D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168FA-5CED-3340-9433-A4B94B39C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C7CE5-4008-01A3-1E70-511D67B3AC40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A9AB9E07-EAD9-D991-8801-7C0436D2A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8" name="Picture 7" descr="A comic page of a person writing on a map&#10;&#10;AI-generated content may be incorrect.">
            <a:extLst>
              <a:ext uri="{FF2B5EF4-FFF2-40B4-BE49-F238E27FC236}">
                <a16:creationId xmlns:a16="http://schemas.microsoft.com/office/drawing/2014/main" id="{C7DD6230-EE37-4784-6518-7B3CA861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506" y="354671"/>
            <a:ext cx="4090988" cy="61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6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4F59E-407A-2C34-82CC-C19ADC33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11F54-7042-AFCA-7E7F-D10D8DDB95B2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means navigating some egos.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004E6B0D-3160-D35D-AABB-57774112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EB52-7924-F5CD-8430-E2EBA779E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50ED0-2281-0B32-DE35-BF7370CB9878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revision as a shared project: “We’ve all learned a lot since the first submission.”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forward movement: “Let’s agree on what the paper needs now.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language that invites collaboration: “How would you like to approach these comments?”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BD8A2-7B53-1271-DB95-FD4C908E4C15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Manage your coauthors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7DB56DF5-BD48-5EDA-E965-A681999B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6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16202-B722-F090-F2A9-35F0CA3D1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8580E6-A3FE-CE98-8060-68357DA13836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 by expertise, not blame: “You’re best positioned to handle this theory critique.”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 decisions neutrally: Keep shared notes that track changes and responsibilities.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coauthors for their flexibility and reinforce shared goals.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8F65BD-2D45-E60E-4E78-8AC6A7D2A2EE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Manage your coauthors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3A891228-221D-D311-D279-2E4EE876E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30F9B-4D12-B7F8-73D5-46577557B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04CD35-D235-9050-A9F5-6F3368150427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 “It’s us, not them.”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30FD2CBC-F57F-8F98-1081-99073CECB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0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4457-95BE-44C9-DFEC-C7B18B6A4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91F935-5093-DE9C-74EF-6C54946854E7}"/>
              </a:ext>
            </a:extLst>
          </p:cNvPr>
          <p:cNvSpPr/>
          <p:nvPr/>
        </p:nvSpPr>
        <p:spPr>
          <a:xfrm>
            <a:off x="274318" y="211874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Communicating Your Strategy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D259B-CF9E-878B-2087-8B40EBA10B1D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your editor.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7A63EDEE-69AC-FB8F-2883-4FFACFA1D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13" name="Picture 12" descr="A person and two people sitting at a table looking at a map&#10;&#10;AI-generated content may be incorrect.">
            <a:extLst>
              <a:ext uri="{FF2B5EF4-FFF2-40B4-BE49-F238E27FC236}">
                <a16:creationId xmlns:a16="http://schemas.microsoft.com/office/drawing/2014/main" id="{902C86A3-F5E2-2FAE-D444-4672E244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47"/>
          <a:stretch>
            <a:fillRect/>
          </a:stretch>
        </p:blipFill>
        <p:spPr>
          <a:xfrm>
            <a:off x="1390650" y="793053"/>
            <a:ext cx="6362700" cy="48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961D4-2067-86CB-939A-A110E331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73BF1B-597D-BDD8-B924-B9E40003B30C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Editors want to help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your revision plan early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 surprises at resubmission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79714F-258D-74F6-7DFA-C9CD9B7CA6A7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Communicate with the Editor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2881AF95-986F-7C90-B532-8050CD5CE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AA38-57B2-5E5A-55DE-98C43D83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8AFFDB-67B8-794E-D8EA-A3C9D2E02C45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But…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1B3EFF81-A2FA-329D-EEAC-4C6CB3C08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6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28DC1-7D27-69D8-2413-69FE35AD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A7709-3E69-4AED-430A-08CD9BBDD0A3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need more than good writing skills. 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Strategy, structure, and tone drive success.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You’ll leave with tactics, templates, and confidence.</a:t>
            </a:r>
            <a:r>
              <a:rPr lang="en-US" sz="3600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This talk offers a toolkit for turning pain into publication.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28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A534E-EE2F-4F9D-5695-4E7ADDFE878D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Why This Talk?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860988F1-871F-6256-5F99-7A7BDAD1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7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1BB9-FE6C-FA52-E3F8-02A65A59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AB587B-8475-6725-F41B-78150190AE83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00CB9189-8112-06C0-BC80-1681AFD46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hand holding a hammer over a blueprint&#10;&#10;AI-generated content may be incorrect.">
            <a:extLst>
              <a:ext uri="{FF2B5EF4-FFF2-40B4-BE49-F238E27FC236}">
                <a16:creationId xmlns:a16="http://schemas.microsoft.com/office/drawing/2014/main" id="{0FAAB28D-5B67-E34D-8465-B80B7BDB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44" y="1032424"/>
            <a:ext cx="7072312" cy="46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1E5F-6238-4712-985C-4D994AC2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232C76-7A99-4004-CDF7-BEA8C0B19226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 your revision strategy as a communication tool, not a binding agreement.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it to align the team on what to do, who’s doing it, and when.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big changes into small, trackable steps.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7937B-C06F-F8AF-7966-C4006A648019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Execution Matters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E967AB1A-E7BC-D3B1-89A3-5AEF2DA20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7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3F13F-2E9F-D77B-A3BD-0542B653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F80AFF-F505-5164-23A8-5C6CFBDC7DA4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internal deadlines and accountability checkpoints.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 a shared document to monitor progress and note roadblocks.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Revisit your strategy mid-revision: adjust if needed.</a:t>
            </a: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D62EE5-3AA3-9363-2116-4B0E38AB8CD6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Execution Matters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74831A2C-5B49-B0D0-A039-72A5BFF4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E86D-39E0-1707-BF02-529E27E48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AC2B9D-1E6D-7E02-AD74-61EEACEF3FF5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strategy buys goodwill—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 earns publication.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BCC21570-4D36-534D-BA59-72FE9414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B6EE2-7800-9D3A-FB6F-91DC05A0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25A27F-8829-76D0-FBBE-D0274DB16870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 – Revising the Manuscript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84A51597-ECCB-2866-0204-666802F5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C6A36-288D-AEA4-E852-84B758DC4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118934-D576-C9E3-416E-420C38955612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no longer your paper—it’s our paper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assign work to colleagues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clinical edits that serve the new goals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 is malleable; except your integrity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cling to pet arguments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517E62-0142-5810-7D55-D097729312A3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Revising the Manuscript </a:t>
            </a:r>
            <a:endParaRPr lang="en-US" sz="40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1C14B60E-C0EA-9E93-F1FF-A54178A0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3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AEDF3-060E-5064-879D-587FCB1D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01C14-3021-A1B3-DAB8-7EBABFCF7320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440EFB41-09A0-75DE-39AA-78CF97D1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group of people standing next to a blackboard&#10;&#10;AI-generated content may be incorrect.">
            <a:extLst>
              <a:ext uri="{FF2B5EF4-FFF2-40B4-BE49-F238E27FC236}">
                <a16:creationId xmlns:a16="http://schemas.microsoft.com/office/drawing/2014/main" id="{95423D9A-67B9-894D-8B1A-050276C9A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2250"/>
            <a:ext cx="64008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72DBA-2621-3F3F-A578-E400472D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77CA50-F401-934D-A5FE-39462148BC92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reflective language: “Our framing may not have clearly conveyed...”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collective responsibility: “The manuscript did not adequately emphasize...”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 issues to clarity, not intelligence: “The logic was present, but poorly signposted.”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C3177-05B9-848E-E953-B5CE4E773011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Strategies for Owning Problems </a:t>
            </a:r>
          </a:p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Without Blame</a:t>
            </a:r>
            <a:endParaRPr lang="en-US" sz="44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B6BB534B-EA78-BA03-8F6C-E34257416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0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6C43-E82E-C164-644B-482066B49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7F85E-1B85-0732-756E-719B514FE0F0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 defensiveness: Don’t explain why you wrote it that way—focus on how you’ve now fixed it.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changes as improvements, not concessions: “We can enhance the theoretical clarity by...”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Say: “Our original wording led to confusion.”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EA46E7-2CE1-BE81-4075-B7F8953137F8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Strategies for Owning Problems </a:t>
            </a:r>
          </a:p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Without Blame</a:t>
            </a:r>
            <a:endParaRPr lang="en-US" sz="44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9A3D31D8-B1DC-557C-6703-0A77E8F1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B4157-0662-7D1A-A280-4F4120C9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356E1E-8A44-4775-1604-CB344796C22D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Contributions: Link to theory and practice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Theory: Clarify boundary conditions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Method: Add robustness, transparency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 Review: Right-size and update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Reviewer Education: Teach gently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52710C-D77E-07B0-E9EB-34E3E887BABE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Fixing Common Pain Points </a:t>
            </a:r>
            <a:endParaRPr lang="en-US" sz="44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B4A2FD00-1A86-B371-334A-50482523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52DA6E-400A-BB78-DA24-8291C0AA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B06D1-F0FA-3E31-EEF5-BE8298A356F4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Understanding Revisions</a:t>
            </a:r>
            <a:endParaRPr lang="en-US" sz="3600" dirty="0">
              <a:solidFill>
                <a:srgbClr val="CFB87B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Facing the Reality of R&amp;Rs</a:t>
            </a:r>
            <a:endParaRPr lang="en-US" sz="3600" dirty="0">
              <a:solidFill>
                <a:srgbClr val="CFB87B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Building a Smart Revision Strategy</a:t>
            </a:r>
            <a:endParaRPr lang="en-US" sz="3600" dirty="0">
              <a:solidFill>
                <a:srgbClr val="CFB87B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Your Three Big Tasks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FB87B"/>
                </a:solidFill>
              </a:rPr>
              <a:t>Make Sense of the Reviews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FB87B"/>
                </a:solidFill>
              </a:rPr>
              <a:t>Revise the Manuscript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FB87B"/>
                </a:solidFill>
              </a:rPr>
              <a:t>Write a Compelling Response</a:t>
            </a:r>
            <a:endParaRPr lang="en-US" sz="3600" b="1" dirty="0">
              <a:solidFill>
                <a:srgbClr val="CFB87B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Executing the Revision</a:t>
            </a:r>
            <a:endParaRPr lang="en-US" sz="3600" dirty="0">
              <a:solidFill>
                <a:srgbClr val="CFB87B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Writing the Response Letter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CFB87B"/>
                </a:solidFill>
              </a:rPr>
              <a:t>Final Tips and Encouragement</a:t>
            </a:r>
            <a:br>
              <a:rPr lang="en-US" sz="3600" dirty="0">
                <a:solidFill>
                  <a:srgbClr val="CFB87B"/>
                </a:solidFill>
              </a:rPr>
            </a:br>
            <a:endParaRPr lang="en-US" sz="3600" dirty="0">
              <a:solidFill>
                <a:srgbClr val="CFB8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1B4B30-9E78-B265-01A9-FC2DF0D351F3}"/>
              </a:ext>
            </a:extLst>
          </p:cNvPr>
          <p:cNvSpPr/>
          <p:nvPr/>
        </p:nvSpPr>
        <p:spPr>
          <a:xfrm>
            <a:off x="274319" y="211874"/>
            <a:ext cx="8535143" cy="106828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Today’s Agenda</a:t>
            </a: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25EF1D04-E735-18D7-0B21-115C3FE8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76920-38F4-0916-006F-C2CE9E8F3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FA65AF-702F-77B5-91DB-8462B7FF634D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the paper internally or at a workshop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colleagues for feedback on stuck points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 eyes can help address intractable issues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ED489A-2C6E-C96D-DFA6-A1C802F850E6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Ask for Help</a:t>
            </a:r>
            <a:endParaRPr lang="en-US" sz="40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C3710F28-997B-C4EC-E271-7DCF84EA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680CA-EA0E-C83A-7441-DB2DD068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EF375B-C101-05FE-A7BB-25D7BC2A68A1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 – Writing the Response Document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B8F0D83D-E1C8-C78C-2DAB-211CE6F90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36F4-05D2-1D7C-7887-00EB59731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D79C6-1F0A-A346-B98D-DBC14F5586E2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2A92DF37-33C7-9DAC-A5AE-560567CD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DC0BB4A0-4E30-FA7E-75D0-6BAC9E80D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47" y="1146614"/>
            <a:ext cx="7145285" cy="45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EAC7-D581-9C72-4D08-D029F45FD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506C57-D323-D576-32DC-109A8BC1B064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a 1-page summary of major changes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address every comment. Point by point. 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thorough, be respectful, be honest</a:t>
            </a: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DE802-41E8-4A23-6106-AA2A039995B7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Writing the Response Document 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4AC1E057-B4BF-26AE-6948-DB166C97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5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C3A8-16F0-2A51-1650-53AFE18C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4A87A5-502A-BF04-E7B8-C6BA84DBC718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FF660066-B3F4-3A96-D676-AFA04EED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6" name="Picture 5" descr="A black and white sign with text&#10;&#10;AI-generated content may be incorrect.">
            <a:extLst>
              <a:ext uri="{FF2B5EF4-FFF2-40B4-BE49-F238E27FC236}">
                <a16:creationId xmlns:a16="http://schemas.microsoft.com/office/drawing/2014/main" id="{2444C2F2-005F-C19F-9491-3C13F80D3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0" y="501650"/>
            <a:ext cx="41402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B39F7-8483-95B6-1A65-9DBA5A39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4839A-F04C-6A13-64DA-AD3B49935273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thank the reviewer for this valuable suggestion. In response, we have added...”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10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clarify this point, we revised the discussion on p. 14 to now state...”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10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understand the reviewer’s concern. However, due to data limitations, we instead...”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560001-F0E3-C858-4A74-29113D59DA39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Phrases that Work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E328FFC5-49CD-B5CE-BF1A-52988469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E6C8B-6237-0B74-397B-1F5BAD479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49DA37-21BD-6CAE-BEF7-A836C032C30B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say: “We disagree.”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say: “We appreciate the reviewer’s concern and have clarified...”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ignore minor points.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show that you read and addressed everything.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0530E1-DE8F-61F2-EC92-23A53A0D28E3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Avoiding Traps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3B874029-CD21-E5C3-3826-1F6DCCD5E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7163-DF0D-9D84-0BEC-91F56F55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E27F61-6652-FCF8-37A7-4CB311963209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language that invites continued dialogue: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welcome further guidance from the review team.”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10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10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 complexity: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recognize there may be other interpretations and remain open to adjustment.”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B8A63-B5A7-4942-89B8-940F36C448B5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Signal Openness to Further Feedback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21691C87-8151-3FA2-6A53-4A3A62210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9085F-35D5-E1A6-2553-457E671C8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98CB8E-3E48-A272-7BEA-786CDB8A8D00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Convey collaborative tone: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hope our revisions move the paper in the direction envisioned by the reviewers.”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your response document with: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are happy to make additional revisions as needed.”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8ECAB-B14A-3CDD-D9AE-25712FE81B3C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Signal Openness to Further Feedback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409A6EB5-B9D5-F6EF-06CA-37CEC242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4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C229-43D9-FC05-B5A7-593872F8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EB87E4-5337-B269-28BC-6BC46301B593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 </a:t>
            </a:r>
          </a:p>
          <a:p>
            <a:pPr lvl="1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signaling flexibility builds trust and keeps the door open for a smoother next round.</a:t>
            </a: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3204F4-1D79-592A-F067-600B9C878821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Signal Openness to Further Feedback</a:t>
            </a:r>
            <a:endParaRPr lang="en-US" sz="48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10E143E6-7CAC-591C-9166-96A38988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7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DCB711-28E7-6BB4-1B65-C059B414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B6E933-0B35-781B-E6F6-DF90D1A0DCF1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Revisions vary by tractability and effort. Know what you’re dealing with.</a:t>
            </a: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FA1B0339-98D8-D645-9BAF-6C1FAA80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FD19E-B00A-E484-6A46-3D855244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C16169-C2F1-28F6-EF3C-08011FB23FD6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981EDAA9-EE39-76F3-0D72-17E4CC79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Cartoon of a person standing in a doorway with a shadow of a person&#10;&#10;AI-generated content may be incorrect.">
            <a:extLst>
              <a:ext uri="{FF2B5EF4-FFF2-40B4-BE49-F238E27FC236}">
                <a16:creationId xmlns:a16="http://schemas.microsoft.com/office/drawing/2014/main" id="{68B2234B-A209-F892-EDFB-8F0995B7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658314"/>
            <a:ext cx="7600950" cy="50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6001A-EB3E-B8B1-8CEF-1A68DEAB4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83C972-FE07-3459-CD59-2EF56ECA6B4F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forget the three golden rules.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9DB6873A-5EA5-B541-962D-38666C01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30FF-5D99-EEBF-875D-7818CA39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73CC2C-2CFE-DBE3-23EA-9BA152CBB26A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351073D0-EBCC-0766-5416-AC788CE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  <p:pic>
        <p:nvPicPr>
          <p:cNvPr id="5" name="Picture 4" descr="A cartoon of a person holding a paper with text&#10;&#10;AI-generated content may be incorrect.">
            <a:extLst>
              <a:ext uri="{FF2B5EF4-FFF2-40B4-BE49-F238E27FC236}">
                <a16:creationId xmlns:a16="http://schemas.microsoft.com/office/drawing/2014/main" id="{4FD9FD4C-7332-FAF9-04C2-A03F88CCD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012" y="613587"/>
            <a:ext cx="5641975" cy="56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69B8D-16EC-8545-FDFF-465CAF91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409B23-6E39-E354-9EBA-07163141A2DC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plea.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D7EFC062-540C-03CE-53EE-30BF5542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F33B8-E5D9-18AE-63CF-0CE1B5974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1382B1-8A74-3F11-6210-C5C5F42B6902}"/>
              </a:ext>
            </a:extLst>
          </p:cNvPr>
          <p:cNvSpPr/>
          <p:nvPr/>
        </p:nvSpPr>
        <p:spPr>
          <a:xfrm>
            <a:off x="274319" y="1463039"/>
            <a:ext cx="8535143" cy="5183087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Reviewing helps you write better responses</a:t>
            </a:r>
          </a:p>
          <a:p>
            <a:pPr marL="742950" indent="-74295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how others revise and succeed</a:t>
            </a:r>
          </a:p>
          <a:p>
            <a:pPr marL="742950" indent="-74295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Empathy builds excellence</a:t>
            </a:r>
          </a:p>
          <a:p>
            <a:pPr marL="742950" indent="-742950">
              <a:buFont typeface="Arial" panose="020B0604020202020204" pitchFamily="34" charset="0"/>
              <a:buChar char="•"/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2766ED-872A-E4C2-1225-534432ECE6C8}"/>
              </a:ext>
            </a:extLst>
          </p:cNvPr>
          <p:cNvSpPr/>
          <p:nvPr/>
        </p:nvSpPr>
        <p:spPr>
          <a:xfrm>
            <a:off x="274319" y="290779"/>
            <a:ext cx="8535143" cy="989381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1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</a:rPr>
              <a:t>Be the Reviewer You Want to Have </a:t>
            </a:r>
            <a:endParaRPr lang="en-US" sz="5400" dirty="0">
              <a:solidFill>
                <a:srgbClr val="CFB87B"/>
              </a:solidFill>
            </a:endParaRPr>
          </a:p>
        </p:txBody>
      </p:sp>
      <p:pic>
        <p:nvPicPr>
          <p:cNvPr id="5" name="Picture 4" descr="CU_Logo.png">
            <a:extLst>
              <a:ext uri="{FF2B5EF4-FFF2-40B4-BE49-F238E27FC236}">
                <a16:creationId xmlns:a16="http://schemas.microsoft.com/office/drawing/2014/main" id="{7822D050-88AF-62E5-B5C9-50F090A6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9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B7385-170D-AC70-B530-CC0E9201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3A6EF7-85C9-E203-E79B-8589F1769428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thoughts.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F918CA1D-8886-A322-003E-6BEB6C02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4E04A-3773-6EC9-47CA-C2AE9A838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7422B0-6BFE-4ED9-96D5-EFB42E1CF66F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10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 are hard—but it’s how good work gets great.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reviewers as collaborators, not adversaries.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best paper is on the other side 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revision.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693683C0-20F0-7D7B-DB15-0F42E461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3ED4DD-F408-50A5-41FE-A579C5DA6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25F9B8-DDA9-B05F-8C0C-E8F3F0FEAA86}"/>
              </a:ext>
            </a:extLst>
          </p:cNvPr>
          <p:cNvSpPr/>
          <p:nvPr/>
        </p:nvSpPr>
        <p:spPr>
          <a:xfrm>
            <a:off x="274319" y="365761"/>
            <a:ext cx="8535143" cy="628036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(feel free to complain 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about Reviewer 2)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dirty="0">
              <a:solidFill>
                <a:srgbClr val="CFB87B"/>
              </a:solidFill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dirty="0">
              <a:solidFill>
                <a:srgbClr val="CFB87B"/>
              </a:solidFill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dirty="0">
              <a:solidFill>
                <a:srgbClr val="CFB87B"/>
              </a:solidFill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dirty="0">
                <a:solidFill>
                  <a:srgbClr val="CFB87B"/>
                </a:solidFill>
              </a:rPr>
              <a:t>)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olorado Buffaloes - Wikipedia">
            <a:extLst>
              <a:ext uri="{FF2B5EF4-FFF2-40B4-BE49-F238E27FC236}">
                <a16:creationId xmlns:a16="http://schemas.microsoft.com/office/drawing/2014/main" id="{0E0CC3F6-2D50-2372-0239-1902BA85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35" y="4256674"/>
            <a:ext cx="2855331" cy="21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02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D3EF3-C7AE-7238-C0EC-2BEF0F0E8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825B8F-4416-4D84-2767-E11C0C85C96D}"/>
              </a:ext>
            </a:extLst>
          </p:cNvPr>
          <p:cNvSpPr/>
          <p:nvPr/>
        </p:nvSpPr>
        <p:spPr>
          <a:xfrm>
            <a:off x="274319" y="365761"/>
            <a:ext cx="8535143" cy="6280366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F0B01-42E0-BD02-64DE-904C6DB3E0DD}"/>
              </a:ext>
            </a:extLst>
          </p:cNvPr>
          <p:cNvSpPr txBox="1">
            <a:spLocks/>
          </p:cNvSpPr>
          <p:nvPr/>
        </p:nvSpPr>
        <p:spPr>
          <a:xfrm>
            <a:off x="-547432" y="551145"/>
            <a:ext cx="10238865" cy="56258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48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jason.thatcher@colorado.edu</a:t>
            </a:r>
            <a:r>
              <a:rPr lang="en-US" sz="48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ctr">
              <a:buFont typeface="Arial"/>
              <a:buNone/>
            </a:pPr>
            <a:endParaRPr lang="en-US" sz="48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ctr">
              <a:buFont typeface="Arial"/>
              <a:buAutoNum type="arabicParenBoth"/>
            </a:pPr>
            <a:endParaRPr lang="en-US" sz="4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ctr">
              <a:buFont typeface="Arial"/>
              <a:buAutoNum type="arabicParenBoth"/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olorado Buffaloes - Wikipedia">
            <a:extLst>
              <a:ext uri="{FF2B5EF4-FFF2-40B4-BE49-F238E27FC236}">
                <a16:creationId xmlns:a16="http://schemas.microsoft.com/office/drawing/2014/main" id="{6932F59D-DBA6-80C4-A15C-1A6C807AA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35" y="4256674"/>
            <a:ext cx="2855331" cy="21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6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2DA75-C0DD-B217-6378-68390C8C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D9A6B-9853-F21A-A985-2E508D7316F9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BEB608-BFC6-D22B-A475-7F10DE440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23925"/>
              </p:ext>
            </p:extLst>
          </p:nvPr>
        </p:nvGraphicFramePr>
        <p:xfrm>
          <a:off x="457200" y="415966"/>
          <a:ext cx="8229600" cy="6026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498974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598974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60750653"/>
                    </a:ext>
                  </a:extLst>
                </a:gridCol>
              </a:tblGrid>
              <a:tr h="8628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Typology of Revisions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0542"/>
                  </a:ext>
                </a:extLst>
              </a:tr>
              <a:tr h="86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Tractable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Impossible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21957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Low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Quick 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Add citations, clarify text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Unwelcome Surprises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Add theory that doesn’t fit or data you don’t have</a:t>
                      </a:r>
                      <a:endParaRPr lang="en-US" sz="2000" kern="100" dirty="0">
                        <a:effectLst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78485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High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b="1" kern="100" dirty="0">
                          <a:effectLst/>
                        </a:rPr>
                        <a:t>Surgical Strike </a:t>
                      </a:r>
                      <a:r>
                        <a:rPr lang="en-US" sz="2800" kern="100" dirty="0">
                          <a:effectLst/>
                        </a:rPr>
                        <a:t>Rework theory, rerun analyses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Full Rebuild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New model, new data, new framing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40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9E0B8-08AD-F57B-6366-9970E6C6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649522-E2E4-67BF-0F10-419827EF5AD8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r>
              <a:rPr lang="en-US" sz="3600" b="1" dirty="0">
                <a:solidFill>
                  <a:srgbClr val="CFB8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response should reflect the level of tractability and effort demanded in the review package.</a:t>
            </a: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U_Logo.png">
            <a:extLst>
              <a:ext uri="{FF2B5EF4-FFF2-40B4-BE49-F238E27FC236}">
                <a16:creationId xmlns:a16="http://schemas.microsoft.com/office/drawing/2014/main" id="{A31D6BB4-C112-AEE8-76B7-254587D3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5760720"/>
            <a:ext cx="1097280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7567C-6F2A-0CE5-0DC4-FE778CF3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9D9A0-870A-CACA-75D3-46580366FBE3}"/>
              </a:ext>
            </a:extLst>
          </p:cNvPr>
          <p:cNvSpPr/>
          <p:nvPr/>
        </p:nvSpPr>
        <p:spPr>
          <a:xfrm>
            <a:off x="274319" y="211875"/>
            <a:ext cx="8535143" cy="6434252"/>
          </a:xfrm>
          <a:prstGeom prst="rect">
            <a:avLst/>
          </a:prstGeom>
          <a:noFill/>
          <a:ln w="15875">
            <a:solidFill>
              <a:srgbClr val="CFB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2000">
                <a:solidFill>
                  <a:srgbClr val="CFB846"/>
                </a:solidFill>
              </a:defRPr>
            </a:pPr>
            <a:endParaRPr lang="en-US" sz="3600" b="1" dirty="0">
              <a:solidFill>
                <a:srgbClr val="CFB8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F132E9-FF8A-3A29-01E6-5FBE128B3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72571"/>
              </p:ext>
            </p:extLst>
          </p:nvPr>
        </p:nvGraphicFramePr>
        <p:xfrm>
          <a:off x="457200" y="415966"/>
          <a:ext cx="8229600" cy="6026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498974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598974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60750653"/>
                    </a:ext>
                  </a:extLst>
                </a:gridCol>
              </a:tblGrid>
              <a:tr h="8628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Typology of Revisions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0542"/>
                  </a:ext>
                </a:extLst>
              </a:tr>
              <a:tr h="86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Tractable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chemeClr val="bg1"/>
                          </a:solidFill>
                          <a:effectLst/>
                        </a:rPr>
                        <a:t>Impossible</a:t>
                      </a:r>
                      <a:endParaRPr lang="en-US" sz="3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21957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Low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accent2"/>
                          </a:solidFill>
                          <a:effectLst/>
                        </a:rPr>
                        <a:t>Quick 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accent2"/>
                          </a:solidFill>
                          <a:effectLst/>
                        </a:rPr>
                        <a:t>Do immediately. Show goodwill.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Unwelcome Surprises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Add theory that doesn’t fit or data you don’t have</a:t>
                      </a:r>
                      <a:endParaRPr lang="en-US" sz="2000" kern="100" dirty="0">
                        <a:effectLst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78485"/>
                  </a:ext>
                </a:extLst>
              </a:tr>
              <a:tr h="1690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</a:rPr>
                        <a:t>High Effort</a:t>
                      </a:r>
                      <a:endParaRPr lang="en-US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CFB8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b="1" kern="100" dirty="0">
                          <a:effectLst/>
                        </a:rPr>
                        <a:t>Surgical Strike </a:t>
                      </a:r>
                      <a:r>
                        <a:rPr lang="en-US" sz="2800" kern="100" dirty="0">
                          <a:effectLst/>
                        </a:rPr>
                        <a:t>Rework theory, rerun analyses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</a:rPr>
                        <a:t>Full Rebuild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</a:rPr>
                        <a:t>New model, new data, new framing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97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1903</Words>
  <Application>Microsoft Macintosh PowerPoint</Application>
  <PresentationFormat>On-screen Show (4:3)</PresentationFormat>
  <Paragraphs>537</Paragraphs>
  <Slides>68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Jason Thatcher</cp:lastModifiedBy>
  <cp:revision>37</cp:revision>
  <dcterms:created xsi:type="dcterms:W3CDTF">2013-01-27T09:14:16Z</dcterms:created>
  <dcterms:modified xsi:type="dcterms:W3CDTF">2025-05-22T11:47:08Z</dcterms:modified>
  <cp:category/>
</cp:coreProperties>
</file>