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57" r:id="rId3"/>
    <p:sldId id="258" r:id="rId4"/>
    <p:sldId id="269" r:id="rId5"/>
    <p:sldId id="293" r:id="rId6"/>
    <p:sldId id="259" r:id="rId7"/>
    <p:sldId id="294" r:id="rId8"/>
    <p:sldId id="288" r:id="rId9"/>
    <p:sldId id="261" r:id="rId10"/>
    <p:sldId id="260" r:id="rId11"/>
    <p:sldId id="262" r:id="rId12"/>
    <p:sldId id="291" r:id="rId13"/>
    <p:sldId id="264" r:id="rId14"/>
    <p:sldId id="268" r:id="rId15"/>
    <p:sldId id="275" r:id="rId16"/>
    <p:sldId id="292" r:id="rId17"/>
    <p:sldId id="280" r:id="rId18"/>
    <p:sldId id="28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6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681E4-939D-4928-895D-0CB88772371F}" type="datetimeFigureOut">
              <a:rPr lang="en-US" smtClean="0"/>
              <a:t>10/16/2020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1B334-3D8C-48C7-9C02-72BCC92D1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97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4BDB2-37D3-407E-BF94-1343D45C38C0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33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FE8A0-8F16-48E4-9A27-78BC58F19F5D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9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AC5D-AFE5-465B-93D3-0415337E77ED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0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6EC0-2165-48CB-BF2E-5F738CCCA4C2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6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F5AE7-80A2-43C1-84AF-83FE539E95CB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73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15EB6-E1F5-4D13-97B7-3D193B1D95F0}" type="datetime1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7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51D98-369E-4FDF-AC30-9A7F6ADA7C54}" type="datetime1">
              <a:rPr lang="en-US" smtClean="0"/>
              <a:t>10/16/2020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82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684CC-6DFD-44BE-958C-5F1A7FB5550B}" type="datetime1">
              <a:rPr lang="en-US" smtClean="0"/>
              <a:t>10/16/2020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7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3B67E-E750-440F-8D4B-A348BDE02330}" type="datetime1">
              <a:rPr lang="en-US" smtClean="0"/>
              <a:t>10/16/2020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66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1CDA0462-7835-4245-95C1-C223B22E6665}" type="datetime1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10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78922-9050-4510-8556-157534367A63}" type="datetime1">
              <a:rPr lang="en-US" smtClean="0"/>
              <a:t>10/16/2020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91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76B0747-DA26-4F87-A137-6B78F6B34E5F}" type="datetime1">
              <a:rPr lang="en-US" smtClean="0"/>
              <a:t>10/16/2020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EF9A8AEA-540E-44A2-9526-185D4C8E957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81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eb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B55E7-6AE6-49E2-B7D3-F773EA36E7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0725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Major Hazards in LEO From Decaying Internet Satellites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D8FC5-F960-4387-A1F0-4215C0B0DC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8670" y="4455620"/>
            <a:ext cx="10675620" cy="1643428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Kenneth J MacLeod, member </a:t>
            </a:r>
            <a:r>
              <a:rPr lang="en-US" dirty="0" err="1"/>
              <a:t>spst</a:t>
            </a:r>
            <a:r>
              <a:rPr lang="en-US" dirty="0"/>
              <a:t>, kenmacleod@earthlink.net</a:t>
            </a:r>
          </a:p>
          <a:p>
            <a:pPr algn="ctr"/>
            <a:r>
              <a:rPr lang="en-US" dirty="0"/>
              <a:t>Dr. James A Martin, Boeing (ret.), jamesamartin5@outlook.com</a:t>
            </a:r>
          </a:p>
          <a:p>
            <a:pPr algn="ctr"/>
            <a:r>
              <a:rPr lang="en-US" b="1" dirty="0"/>
              <a:t>AIAA OC Chapter ASAT Conference, </a:t>
            </a:r>
            <a:r>
              <a:rPr lang="en-US" b="1" dirty="0" err="1"/>
              <a:t>october</a:t>
            </a:r>
            <a:r>
              <a:rPr lang="en-US" b="1" dirty="0"/>
              <a:t> 10, 2020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90DA4-F78A-48D5-9EFE-C394F3D84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7520" y="6459785"/>
            <a:ext cx="589788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3670DF-A758-4216-A866-C945DC48D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599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BB506-4521-467B-9284-D9080B425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304072"/>
          </a:xfrm>
        </p:spPr>
        <p:txBody>
          <a:bodyPr/>
          <a:lstStyle/>
          <a:p>
            <a:r>
              <a:rPr lang="en-US" dirty="0"/>
              <a:t>Major Hazard to ISS and Successors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4144A-FEA5-41DB-82E2-567BC78171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Decaying Internet satellites will be collision hazard everywhere in LEO:</a:t>
            </a:r>
          </a:p>
          <a:p>
            <a:endParaRPr lang="en-US" sz="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ISS at 51 degrees inclination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All Starlink orbital rings at 53 degrees inclination, for example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400" dirty="0"/>
              <a:t>Therefore, </a:t>
            </a:r>
            <a:r>
              <a:rPr lang="en-US" sz="2400" b="1" dirty="0"/>
              <a:t>ISS at risk at all latitudes of its orbit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ISS at 400 km altitude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All Internet constellations will orbit above 400 km altitude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sz="2400" dirty="0"/>
              <a:t>Therefore, </a:t>
            </a:r>
            <a:r>
              <a:rPr lang="en-US" sz="2400" b="1" dirty="0"/>
              <a:t>all Internet satellites will decay through ISS altitude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Higher major-constellation LEO rings up to 630 km altitude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Therefore, successors or </a:t>
            </a:r>
            <a:r>
              <a:rPr lang="en-US" sz="2400" b="1" dirty="0"/>
              <a:t>ISS may be forced up to 650 km altitude or above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89C09-9576-464B-8A67-140FC32AE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20440" y="6459785"/>
            <a:ext cx="517779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04509-B54A-425D-B64F-E8D4F887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6737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9CB70-8DF1-4BA0-BB43-A3D90F55A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Serious Risk of Debris Proliferation</a:t>
            </a:r>
            <a:br>
              <a:rPr lang="en-US" dirty="0"/>
            </a:br>
            <a:r>
              <a:rPr lang="en-US" dirty="0"/>
              <a:t>from Multiple Collisions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4DD23-D151-478D-8C33-B12776884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19300"/>
            <a:ext cx="10058400" cy="3849794"/>
          </a:xfrm>
        </p:spPr>
        <p:txBody>
          <a:bodyPr>
            <a:normAutofit/>
          </a:bodyPr>
          <a:lstStyle/>
          <a:p>
            <a:r>
              <a:rPr lang="en-US" sz="2800" b="1" dirty="0"/>
              <a:t>Highest risk is collisions of active or decaying Internet satellites                        with each other:</a:t>
            </a:r>
          </a:p>
          <a:p>
            <a:endParaRPr lang="en-US" sz="8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Internet satellite rings in multiple planes intersect at numerous locations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Decaying units in multiple rings will also intersect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Decaying units will pass through active lower altitude satellite layers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High potential for collisions at any of these intersections</a:t>
            </a:r>
          </a:p>
          <a:p>
            <a:r>
              <a:rPr lang="en-US" sz="2400" dirty="0"/>
              <a:t>In such dense rings, debris fragments from early collisions could result in further collisions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9C75B9-765B-4880-A1A1-2B9FB64D5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6160" y="6459785"/>
            <a:ext cx="512064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1C474-689E-45E9-AB4D-2B1403DE8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59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141A3-EFCE-44D1-9562-83AF05AFF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Intersections of Multiple Rings of Internet Satellites</a:t>
            </a:r>
            <a:br>
              <a:rPr lang="en-US" dirty="0"/>
            </a:br>
            <a:r>
              <a:rPr lang="en-US" dirty="0"/>
              <a:t>Lead to Risk of Collisions with Decaying Satellites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99ECF68-D0D6-47B1-9390-DC5A091FD7D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8" b="9688"/>
          <a:stretch>
            <a:fillRect/>
          </a:stretch>
        </p:blipFill>
        <p:spPr/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705D3-7958-4310-94B4-A398D8AA7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80" y="5972174"/>
            <a:ext cx="10113264" cy="529209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Image repurposed to illustrate intersections concept. </a:t>
            </a:r>
          </a:p>
          <a:p>
            <a:r>
              <a:rPr lang="en-US" sz="2000" dirty="0"/>
              <a:t>This image actually shows final orbits of NASA UARS satellite before uncontrolled re-entry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8A502-29D1-40DE-A568-307AA7F72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6DE89-FF47-4FDF-A568-76BA4A659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38527B-8284-4109-B047-92D0CD16FD8A}"/>
              </a:ext>
            </a:extLst>
          </p:cNvPr>
          <p:cNvSpPr txBox="1"/>
          <p:nvPr/>
        </p:nvSpPr>
        <p:spPr>
          <a:xfrm>
            <a:off x="9105900" y="4513015"/>
            <a:ext cx="233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Credit: Universe Today</a:t>
            </a:r>
          </a:p>
        </p:txBody>
      </p:sp>
    </p:spTree>
    <p:extLst>
      <p:ext uri="{BB962C8B-B14F-4D97-AF65-F5344CB8AC3E}">
        <p14:creationId xmlns:p14="http://schemas.microsoft.com/office/powerpoint/2010/main" val="3348040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9B983-CA8C-4A3E-BF64-89FA170E3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428751"/>
          </a:xfrm>
        </p:spPr>
        <p:txBody>
          <a:bodyPr/>
          <a:lstStyle/>
          <a:p>
            <a:r>
              <a:rPr lang="en-US" dirty="0"/>
              <a:t>Kessler Syndrome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B70E71-A038-42D6-8025-08450751CD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7200" y="2160270"/>
            <a:ext cx="3200400" cy="4144934"/>
          </a:xfrm>
        </p:spPr>
        <p:txBody>
          <a:bodyPr>
            <a:noAutofit/>
          </a:bodyPr>
          <a:lstStyle/>
          <a:p>
            <a:r>
              <a:rPr lang="en-US" sz="2000" dirty="0"/>
              <a:t>An initial collision creates cloud of debris of various sizes</a:t>
            </a:r>
          </a:p>
          <a:p>
            <a:r>
              <a:rPr lang="en-US" sz="2000" dirty="0"/>
              <a:t>Debris fragments then collide with additional satellites</a:t>
            </a:r>
          </a:p>
          <a:p>
            <a:r>
              <a:rPr lang="en-US" sz="2000" dirty="0"/>
              <a:t>Leads to runaway chain reaction of numerous collisions</a:t>
            </a:r>
          </a:p>
          <a:p>
            <a:r>
              <a:rPr lang="en-US" sz="2000" dirty="0"/>
              <a:t>Resulting debris clouds prevent any further use of LEO for years to come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FAD34-EE83-49A2-A09F-684BF035D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5099858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5AB8A3-F884-4BAE-8D44-ACA87D04B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13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F1E8631-AAE5-4E05-9727-B7F6A2F1AD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532" y="262891"/>
            <a:ext cx="7614460" cy="5909309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1A551BB-EB43-4609-8CFC-BC2CECA8D119}"/>
              </a:ext>
            </a:extLst>
          </p:cNvPr>
          <p:cNvSpPr txBox="1"/>
          <p:nvPr/>
        </p:nvSpPr>
        <p:spPr>
          <a:xfrm>
            <a:off x="8801100" y="5562600"/>
            <a:ext cx="221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Credit: IEEE Spectrum</a:t>
            </a:r>
          </a:p>
        </p:txBody>
      </p:sp>
    </p:spTree>
    <p:extLst>
      <p:ext uri="{BB962C8B-B14F-4D97-AF65-F5344CB8AC3E}">
        <p14:creationId xmlns:p14="http://schemas.microsoft.com/office/powerpoint/2010/main" val="691488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00744-CFDC-4C13-8491-FCA7A5C3E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Solutions for Reducing Damaging Collisions or Kessler Syndrome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56ED8-0C96-4532-AC60-2DCB01C6D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97380"/>
            <a:ext cx="10058400" cy="4034790"/>
          </a:xfrm>
        </p:spPr>
        <p:txBody>
          <a:bodyPr>
            <a:normAutofit/>
          </a:bodyPr>
          <a:lstStyle/>
          <a:p>
            <a:r>
              <a:rPr lang="en-US" sz="2800" b="1" dirty="0"/>
              <a:t>There are only a few alternative solutions: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Greatly reduce the number of Internet satellites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Much more rapid de-orbiting after satellite end of life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Redundant systems to greatly reduce failure rate on orbit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Watchdog timer and backup control to de-orbit when failure detected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Buddy or cleanup satellites in each ring to rapidly de-orbit failed satellites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600" dirty="0"/>
              <a:t>Each method is feasible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But each increases cost and complexity for Internet providers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b="1" dirty="0"/>
              <a:t>Develop solutions now to avoid events which damage or delay this service</a:t>
            </a:r>
          </a:p>
          <a:p>
            <a:pPr marL="201168" lvl="1" indent="0">
              <a:buNone/>
            </a:pPr>
            <a:endParaRPr lang="en-US" sz="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1415C1-75A7-4D12-AFA8-271DE0F82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77590" y="6459785"/>
            <a:ext cx="508635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D127A-DE1C-48B3-96FD-D0CAD65F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3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60230-5A30-4FD9-86EB-B8C9DEA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336457"/>
          </a:xfrm>
        </p:spPr>
        <p:txBody>
          <a:bodyPr>
            <a:normAutofit fontScale="90000"/>
          </a:bodyPr>
          <a:lstStyle/>
          <a:p>
            <a:r>
              <a:rPr lang="en-US" dirty="0"/>
              <a:t>Analysis and Agreements or Regulations </a:t>
            </a:r>
            <a:br>
              <a:rPr lang="en-US" dirty="0"/>
            </a:br>
            <a:r>
              <a:rPr lang="en-US" dirty="0"/>
              <a:t>to Reduce Collisions are Needed Soon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BF60A-3571-4B8F-B4EB-8D05D603B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10115203" cy="4023360"/>
          </a:xfrm>
        </p:spPr>
        <p:txBody>
          <a:bodyPr/>
          <a:lstStyle/>
          <a:p>
            <a:r>
              <a:rPr lang="en-US" sz="2400" b="1" dirty="0"/>
              <a:t>Today, only the FCC and the FAA provide some regulation </a:t>
            </a:r>
            <a:r>
              <a:rPr lang="en-US" sz="2400" dirty="0"/>
              <a:t>for approval of constellations, based on radio band allocation and launch safety versus aircraft in the launch area, respectively. However, the FCC rules do include some limits on de-orbiting time, suitable for much smaller constellations.</a:t>
            </a:r>
          </a:p>
          <a:p>
            <a:r>
              <a:rPr lang="en-US" sz="2400" b="1" dirty="0"/>
              <a:t>Agreements or regulation need to take potential collisions in orbit into account</a:t>
            </a:r>
          </a:p>
          <a:p>
            <a:r>
              <a:rPr lang="en-US" sz="2400" dirty="0"/>
              <a:t>In addition, further regulatory considerations might include: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Limiting brightness, to avoid interfering with general astronomy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Limiting interference with surveys for potentially hazardous NEO asteroids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92696-760E-406C-BCFD-E22DCD1D2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09010" y="6459785"/>
            <a:ext cx="525780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519290-A1DA-48AD-8369-1C012E247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90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3A0C6-DFAF-4A39-ACAB-93F800B82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89772"/>
          </a:xfrm>
        </p:spPr>
        <p:txBody>
          <a:bodyPr>
            <a:normAutofit/>
          </a:bodyPr>
          <a:lstStyle/>
          <a:p>
            <a:r>
              <a:rPr lang="en-US" sz="4400" dirty="0"/>
              <a:t>Consider a Collision Risk Management Fee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14FF5-9A91-4FE9-AC37-87CAC1DC8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The space in LEO has been considered unlimited and free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Over the decades since Sputnik I in 1957, there has been space for all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Collisions have been very rare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But this situation will change dramatically with 100,000 Internet satellites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/>
              <a:t>Consider a risk management fee for each launch, depending on risk analysis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Much like insurance premiums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Funds reserved for tracking, cleanup, and replacement of damaged satellites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May require international agreements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F633C-6A9E-41B4-AE7B-03CAAD0FA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5C765B-AD2F-4B64-862C-3E1C14ACE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474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22412-7AD8-4AEE-A657-0736856E3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2"/>
            <a:ext cx="10058400" cy="1142147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240C5-7401-400F-B00B-E182025B0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31670"/>
            <a:ext cx="10389870" cy="435483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total number of Internet satellites being planned for the large constellations is about </a:t>
            </a:r>
            <a:r>
              <a:rPr lang="en-US" sz="2400" b="1" dirty="0"/>
              <a:t>100,000</a:t>
            </a:r>
            <a:r>
              <a:rPr lang="en-US" sz="2400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total number of Internet satellites decaying downward towards re-entry after end of life or failure on orbit will be about </a:t>
            </a:r>
            <a:r>
              <a:rPr lang="en-US" sz="2400" b="1" dirty="0"/>
              <a:t>20,000</a:t>
            </a:r>
            <a:r>
              <a:rPr lang="en-US" sz="2400" dirty="0"/>
              <a:t> at any time.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Such large numbers of decaying satellites with limited or no control will pose a </a:t>
            </a:r>
            <a:r>
              <a:rPr lang="en-US" sz="2400" b="1" dirty="0"/>
              <a:t>major hazard of collision </a:t>
            </a:r>
            <a:r>
              <a:rPr lang="en-US" sz="2400" dirty="0"/>
              <a:t>with the ISS or its successors, and may even lead to a runaway </a:t>
            </a:r>
            <a:r>
              <a:rPr lang="en-US" sz="2400" b="1" dirty="0"/>
              <a:t>Kessler Syndrome</a:t>
            </a:r>
            <a:r>
              <a:rPr lang="en-US" sz="2400" dirty="0"/>
              <a:t>, denying further access to LEO.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b="1" dirty="0"/>
              <a:t>Analysis and agreements or regulatory action </a:t>
            </a:r>
            <a:r>
              <a:rPr lang="en-US" sz="2400" dirty="0"/>
              <a:t>are needed very soon to limit the potential damage, either by greatly reducing the allowed numbers of satellites, or by de-orbiting the satellites much more rapidly after end of life or failure, or both.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C393C-20AF-4400-B9B2-5132749FB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4720" y="6459785"/>
            <a:ext cx="5257800" cy="39821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F27BF-E493-4533-9260-51FF61080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0523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9A189-D99B-420B-A166-B2E495BB0E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dirty="0"/>
              <a:t>Thank You!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7EEBE8-1FD3-40EF-BF2E-F2C64A6433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/>
              <a:t>Major hazards in Leo from decaying internet satellites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1684AA-0A9B-4F8D-8E97-48A8A65D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97580" y="6459785"/>
            <a:ext cx="521208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AF02AE-2366-44E2-B85C-35CA5ABF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9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FB1AD-F05F-4084-A126-0F93DEFBF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D39C5-460C-4660-8C86-855C0AC49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How many satellites would all the projected Internet constellations lead to, in total?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How many of those satellites would be decaying downwards towards re-entry, at any given time?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 How will they impact the safety of the ISS, its replacements, and other high-value satellites in low Earth orbit?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/>
              <a:t>What action, if any, is needed?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BA193-B441-4CEA-8A29-E77F6D298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6150" y="6459785"/>
            <a:ext cx="516636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C5736-6CC2-4514-8E0D-1F44AC23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681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7686F-01CE-416E-BD9A-8F7FD7804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227872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How Many Internet Satellites in Total?</a:t>
            </a:r>
            <a:endParaRPr lang="en-US" sz="53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3DBA5-E725-4713-AE8C-6FBC9889E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b="1" dirty="0"/>
              <a:t>The total is approximately 100,000 satellites:</a:t>
            </a:r>
          </a:p>
          <a:p>
            <a:endParaRPr lang="en-US" sz="800" b="1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200" dirty="0"/>
              <a:t> </a:t>
            </a:r>
            <a:r>
              <a:rPr lang="en-US" sz="2400" dirty="0"/>
              <a:t>Up to 42,000 from SpaceX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 Up to 48,000 from the new reborn </a:t>
            </a:r>
            <a:r>
              <a:rPr lang="en-US" sz="2400" dirty="0" err="1"/>
              <a:t>OneWeb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 Up to 3,236 from Bezos’ Project Kuiper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 Up to 2,956 from Boeing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 Up to 292 from </a:t>
            </a:r>
            <a:r>
              <a:rPr lang="en-US" sz="2400" dirty="0" err="1"/>
              <a:t>Telesat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 Up to 108 from </a:t>
            </a:r>
            <a:r>
              <a:rPr lang="en-US" sz="2400" dirty="0" err="1"/>
              <a:t>LeoSat</a:t>
            </a:r>
            <a:endParaRPr lang="en-US" sz="2400" dirty="0"/>
          </a:p>
          <a:p>
            <a:pPr marL="201168" lvl="1" indent="0">
              <a:buNone/>
            </a:pPr>
            <a:endParaRPr lang="en-US" sz="800" dirty="0"/>
          </a:p>
          <a:p>
            <a:pPr marL="201168" lvl="1" indent="0">
              <a:buNone/>
            </a:pPr>
            <a:r>
              <a:rPr lang="en-US" sz="2400" dirty="0"/>
              <a:t>The numbers above are based on actual requests to the US FCC and other regulatory agencies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94120-4511-464A-8FAD-C97FEB0F7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6150" y="6459785"/>
            <a:ext cx="529209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37B19D-CB0A-496E-9F4E-649FFD40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21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2AF8A-CAB4-4661-8DA0-D9AD61E99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594360"/>
          </a:xfrm>
        </p:spPr>
        <p:txBody>
          <a:bodyPr/>
          <a:lstStyle/>
          <a:p>
            <a:r>
              <a:rPr lang="en-US" dirty="0"/>
              <a:t>Starlink Launch of 60 Satellites Ready to Deploy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75FE14-8965-4FE6-942B-1E1BD307E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25880" y="5705581"/>
            <a:ext cx="9884664" cy="795802"/>
          </a:xfrm>
        </p:spPr>
        <p:txBody>
          <a:bodyPr>
            <a:noAutofit/>
          </a:bodyPr>
          <a:lstStyle/>
          <a:p>
            <a:r>
              <a:rPr lang="en-US" sz="2000" dirty="0"/>
              <a:t>Currently launching 60 satellites on each Falcon 9 rocket.</a:t>
            </a:r>
          </a:p>
          <a:p>
            <a:r>
              <a:rPr lang="en-US" sz="2000" dirty="0"/>
              <a:t>Later, potential to launch much larger batches on Starship/Super Heavy rocket.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A291B1-C04F-4E26-BF1A-58617185F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4720" y="6459785"/>
            <a:ext cx="517779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A001EC-B5D3-4665-B9E4-01F55F096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4</a:t>
            </a:fld>
            <a:endParaRPr lang="en-US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83B9058-ADAC-4EA9-8C96-23DA241DD35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67" b="14167"/>
          <a:stretch>
            <a:fillRect/>
          </a:stretch>
        </p:blipFill>
        <p:spPr/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1A39CA6-90BF-438D-90E5-3ED392F00456}"/>
              </a:ext>
            </a:extLst>
          </p:cNvPr>
          <p:cNvSpPr txBox="1"/>
          <p:nvPr/>
        </p:nvSpPr>
        <p:spPr>
          <a:xfrm>
            <a:off x="9212580" y="4537710"/>
            <a:ext cx="1997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Credit: SpaceX</a:t>
            </a:r>
          </a:p>
        </p:txBody>
      </p:sp>
    </p:spTree>
    <p:extLst>
      <p:ext uri="{BB962C8B-B14F-4D97-AF65-F5344CB8AC3E}">
        <p14:creationId xmlns:p14="http://schemas.microsoft.com/office/powerpoint/2010/main" val="2357366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740A3-73D8-477C-8AD2-2B15C3D2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Simplified Calculation of </a:t>
            </a:r>
            <a:br>
              <a:rPr lang="en-US" dirty="0"/>
            </a:br>
            <a:r>
              <a:rPr lang="en-US" dirty="0"/>
              <a:t>Number of Decaying Internet Satellites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91484-5E62-4C7D-BE4F-F68F24C02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33574"/>
            <a:ext cx="10058400" cy="4019551"/>
          </a:xfrm>
        </p:spPr>
        <p:txBody>
          <a:bodyPr>
            <a:normAutofit lnSpcReduction="10000"/>
          </a:bodyPr>
          <a:lstStyle/>
          <a:p>
            <a:r>
              <a:rPr lang="en-US" sz="3000" b="1" dirty="0"/>
              <a:t>D = (N / L) x T</a:t>
            </a:r>
            <a:r>
              <a:rPr lang="en-US" sz="2200" b="1" dirty="0"/>
              <a:t>L </a:t>
            </a:r>
            <a:r>
              <a:rPr lang="en-US" sz="3000" b="1" dirty="0"/>
              <a:t> +  N x F x T</a:t>
            </a:r>
            <a:r>
              <a:rPr lang="en-US" sz="2200" b="1" dirty="0"/>
              <a:t>F</a:t>
            </a:r>
          </a:p>
          <a:p>
            <a:r>
              <a:rPr lang="en-US" sz="2400" dirty="0"/>
              <a:t>Where:</a:t>
            </a:r>
          </a:p>
          <a:p>
            <a:r>
              <a:rPr lang="en-US" sz="2400" b="1" dirty="0"/>
              <a:t>D</a:t>
            </a:r>
            <a:r>
              <a:rPr lang="en-US" sz="2400" dirty="0"/>
              <a:t> = average number of decaying Internet satellites at any time</a:t>
            </a:r>
          </a:p>
          <a:p>
            <a:r>
              <a:rPr lang="en-US" sz="2400" b="1" dirty="0"/>
              <a:t>N</a:t>
            </a:r>
            <a:r>
              <a:rPr lang="en-US" sz="2400" dirty="0"/>
              <a:t> =  total number of active satellites in Internet constellations at completion</a:t>
            </a:r>
          </a:p>
          <a:p>
            <a:r>
              <a:rPr lang="en-US" sz="2400" b="1" dirty="0"/>
              <a:t>L</a:t>
            </a:r>
            <a:r>
              <a:rPr lang="en-US" sz="2400" dirty="0"/>
              <a:t> = average life of satellites in years</a:t>
            </a:r>
          </a:p>
          <a:p>
            <a:r>
              <a:rPr lang="en-US" sz="2400" b="1" dirty="0"/>
              <a:t>T</a:t>
            </a:r>
            <a:r>
              <a:rPr lang="en-US" b="1" dirty="0"/>
              <a:t>L</a:t>
            </a:r>
            <a:r>
              <a:rPr lang="en-US" sz="2400" dirty="0"/>
              <a:t> = average time in years to decay to re-entry after end of life</a:t>
            </a:r>
          </a:p>
          <a:p>
            <a:r>
              <a:rPr lang="en-US" sz="2400" b="1" dirty="0"/>
              <a:t>F</a:t>
            </a:r>
            <a:r>
              <a:rPr lang="en-US" sz="2400" dirty="0"/>
              <a:t> = average failure rate per year</a:t>
            </a:r>
          </a:p>
          <a:p>
            <a:r>
              <a:rPr lang="en-US" sz="2400" b="1" dirty="0"/>
              <a:t>T</a:t>
            </a:r>
            <a:r>
              <a:rPr lang="en-US" b="1" dirty="0"/>
              <a:t>F</a:t>
            </a:r>
            <a:r>
              <a:rPr lang="en-US" sz="2400" dirty="0"/>
              <a:t> = average time in years to decay to re-entry after failure on orbit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9056A-D36C-4EFC-A7B6-7C7BF096E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91F41-4EE6-4EB0-B32F-E96B9E2D1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66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0FD43-DB20-4622-89A3-A106FA88E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286604"/>
            <a:ext cx="10184130" cy="1304072"/>
          </a:xfrm>
        </p:spPr>
        <p:txBody>
          <a:bodyPr/>
          <a:lstStyle/>
          <a:p>
            <a:r>
              <a:rPr lang="en-US" dirty="0"/>
              <a:t>What are the Values of the Parameters?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D18D3-86B7-4282-B21B-2D6C51487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17642"/>
            <a:ext cx="10058400" cy="4184375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/>
              <a:t>N = 100,000 </a:t>
            </a:r>
            <a:r>
              <a:rPr lang="en-US" sz="2800" dirty="0"/>
              <a:t>Internet satellites, approximately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/>
              <a:t>L = 5 years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SpaceX estimates 3 to 5 years life on orbit; we use 5 years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/>
              <a:t>T</a:t>
            </a:r>
            <a:r>
              <a:rPr lang="en-US" sz="2000" b="1" dirty="0"/>
              <a:t>L</a:t>
            </a:r>
            <a:r>
              <a:rPr lang="en-US" sz="2800" b="1" dirty="0"/>
              <a:t> = 0.7 years</a:t>
            </a:r>
            <a:r>
              <a:rPr lang="en-US" sz="2800" dirty="0"/>
              <a:t>, approximately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SpaceX estimates several months to de-orbit; we use 0.7 years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/>
              <a:t>F = 0.02 </a:t>
            </a:r>
            <a:r>
              <a:rPr lang="en-US" sz="2800" dirty="0"/>
              <a:t>estimated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We estimate 2% failure rate on orbit per year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b="1" dirty="0"/>
              <a:t>T</a:t>
            </a:r>
            <a:r>
              <a:rPr lang="en-US" sz="2000" b="1" dirty="0"/>
              <a:t>F</a:t>
            </a:r>
            <a:r>
              <a:rPr lang="en-US" sz="2800" b="1" dirty="0"/>
              <a:t> = 3 years</a:t>
            </a:r>
            <a:r>
              <a:rPr lang="en-US" sz="2800" dirty="0"/>
              <a:t>, approximately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400" dirty="0"/>
              <a:t>SpaceX estimates 1 to 5 years to re-entry after failure; we use 3 years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C5C3C-1498-487C-B2C1-9C3D68433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31870" y="6459785"/>
            <a:ext cx="523494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FE9C0-78B0-4F74-BEAF-FB652DBE5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EB90D-892D-4620-89F5-953A169CD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223390" cy="1450757"/>
          </a:xfrm>
        </p:spPr>
        <p:txBody>
          <a:bodyPr/>
          <a:lstStyle/>
          <a:p>
            <a:r>
              <a:rPr lang="en-US" dirty="0"/>
              <a:t>How Many Satellites Decaying to Re-entry at Any Given Time?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76080-A1A2-4E64-89F6-589E22628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77886"/>
            <a:ext cx="10058400" cy="3891207"/>
          </a:xfrm>
        </p:spPr>
        <p:txBody>
          <a:bodyPr/>
          <a:lstStyle/>
          <a:p>
            <a:r>
              <a:rPr lang="en-US" sz="2800" b="1" dirty="0"/>
              <a:t>D = (N / L) x T</a:t>
            </a:r>
            <a:r>
              <a:rPr lang="en-US" b="1" dirty="0"/>
              <a:t>L</a:t>
            </a:r>
            <a:r>
              <a:rPr lang="en-US" sz="2800" b="1" dirty="0"/>
              <a:t>  +  N x F x T</a:t>
            </a:r>
            <a:r>
              <a:rPr lang="en-US" b="1" dirty="0"/>
              <a:t>F</a:t>
            </a:r>
          </a:p>
          <a:p>
            <a:r>
              <a:rPr lang="en-US" sz="2400" dirty="0"/>
              <a:t>D = (100,000 / 5) x 0.7 + 100,000 x 0.02 x 3</a:t>
            </a:r>
          </a:p>
          <a:p>
            <a:r>
              <a:rPr lang="en-US" sz="2400" dirty="0"/>
              <a:t>D = 14,000 after end of life + 6,000 after failure</a:t>
            </a:r>
          </a:p>
          <a:p>
            <a:r>
              <a:rPr lang="en-US" sz="2800" b="1" dirty="0"/>
              <a:t>D = </a:t>
            </a:r>
            <a:r>
              <a:rPr lang="en-US" sz="2800" b="1" u="sng" dirty="0"/>
              <a:t>20,000</a:t>
            </a:r>
            <a:r>
              <a:rPr lang="en-US" sz="2800" b="1" dirty="0"/>
              <a:t> decaying Internet satellites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D643DE-DAFE-4569-9AE5-7507ADB3D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Major Hazards in LEO from Decaying Internet Satellites - AIAA OC ASAT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621970-2666-4DA0-A3AE-F2D140BF3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37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4FF9E-3A4C-4E9E-8C8F-90B6747D3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187867"/>
          </a:xfrm>
        </p:spPr>
        <p:txBody>
          <a:bodyPr>
            <a:normAutofit fontScale="90000"/>
          </a:bodyPr>
          <a:lstStyle/>
          <a:p>
            <a:r>
              <a:rPr lang="en-US" dirty="0"/>
              <a:t>How Much Control of Decaying Satellites?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A56BD-3C7F-4533-98B1-6D3F92E8E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60756"/>
          </a:xfrm>
        </p:spPr>
        <p:txBody>
          <a:bodyPr>
            <a:normAutofit/>
          </a:bodyPr>
          <a:lstStyle/>
          <a:p>
            <a:r>
              <a:rPr lang="en-US" sz="2600" b="1" dirty="0"/>
              <a:t>Only limited low-acceleration ion propulsion after end of life: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Not adequate to evade collisions, even with warning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At end of life, uses most of remaining propellant for de-orbit ‘burn’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Expected to retain some attitude control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May be responsive and transmitting an ID signal</a:t>
            </a:r>
          </a:p>
          <a:p>
            <a:pPr marL="0">
              <a:buNone/>
            </a:pPr>
            <a:r>
              <a:rPr lang="en-US" sz="2600" b="1" dirty="0"/>
              <a:t>No propulsion or attitude control after failure on orbit: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No method to evade collisions, even with warning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May be tumbling and unresponsive after failure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6A453A-4E9E-4419-9C5A-BBCAC4470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86150" y="6459785"/>
            <a:ext cx="529209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D3B0DE-018F-4322-8D3A-B7BE40EFB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84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DD9B7-266C-4A85-A6B1-3D5A1DB1D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470817"/>
          </a:xfrm>
        </p:spPr>
        <p:txBody>
          <a:bodyPr/>
          <a:lstStyle/>
          <a:p>
            <a:r>
              <a:rPr lang="en-US" dirty="0"/>
              <a:t>ISS and Successors Are at Risk of Collisions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654774-77ED-472E-B6CD-A4C825451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97280" y="5705582"/>
            <a:ext cx="10113264" cy="795802"/>
          </a:xfrm>
        </p:spPr>
        <p:txBody>
          <a:bodyPr>
            <a:noAutofit/>
          </a:bodyPr>
          <a:lstStyle/>
          <a:p>
            <a:r>
              <a:rPr lang="en-US" sz="2400" dirty="0"/>
              <a:t>For example, Starlink satellites are 570 </a:t>
            </a:r>
            <a:r>
              <a:rPr lang="en-US" sz="2400" dirty="0" err="1"/>
              <a:t>lb</a:t>
            </a:r>
            <a:r>
              <a:rPr lang="en-US" sz="2400" dirty="0"/>
              <a:t> or 260 kg each</a:t>
            </a:r>
          </a:p>
          <a:p>
            <a:r>
              <a:rPr lang="en-US" sz="2400" dirty="0"/>
              <a:t>Any impact could be catastrophic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E00ABA4B-F9A5-479B-BDB8-32946F1ED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97580" y="6459785"/>
            <a:ext cx="5223510" cy="365125"/>
          </a:xfrm>
        </p:spPr>
        <p:txBody>
          <a:bodyPr/>
          <a:lstStyle/>
          <a:p>
            <a:r>
              <a:rPr lang="en-US"/>
              <a:t>Major Hazards in LEO from Decaying Internet Satellites - AIAA OC ASAT 2020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D129F1-7367-4615-A4AF-E26F10FB5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A8AEA-540E-44A2-9526-185D4C8E957D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3B023F-45DE-4939-937C-669A374A16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33091"/>
            <a:ext cx="11643359" cy="4881984"/>
          </a:xfrm>
          <a:prstGeom prst="rect">
            <a:avLst/>
          </a:prstGeo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468A1553-848F-4302-9279-3CAE8B432C72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1" b="19781"/>
          <a:stretch>
            <a:fillRect/>
          </a:stretch>
        </p:blipFill>
        <p:spPr/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3550B5F-97AD-4834-B0BB-58DF9290F074}"/>
              </a:ext>
            </a:extLst>
          </p:cNvPr>
          <p:cNvSpPr txBox="1"/>
          <p:nvPr/>
        </p:nvSpPr>
        <p:spPr>
          <a:xfrm>
            <a:off x="9544049" y="4513153"/>
            <a:ext cx="152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Credit: NASA</a:t>
            </a:r>
          </a:p>
        </p:txBody>
      </p:sp>
    </p:spTree>
    <p:extLst>
      <p:ext uri="{BB962C8B-B14F-4D97-AF65-F5344CB8AC3E}">
        <p14:creationId xmlns:p14="http://schemas.microsoft.com/office/powerpoint/2010/main" val="166951406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75315</TotalTime>
  <Words>1500</Words>
  <Application>Microsoft Office PowerPoint</Application>
  <PresentationFormat>Widescreen</PresentationFormat>
  <Paragraphs>158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Wingdings</vt:lpstr>
      <vt:lpstr>Retrospect</vt:lpstr>
      <vt:lpstr>Major Hazards in LEO From Decaying Internet Satellites </vt:lpstr>
      <vt:lpstr>The Questions</vt:lpstr>
      <vt:lpstr>          How Many Internet Satellites in Total?</vt:lpstr>
      <vt:lpstr>Starlink Launch of 60 Satellites Ready to Deploy</vt:lpstr>
      <vt:lpstr>Simplified Calculation of  Number of Decaying Internet Satellites</vt:lpstr>
      <vt:lpstr>What are the Values of the Parameters?</vt:lpstr>
      <vt:lpstr>How Many Satellites Decaying to Re-entry at Any Given Time?</vt:lpstr>
      <vt:lpstr>How Much Control of Decaying Satellites?</vt:lpstr>
      <vt:lpstr>ISS and Successors Are at Risk of Collisions</vt:lpstr>
      <vt:lpstr>Major Hazard to ISS and Successors</vt:lpstr>
      <vt:lpstr>Serious Risk of Debris Proliferation from Multiple Collisions</vt:lpstr>
      <vt:lpstr>Intersections of Multiple Rings of Internet Satellites Lead to Risk of Collisions with Decaying Satellites</vt:lpstr>
      <vt:lpstr>Kessler Syndrome</vt:lpstr>
      <vt:lpstr>Potential Solutions for Reducing Damaging Collisions or Kessler Syndrome</vt:lpstr>
      <vt:lpstr>Analysis and Agreements or Regulations  to Reduce Collisions are Needed Soon</vt:lpstr>
      <vt:lpstr>Consider a Collision Risk Management Fee</vt:lpstr>
      <vt:lpstr>Conclusions</vt:lpstr>
      <vt:lpstr>  Thank You!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Propulsion Requirements for Future Generation Space Habitats</dc:title>
  <dc:creator>Ken MacLeod</dc:creator>
  <cp:lastModifiedBy>Jonathan Hart</cp:lastModifiedBy>
  <cp:revision>215</cp:revision>
  <dcterms:created xsi:type="dcterms:W3CDTF">2019-08-04T06:06:11Z</dcterms:created>
  <dcterms:modified xsi:type="dcterms:W3CDTF">2020-10-17T04:52:46Z</dcterms:modified>
</cp:coreProperties>
</file>