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embeddedFontLst>
    <p:embeddedFont>
      <p:font typeface="Oswald"/>
      <p:regular r:id="rId21"/>
      <p:bold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25">
          <p15:clr>
            <a:srgbClr val="747775"/>
          </p15:clr>
        </p15:guide>
        <p15:guide id="4" orient="horz" pos="115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  <p:guide pos="125" orient="horz"/>
        <p:guide pos="115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font" Target="fonts/Oswald-bold.fntdata"/><Relationship Id="rId10" Type="http://schemas.openxmlformats.org/officeDocument/2006/relationships/slide" Target="slides/slide5.xml"/><Relationship Id="rId21" Type="http://schemas.openxmlformats.org/officeDocument/2006/relationships/font" Target="fonts/Oswald-regular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59dcf3ee2e_0_17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59dcf3ee2e_0_17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59dcf3ee2e_0_17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259dcf3ee2e_0_17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59dcf3ee2e_0_17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59dcf3ee2e_0_17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259dcf3ee2e_0_17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259dcf3ee2e_0_17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2db362b61fe_1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2db362b61fe_1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259dcf3ee2e_0_18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259dcf3ee2e_0_18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2db362b61fe_1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2db362b61fe_1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db362b61fe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db362b61fe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ddcb0e1bc5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2ddcb0e1bc5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ddcb0e1bc5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2ddcb0e1bc5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59dcf3ee2e_0_5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59dcf3ee2e_0_5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71b01ba8c6_4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71b01ba8c6_4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271b01ba8c6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271b01ba8c6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db362b61f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2db362b61f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2">
  <p:cSld name="TITLE_AND_TWO_COLUMNS_1_1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oogle Shape;51;p13"/>
          <p:cNvGrpSpPr/>
          <p:nvPr/>
        </p:nvGrpSpPr>
        <p:grpSpPr>
          <a:xfrm>
            <a:off x="0" y="5"/>
            <a:ext cx="9144003" cy="5143501"/>
            <a:chOff x="0" y="5"/>
            <a:chExt cx="9144003" cy="5143501"/>
          </a:xfrm>
        </p:grpSpPr>
        <p:pic>
          <p:nvPicPr>
            <p:cNvPr id="52" name="Google Shape;52;p13"/>
            <p:cNvPicPr preferRelativeResize="0"/>
            <p:nvPr/>
          </p:nvPicPr>
          <p:blipFill rotWithShape="1">
            <a:blip r:embed="rId2">
              <a:alphaModFix/>
            </a:blip>
            <a:srcRect b="7798" l="0" r="0" t="7806"/>
            <a:stretch/>
          </p:blipFill>
          <p:spPr>
            <a:xfrm>
              <a:off x="0" y="5"/>
              <a:ext cx="9144003" cy="51435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3" name="Google Shape;53;p13"/>
            <p:cNvSpPr/>
            <p:nvPr/>
          </p:nvSpPr>
          <p:spPr>
            <a:xfrm>
              <a:off x="393600" y="355200"/>
              <a:ext cx="8356800" cy="4433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4" name="Google Shape;54;p13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4727337" y="1877112"/>
            <a:ext cx="3469800" cy="186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3"/>
          <p:cNvSpPr txBox="1"/>
          <p:nvPr>
            <p:ph idx="2" type="subTitle"/>
          </p:nvPr>
        </p:nvSpPr>
        <p:spPr>
          <a:xfrm>
            <a:off x="953188" y="1877112"/>
            <a:ext cx="3469800" cy="186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">
  <p:cSld name="CUSTOM_4_1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4"/>
          <p:cNvGrpSpPr/>
          <p:nvPr/>
        </p:nvGrpSpPr>
        <p:grpSpPr>
          <a:xfrm>
            <a:off x="0" y="5"/>
            <a:ext cx="9144003" cy="5143501"/>
            <a:chOff x="0" y="5"/>
            <a:chExt cx="9144003" cy="5143501"/>
          </a:xfrm>
        </p:grpSpPr>
        <p:pic>
          <p:nvPicPr>
            <p:cNvPr id="59" name="Google Shape;59;p14"/>
            <p:cNvPicPr preferRelativeResize="0"/>
            <p:nvPr/>
          </p:nvPicPr>
          <p:blipFill rotWithShape="1">
            <a:blip r:embed="rId2">
              <a:alphaModFix/>
            </a:blip>
            <a:srcRect b="7798" l="0" r="0" t="7806"/>
            <a:stretch/>
          </p:blipFill>
          <p:spPr>
            <a:xfrm>
              <a:off x="0" y="5"/>
              <a:ext cx="9144003" cy="51435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0" name="Google Shape;60;p14"/>
            <p:cNvSpPr/>
            <p:nvPr/>
          </p:nvSpPr>
          <p:spPr>
            <a:xfrm>
              <a:off x="393600" y="355200"/>
              <a:ext cx="8356800" cy="4433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1" name="Google Shape;61;p14"/>
          <p:cNvSpPr txBox="1"/>
          <p:nvPr>
            <p:ph type="title"/>
          </p:nvPr>
        </p:nvSpPr>
        <p:spPr>
          <a:xfrm>
            <a:off x="4713251" y="1765400"/>
            <a:ext cx="3717300" cy="69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idx="1" type="subTitle"/>
          </p:nvPr>
        </p:nvSpPr>
        <p:spPr>
          <a:xfrm>
            <a:off x="4713424" y="2458000"/>
            <a:ext cx="3717300" cy="9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mc:AlternateContent>
    <mc:Choice Requires="p14">
      <p:transition p14:dur="400">
        <p:fade/>
      </p:transition>
    </mc:Choice>
    <mc:Fallback>
      <p:transition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://drive.google.com/file/d/13_2pTCbRmsDKG_Qy21bp_BcOJsgfWL3Z/view" TargetMode="External"/><Relationship Id="rId4" Type="http://schemas.openxmlformats.org/officeDocument/2006/relationships/image" Target="../media/image14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/>
          <p:nvPr/>
        </p:nvSpPr>
        <p:spPr>
          <a:xfrm>
            <a:off x="0" y="394650"/>
            <a:ext cx="9144000" cy="3918600"/>
          </a:xfrm>
          <a:prstGeom prst="rect">
            <a:avLst/>
          </a:prstGeom>
          <a:gradFill>
            <a:gsLst>
              <a:gs pos="0">
                <a:schemeClr val="dk1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15"/>
          <p:cNvSpPr txBox="1"/>
          <p:nvPr>
            <p:ph type="ctrTitle"/>
          </p:nvPr>
        </p:nvSpPr>
        <p:spPr>
          <a:xfrm>
            <a:off x="241350" y="1329225"/>
            <a:ext cx="8627700" cy="760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200">
                <a:solidFill>
                  <a:schemeClr val="lt1"/>
                </a:solidFill>
              </a:rPr>
              <a:t>Making Computers Safe: Gallium </a:t>
            </a:r>
            <a:r>
              <a:rPr b="1" lang="en" sz="2200">
                <a:solidFill>
                  <a:schemeClr val="lt1"/>
                </a:solidFill>
              </a:rPr>
              <a:t>Nitride’s</a:t>
            </a:r>
            <a:r>
              <a:rPr b="1" lang="en" sz="2200">
                <a:solidFill>
                  <a:schemeClr val="lt1"/>
                </a:solidFill>
              </a:rPr>
              <a:t> Ability</a:t>
            </a:r>
            <a:endParaRPr b="1" sz="22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200">
                <a:solidFill>
                  <a:schemeClr val="lt1"/>
                </a:solidFill>
              </a:rPr>
              <a:t>to Resist Radiation</a:t>
            </a:r>
            <a:endParaRPr b="1" sz="2200">
              <a:solidFill>
                <a:schemeClr val="lt1"/>
              </a:solidFill>
            </a:endParaRPr>
          </a:p>
        </p:txBody>
      </p:sp>
      <p:sp>
        <p:nvSpPr>
          <p:cNvPr id="69" name="Google Shape;69;p15"/>
          <p:cNvSpPr txBox="1"/>
          <p:nvPr/>
        </p:nvSpPr>
        <p:spPr>
          <a:xfrm>
            <a:off x="241350" y="2345490"/>
            <a:ext cx="86613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lt1"/>
              </a:solidFill>
            </a:endParaRPr>
          </a:p>
        </p:txBody>
      </p:sp>
      <p:sp>
        <p:nvSpPr>
          <p:cNvPr id="70" name="Google Shape;70;p15"/>
          <p:cNvSpPr txBox="1"/>
          <p:nvPr>
            <p:ph idx="1" type="subTitle"/>
          </p:nvPr>
        </p:nvSpPr>
        <p:spPr>
          <a:xfrm>
            <a:off x="301025" y="3688025"/>
            <a:ext cx="2030100" cy="3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B7B7B7"/>
                </a:solidFill>
              </a:rPr>
              <a:t>By: Riya Gupta, Shreya Aithal, Hunter Welch, and Shrey Shah</a:t>
            </a:r>
            <a:endParaRPr b="1" sz="1000">
              <a:solidFill>
                <a:srgbClr val="B7B7B7"/>
              </a:solidFill>
            </a:endParaRPr>
          </a:p>
        </p:txBody>
      </p:sp>
      <p:pic>
        <p:nvPicPr>
          <p:cNvPr id="71" name="Google Shape;7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9282" y="659817"/>
            <a:ext cx="723365" cy="578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73971" y="569013"/>
            <a:ext cx="913762" cy="76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4"/>
          <p:cNvSpPr txBox="1"/>
          <p:nvPr>
            <p:ph type="title"/>
          </p:nvPr>
        </p:nvSpPr>
        <p:spPr>
          <a:xfrm>
            <a:off x="0" y="183000"/>
            <a:ext cx="9144000" cy="480900"/>
          </a:xfrm>
          <a:prstGeom prst="rect">
            <a:avLst/>
          </a:prstGeom>
          <a:gradFill>
            <a:gsLst>
              <a:gs pos="0">
                <a:srgbClr val="B45F06"/>
              </a:gs>
              <a:gs pos="100000">
                <a:schemeClr val="lt1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Methodology - Annotation and Model Architecture</a:t>
            </a:r>
            <a:endParaRPr b="1"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24"/>
          <p:cNvSpPr txBox="1"/>
          <p:nvPr>
            <p:ph idx="4294967295" type="body"/>
          </p:nvPr>
        </p:nvSpPr>
        <p:spPr>
          <a:xfrm>
            <a:off x="5314950" y="663900"/>
            <a:ext cx="3386100" cy="401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Research Overview</a:t>
            </a:r>
            <a:r>
              <a:rPr b="1" lang="en" sz="14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b="1" sz="1400" u="sng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Analyzed the effect of gallium nitride transistors on protecting devices against radiation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○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Compared data from 2 sets of transistors - gallium nitride and silicon transistors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2" marL="1371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■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data was from multiple weather devices, such as a BM80, after 4 hours of flight in the stratosphere that allowed us to measure altitude and other variables.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○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Data analysis was done through comparing data from both transistors to check for bit flips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2" marL="1371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■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Bit flips are used to check for radiation affecting the electronic components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8" name="Google Shape;138;p24"/>
          <p:cNvSpPr txBox="1"/>
          <p:nvPr/>
        </p:nvSpPr>
        <p:spPr>
          <a:xfrm>
            <a:off x="617900" y="4242100"/>
            <a:ext cx="4440900" cy="3657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latin typeface="Oswald"/>
                <a:ea typeface="Oswald"/>
                <a:cs typeface="Oswald"/>
                <a:sym typeface="Oswald"/>
              </a:rPr>
              <a:t>Assembly Process</a:t>
            </a:r>
            <a:endParaRPr sz="1700"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39" name="Google Shape;139;p24"/>
          <p:cNvPicPr preferRelativeResize="0"/>
          <p:nvPr/>
        </p:nvPicPr>
        <p:blipFill rotWithShape="1">
          <a:blip r:embed="rId3">
            <a:alphaModFix/>
          </a:blip>
          <a:srcRect b="0" l="9543" r="0" t="0"/>
          <a:stretch/>
        </p:blipFill>
        <p:spPr>
          <a:xfrm rot="-5400000">
            <a:off x="1270026" y="280850"/>
            <a:ext cx="3136500" cy="4440751"/>
          </a:xfrm>
          <a:prstGeom prst="rect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5"/>
          <p:cNvSpPr txBox="1"/>
          <p:nvPr>
            <p:ph type="title"/>
          </p:nvPr>
        </p:nvSpPr>
        <p:spPr>
          <a:xfrm>
            <a:off x="0" y="183000"/>
            <a:ext cx="9144000" cy="480900"/>
          </a:xfrm>
          <a:prstGeom prst="rect">
            <a:avLst/>
          </a:prstGeom>
          <a:gradFill>
            <a:gsLst>
              <a:gs pos="0">
                <a:srgbClr val="B45F06"/>
              </a:gs>
              <a:gs pos="100000">
                <a:schemeClr val="lt1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Data Collection</a:t>
            </a:r>
            <a:endParaRPr b="1"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25"/>
          <p:cNvSpPr txBox="1"/>
          <p:nvPr/>
        </p:nvSpPr>
        <p:spPr>
          <a:xfrm>
            <a:off x="4714850" y="4030500"/>
            <a:ext cx="3900600" cy="480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Oswald"/>
                <a:ea typeface="Oswald"/>
                <a:cs typeface="Oswald"/>
                <a:sym typeface="Oswald"/>
              </a:rPr>
              <a:t>World 25 experiment in balloon </a:t>
            </a:r>
            <a:r>
              <a:rPr lang="en" sz="1000">
                <a:latin typeface="Oswald"/>
                <a:ea typeface="Oswald"/>
                <a:cs typeface="Oswald"/>
                <a:sym typeface="Oswald"/>
              </a:rPr>
              <a:t>carousel</a:t>
            </a:r>
            <a:r>
              <a:rPr lang="en" sz="1000">
                <a:latin typeface="Oswald"/>
                <a:ea typeface="Oswald"/>
                <a:cs typeface="Oswald"/>
                <a:sym typeface="Oswald"/>
              </a:rPr>
              <a:t>.</a:t>
            </a:r>
            <a:endParaRPr sz="1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46" name="Google Shape;146;p25"/>
          <p:cNvSpPr txBox="1"/>
          <p:nvPr>
            <p:ph idx="4294967295" type="body"/>
          </p:nvPr>
        </p:nvSpPr>
        <p:spPr>
          <a:xfrm>
            <a:off x="600075" y="738925"/>
            <a:ext cx="3900600" cy="401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Flight Pattern and Launch</a:t>
            </a:r>
            <a:r>
              <a:rPr b="1" lang="en" sz="14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b="1" sz="1400" u="sng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-"/>
            </a:pPr>
            <a:r>
              <a:rPr lang="en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 hour flight</a:t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-"/>
            </a:pPr>
            <a:r>
              <a:rPr lang="en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Flight launched from Arizona in July 2023</a:t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 u="sng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47" name="Google Shape;147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3075" y="816300"/>
            <a:ext cx="4014834" cy="301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2975" y="1904024"/>
            <a:ext cx="4014802" cy="1923376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5"/>
          <p:cNvSpPr txBox="1"/>
          <p:nvPr/>
        </p:nvSpPr>
        <p:spPr>
          <a:xfrm>
            <a:off x="600075" y="4030500"/>
            <a:ext cx="3900600" cy="480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Oswald"/>
                <a:ea typeface="Oswald"/>
                <a:cs typeface="Oswald"/>
                <a:sym typeface="Oswald"/>
              </a:rPr>
              <a:t>Flight Tracking</a:t>
            </a:r>
            <a:endParaRPr sz="100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oogle Shape;154;p26"/>
          <p:cNvGrpSpPr/>
          <p:nvPr/>
        </p:nvGrpSpPr>
        <p:grpSpPr>
          <a:xfrm flipH="1" rot="-5400000">
            <a:off x="8258832" y="170526"/>
            <a:ext cx="1264465" cy="505854"/>
            <a:chOff x="7466100" y="203200"/>
            <a:chExt cx="1677900" cy="671250"/>
          </a:xfrm>
        </p:grpSpPr>
        <p:sp>
          <p:nvSpPr>
            <p:cNvPr id="155" name="Google Shape;155;p26"/>
            <p:cNvSpPr/>
            <p:nvPr/>
          </p:nvSpPr>
          <p:spPr>
            <a:xfrm>
              <a:off x="7466100" y="538750"/>
              <a:ext cx="335700" cy="3357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" name="Google Shape;156;p26"/>
            <p:cNvSpPr/>
            <p:nvPr/>
          </p:nvSpPr>
          <p:spPr>
            <a:xfrm>
              <a:off x="7801650" y="203200"/>
              <a:ext cx="335700" cy="3357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p26"/>
            <p:cNvSpPr/>
            <p:nvPr/>
          </p:nvSpPr>
          <p:spPr>
            <a:xfrm>
              <a:off x="8137200" y="538750"/>
              <a:ext cx="335700" cy="3357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" name="Google Shape;158;p26"/>
            <p:cNvSpPr/>
            <p:nvPr/>
          </p:nvSpPr>
          <p:spPr>
            <a:xfrm>
              <a:off x="8472750" y="203200"/>
              <a:ext cx="335700" cy="3357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" name="Google Shape;159;p26"/>
            <p:cNvSpPr/>
            <p:nvPr/>
          </p:nvSpPr>
          <p:spPr>
            <a:xfrm>
              <a:off x="8808300" y="538750"/>
              <a:ext cx="335700" cy="3357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0" name="Google Shape;160;p26"/>
          <p:cNvSpPr txBox="1"/>
          <p:nvPr>
            <p:ph type="title"/>
          </p:nvPr>
        </p:nvSpPr>
        <p:spPr>
          <a:xfrm>
            <a:off x="0" y="183000"/>
            <a:ext cx="9144000" cy="480900"/>
          </a:xfrm>
          <a:prstGeom prst="rect">
            <a:avLst/>
          </a:prstGeom>
          <a:gradFill>
            <a:gsLst>
              <a:gs pos="0">
                <a:srgbClr val="B45F06"/>
              </a:gs>
              <a:gs pos="100000">
                <a:schemeClr val="lt1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Results</a:t>
            </a:r>
            <a:endParaRPr b="1"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1" name="Google Shape;16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5538" y="748250"/>
            <a:ext cx="8292936" cy="3964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oogle Shape;166;p27"/>
          <p:cNvGrpSpPr/>
          <p:nvPr/>
        </p:nvGrpSpPr>
        <p:grpSpPr>
          <a:xfrm flipH="1" rot="-5400000">
            <a:off x="8258832" y="170526"/>
            <a:ext cx="1264465" cy="505854"/>
            <a:chOff x="7466100" y="203200"/>
            <a:chExt cx="1677900" cy="671250"/>
          </a:xfrm>
        </p:grpSpPr>
        <p:sp>
          <p:nvSpPr>
            <p:cNvPr id="167" name="Google Shape;167;p27"/>
            <p:cNvSpPr/>
            <p:nvPr/>
          </p:nvSpPr>
          <p:spPr>
            <a:xfrm>
              <a:off x="7466100" y="538750"/>
              <a:ext cx="335700" cy="3357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" name="Google Shape;168;p27"/>
            <p:cNvSpPr/>
            <p:nvPr/>
          </p:nvSpPr>
          <p:spPr>
            <a:xfrm>
              <a:off x="7801650" y="203200"/>
              <a:ext cx="335700" cy="3357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" name="Google Shape;169;p27"/>
            <p:cNvSpPr/>
            <p:nvPr/>
          </p:nvSpPr>
          <p:spPr>
            <a:xfrm>
              <a:off x="8137200" y="538750"/>
              <a:ext cx="335700" cy="3357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" name="Google Shape;170;p27"/>
            <p:cNvSpPr/>
            <p:nvPr/>
          </p:nvSpPr>
          <p:spPr>
            <a:xfrm>
              <a:off x="8472750" y="203200"/>
              <a:ext cx="335700" cy="3357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" name="Google Shape;171;p27"/>
            <p:cNvSpPr/>
            <p:nvPr/>
          </p:nvSpPr>
          <p:spPr>
            <a:xfrm>
              <a:off x="8808300" y="538750"/>
              <a:ext cx="335700" cy="3357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2" name="Google Shape;172;p27"/>
          <p:cNvSpPr txBox="1"/>
          <p:nvPr>
            <p:ph type="title"/>
          </p:nvPr>
        </p:nvSpPr>
        <p:spPr>
          <a:xfrm>
            <a:off x="0" y="183000"/>
            <a:ext cx="9144000" cy="480900"/>
          </a:xfrm>
          <a:prstGeom prst="rect">
            <a:avLst/>
          </a:prstGeom>
          <a:gradFill>
            <a:gsLst>
              <a:gs pos="0">
                <a:srgbClr val="B45F06"/>
              </a:gs>
              <a:gs pos="100000">
                <a:schemeClr val="lt1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Results Graphed</a:t>
            </a:r>
            <a:endParaRPr b="1"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3" name="Google Shape;17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6175" y="723225"/>
            <a:ext cx="6371652" cy="3895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28" title="TechRise Presentation.avi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0938" y="152400"/>
            <a:ext cx="8602134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3" name="Google Shape;183;p29"/>
          <p:cNvGrpSpPr/>
          <p:nvPr/>
        </p:nvGrpSpPr>
        <p:grpSpPr>
          <a:xfrm flipH="1" rot="-5400000">
            <a:off x="8258832" y="170526"/>
            <a:ext cx="1264465" cy="505854"/>
            <a:chOff x="7466100" y="203200"/>
            <a:chExt cx="1677900" cy="671250"/>
          </a:xfrm>
        </p:grpSpPr>
        <p:sp>
          <p:nvSpPr>
            <p:cNvPr id="184" name="Google Shape;184;p29"/>
            <p:cNvSpPr/>
            <p:nvPr/>
          </p:nvSpPr>
          <p:spPr>
            <a:xfrm>
              <a:off x="7466100" y="538750"/>
              <a:ext cx="335700" cy="3357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" name="Google Shape;185;p29"/>
            <p:cNvSpPr/>
            <p:nvPr/>
          </p:nvSpPr>
          <p:spPr>
            <a:xfrm>
              <a:off x="7801650" y="203200"/>
              <a:ext cx="335700" cy="3357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Google Shape;186;p29"/>
            <p:cNvSpPr/>
            <p:nvPr/>
          </p:nvSpPr>
          <p:spPr>
            <a:xfrm>
              <a:off x="8137200" y="538750"/>
              <a:ext cx="335700" cy="3357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" name="Google Shape;187;p29"/>
            <p:cNvSpPr/>
            <p:nvPr/>
          </p:nvSpPr>
          <p:spPr>
            <a:xfrm>
              <a:off x="8472750" y="203200"/>
              <a:ext cx="335700" cy="3357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" name="Google Shape;188;p29"/>
            <p:cNvSpPr/>
            <p:nvPr/>
          </p:nvSpPr>
          <p:spPr>
            <a:xfrm>
              <a:off x="8808300" y="538750"/>
              <a:ext cx="335700" cy="3357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89" name="Google Shape;189;p29"/>
          <p:cNvSpPr txBox="1"/>
          <p:nvPr>
            <p:ph type="title"/>
          </p:nvPr>
        </p:nvSpPr>
        <p:spPr>
          <a:xfrm>
            <a:off x="0" y="183000"/>
            <a:ext cx="9144000" cy="480900"/>
          </a:xfrm>
          <a:prstGeom prst="rect">
            <a:avLst/>
          </a:prstGeom>
          <a:gradFill>
            <a:gsLst>
              <a:gs pos="0">
                <a:srgbClr val="B45F06"/>
              </a:gs>
              <a:gs pos="100000">
                <a:schemeClr val="lt1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Works Cited</a:t>
            </a:r>
            <a:endParaRPr b="1"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29"/>
          <p:cNvSpPr txBox="1"/>
          <p:nvPr>
            <p:ph idx="4294967295" type="body"/>
          </p:nvPr>
        </p:nvSpPr>
        <p:spPr>
          <a:xfrm>
            <a:off x="471900" y="840550"/>
            <a:ext cx="8200200" cy="356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 New Roman"/>
              <a:buAutoNum type="arabicPeriod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Lee, S. K., Park, J. S., Kim, Y. S., Hwang, J. R., Oh, C. H., &amp; Han, M. K. (2011, February 21). Effects of ultraviolet radiation on the characteristics of hydrogenated amorphous silicon thin film transistors: Mrs Online Proceedings Library (OPL). Cambridge Core. https://www.cambridge.org/core/journals/mrs-online-proceedings-library-archive/article/abs/effects-of-ultraviolet-radiation-on-the-characteristics-of-hydrogenated-amorphous-silicon-thin-film-transistors/4DC6FEDFD930E1AE44F9F6902E3AE668 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AutoNum type="arabicPeriod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NASA. (2023, July 26). Nasa Studies Space Applications for gan crystals. NASA. https://www.nasa.gov/technology/nasa-studies-space-applications-for-gan-crystals/#:~:text=The%20material%20could%20be%20useful,of%20near%2DEarth%20space%20connect. 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AutoNum type="arabicPeriod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NASA. (n.d.). Spacecraft system failures and anomalies attributed to the ... National Aeronatuics and Space Administration. https://ntrs.nasa.gov/api/citations/19960050463/downloads/19960050463.pdf 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AutoNum type="arabicPeriod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Emilio, M. D. P. (2023, August 30). GAN technology revolutionizing space missions: Enhancing efficiency, reliability, and Sustainability. Power Electronics News. https://www.powerelectronicsnews.com/gan-technology-revolutionizing-space-missions-enhancing-efficiency-reliability-and-sustainability/#:~:text=GaN%20technology%20aligns%20seamlessly%20with,reactors%20and%20deep%2Dspace%20exploration. </a:t>
            </a:r>
            <a:endParaRPr sz="135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>
            <p:ph type="title"/>
          </p:nvPr>
        </p:nvSpPr>
        <p:spPr>
          <a:xfrm>
            <a:off x="0" y="212525"/>
            <a:ext cx="9144000" cy="480900"/>
          </a:xfrm>
          <a:prstGeom prst="rect">
            <a:avLst/>
          </a:prstGeom>
          <a:gradFill>
            <a:gsLst>
              <a:gs pos="0">
                <a:srgbClr val="B45F06"/>
              </a:gs>
              <a:gs pos="100000">
                <a:schemeClr val="lt1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45720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Biography</a:t>
            </a:r>
            <a:endParaRPr b="1"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16"/>
          <p:cNvSpPr txBox="1"/>
          <p:nvPr/>
        </p:nvSpPr>
        <p:spPr>
          <a:xfrm>
            <a:off x="3107525" y="1638375"/>
            <a:ext cx="5385000" cy="25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Shreya Aithal:</a:t>
            </a:r>
            <a:r>
              <a:rPr lang="en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She is a junior at Northwood High School in Irvine, CA, with a passion for the intersection between human justice efforts/advocacy and healthcare, particularly neuroscience.</a:t>
            </a:r>
            <a:endParaRPr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Through projects such as the NASA TechRise project and the BWSI Cubesat challenge, she has worked on expanding her scientific exposure and explored engineering and experimental design.</a:t>
            </a:r>
            <a:endParaRPr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9" name="Google Shape;79;p16"/>
          <p:cNvPicPr preferRelativeResize="0"/>
          <p:nvPr/>
        </p:nvPicPr>
        <p:blipFill rotWithShape="1">
          <a:blip r:embed="rId3">
            <a:alphaModFix/>
          </a:blip>
          <a:srcRect b="16996" l="0" r="0" t="16996"/>
          <a:stretch/>
        </p:blipFill>
        <p:spPr>
          <a:xfrm rot="425">
            <a:off x="579325" y="1447200"/>
            <a:ext cx="2428800" cy="2446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/>
          <p:nvPr>
            <p:ph type="title"/>
          </p:nvPr>
        </p:nvSpPr>
        <p:spPr>
          <a:xfrm>
            <a:off x="0" y="212525"/>
            <a:ext cx="9144000" cy="480900"/>
          </a:xfrm>
          <a:prstGeom prst="rect">
            <a:avLst/>
          </a:prstGeom>
          <a:gradFill>
            <a:gsLst>
              <a:gs pos="0">
                <a:srgbClr val="B45F06"/>
              </a:gs>
              <a:gs pos="100000">
                <a:schemeClr val="lt1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Biography</a:t>
            </a:r>
            <a:endParaRPr b="1"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5" name="Google Shape;8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1600" y="942275"/>
            <a:ext cx="2928226" cy="311895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7"/>
          <p:cNvSpPr txBox="1"/>
          <p:nvPr/>
        </p:nvSpPr>
        <p:spPr>
          <a:xfrm>
            <a:off x="3643325" y="1510550"/>
            <a:ext cx="4849200" cy="19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Riya Gupta: </a:t>
            </a:r>
            <a:r>
              <a:rPr lang="en" sz="1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She is a junior at Northwood High School with a </a:t>
            </a:r>
            <a:r>
              <a:rPr lang="en" sz="1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passion</a:t>
            </a:r>
            <a:r>
              <a:rPr lang="en" sz="1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in aeronautics and engineering. She has worked with machine learning in the context of air quality predictions as a NASA intern, applying wildfire prediction models to her local community. In her free time, she enjoys reading and traveling.</a:t>
            </a:r>
            <a:endParaRPr sz="1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 txBox="1"/>
          <p:nvPr>
            <p:ph type="title"/>
          </p:nvPr>
        </p:nvSpPr>
        <p:spPr>
          <a:xfrm>
            <a:off x="0" y="212525"/>
            <a:ext cx="9144000" cy="480900"/>
          </a:xfrm>
          <a:prstGeom prst="rect">
            <a:avLst/>
          </a:prstGeom>
          <a:gradFill>
            <a:gsLst>
              <a:gs pos="0">
                <a:srgbClr val="B45F06"/>
              </a:gs>
              <a:gs pos="100000">
                <a:schemeClr val="lt1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Biography</a:t>
            </a:r>
            <a:endParaRPr b="1"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8"/>
          <p:cNvSpPr txBox="1"/>
          <p:nvPr/>
        </p:nvSpPr>
        <p:spPr>
          <a:xfrm>
            <a:off x="3643325" y="1510550"/>
            <a:ext cx="4849200" cy="19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Shrey Shah: </a:t>
            </a:r>
            <a:r>
              <a:rPr lang="en" sz="1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 junior at Northwood High School, interested in astrophysics, specifically supernovae and nucleosynthesis. Through NASA’s TECHRISE Project and the CERN Beamline Competition, he explores physics and engineering through applicable means.</a:t>
            </a:r>
            <a:endParaRPr sz="1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93" name="Google Shape;93;p18"/>
          <p:cNvPicPr preferRelativeResize="0"/>
          <p:nvPr/>
        </p:nvPicPr>
        <p:blipFill rotWithShape="1">
          <a:blip r:embed="rId3">
            <a:alphaModFix/>
          </a:blip>
          <a:srcRect b="0" l="9329" r="9329" t="0"/>
          <a:stretch/>
        </p:blipFill>
        <p:spPr>
          <a:xfrm rot="425">
            <a:off x="724075" y="1278500"/>
            <a:ext cx="2428800" cy="2446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9"/>
          <p:cNvSpPr txBox="1"/>
          <p:nvPr>
            <p:ph type="title"/>
          </p:nvPr>
        </p:nvSpPr>
        <p:spPr>
          <a:xfrm>
            <a:off x="0" y="212525"/>
            <a:ext cx="9144000" cy="480900"/>
          </a:xfrm>
          <a:prstGeom prst="rect">
            <a:avLst/>
          </a:prstGeom>
          <a:gradFill>
            <a:gsLst>
              <a:gs pos="0">
                <a:srgbClr val="B45F06"/>
              </a:gs>
              <a:gs pos="100000">
                <a:schemeClr val="lt1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Biography</a:t>
            </a:r>
            <a:endParaRPr b="1"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19"/>
          <p:cNvSpPr txBox="1"/>
          <p:nvPr/>
        </p:nvSpPr>
        <p:spPr>
          <a:xfrm>
            <a:off x="3643325" y="1510550"/>
            <a:ext cx="4849200" cy="19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Hunter Welch: </a:t>
            </a:r>
            <a:r>
              <a:rPr lang="en" sz="1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He’s a junior at Northwood High School with extensive experience in Science Olympiad and other engineering competitions.</a:t>
            </a:r>
            <a:endParaRPr sz="1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He hopes to pursue electrical engineering and continue to explore various facets of science through college and the future.</a:t>
            </a:r>
            <a:endParaRPr sz="1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0" name="Google Shape;100;p19"/>
          <p:cNvPicPr preferRelativeResize="0"/>
          <p:nvPr/>
        </p:nvPicPr>
        <p:blipFill rotWithShape="1">
          <a:blip r:embed="rId3">
            <a:alphaModFix/>
          </a:blip>
          <a:srcRect b="19258" l="0" r="0" t="8856"/>
          <a:stretch/>
        </p:blipFill>
        <p:spPr>
          <a:xfrm>
            <a:off x="602025" y="1408375"/>
            <a:ext cx="2637600" cy="25284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type="title"/>
          </p:nvPr>
        </p:nvSpPr>
        <p:spPr>
          <a:xfrm>
            <a:off x="0" y="212525"/>
            <a:ext cx="9144000" cy="480900"/>
          </a:xfrm>
          <a:prstGeom prst="rect">
            <a:avLst/>
          </a:prstGeom>
          <a:gradFill>
            <a:gsLst>
              <a:gs pos="0">
                <a:srgbClr val="B45F06"/>
              </a:gs>
              <a:gs pos="100000">
                <a:schemeClr val="lt1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Introduction</a:t>
            </a:r>
            <a:endParaRPr b="1"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0"/>
          <p:cNvSpPr txBox="1"/>
          <p:nvPr/>
        </p:nvSpPr>
        <p:spPr>
          <a:xfrm>
            <a:off x="516700" y="840800"/>
            <a:ext cx="4255200" cy="132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Silicone is utilized as the primary coating/covering of </a:t>
            </a: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microchips, MOSFETs, and other computer technology sent on high altitude missions.</a:t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 New Roman"/>
              <a:buChar char="-"/>
            </a:pP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While silicone is preferred since it is a “semiconductor,” it has been proven to be lacking in effective protection against radiation.</a:t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7" name="Google Shape;107;p20"/>
          <p:cNvSpPr txBox="1"/>
          <p:nvPr/>
        </p:nvSpPr>
        <p:spPr>
          <a:xfrm>
            <a:off x="4694150" y="3530800"/>
            <a:ext cx="3978900" cy="15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Gallium Nitride (GaN), with recent research, has proven to have surpassed silicone in its abilities as a coating:</a:t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 New Roman"/>
              <a:buChar char="-"/>
            </a:pP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Improved speed in computer functions</a:t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 New Roman"/>
              <a:buChar char="-"/>
            </a:pP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Greater resistance to “bit flips” and data corruption as a product of radiation</a:t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8" name="Google Shape;10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9475" y="2695325"/>
            <a:ext cx="3169198" cy="1796601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09" name="Google Shape;109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05875" y="1086028"/>
            <a:ext cx="3755450" cy="1937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1"/>
          <p:cNvSpPr txBox="1"/>
          <p:nvPr>
            <p:ph type="title"/>
          </p:nvPr>
        </p:nvSpPr>
        <p:spPr>
          <a:xfrm>
            <a:off x="0" y="212525"/>
            <a:ext cx="9144000" cy="480900"/>
          </a:xfrm>
          <a:prstGeom prst="rect">
            <a:avLst/>
          </a:prstGeom>
          <a:gradFill>
            <a:gsLst>
              <a:gs pos="0">
                <a:srgbClr val="B45F06"/>
              </a:gs>
              <a:gs pos="100000">
                <a:schemeClr val="lt1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	Single Event Upsets</a:t>
            </a:r>
            <a:endParaRPr b="1"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21"/>
          <p:cNvSpPr txBox="1"/>
          <p:nvPr/>
        </p:nvSpPr>
        <p:spPr>
          <a:xfrm>
            <a:off x="441675" y="983675"/>
            <a:ext cx="3552600" cy="26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Single Event Upsets are caused by high power radiation.</a:t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 New Roman"/>
              <a:buChar char="-"/>
            </a:pP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Ionizing particles will allow the transfer of electrons between the drain and the </a:t>
            </a: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source</a:t>
            </a: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without the gate turning on.</a:t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 New Roman"/>
              <a:buChar char="-"/>
            </a:pP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Non </a:t>
            </a: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ionizing</a:t>
            </a: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particles can become ionizing radiation/particles. </a:t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 New Roman"/>
              <a:buChar char="-"/>
            </a:pP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Happened 100+ times during the launch of the space shuttle.</a:t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Why are these important</a:t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 New Roman"/>
              <a:buChar char="-"/>
            </a:pP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Airbus, dropped 2 times</a:t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 New Roman"/>
              <a:buChar char="-"/>
            </a:pP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Overspeed and stall alarms</a:t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 New Roman"/>
              <a:buChar char="-"/>
            </a:pP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Many injured from sudden drops</a:t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 New Roman"/>
              <a:buChar char="-"/>
            </a:pP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Altitude information became the angle of attack</a:t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6" name="Google Shape;116;p21"/>
          <p:cNvSpPr txBox="1"/>
          <p:nvPr/>
        </p:nvSpPr>
        <p:spPr>
          <a:xfrm>
            <a:off x="4694150" y="3530800"/>
            <a:ext cx="3978900" cy="15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17" name="Google Shape;11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2288" y="693413"/>
            <a:ext cx="3028950" cy="151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34400" y="2006200"/>
            <a:ext cx="4169351" cy="26676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2"/>
          <p:cNvSpPr txBox="1"/>
          <p:nvPr>
            <p:ph type="title"/>
          </p:nvPr>
        </p:nvSpPr>
        <p:spPr>
          <a:xfrm>
            <a:off x="0" y="212525"/>
            <a:ext cx="9144000" cy="480900"/>
          </a:xfrm>
          <a:prstGeom prst="rect">
            <a:avLst/>
          </a:prstGeom>
          <a:gradFill>
            <a:gsLst>
              <a:gs pos="0">
                <a:srgbClr val="B45F06"/>
              </a:gs>
              <a:gs pos="100000">
                <a:schemeClr val="lt1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Literature Review</a:t>
            </a:r>
            <a:endParaRPr b="1"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22"/>
          <p:cNvSpPr txBox="1"/>
          <p:nvPr/>
        </p:nvSpPr>
        <p:spPr>
          <a:xfrm>
            <a:off x="593100" y="922600"/>
            <a:ext cx="3532500" cy="3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 New Roman"/>
              <a:buChar char="-"/>
            </a:pP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Previously, GaN demonstrated less electrical resistance, losing a smaller proportion of power, heat, and energy. </a:t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 New Roman"/>
              <a:buChar char="-"/>
            </a:pP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GaN became commercially available 2010 but has not been cleared for extreme radiation use despite promise.</a:t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 New Roman"/>
              <a:buChar char="-"/>
            </a:pP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GaN has been used in 5G networks including high-power amplifiers, high-frequency power </a:t>
            </a: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supplies, and voltage regulators.</a:t>
            </a:r>
            <a:endParaRPr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25" name="Google Shape;12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0600" y="922588"/>
            <a:ext cx="4267197" cy="32983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7299" y="753200"/>
            <a:ext cx="2193949" cy="3705676"/>
          </a:xfrm>
          <a:prstGeom prst="rect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1" name="Google Shape;131;p23"/>
          <p:cNvPicPr preferRelativeResize="0"/>
          <p:nvPr/>
        </p:nvPicPr>
        <p:blipFill rotWithShape="1">
          <a:blip r:embed="rId4">
            <a:alphaModFix/>
          </a:blip>
          <a:srcRect b="0" l="0" r="0" t="14324"/>
          <a:stretch/>
        </p:blipFill>
        <p:spPr>
          <a:xfrm rot="5400000">
            <a:off x="4043963" y="473751"/>
            <a:ext cx="3720976" cy="4264549"/>
          </a:xfrm>
          <a:prstGeom prst="rect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