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772400" cy="10058400"/>
  <p:notesSz cx="7315200" cy="9601200"/>
  <p:defaultTextStyle>
    <a:defPPr>
      <a:defRPr lang="en-US"/>
    </a:defPPr>
    <a:lvl1pPr marL="0" algn="l" defTabSz="1175594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1pPr>
    <a:lvl2pPr marL="587797" algn="l" defTabSz="1175594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2pPr>
    <a:lvl3pPr marL="1175594" algn="l" defTabSz="1175594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3pPr>
    <a:lvl4pPr marL="1763390" algn="l" defTabSz="1175594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4pPr>
    <a:lvl5pPr marL="2351187" algn="l" defTabSz="1175594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5pPr>
    <a:lvl6pPr marL="2938985" algn="l" defTabSz="1175594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6pPr>
    <a:lvl7pPr marL="3526782" algn="l" defTabSz="1175594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7pPr>
    <a:lvl8pPr marL="4114579" algn="l" defTabSz="1175594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8pPr>
    <a:lvl9pPr marL="4702375" algn="l" defTabSz="1175594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>
          <p15:clr>
            <a:srgbClr val="A4A3A4"/>
          </p15:clr>
        </p15:guide>
        <p15:guide id="2" pos="244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162" autoAdjust="0"/>
    <p:restoredTop sz="93994" autoAdjust="0"/>
  </p:normalViewPr>
  <p:slideViewPr>
    <p:cSldViewPr>
      <p:cViewPr>
        <p:scale>
          <a:sx n="100" d="100"/>
          <a:sy n="100" d="100"/>
        </p:scale>
        <p:origin x="547" y="-4013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3124627"/>
            <a:ext cx="6606540" cy="2156037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65860" y="5699760"/>
            <a:ext cx="5440680" cy="257048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877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1755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7633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3511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9389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5267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1145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702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18708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6138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226242" y="537847"/>
            <a:ext cx="1311594" cy="1144143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1466" y="537847"/>
            <a:ext cx="3805239" cy="1144143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5037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60125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3967" y="6463454"/>
            <a:ext cx="6606540" cy="1997710"/>
          </a:xfrm>
        </p:spPr>
        <p:txBody>
          <a:bodyPr anchor="t"/>
          <a:lstStyle>
            <a:lvl1pPr algn="l">
              <a:defRPr sz="51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3967" y="4263181"/>
            <a:ext cx="6606540" cy="2200273"/>
          </a:xfrm>
        </p:spPr>
        <p:txBody>
          <a:bodyPr anchor="b"/>
          <a:lstStyle>
            <a:lvl1pPr marL="0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1pPr>
            <a:lvl2pPr marL="587797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2pPr>
            <a:lvl3pPr marL="1175594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76339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4pPr>
            <a:lvl5pPr marL="235118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5pPr>
            <a:lvl6pPr marL="293898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6pPr>
            <a:lvl7pPr marL="3526782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7pPr>
            <a:lvl8pPr marL="4114579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8pPr>
            <a:lvl9pPr marL="4702375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87896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1467" y="3129280"/>
            <a:ext cx="2558415" cy="8849997"/>
          </a:xfrm>
        </p:spPr>
        <p:txBody>
          <a:bodyPr/>
          <a:lstStyle>
            <a:lvl1pPr>
              <a:defRPr sz="3600"/>
            </a:lvl1pPr>
            <a:lvl2pPr>
              <a:defRPr sz="3000"/>
            </a:lvl2pPr>
            <a:lvl3pPr>
              <a:defRPr sz="26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79422" y="3129280"/>
            <a:ext cx="2558415" cy="8849997"/>
          </a:xfrm>
        </p:spPr>
        <p:txBody>
          <a:bodyPr/>
          <a:lstStyle>
            <a:lvl1pPr>
              <a:defRPr sz="3600"/>
            </a:lvl1pPr>
            <a:lvl2pPr>
              <a:defRPr sz="3000"/>
            </a:lvl2pPr>
            <a:lvl3pPr>
              <a:defRPr sz="26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78773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8620" y="402802"/>
            <a:ext cx="6995160" cy="16764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2" y="2251500"/>
            <a:ext cx="3434159" cy="938318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87797" indent="0">
              <a:buNone/>
              <a:defRPr sz="2600" b="1"/>
            </a:lvl2pPr>
            <a:lvl3pPr marL="1175594" indent="0">
              <a:buNone/>
              <a:defRPr sz="2300" b="1"/>
            </a:lvl3pPr>
            <a:lvl4pPr marL="1763390" indent="0">
              <a:buNone/>
              <a:defRPr sz="2100" b="1"/>
            </a:lvl4pPr>
            <a:lvl5pPr marL="2351187" indent="0">
              <a:buNone/>
              <a:defRPr sz="2100" b="1"/>
            </a:lvl5pPr>
            <a:lvl6pPr marL="2938985" indent="0">
              <a:buNone/>
              <a:defRPr sz="2100" b="1"/>
            </a:lvl6pPr>
            <a:lvl7pPr marL="3526782" indent="0">
              <a:buNone/>
              <a:defRPr sz="2100" b="1"/>
            </a:lvl7pPr>
            <a:lvl8pPr marL="4114579" indent="0">
              <a:buNone/>
              <a:defRPr sz="2100" b="1"/>
            </a:lvl8pPr>
            <a:lvl9pPr marL="4702375" indent="0">
              <a:buNone/>
              <a:defRPr sz="21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8622" y="3189818"/>
            <a:ext cx="3434159" cy="5795222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48273" y="2251500"/>
            <a:ext cx="3435509" cy="938318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87797" indent="0">
              <a:buNone/>
              <a:defRPr sz="2600" b="1"/>
            </a:lvl2pPr>
            <a:lvl3pPr marL="1175594" indent="0">
              <a:buNone/>
              <a:defRPr sz="2300" b="1"/>
            </a:lvl3pPr>
            <a:lvl4pPr marL="1763390" indent="0">
              <a:buNone/>
              <a:defRPr sz="2100" b="1"/>
            </a:lvl4pPr>
            <a:lvl5pPr marL="2351187" indent="0">
              <a:buNone/>
              <a:defRPr sz="2100" b="1"/>
            </a:lvl5pPr>
            <a:lvl6pPr marL="2938985" indent="0">
              <a:buNone/>
              <a:defRPr sz="2100" b="1"/>
            </a:lvl6pPr>
            <a:lvl7pPr marL="3526782" indent="0">
              <a:buNone/>
              <a:defRPr sz="2100" b="1"/>
            </a:lvl7pPr>
            <a:lvl8pPr marL="4114579" indent="0">
              <a:buNone/>
              <a:defRPr sz="2100" b="1"/>
            </a:lvl8pPr>
            <a:lvl9pPr marL="4702375" indent="0">
              <a:buNone/>
              <a:defRPr sz="21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48273" y="3189818"/>
            <a:ext cx="3435509" cy="5795222"/>
          </a:xfrm>
        </p:spPr>
        <p:txBody>
          <a:bodyPr/>
          <a:lstStyle>
            <a:lvl1pPr>
              <a:defRPr sz="3000"/>
            </a:lvl1pPr>
            <a:lvl2pPr>
              <a:defRPr sz="26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93250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2812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5519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8621" y="400473"/>
            <a:ext cx="2557067" cy="1704340"/>
          </a:xfrm>
        </p:spPr>
        <p:txBody>
          <a:bodyPr anchor="b"/>
          <a:lstStyle>
            <a:lvl1pPr algn="l">
              <a:defRPr sz="26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38794" y="400474"/>
            <a:ext cx="4344989" cy="8584567"/>
          </a:xfrm>
        </p:spPr>
        <p:txBody>
          <a:bodyPr/>
          <a:lstStyle>
            <a:lvl1pPr>
              <a:defRPr sz="4100"/>
            </a:lvl1pPr>
            <a:lvl2pPr>
              <a:defRPr sz="3600"/>
            </a:lvl2pPr>
            <a:lvl3pPr>
              <a:defRPr sz="3000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8621" y="2104814"/>
            <a:ext cx="2557067" cy="6880227"/>
          </a:xfrm>
        </p:spPr>
        <p:txBody>
          <a:bodyPr/>
          <a:lstStyle>
            <a:lvl1pPr marL="0" indent="0">
              <a:buNone/>
              <a:defRPr sz="1800"/>
            </a:lvl1pPr>
            <a:lvl2pPr marL="587797" indent="0">
              <a:buNone/>
              <a:defRPr sz="1600"/>
            </a:lvl2pPr>
            <a:lvl3pPr marL="1175594" indent="0">
              <a:buNone/>
              <a:defRPr sz="1300"/>
            </a:lvl3pPr>
            <a:lvl4pPr marL="1763390" indent="0">
              <a:buNone/>
              <a:defRPr sz="1200"/>
            </a:lvl4pPr>
            <a:lvl5pPr marL="2351187" indent="0">
              <a:buNone/>
              <a:defRPr sz="1200"/>
            </a:lvl5pPr>
            <a:lvl6pPr marL="2938985" indent="0">
              <a:buNone/>
              <a:defRPr sz="1200"/>
            </a:lvl6pPr>
            <a:lvl7pPr marL="3526782" indent="0">
              <a:buNone/>
              <a:defRPr sz="1200"/>
            </a:lvl7pPr>
            <a:lvl8pPr marL="4114579" indent="0">
              <a:buNone/>
              <a:defRPr sz="1200"/>
            </a:lvl8pPr>
            <a:lvl9pPr marL="4702375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50533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3444" y="7040880"/>
            <a:ext cx="4663440" cy="831217"/>
          </a:xfrm>
        </p:spPr>
        <p:txBody>
          <a:bodyPr anchor="b"/>
          <a:lstStyle>
            <a:lvl1pPr algn="l">
              <a:defRPr sz="26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23444" y="898737"/>
            <a:ext cx="4663440" cy="6035040"/>
          </a:xfrm>
        </p:spPr>
        <p:txBody>
          <a:bodyPr/>
          <a:lstStyle>
            <a:lvl1pPr marL="0" indent="0">
              <a:buNone/>
              <a:defRPr sz="4100"/>
            </a:lvl1pPr>
            <a:lvl2pPr marL="587797" indent="0">
              <a:buNone/>
              <a:defRPr sz="3600"/>
            </a:lvl2pPr>
            <a:lvl3pPr marL="1175594" indent="0">
              <a:buNone/>
              <a:defRPr sz="3000"/>
            </a:lvl3pPr>
            <a:lvl4pPr marL="1763390" indent="0">
              <a:buNone/>
              <a:defRPr sz="2600"/>
            </a:lvl4pPr>
            <a:lvl5pPr marL="2351187" indent="0">
              <a:buNone/>
              <a:defRPr sz="2600"/>
            </a:lvl5pPr>
            <a:lvl6pPr marL="2938985" indent="0">
              <a:buNone/>
              <a:defRPr sz="2600"/>
            </a:lvl6pPr>
            <a:lvl7pPr marL="3526782" indent="0">
              <a:buNone/>
              <a:defRPr sz="2600"/>
            </a:lvl7pPr>
            <a:lvl8pPr marL="4114579" indent="0">
              <a:buNone/>
              <a:defRPr sz="2600"/>
            </a:lvl8pPr>
            <a:lvl9pPr marL="4702375" indent="0">
              <a:buNone/>
              <a:defRPr sz="26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3444" y="7872097"/>
            <a:ext cx="4663440" cy="1180463"/>
          </a:xfrm>
        </p:spPr>
        <p:txBody>
          <a:bodyPr/>
          <a:lstStyle>
            <a:lvl1pPr marL="0" indent="0">
              <a:buNone/>
              <a:defRPr sz="1800"/>
            </a:lvl1pPr>
            <a:lvl2pPr marL="587797" indent="0">
              <a:buNone/>
              <a:defRPr sz="1600"/>
            </a:lvl2pPr>
            <a:lvl3pPr marL="1175594" indent="0">
              <a:buNone/>
              <a:defRPr sz="1300"/>
            </a:lvl3pPr>
            <a:lvl4pPr marL="1763390" indent="0">
              <a:buNone/>
              <a:defRPr sz="1200"/>
            </a:lvl4pPr>
            <a:lvl5pPr marL="2351187" indent="0">
              <a:buNone/>
              <a:defRPr sz="1200"/>
            </a:lvl5pPr>
            <a:lvl6pPr marL="2938985" indent="0">
              <a:buNone/>
              <a:defRPr sz="1200"/>
            </a:lvl6pPr>
            <a:lvl7pPr marL="3526782" indent="0">
              <a:buNone/>
              <a:defRPr sz="1200"/>
            </a:lvl7pPr>
            <a:lvl8pPr marL="4114579" indent="0">
              <a:buNone/>
              <a:defRPr sz="1200"/>
            </a:lvl8pPr>
            <a:lvl9pPr marL="4702375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63327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88620" y="402802"/>
            <a:ext cx="6995160" cy="1676400"/>
          </a:xfrm>
          <a:prstGeom prst="rect">
            <a:avLst/>
          </a:prstGeom>
        </p:spPr>
        <p:txBody>
          <a:bodyPr vert="horz" lIns="117559" tIns="58780" rIns="117559" bIns="5878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" y="2346962"/>
            <a:ext cx="6995160" cy="6638079"/>
          </a:xfrm>
          <a:prstGeom prst="rect">
            <a:avLst/>
          </a:prstGeom>
        </p:spPr>
        <p:txBody>
          <a:bodyPr vert="horz" lIns="117559" tIns="58780" rIns="117559" bIns="5878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88620" y="9322649"/>
            <a:ext cx="1813560" cy="535517"/>
          </a:xfrm>
          <a:prstGeom prst="rect">
            <a:avLst/>
          </a:prstGeom>
        </p:spPr>
        <p:txBody>
          <a:bodyPr vert="horz" lIns="117559" tIns="58780" rIns="117559" bIns="5878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C0FBE4-3DA1-4863-B4A9-B6498BF5835F}" type="datetimeFigureOut">
              <a:rPr lang="en-US" smtClean="0"/>
              <a:t>1/15/2023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55570" y="9322649"/>
            <a:ext cx="2461260" cy="535517"/>
          </a:xfrm>
          <a:prstGeom prst="rect">
            <a:avLst/>
          </a:prstGeom>
        </p:spPr>
        <p:txBody>
          <a:bodyPr vert="horz" lIns="117559" tIns="58780" rIns="117559" bIns="5878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570220" y="9322649"/>
            <a:ext cx="1813560" cy="535517"/>
          </a:xfrm>
          <a:prstGeom prst="rect">
            <a:avLst/>
          </a:prstGeom>
        </p:spPr>
        <p:txBody>
          <a:bodyPr vert="horz" lIns="117559" tIns="58780" rIns="117559" bIns="5878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095C9D-C68B-4AB2-8B99-EA290081158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94016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175594" rtl="0" eaLnBrk="1" latinLnBrk="0" hangingPunct="1">
        <a:spcBef>
          <a:spcPct val="0"/>
        </a:spcBef>
        <a:buNone/>
        <a:defRPr sz="57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40848" indent="-440848" algn="l" defTabSz="1175594" rtl="0" eaLnBrk="1" latinLnBrk="0" hangingPunct="1">
        <a:spcBef>
          <a:spcPct val="20000"/>
        </a:spcBef>
        <a:buFont typeface="Arial" pitchFamily="34" charset="0"/>
        <a:buChar char="•"/>
        <a:defRPr sz="4100" kern="1200">
          <a:solidFill>
            <a:schemeClr val="tx1"/>
          </a:solidFill>
          <a:latin typeface="+mn-lt"/>
          <a:ea typeface="+mn-ea"/>
          <a:cs typeface="+mn-cs"/>
        </a:defRPr>
      </a:lvl1pPr>
      <a:lvl2pPr marL="955169" indent="-367373" algn="l" defTabSz="1175594" rtl="0" eaLnBrk="1" latinLnBrk="0" hangingPunct="1">
        <a:spcBef>
          <a:spcPct val="20000"/>
        </a:spcBef>
        <a:buFont typeface="Arial" pitchFamily="34" charset="0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469492" indent="-293898" algn="l" defTabSz="1175594" rtl="0" eaLnBrk="1" latinLnBrk="0" hangingPunct="1">
        <a:spcBef>
          <a:spcPct val="20000"/>
        </a:spcBef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289" indent="-293898" algn="l" defTabSz="1175594" rtl="0" eaLnBrk="1" latinLnBrk="0" hangingPunct="1">
        <a:spcBef>
          <a:spcPct val="20000"/>
        </a:spcBef>
        <a:buFont typeface="Arial" pitchFamily="34" charset="0"/>
        <a:buChar char="–"/>
        <a:defRPr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645087" indent="-293898" algn="l" defTabSz="1175594" rtl="0" eaLnBrk="1" latinLnBrk="0" hangingPunct="1">
        <a:spcBef>
          <a:spcPct val="20000"/>
        </a:spcBef>
        <a:buFont typeface="Arial" pitchFamily="34" charset="0"/>
        <a:buChar char="»"/>
        <a:defRPr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232883" indent="-293898" algn="l" defTabSz="1175594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3820680" indent="-293898" algn="l" defTabSz="1175594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408477" indent="-293898" algn="l" defTabSz="1175594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4996274" indent="-293898" algn="l" defTabSz="1175594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7559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7797" algn="l" defTabSz="117559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75594" algn="l" defTabSz="117559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63390" algn="l" defTabSz="117559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51187" algn="l" defTabSz="117559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938985" algn="l" defTabSz="117559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526782" algn="l" defTabSz="117559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114579" algn="l" defTabSz="117559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702375" algn="l" defTabSz="117559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8268767"/>
              </p:ext>
            </p:extLst>
          </p:nvPr>
        </p:nvGraphicFramePr>
        <p:xfrm>
          <a:off x="318371" y="4343400"/>
          <a:ext cx="7225429" cy="541020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363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867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4181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389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819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432816"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Section Chair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Troy </a:t>
                      </a:r>
                      <a:r>
                        <a:rPr lang="en-US" sz="1200" u="none" strike="noStrike" kern="1200" dirty="0" err="1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Hoeger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AFLCMC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937-904-4310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200" u="none" strike="noStrike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The buck stops here for the execution of all section activities!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9224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Vice Chair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Eric Ruggiero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GE Aviation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Develop the program agenda for the year and train to become the future chair.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2816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Treasurer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Darius Sanders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AFRL/RQ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937-255-7636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Collect the money and keep the books.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9224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Secretary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Don </a:t>
                      </a:r>
                      <a:r>
                        <a:rPr lang="en-US" sz="1200" u="none" strike="noStrike" kern="1200" dirty="0" err="1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Rizzetta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AFRL/RQ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937-713-7104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Record the minutes, document the decisions, and assist with official council correspondence.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9224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General Council Members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(Elected Positions)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12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Contribute your ideas and connections. Volunteer to lead specific programs and activities.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49224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Newsletter Editor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Michael List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AFRL/RQ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937-255-7047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Keep our membership informed of our activities, events, and other news of professional interest.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865633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Webmaster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Don </a:t>
                      </a:r>
                      <a:r>
                        <a:rPr lang="en-US" sz="1200" u="none" strike="noStrike" kern="1200" dirty="0" err="1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Rizzetta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AFRL/RQ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937-713-7104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Keep website up-to-date with fresh information by working closely with Newsletter Editor and event planners.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82040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Membership Chair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Caleb Barnes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AFRL/RQ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937-713-7103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Promote membership at meetings and events, including membership upgrades and service opportunities within the sectional, regional, and national communities of the AIAA.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pic>
        <p:nvPicPr>
          <p:cNvPr id="7" name="Object 2"/>
          <p:cNvPicPr>
            <a:picLocks noChangeAspect="1"/>
          </p:cNvPicPr>
          <p:nvPr/>
        </p:nvPicPr>
        <p:blipFill>
          <a:blip r:embed="rId2" cstate="print"/>
          <a:srcRect t="-4776" b="-955"/>
          <a:stretch>
            <a:fillRect/>
          </a:stretch>
        </p:blipFill>
        <p:spPr bwMode="auto">
          <a:xfrm>
            <a:off x="911094" y="130990"/>
            <a:ext cx="5950212" cy="1012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extBox 1"/>
          <p:cNvSpPr txBox="1"/>
          <p:nvPr/>
        </p:nvSpPr>
        <p:spPr>
          <a:xfrm>
            <a:off x="1" y="1219200"/>
            <a:ext cx="777239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i="1" dirty="0">
                <a:latin typeface="Times New Roman" pitchFamily="18" charset="0"/>
                <a:cs typeface="Times New Roman" pitchFamily="18" charset="0"/>
              </a:rPr>
              <a:t>Volunteers Wanted!!!</a:t>
            </a:r>
            <a:endParaRPr lang="en-US" sz="3200" dirty="0"/>
          </a:p>
        </p:txBody>
      </p:sp>
      <p:sp>
        <p:nvSpPr>
          <p:cNvPr id="3" name="TextBox 2"/>
          <p:cNvSpPr txBox="1"/>
          <p:nvPr/>
        </p:nvSpPr>
        <p:spPr>
          <a:xfrm>
            <a:off x="304800" y="2038722"/>
            <a:ext cx="7239000" cy="52322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If you are a seasoned, well-connected AIAA Fellow, a scientist with other useful skills (photography? publishing?), an aspiring new graduate, or anything in between, we want your help!!!</a:t>
            </a:r>
            <a:endParaRPr lang="en-US" sz="1400" dirty="0"/>
          </a:p>
        </p:txBody>
      </p:sp>
      <p:sp>
        <p:nvSpPr>
          <p:cNvPr id="6" name="TextBox 5"/>
          <p:cNvSpPr txBox="1"/>
          <p:nvPr/>
        </p:nvSpPr>
        <p:spPr>
          <a:xfrm>
            <a:off x="304800" y="3431544"/>
            <a:ext cx="7315200" cy="738664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We are always looking for new Council Members.  Contact any of our current officers listed below or via our web site at: </a:t>
            </a:r>
            <a:r>
              <a:rPr lang="en-US" sz="1400" u="sng" dirty="0">
                <a:latin typeface="Times New Roman" pitchFamily="18" charset="0"/>
                <a:cs typeface="Times New Roman" pitchFamily="18" charset="0"/>
              </a:rPr>
              <a:t>https://engage.aiaa.org/Dayton-Cincinnati/home </a:t>
            </a:r>
          </a:p>
          <a:p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and volunteer to lead or help with any of these positions, or any of the others listed on the website: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04800" y="2735133"/>
            <a:ext cx="7239000" cy="523220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r>
              <a:rPr lang="en-US" sz="1400" dirty="0">
                <a:latin typeface="Times New Roman" pitchFamily="18" charset="0"/>
                <a:cs typeface="Times New Roman" pitchFamily="18" charset="0"/>
              </a:rPr>
              <a:t>We have numerous opportunities on our local council for people of all ages and skills. Get involved!  We need your ideas and elbow grease to serve and mentor our technical community.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4700692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Object 2"/>
          <p:cNvPicPr>
            <a:picLocks noChangeAspect="1"/>
          </p:cNvPicPr>
          <p:nvPr/>
        </p:nvPicPr>
        <p:blipFill>
          <a:blip r:embed="rId2" cstate="print"/>
          <a:srcRect t="-4776" b="-955"/>
          <a:stretch>
            <a:fillRect/>
          </a:stretch>
        </p:blipFill>
        <p:spPr bwMode="auto">
          <a:xfrm>
            <a:off x="911094" y="130990"/>
            <a:ext cx="5950212" cy="1012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2465808"/>
              </p:ext>
            </p:extLst>
          </p:nvPr>
        </p:nvGraphicFramePr>
        <p:xfrm>
          <a:off x="304800" y="1371600"/>
          <a:ext cx="7238999" cy="830137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45167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161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9841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616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95657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761379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Honors/Awards        Chair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Marc Polanka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AFIT/ENY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937-255-3636 x4714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Run the section awards program, promote national award opportunities within the section, and plan the year-end awards banquet.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33090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Public Policy Chairs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Jayesh Mehta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Keep the section informed on AIAA, governmental, and public policy issues from all levels that are important to the aerospace community.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9853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Young Professional Chair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Available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Represent the interests and concerns of our future leaders.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26470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STEM K-12        Outreach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Jose</a:t>
                      </a:r>
                      <a:r>
                        <a:rPr lang="en-US" sz="1200" u="none" strike="noStrike" kern="1200" baseline="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lang="en-US" sz="1200" u="none" strike="noStrike" kern="1200" baseline="0" dirty="0" err="1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Camberos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AFRL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937-713-7055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Advocate the aerospace profession to youth by organizing innovative education activities in the name of AIAA.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21608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Education</a:t>
                      </a:r>
                      <a:r>
                        <a:rPr lang="en-US" sz="1200" u="none" strike="noStrike" kern="1200" baseline="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Chair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Aaron Altman</a:t>
                      </a:r>
                    </a:p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Krista</a:t>
                      </a:r>
                      <a:r>
                        <a:rPr lang="en-US" sz="1200" u="none" strike="noStrike" kern="1200" baseline="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Gerhardt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AFRL/RQ</a:t>
                      </a:r>
                      <a:endParaRPr lang="en-US" sz="1200" u="none" strike="noStrike" kern="1200" baseline="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algn="l" defTabSz="966612" rtl="0" eaLnBrk="1" fontAlgn="ctr" latinLnBrk="0" hangingPunct="1"/>
                      <a:endParaRPr lang="en-US" sz="1200" u="none" strike="noStrike" kern="1200" baseline="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Advocated the aerospace profession and membership in the society</a:t>
                      </a:r>
                      <a:r>
                        <a:rPr lang="en-US" sz="1200" u="none" strike="noStrike" kern="1200" baseline="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to our student members.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9853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Technical Committee Coordinator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Available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Coordinates Technical Committee activities with the section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826470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Historian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Marc Polanka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AFIT/ENY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937-255-3636 x4714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Provides historical perspective on Section plans and maintains documentation on Section activity for historical file.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826470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Career and Workforce Development Chair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66612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Rob Mitchell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66612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AFLCMC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66612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937-904-4504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Promote programs for professional development, and keep the section informed of employment opportunities. 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033090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Affiliated Societies Delegate &amp; Regional Representatives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Sivaram Gogineni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Spectral Energies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937-266-9570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Liaison between our section and the AIAA Regional Activities Council.  Represent the section on Dayton Affiliated Societies Council.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516545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Industry</a:t>
                      </a:r>
                      <a:r>
                        <a:rPr lang="en-US" sz="1200" u="none" strike="noStrike" kern="1200" baseline="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Focal Point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Available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Industry</a:t>
                      </a:r>
                      <a:r>
                        <a:rPr lang="en-US" sz="1200" u="none" strike="noStrike" kern="1200" baseline="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Focal Point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516545"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Social Media</a:t>
                      </a:r>
                      <a:r>
                        <a:rPr lang="en-US" sz="1200" u="none" strike="noStrike" kern="1200" baseline="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Outreach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Oliver Leembruggen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 err="1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Sumaria</a:t>
                      </a:r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Systems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937-656-8502</a:t>
                      </a: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algn="l" defTabSz="966612" rtl="0" eaLnBrk="1" fontAlgn="ctr" latinLnBrk="0" hangingPunct="1"/>
                      <a:r>
                        <a:rPr lang="en-US" sz="1200" u="none" strike="noStrike" kern="120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Focal point</a:t>
                      </a:r>
                      <a:r>
                        <a:rPr lang="en-US" sz="1200" u="none" strike="noStrike" kern="1200" baseline="0" dirty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for providing session news and events through various social media outlets.</a:t>
                      </a:r>
                      <a:endParaRPr lang="en-US" sz="1200" u="none" strike="noStrike" kern="1200" dirty="0">
                        <a:solidFill>
                          <a:schemeClr val="dk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182468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929</TotalTime>
  <Words>550</Words>
  <Application>Microsoft Office PowerPoint</Application>
  <PresentationFormat>Custom</PresentationFormat>
  <Paragraphs>90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Office Theme</vt:lpstr>
      <vt:lpstr>PowerPoint Presentation</vt:lpstr>
      <vt:lpstr>PowerPoint Presentation</vt:lpstr>
    </vt:vector>
  </TitlesOfParts>
  <Company>U.S Air Force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michalte</dc:creator>
  <cp:lastModifiedBy>Troy Hoeger</cp:lastModifiedBy>
  <cp:revision>52</cp:revision>
  <cp:lastPrinted>2013-02-21T19:49:45Z</cp:lastPrinted>
  <dcterms:created xsi:type="dcterms:W3CDTF">2013-02-21T17:42:33Z</dcterms:created>
  <dcterms:modified xsi:type="dcterms:W3CDTF">2023-01-15T21:00:19Z</dcterms:modified>
</cp:coreProperties>
</file>

<file path=docProps/thumbnail.jpeg>
</file>