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7"/>
  </p:notesMasterIdLst>
  <p:sldIdLst>
    <p:sldId id="256" r:id="rId5"/>
    <p:sldId id="257" r:id="rId6"/>
    <p:sldId id="330" r:id="rId7"/>
    <p:sldId id="328" r:id="rId8"/>
    <p:sldId id="261" r:id="rId9"/>
    <p:sldId id="325" r:id="rId10"/>
    <p:sldId id="262" r:id="rId11"/>
    <p:sldId id="263" r:id="rId12"/>
    <p:sldId id="264" r:id="rId13"/>
    <p:sldId id="271" r:id="rId14"/>
    <p:sldId id="316" r:id="rId15"/>
    <p:sldId id="329" r:id="rId16"/>
    <p:sldId id="327" r:id="rId17"/>
    <p:sldId id="272" r:id="rId18"/>
    <p:sldId id="324" r:id="rId19"/>
    <p:sldId id="273" r:id="rId20"/>
    <p:sldId id="274" r:id="rId21"/>
    <p:sldId id="275" r:id="rId22"/>
    <p:sldId id="276" r:id="rId23"/>
    <p:sldId id="265" r:id="rId24"/>
    <p:sldId id="266" r:id="rId25"/>
    <p:sldId id="267" r:id="rId26"/>
    <p:sldId id="268" r:id="rId27"/>
    <p:sldId id="269" r:id="rId28"/>
    <p:sldId id="270"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32" r:id="rId54"/>
    <p:sldId id="326" r:id="rId55"/>
    <p:sldId id="301" r:id="rId56"/>
    <p:sldId id="310" r:id="rId57"/>
    <p:sldId id="311" r:id="rId58"/>
    <p:sldId id="312" r:id="rId59"/>
    <p:sldId id="313" r:id="rId60"/>
    <p:sldId id="314" r:id="rId61"/>
    <p:sldId id="302" r:id="rId62"/>
    <p:sldId id="303" r:id="rId63"/>
    <p:sldId id="304" r:id="rId64"/>
    <p:sldId id="305" r:id="rId65"/>
    <p:sldId id="306" r:id="rId66"/>
    <p:sldId id="331" r:id="rId67"/>
    <p:sldId id="307" r:id="rId68"/>
    <p:sldId id="308" r:id="rId69"/>
    <p:sldId id="315" r:id="rId70"/>
    <p:sldId id="317" r:id="rId71"/>
    <p:sldId id="319" r:id="rId72"/>
    <p:sldId id="322" r:id="rId73"/>
    <p:sldId id="323" r:id="rId74"/>
    <p:sldId id="309" r:id="rId75"/>
    <p:sldId id="258"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7456"/>
    <a:srgbClr val="235C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00"/>
    <p:restoredTop sz="86446"/>
  </p:normalViewPr>
  <p:slideViewPr>
    <p:cSldViewPr snapToGrid="0" snapToObjects="1">
      <p:cViewPr>
        <p:scale>
          <a:sx n="105" d="100"/>
          <a:sy n="105" d="100"/>
        </p:scale>
        <p:origin x="-1792" y="-464"/>
      </p:cViewPr>
      <p:guideLst/>
    </p:cSldViewPr>
  </p:slideViewPr>
  <p:outlineViewPr>
    <p:cViewPr>
      <p:scale>
        <a:sx n="33" d="100"/>
        <a:sy n="33" d="100"/>
      </p:scale>
      <p:origin x="0" y="-1512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ata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ata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ata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s>
</file>

<file path=ppt/diagrams/_rels/data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image" Target="../media/image26.svg"/></Relationships>
</file>

<file path=ppt/diagrams/_rels/drawing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FE54B4-D5AC-324F-B574-D8587B70BE40}" type="doc">
      <dgm:prSet loTypeId="urn:microsoft.com/office/officeart/2005/8/layout/vList4" loCatId="process" qsTypeId="urn:microsoft.com/office/officeart/2005/8/quickstyle/3d1" qsCatId="3D" csTypeId="urn:microsoft.com/office/officeart/2005/8/colors/colorful1" csCatId="colorful" phldr="1"/>
      <dgm:spPr/>
      <dgm:t>
        <a:bodyPr/>
        <a:lstStyle/>
        <a:p>
          <a:endParaRPr lang="en-US"/>
        </a:p>
      </dgm:t>
    </dgm:pt>
    <dgm:pt modelId="{8EE4ECA0-9F96-294D-A451-231F7FF3D6A5}">
      <dgm:prSet custT="1"/>
      <dgm:spPr/>
      <dgm:t>
        <a:bodyPr/>
        <a:lstStyle/>
        <a:p>
          <a:r>
            <a:rPr lang="en-US" sz="3800" b="0" dirty="0"/>
            <a:t>Theoretical foundations</a:t>
          </a:r>
        </a:p>
      </dgm:t>
    </dgm:pt>
    <dgm:pt modelId="{8DDF19D4-D64F-D442-BB2F-347AC564C10E}" type="parTrans" cxnId="{5C098914-54A5-4D4E-981D-5908EC49203A}">
      <dgm:prSet/>
      <dgm:spPr/>
      <dgm:t>
        <a:bodyPr/>
        <a:lstStyle/>
        <a:p>
          <a:endParaRPr lang="en-US"/>
        </a:p>
      </dgm:t>
    </dgm:pt>
    <dgm:pt modelId="{A8ADCA7B-334E-604B-8FA4-C75FD885345A}" type="sibTrans" cxnId="{5C098914-54A5-4D4E-981D-5908EC49203A}">
      <dgm:prSet/>
      <dgm:spPr/>
      <dgm:t>
        <a:bodyPr/>
        <a:lstStyle/>
        <a:p>
          <a:endParaRPr lang="en-US"/>
        </a:p>
      </dgm:t>
    </dgm:pt>
    <dgm:pt modelId="{CAA0E991-840F-F340-BC5C-3EE0B53E91AE}">
      <dgm:prSet/>
      <dgm:spPr/>
      <dgm:t>
        <a:bodyPr/>
        <a:lstStyle/>
        <a:p>
          <a:r>
            <a:rPr lang="en-US" dirty="0"/>
            <a:t>Applying dynamic forces &amp; salience</a:t>
          </a:r>
        </a:p>
      </dgm:t>
    </dgm:pt>
    <dgm:pt modelId="{B6BCD2C9-F055-7E43-8971-F3C35301014E}" type="parTrans" cxnId="{E8B55EA6-D93F-5D48-8023-4FA52722E6CA}">
      <dgm:prSet/>
      <dgm:spPr/>
      <dgm:t>
        <a:bodyPr/>
        <a:lstStyle/>
        <a:p>
          <a:endParaRPr lang="en-US"/>
        </a:p>
      </dgm:t>
    </dgm:pt>
    <dgm:pt modelId="{95A97C73-863F-3B45-8AF1-B62154512F1D}" type="sibTrans" cxnId="{E8B55EA6-D93F-5D48-8023-4FA52722E6CA}">
      <dgm:prSet/>
      <dgm:spPr/>
      <dgm:t>
        <a:bodyPr/>
        <a:lstStyle/>
        <a:p>
          <a:endParaRPr lang="en-US"/>
        </a:p>
      </dgm:t>
    </dgm:pt>
    <dgm:pt modelId="{6A427CA0-24F4-6E4C-85BA-A0E79F792D9D}">
      <dgm:prSet/>
      <dgm:spPr/>
      <dgm:t>
        <a:bodyPr/>
        <a:lstStyle/>
        <a:p>
          <a:r>
            <a:rPr lang="en-US" dirty="0"/>
            <a:t>Debrief and takeaways</a:t>
          </a:r>
        </a:p>
      </dgm:t>
    </dgm:pt>
    <dgm:pt modelId="{AD3F493E-21F9-D545-99BC-0A44A6E91FA4}" type="parTrans" cxnId="{B5BCF546-A86E-364D-BEBD-7D57D9ACB881}">
      <dgm:prSet/>
      <dgm:spPr/>
      <dgm:t>
        <a:bodyPr/>
        <a:lstStyle/>
        <a:p>
          <a:endParaRPr lang="en-US"/>
        </a:p>
      </dgm:t>
    </dgm:pt>
    <dgm:pt modelId="{C4B4C741-EF18-5B46-BDD9-FC8D15D753D7}" type="sibTrans" cxnId="{B5BCF546-A86E-364D-BEBD-7D57D9ACB881}">
      <dgm:prSet/>
      <dgm:spPr/>
      <dgm:t>
        <a:bodyPr/>
        <a:lstStyle/>
        <a:p>
          <a:endParaRPr lang="en-US"/>
        </a:p>
      </dgm:t>
    </dgm:pt>
    <dgm:pt modelId="{2DE66153-9EE8-2146-BCAD-27DD9E9B25A3}">
      <dgm:prSet/>
      <dgm:spPr/>
      <dgm:t>
        <a:bodyPr/>
        <a:lstStyle/>
        <a:p>
          <a:r>
            <a:rPr lang="en-US" dirty="0"/>
            <a:t>Introducing elastic positionality</a:t>
          </a:r>
        </a:p>
      </dgm:t>
    </dgm:pt>
    <dgm:pt modelId="{C4162F38-E858-9A4A-A706-1EC3E3BD943B}" type="parTrans" cxnId="{713DCE04-7B4D-584B-9C60-215978B8D67E}">
      <dgm:prSet/>
      <dgm:spPr/>
      <dgm:t>
        <a:bodyPr/>
        <a:lstStyle/>
        <a:p>
          <a:endParaRPr lang="en-US"/>
        </a:p>
      </dgm:t>
    </dgm:pt>
    <dgm:pt modelId="{CDD2FBC2-6FFD-9544-A829-4BFD2DFE315B}" type="sibTrans" cxnId="{713DCE04-7B4D-584B-9C60-215978B8D67E}">
      <dgm:prSet/>
      <dgm:spPr/>
      <dgm:t>
        <a:bodyPr/>
        <a:lstStyle/>
        <a:p>
          <a:endParaRPr lang="en-US"/>
        </a:p>
      </dgm:t>
    </dgm:pt>
    <dgm:pt modelId="{0D8E85E5-3643-3647-A416-C6D6693E53C5}" type="pres">
      <dgm:prSet presAssocID="{E5FE54B4-D5AC-324F-B574-D8587B70BE40}" presName="linear" presStyleCnt="0">
        <dgm:presLayoutVars>
          <dgm:dir/>
          <dgm:resizeHandles val="exact"/>
        </dgm:presLayoutVars>
      </dgm:prSet>
      <dgm:spPr/>
    </dgm:pt>
    <dgm:pt modelId="{52C9CF1E-A0D5-EC43-AD12-D8817EDA4D36}" type="pres">
      <dgm:prSet presAssocID="{8EE4ECA0-9F96-294D-A451-231F7FF3D6A5}" presName="comp" presStyleCnt="0"/>
      <dgm:spPr/>
    </dgm:pt>
    <dgm:pt modelId="{795F3F6A-1941-A242-BE31-820418E48B9F}" type="pres">
      <dgm:prSet presAssocID="{8EE4ECA0-9F96-294D-A451-231F7FF3D6A5}" presName="box" presStyleLbl="node1" presStyleIdx="0" presStyleCnt="4" custScaleY="100000" custLinFactNeighborY="-2178"/>
      <dgm:spPr/>
    </dgm:pt>
    <dgm:pt modelId="{CE8ED97B-8C9F-A147-A9E6-C952542C5913}" type="pres">
      <dgm:prSet presAssocID="{8EE4ECA0-9F96-294D-A451-231F7FF3D6A5}" presName="img" presStyleLbl="fgImgPlac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t="-109000" b="-109000"/>
          </a:stretch>
        </a:blipFill>
      </dgm:spPr>
      <dgm:extLst>
        <a:ext uri="{E40237B7-FDA0-4F09-8148-C483321AD2D9}">
          <dgm14:cNvPr xmlns:dgm14="http://schemas.microsoft.com/office/drawing/2010/diagram" id="0" name="" descr="Badge 1 with solid fill"/>
        </a:ext>
      </dgm:extLst>
    </dgm:pt>
    <dgm:pt modelId="{08611E65-EE24-3948-AB07-F0727E90D403}" type="pres">
      <dgm:prSet presAssocID="{8EE4ECA0-9F96-294D-A451-231F7FF3D6A5}" presName="text" presStyleLbl="node1" presStyleIdx="0" presStyleCnt="4">
        <dgm:presLayoutVars>
          <dgm:bulletEnabled val="1"/>
        </dgm:presLayoutVars>
      </dgm:prSet>
      <dgm:spPr/>
    </dgm:pt>
    <dgm:pt modelId="{84B3A255-5532-C546-B400-1414C18BD929}" type="pres">
      <dgm:prSet presAssocID="{A8ADCA7B-334E-604B-8FA4-C75FD885345A}" presName="spacer" presStyleCnt="0"/>
      <dgm:spPr/>
    </dgm:pt>
    <dgm:pt modelId="{1AFA16E4-6112-5747-80B1-5BB091BD9920}" type="pres">
      <dgm:prSet presAssocID="{2DE66153-9EE8-2146-BCAD-27DD9E9B25A3}" presName="comp" presStyleCnt="0"/>
      <dgm:spPr/>
    </dgm:pt>
    <dgm:pt modelId="{AB012923-AFCB-424F-AA6C-847B478D664D}" type="pres">
      <dgm:prSet presAssocID="{2DE66153-9EE8-2146-BCAD-27DD9E9B25A3}" presName="box" presStyleLbl="node1" presStyleIdx="1" presStyleCnt="4"/>
      <dgm:spPr/>
    </dgm:pt>
    <dgm:pt modelId="{A0A1D83C-4604-904F-A2F3-6B94DB066A46}" type="pres">
      <dgm:prSet presAssocID="{2DE66153-9EE8-2146-BCAD-27DD9E9B25A3}" presName="img" presStyleLbl="fgImgPlac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t="-109000" b="-109000"/>
          </a:stretch>
        </a:blipFill>
      </dgm:spPr>
      <dgm:extLst>
        <a:ext uri="{E40237B7-FDA0-4F09-8148-C483321AD2D9}">
          <dgm14:cNvPr xmlns:dgm14="http://schemas.microsoft.com/office/drawing/2010/diagram" id="0" name="" descr="Badge with solid fill"/>
        </a:ext>
      </dgm:extLst>
    </dgm:pt>
    <dgm:pt modelId="{E754AA0D-D807-C24A-9EF6-A4061B3E7347}" type="pres">
      <dgm:prSet presAssocID="{2DE66153-9EE8-2146-BCAD-27DD9E9B25A3}" presName="text" presStyleLbl="node1" presStyleIdx="1" presStyleCnt="4">
        <dgm:presLayoutVars>
          <dgm:bulletEnabled val="1"/>
        </dgm:presLayoutVars>
      </dgm:prSet>
      <dgm:spPr/>
    </dgm:pt>
    <dgm:pt modelId="{19126B89-C6B7-BA44-8CEE-B258FA0E1CA2}" type="pres">
      <dgm:prSet presAssocID="{CDD2FBC2-6FFD-9544-A829-4BFD2DFE315B}" presName="spacer" presStyleCnt="0"/>
      <dgm:spPr/>
    </dgm:pt>
    <dgm:pt modelId="{E4FC4EC4-B3FA-D242-8922-E6E405F80D31}" type="pres">
      <dgm:prSet presAssocID="{CAA0E991-840F-F340-BC5C-3EE0B53E91AE}" presName="comp" presStyleCnt="0"/>
      <dgm:spPr/>
    </dgm:pt>
    <dgm:pt modelId="{13FE0C95-85F4-9A41-B328-5F241A7CA275}" type="pres">
      <dgm:prSet presAssocID="{CAA0E991-840F-F340-BC5C-3EE0B53E91AE}" presName="box" presStyleLbl="node1" presStyleIdx="2" presStyleCnt="4"/>
      <dgm:spPr/>
    </dgm:pt>
    <dgm:pt modelId="{26F71FF2-9ED8-0242-94E2-D8844C6642A2}" type="pres">
      <dgm:prSet presAssocID="{CAA0E991-840F-F340-BC5C-3EE0B53E91AE}" presName="img" presStyleLbl="fgImgPlac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t="-109000" b="-109000"/>
          </a:stretch>
        </a:blipFill>
      </dgm:spPr>
      <dgm:extLst>
        <a:ext uri="{E40237B7-FDA0-4F09-8148-C483321AD2D9}">
          <dgm14:cNvPr xmlns:dgm14="http://schemas.microsoft.com/office/drawing/2010/diagram" id="0" name="" descr="Badge 3 with solid fill"/>
        </a:ext>
      </dgm:extLst>
    </dgm:pt>
    <dgm:pt modelId="{6137489D-0476-734C-831D-350F138C4F43}" type="pres">
      <dgm:prSet presAssocID="{CAA0E991-840F-F340-BC5C-3EE0B53E91AE}" presName="text" presStyleLbl="node1" presStyleIdx="2" presStyleCnt="4">
        <dgm:presLayoutVars>
          <dgm:bulletEnabled val="1"/>
        </dgm:presLayoutVars>
      </dgm:prSet>
      <dgm:spPr/>
    </dgm:pt>
    <dgm:pt modelId="{B33E7483-CF04-6740-BBF3-111D86100F25}" type="pres">
      <dgm:prSet presAssocID="{95A97C73-863F-3B45-8AF1-B62154512F1D}" presName="spacer" presStyleCnt="0"/>
      <dgm:spPr/>
    </dgm:pt>
    <dgm:pt modelId="{006EF816-5B1D-D742-8741-470757DF62D2}" type="pres">
      <dgm:prSet presAssocID="{6A427CA0-24F4-6E4C-85BA-A0E79F792D9D}" presName="comp" presStyleCnt="0"/>
      <dgm:spPr/>
    </dgm:pt>
    <dgm:pt modelId="{58EC59AE-D2BC-8B48-898E-8CEF9DBCAFA7}" type="pres">
      <dgm:prSet presAssocID="{6A427CA0-24F4-6E4C-85BA-A0E79F792D9D}" presName="box" presStyleLbl="node1" presStyleIdx="3" presStyleCnt="4"/>
      <dgm:spPr/>
    </dgm:pt>
    <dgm:pt modelId="{419A35A8-8B96-E041-9CD2-1868C17D90CD}" type="pres">
      <dgm:prSet presAssocID="{6A427CA0-24F4-6E4C-85BA-A0E79F792D9D}" presName="img" presStyleLbl="fgImgPlac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t="-109000" b="-109000"/>
          </a:stretch>
        </a:blipFill>
      </dgm:spPr>
      <dgm:extLst>
        <a:ext uri="{E40237B7-FDA0-4F09-8148-C483321AD2D9}">
          <dgm14:cNvPr xmlns:dgm14="http://schemas.microsoft.com/office/drawing/2010/diagram" id="0" name="" descr="Badge 4 with solid fill"/>
        </a:ext>
      </dgm:extLst>
    </dgm:pt>
    <dgm:pt modelId="{8A291A07-3077-0A43-BA74-C4897A7C49BC}" type="pres">
      <dgm:prSet presAssocID="{6A427CA0-24F4-6E4C-85BA-A0E79F792D9D}" presName="text" presStyleLbl="node1" presStyleIdx="3" presStyleCnt="4">
        <dgm:presLayoutVars>
          <dgm:bulletEnabled val="1"/>
        </dgm:presLayoutVars>
      </dgm:prSet>
      <dgm:spPr/>
    </dgm:pt>
  </dgm:ptLst>
  <dgm:cxnLst>
    <dgm:cxn modelId="{713DCE04-7B4D-584B-9C60-215978B8D67E}" srcId="{E5FE54B4-D5AC-324F-B574-D8587B70BE40}" destId="{2DE66153-9EE8-2146-BCAD-27DD9E9B25A3}" srcOrd="1" destOrd="0" parTransId="{C4162F38-E858-9A4A-A706-1EC3E3BD943B}" sibTransId="{CDD2FBC2-6FFD-9544-A829-4BFD2DFE315B}"/>
    <dgm:cxn modelId="{5C098914-54A5-4D4E-981D-5908EC49203A}" srcId="{E5FE54B4-D5AC-324F-B574-D8587B70BE40}" destId="{8EE4ECA0-9F96-294D-A451-231F7FF3D6A5}" srcOrd="0" destOrd="0" parTransId="{8DDF19D4-D64F-D442-BB2F-347AC564C10E}" sibTransId="{A8ADCA7B-334E-604B-8FA4-C75FD885345A}"/>
    <dgm:cxn modelId="{5458C123-D281-C34F-9FF1-D2F0D31952A2}" type="presOf" srcId="{6A427CA0-24F4-6E4C-85BA-A0E79F792D9D}" destId="{8A291A07-3077-0A43-BA74-C4897A7C49BC}" srcOrd="1" destOrd="0" presId="urn:microsoft.com/office/officeart/2005/8/layout/vList4"/>
    <dgm:cxn modelId="{11342A25-6E85-344E-8FE5-B33C7C0CB790}" type="presOf" srcId="{E5FE54B4-D5AC-324F-B574-D8587B70BE40}" destId="{0D8E85E5-3643-3647-A416-C6D6693E53C5}" srcOrd="0" destOrd="0" presId="urn:microsoft.com/office/officeart/2005/8/layout/vList4"/>
    <dgm:cxn modelId="{99EE1E31-028B-AB49-AFA1-3542B3B7278D}" type="presOf" srcId="{2DE66153-9EE8-2146-BCAD-27DD9E9B25A3}" destId="{AB012923-AFCB-424F-AA6C-847B478D664D}" srcOrd="0" destOrd="0" presId="urn:microsoft.com/office/officeart/2005/8/layout/vList4"/>
    <dgm:cxn modelId="{B5BCF546-A86E-364D-BEBD-7D57D9ACB881}" srcId="{E5FE54B4-D5AC-324F-B574-D8587B70BE40}" destId="{6A427CA0-24F4-6E4C-85BA-A0E79F792D9D}" srcOrd="3" destOrd="0" parTransId="{AD3F493E-21F9-D545-99BC-0A44A6E91FA4}" sibTransId="{C4B4C741-EF18-5B46-BDD9-FC8D15D753D7}"/>
    <dgm:cxn modelId="{BC28295A-AF7D-7548-9713-1CBE635E96CD}" type="presOf" srcId="{6A427CA0-24F4-6E4C-85BA-A0E79F792D9D}" destId="{58EC59AE-D2BC-8B48-898E-8CEF9DBCAFA7}" srcOrd="0" destOrd="0" presId="urn:microsoft.com/office/officeart/2005/8/layout/vList4"/>
    <dgm:cxn modelId="{7EB6026F-CA59-2C4C-8974-0D3FB118112D}" type="presOf" srcId="{CAA0E991-840F-F340-BC5C-3EE0B53E91AE}" destId="{6137489D-0476-734C-831D-350F138C4F43}" srcOrd="1" destOrd="0" presId="urn:microsoft.com/office/officeart/2005/8/layout/vList4"/>
    <dgm:cxn modelId="{DAE6B16F-2B39-5349-A14D-8CA4D2AD4AF7}" type="presOf" srcId="{2DE66153-9EE8-2146-BCAD-27DD9E9B25A3}" destId="{E754AA0D-D807-C24A-9EF6-A4061B3E7347}" srcOrd="1" destOrd="0" presId="urn:microsoft.com/office/officeart/2005/8/layout/vList4"/>
    <dgm:cxn modelId="{96412F80-CF54-B347-91BC-EDF5BC4EC599}" type="presOf" srcId="{8EE4ECA0-9F96-294D-A451-231F7FF3D6A5}" destId="{795F3F6A-1941-A242-BE31-820418E48B9F}" srcOrd="0" destOrd="0" presId="urn:microsoft.com/office/officeart/2005/8/layout/vList4"/>
    <dgm:cxn modelId="{E8B55EA6-D93F-5D48-8023-4FA52722E6CA}" srcId="{E5FE54B4-D5AC-324F-B574-D8587B70BE40}" destId="{CAA0E991-840F-F340-BC5C-3EE0B53E91AE}" srcOrd="2" destOrd="0" parTransId="{B6BCD2C9-F055-7E43-8971-F3C35301014E}" sibTransId="{95A97C73-863F-3B45-8AF1-B62154512F1D}"/>
    <dgm:cxn modelId="{BC7DC5AD-67A0-1E4E-A6B8-4F6EE9729E09}" type="presOf" srcId="{CAA0E991-840F-F340-BC5C-3EE0B53E91AE}" destId="{13FE0C95-85F4-9A41-B328-5F241A7CA275}" srcOrd="0" destOrd="0" presId="urn:microsoft.com/office/officeart/2005/8/layout/vList4"/>
    <dgm:cxn modelId="{58D5F8D9-A0E7-3B45-BDBF-134398DB575B}" type="presOf" srcId="{8EE4ECA0-9F96-294D-A451-231F7FF3D6A5}" destId="{08611E65-EE24-3948-AB07-F0727E90D403}" srcOrd="1" destOrd="0" presId="urn:microsoft.com/office/officeart/2005/8/layout/vList4"/>
    <dgm:cxn modelId="{EC4A04BB-28EB-3A42-BBFB-1B4DE949878C}" type="presParOf" srcId="{0D8E85E5-3643-3647-A416-C6D6693E53C5}" destId="{52C9CF1E-A0D5-EC43-AD12-D8817EDA4D36}" srcOrd="0" destOrd="0" presId="urn:microsoft.com/office/officeart/2005/8/layout/vList4"/>
    <dgm:cxn modelId="{0480C14F-3C48-3B41-B80C-099EE8DA9395}" type="presParOf" srcId="{52C9CF1E-A0D5-EC43-AD12-D8817EDA4D36}" destId="{795F3F6A-1941-A242-BE31-820418E48B9F}" srcOrd="0" destOrd="0" presId="urn:microsoft.com/office/officeart/2005/8/layout/vList4"/>
    <dgm:cxn modelId="{8532B41B-E3BA-274A-B342-59BEE0A81BE3}" type="presParOf" srcId="{52C9CF1E-A0D5-EC43-AD12-D8817EDA4D36}" destId="{CE8ED97B-8C9F-A147-A9E6-C952542C5913}" srcOrd="1" destOrd="0" presId="urn:microsoft.com/office/officeart/2005/8/layout/vList4"/>
    <dgm:cxn modelId="{291A0D6F-D0BB-704E-8557-242269998653}" type="presParOf" srcId="{52C9CF1E-A0D5-EC43-AD12-D8817EDA4D36}" destId="{08611E65-EE24-3948-AB07-F0727E90D403}" srcOrd="2" destOrd="0" presId="urn:microsoft.com/office/officeart/2005/8/layout/vList4"/>
    <dgm:cxn modelId="{44A0430A-C96B-AB48-821F-8D12759163F5}" type="presParOf" srcId="{0D8E85E5-3643-3647-A416-C6D6693E53C5}" destId="{84B3A255-5532-C546-B400-1414C18BD929}" srcOrd="1" destOrd="0" presId="urn:microsoft.com/office/officeart/2005/8/layout/vList4"/>
    <dgm:cxn modelId="{656B0566-5347-A749-9CB2-36F9256186B5}" type="presParOf" srcId="{0D8E85E5-3643-3647-A416-C6D6693E53C5}" destId="{1AFA16E4-6112-5747-80B1-5BB091BD9920}" srcOrd="2" destOrd="0" presId="urn:microsoft.com/office/officeart/2005/8/layout/vList4"/>
    <dgm:cxn modelId="{7474FA91-88E3-254B-BB9B-ACE3E7975797}" type="presParOf" srcId="{1AFA16E4-6112-5747-80B1-5BB091BD9920}" destId="{AB012923-AFCB-424F-AA6C-847B478D664D}" srcOrd="0" destOrd="0" presId="urn:microsoft.com/office/officeart/2005/8/layout/vList4"/>
    <dgm:cxn modelId="{E80FB07A-A937-234F-AEA6-B5FC27C7526F}" type="presParOf" srcId="{1AFA16E4-6112-5747-80B1-5BB091BD9920}" destId="{A0A1D83C-4604-904F-A2F3-6B94DB066A46}" srcOrd="1" destOrd="0" presId="urn:microsoft.com/office/officeart/2005/8/layout/vList4"/>
    <dgm:cxn modelId="{67CDCEE3-01D0-8F45-8006-BB73CA0040BC}" type="presParOf" srcId="{1AFA16E4-6112-5747-80B1-5BB091BD9920}" destId="{E754AA0D-D807-C24A-9EF6-A4061B3E7347}" srcOrd="2" destOrd="0" presId="urn:microsoft.com/office/officeart/2005/8/layout/vList4"/>
    <dgm:cxn modelId="{B8974C00-25F6-3C40-A608-847FB493FA77}" type="presParOf" srcId="{0D8E85E5-3643-3647-A416-C6D6693E53C5}" destId="{19126B89-C6B7-BA44-8CEE-B258FA0E1CA2}" srcOrd="3" destOrd="0" presId="urn:microsoft.com/office/officeart/2005/8/layout/vList4"/>
    <dgm:cxn modelId="{DD675ECA-DDDB-1448-BA91-FAC7DD4105C8}" type="presParOf" srcId="{0D8E85E5-3643-3647-A416-C6D6693E53C5}" destId="{E4FC4EC4-B3FA-D242-8922-E6E405F80D31}" srcOrd="4" destOrd="0" presId="urn:microsoft.com/office/officeart/2005/8/layout/vList4"/>
    <dgm:cxn modelId="{573D5087-8490-1F45-A90C-F3A605805648}" type="presParOf" srcId="{E4FC4EC4-B3FA-D242-8922-E6E405F80D31}" destId="{13FE0C95-85F4-9A41-B328-5F241A7CA275}" srcOrd="0" destOrd="0" presId="urn:microsoft.com/office/officeart/2005/8/layout/vList4"/>
    <dgm:cxn modelId="{131BD7DC-24BD-ED47-B6DC-06593ED0FB7E}" type="presParOf" srcId="{E4FC4EC4-B3FA-D242-8922-E6E405F80D31}" destId="{26F71FF2-9ED8-0242-94E2-D8844C6642A2}" srcOrd="1" destOrd="0" presId="urn:microsoft.com/office/officeart/2005/8/layout/vList4"/>
    <dgm:cxn modelId="{4CDB1C19-A697-9445-8519-6091AC1F6856}" type="presParOf" srcId="{E4FC4EC4-B3FA-D242-8922-E6E405F80D31}" destId="{6137489D-0476-734C-831D-350F138C4F43}" srcOrd="2" destOrd="0" presId="urn:microsoft.com/office/officeart/2005/8/layout/vList4"/>
    <dgm:cxn modelId="{998995F0-F5B9-5A4E-929B-9FB9ABF2E8CA}" type="presParOf" srcId="{0D8E85E5-3643-3647-A416-C6D6693E53C5}" destId="{B33E7483-CF04-6740-BBF3-111D86100F25}" srcOrd="5" destOrd="0" presId="urn:microsoft.com/office/officeart/2005/8/layout/vList4"/>
    <dgm:cxn modelId="{6985693C-772F-AC4F-B846-D4D2690814F4}" type="presParOf" srcId="{0D8E85E5-3643-3647-A416-C6D6693E53C5}" destId="{006EF816-5B1D-D742-8741-470757DF62D2}" srcOrd="6" destOrd="0" presId="urn:microsoft.com/office/officeart/2005/8/layout/vList4"/>
    <dgm:cxn modelId="{016DF79B-AE4A-704B-83E1-FB8707636F9C}" type="presParOf" srcId="{006EF816-5B1D-D742-8741-470757DF62D2}" destId="{58EC59AE-D2BC-8B48-898E-8CEF9DBCAFA7}" srcOrd="0" destOrd="0" presId="urn:microsoft.com/office/officeart/2005/8/layout/vList4"/>
    <dgm:cxn modelId="{E1263650-4A1F-864A-9EBC-530888C8D8D8}" type="presParOf" srcId="{006EF816-5B1D-D742-8741-470757DF62D2}" destId="{419A35A8-8B96-E041-9CD2-1868C17D90CD}" srcOrd="1" destOrd="0" presId="urn:microsoft.com/office/officeart/2005/8/layout/vList4"/>
    <dgm:cxn modelId="{D04336D3-1E83-134F-B89C-DD576775135B}" type="presParOf" srcId="{006EF816-5B1D-D742-8741-470757DF62D2}" destId="{8A291A07-3077-0A43-BA74-C4897A7C49BC}"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FE54B4-D5AC-324F-B574-D8587B70BE40}" type="doc">
      <dgm:prSet loTypeId="urn:microsoft.com/office/officeart/2005/8/layout/vList4" loCatId="process" qsTypeId="urn:microsoft.com/office/officeart/2005/8/quickstyle/3d1" qsCatId="3D" csTypeId="urn:microsoft.com/office/officeart/2005/8/colors/colorful1" csCatId="colorful" phldr="1"/>
      <dgm:spPr/>
      <dgm:t>
        <a:bodyPr/>
        <a:lstStyle/>
        <a:p>
          <a:endParaRPr lang="en-US"/>
        </a:p>
      </dgm:t>
    </dgm:pt>
    <dgm:pt modelId="{8EE4ECA0-9F96-294D-A451-231F7FF3D6A5}">
      <dgm:prSet custT="1"/>
      <dgm:spPr/>
      <dgm:t>
        <a:bodyPr/>
        <a:lstStyle/>
        <a:p>
          <a:r>
            <a:rPr lang="en-US" sz="5400" b="1" dirty="0"/>
            <a:t>Theoretical foundations</a:t>
          </a:r>
        </a:p>
      </dgm:t>
    </dgm:pt>
    <dgm:pt modelId="{8DDF19D4-D64F-D442-BB2F-347AC564C10E}" type="parTrans" cxnId="{5C098914-54A5-4D4E-981D-5908EC49203A}">
      <dgm:prSet/>
      <dgm:spPr/>
      <dgm:t>
        <a:bodyPr/>
        <a:lstStyle/>
        <a:p>
          <a:endParaRPr lang="en-US"/>
        </a:p>
      </dgm:t>
    </dgm:pt>
    <dgm:pt modelId="{A8ADCA7B-334E-604B-8FA4-C75FD885345A}" type="sibTrans" cxnId="{5C098914-54A5-4D4E-981D-5908EC49203A}">
      <dgm:prSet/>
      <dgm:spPr/>
      <dgm:t>
        <a:bodyPr/>
        <a:lstStyle/>
        <a:p>
          <a:endParaRPr lang="en-US"/>
        </a:p>
      </dgm:t>
    </dgm:pt>
    <dgm:pt modelId="{CAA0E991-840F-F340-BC5C-3EE0B53E91AE}">
      <dgm:prSet/>
      <dgm:spPr/>
      <dgm:t>
        <a:bodyPr/>
        <a:lstStyle/>
        <a:p>
          <a:r>
            <a:rPr lang="en-US" dirty="0"/>
            <a:t>Applying dynamic forces &amp; salience</a:t>
          </a:r>
        </a:p>
      </dgm:t>
    </dgm:pt>
    <dgm:pt modelId="{B6BCD2C9-F055-7E43-8971-F3C35301014E}" type="parTrans" cxnId="{E8B55EA6-D93F-5D48-8023-4FA52722E6CA}">
      <dgm:prSet/>
      <dgm:spPr/>
      <dgm:t>
        <a:bodyPr/>
        <a:lstStyle/>
        <a:p>
          <a:endParaRPr lang="en-US"/>
        </a:p>
      </dgm:t>
    </dgm:pt>
    <dgm:pt modelId="{95A97C73-863F-3B45-8AF1-B62154512F1D}" type="sibTrans" cxnId="{E8B55EA6-D93F-5D48-8023-4FA52722E6CA}">
      <dgm:prSet/>
      <dgm:spPr/>
      <dgm:t>
        <a:bodyPr/>
        <a:lstStyle/>
        <a:p>
          <a:endParaRPr lang="en-US"/>
        </a:p>
      </dgm:t>
    </dgm:pt>
    <dgm:pt modelId="{6A427CA0-24F4-6E4C-85BA-A0E79F792D9D}">
      <dgm:prSet/>
      <dgm:spPr/>
      <dgm:t>
        <a:bodyPr/>
        <a:lstStyle/>
        <a:p>
          <a:r>
            <a:rPr lang="en-US" dirty="0"/>
            <a:t>Debrief and takeaways</a:t>
          </a:r>
        </a:p>
      </dgm:t>
    </dgm:pt>
    <dgm:pt modelId="{AD3F493E-21F9-D545-99BC-0A44A6E91FA4}" type="parTrans" cxnId="{B5BCF546-A86E-364D-BEBD-7D57D9ACB881}">
      <dgm:prSet/>
      <dgm:spPr/>
      <dgm:t>
        <a:bodyPr/>
        <a:lstStyle/>
        <a:p>
          <a:endParaRPr lang="en-US"/>
        </a:p>
      </dgm:t>
    </dgm:pt>
    <dgm:pt modelId="{C4B4C741-EF18-5B46-BDD9-FC8D15D753D7}" type="sibTrans" cxnId="{B5BCF546-A86E-364D-BEBD-7D57D9ACB881}">
      <dgm:prSet/>
      <dgm:spPr/>
      <dgm:t>
        <a:bodyPr/>
        <a:lstStyle/>
        <a:p>
          <a:endParaRPr lang="en-US"/>
        </a:p>
      </dgm:t>
    </dgm:pt>
    <dgm:pt modelId="{2DE66153-9EE8-2146-BCAD-27DD9E9B25A3}">
      <dgm:prSet/>
      <dgm:spPr/>
      <dgm:t>
        <a:bodyPr/>
        <a:lstStyle/>
        <a:p>
          <a:r>
            <a:rPr lang="en-US" dirty="0"/>
            <a:t>Introducing elastic positionality</a:t>
          </a:r>
        </a:p>
      </dgm:t>
    </dgm:pt>
    <dgm:pt modelId="{C4162F38-E858-9A4A-A706-1EC3E3BD943B}" type="parTrans" cxnId="{713DCE04-7B4D-584B-9C60-215978B8D67E}">
      <dgm:prSet/>
      <dgm:spPr/>
      <dgm:t>
        <a:bodyPr/>
        <a:lstStyle/>
        <a:p>
          <a:endParaRPr lang="en-US"/>
        </a:p>
      </dgm:t>
    </dgm:pt>
    <dgm:pt modelId="{CDD2FBC2-6FFD-9544-A829-4BFD2DFE315B}" type="sibTrans" cxnId="{713DCE04-7B4D-584B-9C60-215978B8D67E}">
      <dgm:prSet/>
      <dgm:spPr/>
      <dgm:t>
        <a:bodyPr/>
        <a:lstStyle/>
        <a:p>
          <a:endParaRPr lang="en-US"/>
        </a:p>
      </dgm:t>
    </dgm:pt>
    <dgm:pt modelId="{0D8E85E5-3643-3647-A416-C6D6693E53C5}" type="pres">
      <dgm:prSet presAssocID="{E5FE54B4-D5AC-324F-B574-D8587B70BE40}" presName="linear" presStyleCnt="0">
        <dgm:presLayoutVars>
          <dgm:dir/>
          <dgm:resizeHandles val="exact"/>
        </dgm:presLayoutVars>
      </dgm:prSet>
      <dgm:spPr/>
    </dgm:pt>
    <dgm:pt modelId="{52C9CF1E-A0D5-EC43-AD12-D8817EDA4D36}" type="pres">
      <dgm:prSet presAssocID="{8EE4ECA0-9F96-294D-A451-231F7FF3D6A5}" presName="comp" presStyleCnt="0"/>
      <dgm:spPr/>
    </dgm:pt>
    <dgm:pt modelId="{795F3F6A-1941-A242-BE31-820418E48B9F}" type="pres">
      <dgm:prSet presAssocID="{8EE4ECA0-9F96-294D-A451-231F7FF3D6A5}" presName="box" presStyleLbl="node1" presStyleIdx="0" presStyleCnt="4" custScaleY="375937"/>
      <dgm:spPr/>
    </dgm:pt>
    <dgm:pt modelId="{CE8ED97B-8C9F-A147-A9E6-C952542C5913}" type="pres">
      <dgm:prSet presAssocID="{8EE4ECA0-9F96-294D-A451-231F7FF3D6A5}" presName="img" presStyleLbl="fgImgPlac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t="-109000" b="-109000"/>
          </a:stretch>
        </a:blipFill>
      </dgm:spPr>
      <dgm:extLst>
        <a:ext uri="{E40237B7-FDA0-4F09-8148-C483321AD2D9}">
          <dgm14:cNvPr xmlns:dgm14="http://schemas.microsoft.com/office/drawing/2010/diagram" id="0" name="" descr="Badge 1 with solid fill"/>
        </a:ext>
      </dgm:extLst>
    </dgm:pt>
    <dgm:pt modelId="{08611E65-EE24-3948-AB07-F0727E90D403}" type="pres">
      <dgm:prSet presAssocID="{8EE4ECA0-9F96-294D-A451-231F7FF3D6A5}" presName="text" presStyleLbl="node1" presStyleIdx="0" presStyleCnt="4">
        <dgm:presLayoutVars>
          <dgm:bulletEnabled val="1"/>
        </dgm:presLayoutVars>
      </dgm:prSet>
      <dgm:spPr/>
    </dgm:pt>
    <dgm:pt modelId="{84B3A255-5532-C546-B400-1414C18BD929}" type="pres">
      <dgm:prSet presAssocID="{A8ADCA7B-334E-604B-8FA4-C75FD885345A}" presName="spacer" presStyleCnt="0"/>
      <dgm:spPr/>
    </dgm:pt>
    <dgm:pt modelId="{1AFA16E4-6112-5747-80B1-5BB091BD9920}" type="pres">
      <dgm:prSet presAssocID="{2DE66153-9EE8-2146-BCAD-27DD9E9B25A3}" presName="comp" presStyleCnt="0"/>
      <dgm:spPr/>
    </dgm:pt>
    <dgm:pt modelId="{AB012923-AFCB-424F-AA6C-847B478D664D}" type="pres">
      <dgm:prSet presAssocID="{2DE66153-9EE8-2146-BCAD-27DD9E9B25A3}" presName="box" presStyleLbl="node1" presStyleIdx="1" presStyleCnt="4"/>
      <dgm:spPr/>
    </dgm:pt>
    <dgm:pt modelId="{A0A1D83C-4604-904F-A2F3-6B94DB066A46}" type="pres">
      <dgm:prSet presAssocID="{2DE66153-9EE8-2146-BCAD-27DD9E9B25A3}" presName="img" presStyleLbl="fgImgPlac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t="-109000" b="-109000"/>
          </a:stretch>
        </a:blipFill>
      </dgm:spPr>
      <dgm:extLst>
        <a:ext uri="{E40237B7-FDA0-4F09-8148-C483321AD2D9}">
          <dgm14:cNvPr xmlns:dgm14="http://schemas.microsoft.com/office/drawing/2010/diagram" id="0" name="" descr="Badge with solid fill"/>
        </a:ext>
      </dgm:extLst>
    </dgm:pt>
    <dgm:pt modelId="{E754AA0D-D807-C24A-9EF6-A4061B3E7347}" type="pres">
      <dgm:prSet presAssocID="{2DE66153-9EE8-2146-BCAD-27DD9E9B25A3}" presName="text" presStyleLbl="node1" presStyleIdx="1" presStyleCnt="4">
        <dgm:presLayoutVars>
          <dgm:bulletEnabled val="1"/>
        </dgm:presLayoutVars>
      </dgm:prSet>
      <dgm:spPr/>
    </dgm:pt>
    <dgm:pt modelId="{19126B89-C6B7-BA44-8CEE-B258FA0E1CA2}" type="pres">
      <dgm:prSet presAssocID="{CDD2FBC2-6FFD-9544-A829-4BFD2DFE315B}" presName="spacer" presStyleCnt="0"/>
      <dgm:spPr/>
    </dgm:pt>
    <dgm:pt modelId="{E4FC4EC4-B3FA-D242-8922-E6E405F80D31}" type="pres">
      <dgm:prSet presAssocID="{CAA0E991-840F-F340-BC5C-3EE0B53E91AE}" presName="comp" presStyleCnt="0"/>
      <dgm:spPr/>
    </dgm:pt>
    <dgm:pt modelId="{13FE0C95-85F4-9A41-B328-5F241A7CA275}" type="pres">
      <dgm:prSet presAssocID="{CAA0E991-840F-F340-BC5C-3EE0B53E91AE}" presName="box" presStyleLbl="node1" presStyleIdx="2" presStyleCnt="4"/>
      <dgm:spPr/>
    </dgm:pt>
    <dgm:pt modelId="{26F71FF2-9ED8-0242-94E2-D8844C6642A2}" type="pres">
      <dgm:prSet presAssocID="{CAA0E991-840F-F340-BC5C-3EE0B53E91AE}" presName="img" presStyleLbl="fgImgPlac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t="-109000" b="-109000"/>
          </a:stretch>
        </a:blipFill>
      </dgm:spPr>
      <dgm:extLst>
        <a:ext uri="{E40237B7-FDA0-4F09-8148-C483321AD2D9}">
          <dgm14:cNvPr xmlns:dgm14="http://schemas.microsoft.com/office/drawing/2010/diagram" id="0" name="" descr="Badge 3 with solid fill"/>
        </a:ext>
      </dgm:extLst>
    </dgm:pt>
    <dgm:pt modelId="{6137489D-0476-734C-831D-350F138C4F43}" type="pres">
      <dgm:prSet presAssocID="{CAA0E991-840F-F340-BC5C-3EE0B53E91AE}" presName="text" presStyleLbl="node1" presStyleIdx="2" presStyleCnt="4">
        <dgm:presLayoutVars>
          <dgm:bulletEnabled val="1"/>
        </dgm:presLayoutVars>
      </dgm:prSet>
      <dgm:spPr/>
    </dgm:pt>
    <dgm:pt modelId="{B33E7483-CF04-6740-BBF3-111D86100F25}" type="pres">
      <dgm:prSet presAssocID="{95A97C73-863F-3B45-8AF1-B62154512F1D}" presName="spacer" presStyleCnt="0"/>
      <dgm:spPr/>
    </dgm:pt>
    <dgm:pt modelId="{006EF816-5B1D-D742-8741-470757DF62D2}" type="pres">
      <dgm:prSet presAssocID="{6A427CA0-24F4-6E4C-85BA-A0E79F792D9D}" presName="comp" presStyleCnt="0"/>
      <dgm:spPr/>
    </dgm:pt>
    <dgm:pt modelId="{58EC59AE-D2BC-8B48-898E-8CEF9DBCAFA7}" type="pres">
      <dgm:prSet presAssocID="{6A427CA0-24F4-6E4C-85BA-A0E79F792D9D}" presName="box" presStyleLbl="node1" presStyleIdx="3" presStyleCnt="4"/>
      <dgm:spPr/>
    </dgm:pt>
    <dgm:pt modelId="{419A35A8-8B96-E041-9CD2-1868C17D90CD}" type="pres">
      <dgm:prSet presAssocID="{6A427CA0-24F4-6E4C-85BA-A0E79F792D9D}" presName="img" presStyleLbl="fgImgPlac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t="-109000" b="-109000"/>
          </a:stretch>
        </a:blipFill>
      </dgm:spPr>
      <dgm:extLst>
        <a:ext uri="{E40237B7-FDA0-4F09-8148-C483321AD2D9}">
          <dgm14:cNvPr xmlns:dgm14="http://schemas.microsoft.com/office/drawing/2010/diagram" id="0" name="" descr="Badge 4 with solid fill"/>
        </a:ext>
      </dgm:extLst>
    </dgm:pt>
    <dgm:pt modelId="{8A291A07-3077-0A43-BA74-C4897A7C49BC}" type="pres">
      <dgm:prSet presAssocID="{6A427CA0-24F4-6E4C-85BA-A0E79F792D9D}" presName="text" presStyleLbl="node1" presStyleIdx="3" presStyleCnt="4">
        <dgm:presLayoutVars>
          <dgm:bulletEnabled val="1"/>
        </dgm:presLayoutVars>
      </dgm:prSet>
      <dgm:spPr/>
    </dgm:pt>
  </dgm:ptLst>
  <dgm:cxnLst>
    <dgm:cxn modelId="{713DCE04-7B4D-584B-9C60-215978B8D67E}" srcId="{E5FE54B4-D5AC-324F-B574-D8587B70BE40}" destId="{2DE66153-9EE8-2146-BCAD-27DD9E9B25A3}" srcOrd="1" destOrd="0" parTransId="{C4162F38-E858-9A4A-A706-1EC3E3BD943B}" sibTransId="{CDD2FBC2-6FFD-9544-A829-4BFD2DFE315B}"/>
    <dgm:cxn modelId="{5C098914-54A5-4D4E-981D-5908EC49203A}" srcId="{E5FE54B4-D5AC-324F-B574-D8587B70BE40}" destId="{8EE4ECA0-9F96-294D-A451-231F7FF3D6A5}" srcOrd="0" destOrd="0" parTransId="{8DDF19D4-D64F-D442-BB2F-347AC564C10E}" sibTransId="{A8ADCA7B-334E-604B-8FA4-C75FD885345A}"/>
    <dgm:cxn modelId="{5458C123-D281-C34F-9FF1-D2F0D31952A2}" type="presOf" srcId="{6A427CA0-24F4-6E4C-85BA-A0E79F792D9D}" destId="{8A291A07-3077-0A43-BA74-C4897A7C49BC}" srcOrd="1" destOrd="0" presId="urn:microsoft.com/office/officeart/2005/8/layout/vList4"/>
    <dgm:cxn modelId="{11342A25-6E85-344E-8FE5-B33C7C0CB790}" type="presOf" srcId="{E5FE54B4-D5AC-324F-B574-D8587B70BE40}" destId="{0D8E85E5-3643-3647-A416-C6D6693E53C5}" srcOrd="0" destOrd="0" presId="urn:microsoft.com/office/officeart/2005/8/layout/vList4"/>
    <dgm:cxn modelId="{99EE1E31-028B-AB49-AFA1-3542B3B7278D}" type="presOf" srcId="{2DE66153-9EE8-2146-BCAD-27DD9E9B25A3}" destId="{AB012923-AFCB-424F-AA6C-847B478D664D}" srcOrd="0" destOrd="0" presId="urn:microsoft.com/office/officeart/2005/8/layout/vList4"/>
    <dgm:cxn modelId="{B5BCF546-A86E-364D-BEBD-7D57D9ACB881}" srcId="{E5FE54B4-D5AC-324F-B574-D8587B70BE40}" destId="{6A427CA0-24F4-6E4C-85BA-A0E79F792D9D}" srcOrd="3" destOrd="0" parTransId="{AD3F493E-21F9-D545-99BC-0A44A6E91FA4}" sibTransId="{C4B4C741-EF18-5B46-BDD9-FC8D15D753D7}"/>
    <dgm:cxn modelId="{BC28295A-AF7D-7548-9713-1CBE635E96CD}" type="presOf" srcId="{6A427CA0-24F4-6E4C-85BA-A0E79F792D9D}" destId="{58EC59AE-D2BC-8B48-898E-8CEF9DBCAFA7}" srcOrd="0" destOrd="0" presId="urn:microsoft.com/office/officeart/2005/8/layout/vList4"/>
    <dgm:cxn modelId="{7EB6026F-CA59-2C4C-8974-0D3FB118112D}" type="presOf" srcId="{CAA0E991-840F-F340-BC5C-3EE0B53E91AE}" destId="{6137489D-0476-734C-831D-350F138C4F43}" srcOrd="1" destOrd="0" presId="urn:microsoft.com/office/officeart/2005/8/layout/vList4"/>
    <dgm:cxn modelId="{DAE6B16F-2B39-5349-A14D-8CA4D2AD4AF7}" type="presOf" srcId="{2DE66153-9EE8-2146-BCAD-27DD9E9B25A3}" destId="{E754AA0D-D807-C24A-9EF6-A4061B3E7347}" srcOrd="1" destOrd="0" presId="urn:microsoft.com/office/officeart/2005/8/layout/vList4"/>
    <dgm:cxn modelId="{96412F80-CF54-B347-91BC-EDF5BC4EC599}" type="presOf" srcId="{8EE4ECA0-9F96-294D-A451-231F7FF3D6A5}" destId="{795F3F6A-1941-A242-BE31-820418E48B9F}" srcOrd="0" destOrd="0" presId="urn:microsoft.com/office/officeart/2005/8/layout/vList4"/>
    <dgm:cxn modelId="{E8B55EA6-D93F-5D48-8023-4FA52722E6CA}" srcId="{E5FE54B4-D5AC-324F-B574-D8587B70BE40}" destId="{CAA0E991-840F-F340-BC5C-3EE0B53E91AE}" srcOrd="2" destOrd="0" parTransId="{B6BCD2C9-F055-7E43-8971-F3C35301014E}" sibTransId="{95A97C73-863F-3B45-8AF1-B62154512F1D}"/>
    <dgm:cxn modelId="{BC7DC5AD-67A0-1E4E-A6B8-4F6EE9729E09}" type="presOf" srcId="{CAA0E991-840F-F340-BC5C-3EE0B53E91AE}" destId="{13FE0C95-85F4-9A41-B328-5F241A7CA275}" srcOrd="0" destOrd="0" presId="urn:microsoft.com/office/officeart/2005/8/layout/vList4"/>
    <dgm:cxn modelId="{58D5F8D9-A0E7-3B45-BDBF-134398DB575B}" type="presOf" srcId="{8EE4ECA0-9F96-294D-A451-231F7FF3D6A5}" destId="{08611E65-EE24-3948-AB07-F0727E90D403}" srcOrd="1" destOrd="0" presId="urn:microsoft.com/office/officeart/2005/8/layout/vList4"/>
    <dgm:cxn modelId="{EC4A04BB-28EB-3A42-BBFB-1B4DE949878C}" type="presParOf" srcId="{0D8E85E5-3643-3647-A416-C6D6693E53C5}" destId="{52C9CF1E-A0D5-EC43-AD12-D8817EDA4D36}" srcOrd="0" destOrd="0" presId="urn:microsoft.com/office/officeart/2005/8/layout/vList4"/>
    <dgm:cxn modelId="{0480C14F-3C48-3B41-B80C-099EE8DA9395}" type="presParOf" srcId="{52C9CF1E-A0D5-EC43-AD12-D8817EDA4D36}" destId="{795F3F6A-1941-A242-BE31-820418E48B9F}" srcOrd="0" destOrd="0" presId="urn:microsoft.com/office/officeart/2005/8/layout/vList4"/>
    <dgm:cxn modelId="{8532B41B-E3BA-274A-B342-59BEE0A81BE3}" type="presParOf" srcId="{52C9CF1E-A0D5-EC43-AD12-D8817EDA4D36}" destId="{CE8ED97B-8C9F-A147-A9E6-C952542C5913}" srcOrd="1" destOrd="0" presId="urn:microsoft.com/office/officeart/2005/8/layout/vList4"/>
    <dgm:cxn modelId="{291A0D6F-D0BB-704E-8557-242269998653}" type="presParOf" srcId="{52C9CF1E-A0D5-EC43-AD12-D8817EDA4D36}" destId="{08611E65-EE24-3948-AB07-F0727E90D403}" srcOrd="2" destOrd="0" presId="urn:microsoft.com/office/officeart/2005/8/layout/vList4"/>
    <dgm:cxn modelId="{44A0430A-C96B-AB48-821F-8D12759163F5}" type="presParOf" srcId="{0D8E85E5-3643-3647-A416-C6D6693E53C5}" destId="{84B3A255-5532-C546-B400-1414C18BD929}" srcOrd="1" destOrd="0" presId="urn:microsoft.com/office/officeart/2005/8/layout/vList4"/>
    <dgm:cxn modelId="{656B0566-5347-A749-9CB2-36F9256186B5}" type="presParOf" srcId="{0D8E85E5-3643-3647-A416-C6D6693E53C5}" destId="{1AFA16E4-6112-5747-80B1-5BB091BD9920}" srcOrd="2" destOrd="0" presId="urn:microsoft.com/office/officeart/2005/8/layout/vList4"/>
    <dgm:cxn modelId="{7474FA91-88E3-254B-BB9B-ACE3E7975797}" type="presParOf" srcId="{1AFA16E4-6112-5747-80B1-5BB091BD9920}" destId="{AB012923-AFCB-424F-AA6C-847B478D664D}" srcOrd="0" destOrd="0" presId="urn:microsoft.com/office/officeart/2005/8/layout/vList4"/>
    <dgm:cxn modelId="{E80FB07A-A937-234F-AEA6-B5FC27C7526F}" type="presParOf" srcId="{1AFA16E4-6112-5747-80B1-5BB091BD9920}" destId="{A0A1D83C-4604-904F-A2F3-6B94DB066A46}" srcOrd="1" destOrd="0" presId="urn:microsoft.com/office/officeart/2005/8/layout/vList4"/>
    <dgm:cxn modelId="{67CDCEE3-01D0-8F45-8006-BB73CA0040BC}" type="presParOf" srcId="{1AFA16E4-6112-5747-80B1-5BB091BD9920}" destId="{E754AA0D-D807-C24A-9EF6-A4061B3E7347}" srcOrd="2" destOrd="0" presId="urn:microsoft.com/office/officeart/2005/8/layout/vList4"/>
    <dgm:cxn modelId="{B8974C00-25F6-3C40-A608-847FB493FA77}" type="presParOf" srcId="{0D8E85E5-3643-3647-A416-C6D6693E53C5}" destId="{19126B89-C6B7-BA44-8CEE-B258FA0E1CA2}" srcOrd="3" destOrd="0" presId="urn:microsoft.com/office/officeart/2005/8/layout/vList4"/>
    <dgm:cxn modelId="{DD675ECA-DDDB-1448-BA91-FAC7DD4105C8}" type="presParOf" srcId="{0D8E85E5-3643-3647-A416-C6D6693E53C5}" destId="{E4FC4EC4-B3FA-D242-8922-E6E405F80D31}" srcOrd="4" destOrd="0" presId="urn:microsoft.com/office/officeart/2005/8/layout/vList4"/>
    <dgm:cxn modelId="{573D5087-8490-1F45-A90C-F3A605805648}" type="presParOf" srcId="{E4FC4EC4-B3FA-D242-8922-E6E405F80D31}" destId="{13FE0C95-85F4-9A41-B328-5F241A7CA275}" srcOrd="0" destOrd="0" presId="urn:microsoft.com/office/officeart/2005/8/layout/vList4"/>
    <dgm:cxn modelId="{131BD7DC-24BD-ED47-B6DC-06593ED0FB7E}" type="presParOf" srcId="{E4FC4EC4-B3FA-D242-8922-E6E405F80D31}" destId="{26F71FF2-9ED8-0242-94E2-D8844C6642A2}" srcOrd="1" destOrd="0" presId="urn:microsoft.com/office/officeart/2005/8/layout/vList4"/>
    <dgm:cxn modelId="{4CDB1C19-A697-9445-8519-6091AC1F6856}" type="presParOf" srcId="{E4FC4EC4-B3FA-D242-8922-E6E405F80D31}" destId="{6137489D-0476-734C-831D-350F138C4F43}" srcOrd="2" destOrd="0" presId="urn:microsoft.com/office/officeart/2005/8/layout/vList4"/>
    <dgm:cxn modelId="{998995F0-F5B9-5A4E-929B-9FB9ABF2E8CA}" type="presParOf" srcId="{0D8E85E5-3643-3647-A416-C6D6693E53C5}" destId="{B33E7483-CF04-6740-BBF3-111D86100F25}" srcOrd="5" destOrd="0" presId="urn:microsoft.com/office/officeart/2005/8/layout/vList4"/>
    <dgm:cxn modelId="{6985693C-772F-AC4F-B846-D4D2690814F4}" type="presParOf" srcId="{0D8E85E5-3643-3647-A416-C6D6693E53C5}" destId="{006EF816-5B1D-D742-8741-470757DF62D2}" srcOrd="6" destOrd="0" presId="urn:microsoft.com/office/officeart/2005/8/layout/vList4"/>
    <dgm:cxn modelId="{016DF79B-AE4A-704B-83E1-FB8707636F9C}" type="presParOf" srcId="{006EF816-5B1D-D742-8741-470757DF62D2}" destId="{58EC59AE-D2BC-8B48-898E-8CEF9DBCAFA7}" srcOrd="0" destOrd="0" presId="urn:microsoft.com/office/officeart/2005/8/layout/vList4"/>
    <dgm:cxn modelId="{E1263650-4A1F-864A-9EBC-530888C8D8D8}" type="presParOf" srcId="{006EF816-5B1D-D742-8741-470757DF62D2}" destId="{419A35A8-8B96-E041-9CD2-1868C17D90CD}" srcOrd="1" destOrd="0" presId="urn:microsoft.com/office/officeart/2005/8/layout/vList4"/>
    <dgm:cxn modelId="{D04336D3-1E83-134F-B89C-DD576775135B}" type="presParOf" srcId="{006EF816-5B1D-D742-8741-470757DF62D2}" destId="{8A291A07-3077-0A43-BA74-C4897A7C49BC}"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FE54B4-D5AC-324F-B574-D8587B70BE40}" type="doc">
      <dgm:prSet loTypeId="urn:microsoft.com/office/officeart/2005/8/layout/vList4" loCatId="process" qsTypeId="urn:microsoft.com/office/officeart/2005/8/quickstyle/3d1" qsCatId="3D" csTypeId="urn:microsoft.com/office/officeart/2005/8/colors/colorful1" csCatId="colorful" phldr="1"/>
      <dgm:spPr/>
      <dgm:t>
        <a:bodyPr/>
        <a:lstStyle/>
        <a:p>
          <a:endParaRPr lang="en-US"/>
        </a:p>
      </dgm:t>
    </dgm:pt>
    <dgm:pt modelId="{8EE4ECA0-9F96-294D-A451-231F7FF3D6A5}">
      <dgm:prSet/>
      <dgm:spPr/>
      <dgm:t>
        <a:bodyPr/>
        <a:lstStyle/>
        <a:p>
          <a:r>
            <a:rPr lang="en-US" dirty="0"/>
            <a:t>Theoretical foundations</a:t>
          </a:r>
        </a:p>
      </dgm:t>
    </dgm:pt>
    <dgm:pt modelId="{8DDF19D4-D64F-D442-BB2F-347AC564C10E}" type="parTrans" cxnId="{5C098914-54A5-4D4E-981D-5908EC49203A}">
      <dgm:prSet/>
      <dgm:spPr/>
      <dgm:t>
        <a:bodyPr/>
        <a:lstStyle/>
        <a:p>
          <a:endParaRPr lang="en-US"/>
        </a:p>
      </dgm:t>
    </dgm:pt>
    <dgm:pt modelId="{A8ADCA7B-334E-604B-8FA4-C75FD885345A}" type="sibTrans" cxnId="{5C098914-54A5-4D4E-981D-5908EC49203A}">
      <dgm:prSet/>
      <dgm:spPr/>
      <dgm:t>
        <a:bodyPr/>
        <a:lstStyle/>
        <a:p>
          <a:endParaRPr lang="en-US"/>
        </a:p>
      </dgm:t>
    </dgm:pt>
    <dgm:pt modelId="{CAA0E991-840F-F340-BC5C-3EE0B53E91AE}">
      <dgm:prSet/>
      <dgm:spPr/>
      <dgm:t>
        <a:bodyPr/>
        <a:lstStyle/>
        <a:p>
          <a:r>
            <a:rPr lang="en-US" dirty="0"/>
            <a:t>Applying dynamic forces &amp; salience</a:t>
          </a:r>
        </a:p>
      </dgm:t>
    </dgm:pt>
    <dgm:pt modelId="{B6BCD2C9-F055-7E43-8971-F3C35301014E}" type="parTrans" cxnId="{E8B55EA6-D93F-5D48-8023-4FA52722E6CA}">
      <dgm:prSet/>
      <dgm:spPr/>
      <dgm:t>
        <a:bodyPr/>
        <a:lstStyle/>
        <a:p>
          <a:endParaRPr lang="en-US"/>
        </a:p>
      </dgm:t>
    </dgm:pt>
    <dgm:pt modelId="{95A97C73-863F-3B45-8AF1-B62154512F1D}" type="sibTrans" cxnId="{E8B55EA6-D93F-5D48-8023-4FA52722E6CA}">
      <dgm:prSet/>
      <dgm:spPr/>
      <dgm:t>
        <a:bodyPr/>
        <a:lstStyle/>
        <a:p>
          <a:endParaRPr lang="en-US"/>
        </a:p>
      </dgm:t>
    </dgm:pt>
    <dgm:pt modelId="{6A427CA0-24F4-6E4C-85BA-A0E79F792D9D}">
      <dgm:prSet/>
      <dgm:spPr/>
      <dgm:t>
        <a:bodyPr/>
        <a:lstStyle/>
        <a:p>
          <a:r>
            <a:rPr lang="en-US" dirty="0"/>
            <a:t>Debrief and takeaways</a:t>
          </a:r>
        </a:p>
      </dgm:t>
    </dgm:pt>
    <dgm:pt modelId="{AD3F493E-21F9-D545-99BC-0A44A6E91FA4}" type="parTrans" cxnId="{B5BCF546-A86E-364D-BEBD-7D57D9ACB881}">
      <dgm:prSet/>
      <dgm:spPr/>
      <dgm:t>
        <a:bodyPr/>
        <a:lstStyle/>
        <a:p>
          <a:endParaRPr lang="en-US"/>
        </a:p>
      </dgm:t>
    </dgm:pt>
    <dgm:pt modelId="{C4B4C741-EF18-5B46-BDD9-FC8D15D753D7}" type="sibTrans" cxnId="{B5BCF546-A86E-364D-BEBD-7D57D9ACB881}">
      <dgm:prSet/>
      <dgm:spPr/>
      <dgm:t>
        <a:bodyPr/>
        <a:lstStyle/>
        <a:p>
          <a:endParaRPr lang="en-US"/>
        </a:p>
      </dgm:t>
    </dgm:pt>
    <dgm:pt modelId="{2DE66153-9EE8-2146-BCAD-27DD9E9B25A3}">
      <dgm:prSet custT="1"/>
      <dgm:spPr/>
      <dgm:t>
        <a:bodyPr/>
        <a:lstStyle/>
        <a:p>
          <a:r>
            <a:rPr lang="en-US" sz="5400" dirty="0"/>
            <a:t>Introducing the elastic positionality tool</a:t>
          </a:r>
        </a:p>
      </dgm:t>
    </dgm:pt>
    <dgm:pt modelId="{C4162F38-E858-9A4A-A706-1EC3E3BD943B}" type="parTrans" cxnId="{713DCE04-7B4D-584B-9C60-215978B8D67E}">
      <dgm:prSet/>
      <dgm:spPr/>
      <dgm:t>
        <a:bodyPr/>
        <a:lstStyle/>
        <a:p>
          <a:endParaRPr lang="en-US"/>
        </a:p>
      </dgm:t>
    </dgm:pt>
    <dgm:pt modelId="{CDD2FBC2-6FFD-9544-A829-4BFD2DFE315B}" type="sibTrans" cxnId="{713DCE04-7B4D-584B-9C60-215978B8D67E}">
      <dgm:prSet/>
      <dgm:spPr/>
      <dgm:t>
        <a:bodyPr/>
        <a:lstStyle/>
        <a:p>
          <a:endParaRPr lang="en-US"/>
        </a:p>
      </dgm:t>
    </dgm:pt>
    <dgm:pt modelId="{0D8E85E5-3643-3647-A416-C6D6693E53C5}" type="pres">
      <dgm:prSet presAssocID="{E5FE54B4-D5AC-324F-B574-D8587B70BE40}" presName="linear" presStyleCnt="0">
        <dgm:presLayoutVars>
          <dgm:dir/>
          <dgm:resizeHandles val="exact"/>
        </dgm:presLayoutVars>
      </dgm:prSet>
      <dgm:spPr/>
    </dgm:pt>
    <dgm:pt modelId="{52C9CF1E-A0D5-EC43-AD12-D8817EDA4D36}" type="pres">
      <dgm:prSet presAssocID="{8EE4ECA0-9F96-294D-A451-231F7FF3D6A5}" presName="comp" presStyleCnt="0"/>
      <dgm:spPr/>
    </dgm:pt>
    <dgm:pt modelId="{795F3F6A-1941-A242-BE31-820418E48B9F}" type="pres">
      <dgm:prSet presAssocID="{8EE4ECA0-9F96-294D-A451-231F7FF3D6A5}" presName="box" presStyleLbl="node1" presStyleIdx="0" presStyleCnt="4"/>
      <dgm:spPr/>
    </dgm:pt>
    <dgm:pt modelId="{CE8ED97B-8C9F-A147-A9E6-C952542C5913}" type="pres">
      <dgm:prSet presAssocID="{8EE4ECA0-9F96-294D-A451-231F7FF3D6A5}" presName="img" presStyleLbl="fgImgPlac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t="-109000" b="-109000"/>
          </a:stretch>
        </a:blipFill>
      </dgm:spPr>
      <dgm:extLst>
        <a:ext uri="{E40237B7-FDA0-4F09-8148-C483321AD2D9}">
          <dgm14:cNvPr xmlns:dgm14="http://schemas.microsoft.com/office/drawing/2010/diagram" id="0" name="" descr="Badge 1 with solid fill"/>
        </a:ext>
      </dgm:extLst>
    </dgm:pt>
    <dgm:pt modelId="{08611E65-EE24-3948-AB07-F0727E90D403}" type="pres">
      <dgm:prSet presAssocID="{8EE4ECA0-9F96-294D-A451-231F7FF3D6A5}" presName="text" presStyleLbl="node1" presStyleIdx="0" presStyleCnt="4">
        <dgm:presLayoutVars>
          <dgm:bulletEnabled val="1"/>
        </dgm:presLayoutVars>
      </dgm:prSet>
      <dgm:spPr/>
    </dgm:pt>
    <dgm:pt modelId="{84B3A255-5532-C546-B400-1414C18BD929}" type="pres">
      <dgm:prSet presAssocID="{A8ADCA7B-334E-604B-8FA4-C75FD885345A}" presName="spacer" presStyleCnt="0"/>
      <dgm:spPr/>
    </dgm:pt>
    <dgm:pt modelId="{1AFA16E4-6112-5747-80B1-5BB091BD9920}" type="pres">
      <dgm:prSet presAssocID="{2DE66153-9EE8-2146-BCAD-27DD9E9B25A3}" presName="comp" presStyleCnt="0"/>
      <dgm:spPr/>
    </dgm:pt>
    <dgm:pt modelId="{AB012923-AFCB-424F-AA6C-847B478D664D}" type="pres">
      <dgm:prSet presAssocID="{2DE66153-9EE8-2146-BCAD-27DD9E9B25A3}" presName="box" presStyleLbl="node1" presStyleIdx="1" presStyleCnt="4" custScaleY="307798"/>
      <dgm:spPr/>
    </dgm:pt>
    <dgm:pt modelId="{A0A1D83C-4604-904F-A2F3-6B94DB066A46}" type="pres">
      <dgm:prSet presAssocID="{2DE66153-9EE8-2146-BCAD-27DD9E9B25A3}" presName="img" presStyleLbl="fgImgPlac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t="-109000" b="-109000"/>
          </a:stretch>
        </a:blipFill>
      </dgm:spPr>
      <dgm:extLst>
        <a:ext uri="{E40237B7-FDA0-4F09-8148-C483321AD2D9}">
          <dgm14:cNvPr xmlns:dgm14="http://schemas.microsoft.com/office/drawing/2010/diagram" id="0" name="" descr="Badge with solid fill"/>
        </a:ext>
      </dgm:extLst>
    </dgm:pt>
    <dgm:pt modelId="{E754AA0D-D807-C24A-9EF6-A4061B3E7347}" type="pres">
      <dgm:prSet presAssocID="{2DE66153-9EE8-2146-BCAD-27DD9E9B25A3}" presName="text" presStyleLbl="node1" presStyleIdx="1" presStyleCnt="4">
        <dgm:presLayoutVars>
          <dgm:bulletEnabled val="1"/>
        </dgm:presLayoutVars>
      </dgm:prSet>
      <dgm:spPr/>
    </dgm:pt>
    <dgm:pt modelId="{19126B89-C6B7-BA44-8CEE-B258FA0E1CA2}" type="pres">
      <dgm:prSet presAssocID="{CDD2FBC2-6FFD-9544-A829-4BFD2DFE315B}" presName="spacer" presStyleCnt="0"/>
      <dgm:spPr/>
    </dgm:pt>
    <dgm:pt modelId="{E4FC4EC4-B3FA-D242-8922-E6E405F80D31}" type="pres">
      <dgm:prSet presAssocID="{CAA0E991-840F-F340-BC5C-3EE0B53E91AE}" presName="comp" presStyleCnt="0"/>
      <dgm:spPr/>
    </dgm:pt>
    <dgm:pt modelId="{13FE0C95-85F4-9A41-B328-5F241A7CA275}" type="pres">
      <dgm:prSet presAssocID="{CAA0E991-840F-F340-BC5C-3EE0B53E91AE}" presName="box" presStyleLbl="node1" presStyleIdx="2" presStyleCnt="4"/>
      <dgm:spPr/>
    </dgm:pt>
    <dgm:pt modelId="{26F71FF2-9ED8-0242-94E2-D8844C6642A2}" type="pres">
      <dgm:prSet presAssocID="{CAA0E991-840F-F340-BC5C-3EE0B53E91AE}" presName="img" presStyleLbl="fgImgPlac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t="-109000" b="-109000"/>
          </a:stretch>
        </a:blipFill>
      </dgm:spPr>
      <dgm:extLst>
        <a:ext uri="{E40237B7-FDA0-4F09-8148-C483321AD2D9}">
          <dgm14:cNvPr xmlns:dgm14="http://schemas.microsoft.com/office/drawing/2010/diagram" id="0" name="" descr="Badge 3 with solid fill"/>
        </a:ext>
      </dgm:extLst>
    </dgm:pt>
    <dgm:pt modelId="{6137489D-0476-734C-831D-350F138C4F43}" type="pres">
      <dgm:prSet presAssocID="{CAA0E991-840F-F340-BC5C-3EE0B53E91AE}" presName="text" presStyleLbl="node1" presStyleIdx="2" presStyleCnt="4">
        <dgm:presLayoutVars>
          <dgm:bulletEnabled val="1"/>
        </dgm:presLayoutVars>
      </dgm:prSet>
      <dgm:spPr/>
    </dgm:pt>
    <dgm:pt modelId="{B33E7483-CF04-6740-BBF3-111D86100F25}" type="pres">
      <dgm:prSet presAssocID="{95A97C73-863F-3B45-8AF1-B62154512F1D}" presName="spacer" presStyleCnt="0"/>
      <dgm:spPr/>
    </dgm:pt>
    <dgm:pt modelId="{006EF816-5B1D-D742-8741-470757DF62D2}" type="pres">
      <dgm:prSet presAssocID="{6A427CA0-24F4-6E4C-85BA-A0E79F792D9D}" presName="comp" presStyleCnt="0"/>
      <dgm:spPr/>
    </dgm:pt>
    <dgm:pt modelId="{58EC59AE-D2BC-8B48-898E-8CEF9DBCAFA7}" type="pres">
      <dgm:prSet presAssocID="{6A427CA0-24F4-6E4C-85BA-A0E79F792D9D}" presName="box" presStyleLbl="node1" presStyleIdx="3" presStyleCnt="4"/>
      <dgm:spPr/>
    </dgm:pt>
    <dgm:pt modelId="{419A35A8-8B96-E041-9CD2-1868C17D90CD}" type="pres">
      <dgm:prSet presAssocID="{6A427CA0-24F4-6E4C-85BA-A0E79F792D9D}" presName="img" presStyleLbl="fgImgPlac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t="-109000" b="-109000"/>
          </a:stretch>
        </a:blipFill>
      </dgm:spPr>
      <dgm:extLst>
        <a:ext uri="{E40237B7-FDA0-4F09-8148-C483321AD2D9}">
          <dgm14:cNvPr xmlns:dgm14="http://schemas.microsoft.com/office/drawing/2010/diagram" id="0" name="" descr="Badge 4 with solid fill"/>
        </a:ext>
      </dgm:extLst>
    </dgm:pt>
    <dgm:pt modelId="{8A291A07-3077-0A43-BA74-C4897A7C49BC}" type="pres">
      <dgm:prSet presAssocID="{6A427CA0-24F4-6E4C-85BA-A0E79F792D9D}" presName="text" presStyleLbl="node1" presStyleIdx="3" presStyleCnt="4">
        <dgm:presLayoutVars>
          <dgm:bulletEnabled val="1"/>
        </dgm:presLayoutVars>
      </dgm:prSet>
      <dgm:spPr/>
    </dgm:pt>
  </dgm:ptLst>
  <dgm:cxnLst>
    <dgm:cxn modelId="{713DCE04-7B4D-584B-9C60-215978B8D67E}" srcId="{E5FE54B4-D5AC-324F-B574-D8587B70BE40}" destId="{2DE66153-9EE8-2146-BCAD-27DD9E9B25A3}" srcOrd="1" destOrd="0" parTransId="{C4162F38-E858-9A4A-A706-1EC3E3BD943B}" sibTransId="{CDD2FBC2-6FFD-9544-A829-4BFD2DFE315B}"/>
    <dgm:cxn modelId="{5C098914-54A5-4D4E-981D-5908EC49203A}" srcId="{E5FE54B4-D5AC-324F-B574-D8587B70BE40}" destId="{8EE4ECA0-9F96-294D-A451-231F7FF3D6A5}" srcOrd="0" destOrd="0" parTransId="{8DDF19D4-D64F-D442-BB2F-347AC564C10E}" sibTransId="{A8ADCA7B-334E-604B-8FA4-C75FD885345A}"/>
    <dgm:cxn modelId="{5458C123-D281-C34F-9FF1-D2F0D31952A2}" type="presOf" srcId="{6A427CA0-24F4-6E4C-85BA-A0E79F792D9D}" destId="{8A291A07-3077-0A43-BA74-C4897A7C49BC}" srcOrd="1" destOrd="0" presId="urn:microsoft.com/office/officeart/2005/8/layout/vList4"/>
    <dgm:cxn modelId="{11342A25-6E85-344E-8FE5-B33C7C0CB790}" type="presOf" srcId="{E5FE54B4-D5AC-324F-B574-D8587B70BE40}" destId="{0D8E85E5-3643-3647-A416-C6D6693E53C5}" srcOrd="0" destOrd="0" presId="urn:microsoft.com/office/officeart/2005/8/layout/vList4"/>
    <dgm:cxn modelId="{99EE1E31-028B-AB49-AFA1-3542B3B7278D}" type="presOf" srcId="{2DE66153-9EE8-2146-BCAD-27DD9E9B25A3}" destId="{AB012923-AFCB-424F-AA6C-847B478D664D}" srcOrd="0" destOrd="0" presId="urn:microsoft.com/office/officeart/2005/8/layout/vList4"/>
    <dgm:cxn modelId="{B5BCF546-A86E-364D-BEBD-7D57D9ACB881}" srcId="{E5FE54B4-D5AC-324F-B574-D8587B70BE40}" destId="{6A427CA0-24F4-6E4C-85BA-A0E79F792D9D}" srcOrd="3" destOrd="0" parTransId="{AD3F493E-21F9-D545-99BC-0A44A6E91FA4}" sibTransId="{C4B4C741-EF18-5B46-BDD9-FC8D15D753D7}"/>
    <dgm:cxn modelId="{BC28295A-AF7D-7548-9713-1CBE635E96CD}" type="presOf" srcId="{6A427CA0-24F4-6E4C-85BA-A0E79F792D9D}" destId="{58EC59AE-D2BC-8B48-898E-8CEF9DBCAFA7}" srcOrd="0" destOrd="0" presId="urn:microsoft.com/office/officeart/2005/8/layout/vList4"/>
    <dgm:cxn modelId="{7EB6026F-CA59-2C4C-8974-0D3FB118112D}" type="presOf" srcId="{CAA0E991-840F-F340-BC5C-3EE0B53E91AE}" destId="{6137489D-0476-734C-831D-350F138C4F43}" srcOrd="1" destOrd="0" presId="urn:microsoft.com/office/officeart/2005/8/layout/vList4"/>
    <dgm:cxn modelId="{DAE6B16F-2B39-5349-A14D-8CA4D2AD4AF7}" type="presOf" srcId="{2DE66153-9EE8-2146-BCAD-27DD9E9B25A3}" destId="{E754AA0D-D807-C24A-9EF6-A4061B3E7347}" srcOrd="1" destOrd="0" presId="urn:microsoft.com/office/officeart/2005/8/layout/vList4"/>
    <dgm:cxn modelId="{96412F80-CF54-B347-91BC-EDF5BC4EC599}" type="presOf" srcId="{8EE4ECA0-9F96-294D-A451-231F7FF3D6A5}" destId="{795F3F6A-1941-A242-BE31-820418E48B9F}" srcOrd="0" destOrd="0" presId="urn:microsoft.com/office/officeart/2005/8/layout/vList4"/>
    <dgm:cxn modelId="{E8B55EA6-D93F-5D48-8023-4FA52722E6CA}" srcId="{E5FE54B4-D5AC-324F-B574-D8587B70BE40}" destId="{CAA0E991-840F-F340-BC5C-3EE0B53E91AE}" srcOrd="2" destOrd="0" parTransId="{B6BCD2C9-F055-7E43-8971-F3C35301014E}" sibTransId="{95A97C73-863F-3B45-8AF1-B62154512F1D}"/>
    <dgm:cxn modelId="{BC7DC5AD-67A0-1E4E-A6B8-4F6EE9729E09}" type="presOf" srcId="{CAA0E991-840F-F340-BC5C-3EE0B53E91AE}" destId="{13FE0C95-85F4-9A41-B328-5F241A7CA275}" srcOrd="0" destOrd="0" presId="urn:microsoft.com/office/officeart/2005/8/layout/vList4"/>
    <dgm:cxn modelId="{58D5F8D9-A0E7-3B45-BDBF-134398DB575B}" type="presOf" srcId="{8EE4ECA0-9F96-294D-A451-231F7FF3D6A5}" destId="{08611E65-EE24-3948-AB07-F0727E90D403}" srcOrd="1" destOrd="0" presId="urn:microsoft.com/office/officeart/2005/8/layout/vList4"/>
    <dgm:cxn modelId="{EC4A04BB-28EB-3A42-BBFB-1B4DE949878C}" type="presParOf" srcId="{0D8E85E5-3643-3647-A416-C6D6693E53C5}" destId="{52C9CF1E-A0D5-EC43-AD12-D8817EDA4D36}" srcOrd="0" destOrd="0" presId="urn:microsoft.com/office/officeart/2005/8/layout/vList4"/>
    <dgm:cxn modelId="{0480C14F-3C48-3B41-B80C-099EE8DA9395}" type="presParOf" srcId="{52C9CF1E-A0D5-EC43-AD12-D8817EDA4D36}" destId="{795F3F6A-1941-A242-BE31-820418E48B9F}" srcOrd="0" destOrd="0" presId="urn:microsoft.com/office/officeart/2005/8/layout/vList4"/>
    <dgm:cxn modelId="{8532B41B-E3BA-274A-B342-59BEE0A81BE3}" type="presParOf" srcId="{52C9CF1E-A0D5-EC43-AD12-D8817EDA4D36}" destId="{CE8ED97B-8C9F-A147-A9E6-C952542C5913}" srcOrd="1" destOrd="0" presId="urn:microsoft.com/office/officeart/2005/8/layout/vList4"/>
    <dgm:cxn modelId="{291A0D6F-D0BB-704E-8557-242269998653}" type="presParOf" srcId="{52C9CF1E-A0D5-EC43-AD12-D8817EDA4D36}" destId="{08611E65-EE24-3948-AB07-F0727E90D403}" srcOrd="2" destOrd="0" presId="urn:microsoft.com/office/officeart/2005/8/layout/vList4"/>
    <dgm:cxn modelId="{44A0430A-C96B-AB48-821F-8D12759163F5}" type="presParOf" srcId="{0D8E85E5-3643-3647-A416-C6D6693E53C5}" destId="{84B3A255-5532-C546-B400-1414C18BD929}" srcOrd="1" destOrd="0" presId="urn:microsoft.com/office/officeart/2005/8/layout/vList4"/>
    <dgm:cxn modelId="{656B0566-5347-A749-9CB2-36F9256186B5}" type="presParOf" srcId="{0D8E85E5-3643-3647-A416-C6D6693E53C5}" destId="{1AFA16E4-6112-5747-80B1-5BB091BD9920}" srcOrd="2" destOrd="0" presId="urn:microsoft.com/office/officeart/2005/8/layout/vList4"/>
    <dgm:cxn modelId="{7474FA91-88E3-254B-BB9B-ACE3E7975797}" type="presParOf" srcId="{1AFA16E4-6112-5747-80B1-5BB091BD9920}" destId="{AB012923-AFCB-424F-AA6C-847B478D664D}" srcOrd="0" destOrd="0" presId="urn:microsoft.com/office/officeart/2005/8/layout/vList4"/>
    <dgm:cxn modelId="{E80FB07A-A937-234F-AEA6-B5FC27C7526F}" type="presParOf" srcId="{1AFA16E4-6112-5747-80B1-5BB091BD9920}" destId="{A0A1D83C-4604-904F-A2F3-6B94DB066A46}" srcOrd="1" destOrd="0" presId="urn:microsoft.com/office/officeart/2005/8/layout/vList4"/>
    <dgm:cxn modelId="{67CDCEE3-01D0-8F45-8006-BB73CA0040BC}" type="presParOf" srcId="{1AFA16E4-6112-5747-80B1-5BB091BD9920}" destId="{E754AA0D-D807-C24A-9EF6-A4061B3E7347}" srcOrd="2" destOrd="0" presId="urn:microsoft.com/office/officeart/2005/8/layout/vList4"/>
    <dgm:cxn modelId="{B8974C00-25F6-3C40-A608-847FB493FA77}" type="presParOf" srcId="{0D8E85E5-3643-3647-A416-C6D6693E53C5}" destId="{19126B89-C6B7-BA44-8CEE-B258FA0E1CA2}" srcOrd="3" destOrd="0" presId="urn:microsoft.com/office/officeart/2005/8/layout/vList4"/>
    <dgm:cxn modelId="{DD675ECA-DDDB-1448-BA91-FAC7DD4105C8}" type="presParOf" srcId="{0D8E85E5-3643-3647-A416-C6D6693E53C5}" destId="{E4FC4EC4-B3FA-D242-8922-E6E405F80D31}" srcOrd="4" destOrd="0" presId="urn:microsoft.com/office/officeart/2005/8/layout/vList4"/>
    <dgm:cxn modelId="{573D5087-8490-1F45-A90C-F3A605805648}" type="presParOf" srcId="{E4FC4EC4-B3FA-D242-8922-E6E405F80D31}" destId="{13FE0C95-85F4-9A41-B328-5F241A7CA275}" srcOrd="0" destOrd="0" presId="urn:microsoft.com/office/officeart/2005/8/layout/vList4"/>
    <dgm:cxn modelId="{131BD7DC-24BD-ED47-B6DC-06593ED0FB7E}" type="presParOf" srcId="{E4FC4EC4-B3FA-D242-8922-E6E405F80D31}" destId="{26F71FF2-9ED8-0242-94E2-D8844C6642A2}" srcOrd="1" destOrd="0" presId="urn:microsoft.com/office/officeart/2005/8/layout/vList4"/>
    <dgm:cxn modelId="{4CDB1C19-A697-9445-8519-6091AC1F6856}" type="presParOf" srcId="{E4FC4EC4-B3FA-D242-8922-E6E405F80D31}" destId="{6137489D-0476-734C-831D-350F138C4F43}" srcOrd="2" destOrd="0" presId="urn:microsoft.com/office/officeart/2005/8/layout/vList4"/>
    <dgm:cxn modelId="{998995F0-F5B9-5A4E-929B-9FB9ABF2E8CA}" type="presParOf" srcId="{0D8E85E5-3643-3647-A416-C6D6693E53C5}" destId="{B33E7483-CF04-6740-BBF3-111D86100F25}" srcOrd="5" destOrd="0" presId="urn:microsoft.com/office/officeart/2005/8/layout/vList4"/>
    <dgm:cxn modelId="{6985693C-772F-AC4F-B846-D4D2690814F4}" type="presParOf" srcId="{0D8E85E5-3643-3647-A416-C6D6693E53C5}" destId="{006EF816-5B1D-D742-8741-470757DF62D2}" srcOrd="6" destOrd="0" presId="urn:microsoft.com/office/officeart/2005/8/layout/vList4"/>
    <dgm:cxn modelId="{016DF79B-AE4A-704B-83E1-FB8707636F9C}" type="presParOf" srcId="{006EF816-5B1D-D742-8741-470757DF62D2}" destId="{58EC59AE-D2BC-8B48-898E-8CEF9DBCAFA7}" srcOrd="0" destOrd="0" presId="urn:microsoft.com/office/officeart/2005/8/layout/vList4"/>
    <dgm:cxn modelId="{E1263650-4A1F-864A-9EBC-530888C8D8D8}" type="presParOf" srcId="{006EF816-5B1D-D742-8741-470757DF62D2}" destId="{419A35A8-8B96-E041-9CD2-1868C17D90CD}" srcOrd="1" destOrd="0" presId="urn:microsoft.com/office/officeart/2005/8/layout/vList4"/>
    <dgm:cxn modelId="{D04336D3-1E83-134F-B89C-DD576775135B}" type="presParOf" srcId="{006EF816-5B1D-D742-8741-470757DF62D2}" destId="{8A291A07-3077-0A43-BA74-C4897A7C49BC}"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5FE54B4-D5AC-324F-B574-D8587B70BE40}" type="doc">
      <dgm:prSet loTypeId="urn:microsoft.com/office/officeart/2005/8/layout/vList4" loCatId="process" qsTypeId="urn:microsoft.com/office/officeart/2005/8/quickstyle/3d1" qsCatId="3D" csTypeId="urn:microsoft.com/office/officeart/2005/8/colors/colorful1" csCatId="colorful" phldr="1"/>
      <dgm:spPr/>
      <dgm:t>
        <a:bodyPr/>
        <a:lstStyle/>
        <a:p>
          <a:endParaRPr lang="en-US"/>
        </a:p>
      </dgm:t>
    </dgm:pt>
    <dgm:pt modelId="{8EE4ECA0-9F96-294D-A451-231F7FF3D6A5}">
      <dgm:prSet/>
      <dgm:spPr/>
      <dgm:t>
        <a:bodyPr/>
        <a:lstStyle/>
        <a:p>
          <a:r>
            <a:rPr lang="en-US" dirty="0"/>
            <a:t>Theoretical foundations</a:t>
          </a:r>
        </a:p>
      </dgm:t>
    </dgm:pt>
    <dgm:pt modelId="{8DDF19D4-D64F-D442-BB2F-347AC564C10E}" type="parTrans" cxnId="{5C098914-54A5-4D4E-981D-5908EC49203A}">
      <dgm:prSet/>
      <dgm:spPr/>
      <dgm:t>
        <a:bodyPr/>
        <a:lstStyle/>
        <a:p>
          <a:endParaRPr lang="en-US"/>
        </a:p>
      </dgm:t>
    </dgm:pt>
    <dgm:pt modelId="{A8ADCA7B-334E-604B-8FA4-C75FD885345A}" type="sibTrans" cxnId="{5C098914-54A5-4D4E-981D-5908EC49203A}">
      <dgm:prSet/>
      <dgm:spPr/>
      <dgm:t>
        <a:bodyPr/>
        <a:lstStyle/>
        <a:p>
          <a:endParaRPr lang="en-US"/>
        </a:p>
      </dgm:t>
    </dgm:pt>
    <dgm:pt modelId="{CAA0E991-840F-F340-BC5C-3EE0B53E91AE}">
      <dgm:prSet custT="1"/>
      <dgm:spPr/>
      <dgm:t>
        <a:bodyPr/>
        <a:lstStyle/>
        <a:p>
          <a:r>
            <a:rPr lang="en-US" sz="5400" dirty="0"/>
            <a:t>Applying dynamic forces &amp; salience</a:t>
          </a:r>
        </a:p>
      </dgm:t>
    </dgm:pt>
    <dgm:pt modelId="{B6BCD2C9-F055-7E43-8971-F3C35301014E}" type="parTrans" cxnId="{E8B55EA6-D93F-5D48-8023-4FA52722E6CA}">
      <dgm:prSet/>
      <dgm:spPr/>
      <dgm:t>
        <a:bodyPr/>
        <a:lstStyle/>
        <a:p>
          <a:endParaRPr lang="en-US"/>
        </a:p>
      </dgm:t>
    </dgm:pt>
    <dgm:pt modelId="{95A97C73-863F-3B45-8AF1-B62154512F1D}" type="sibTrans" cxnId="{E8B55EA6-D93F-5D48-8023-4FA52722E6CA}">
      <dgm:prSet/>
      <dgm:spPr/>
      <dgm:t>
        <a:bodyPr/>
        <a:lstStyle/>
        <a:p>
          <a:endParaRPr lang="en-US"/>
        </a:p>
      </dgm:t>
    </dgm:pt>
    <dgm:pt modelId="{6A427CA0-24F4-6E4C-85BA-A0E79F792D9D}">
      <dgm:prSet/>
      <dgm:spPr/>
      <dgm:t>
        <a:bodyPr/>
        <a:lstStyle/>
        <a:p>
          <a:r>
            <a:rPr lang="en-US" dirty="0"/>
            <a:t>Debrief and takeaways</a:t>
          </a:r>
        </a:p>
      </dgm:t>
    </dgm:pt>
    <dgm:pt modelId="{AD3F493E-21F9-D545-99BC-0A44A6E91FA4}" type="parTrans" cxnId="{B5BCF546-A86E-364D-BEBD-7D57D9ACB881}">
      <dgm:prSet/>
      <dgm:spPr/>
      <dgm:t>
        <a:bodyPr/>
        <a:lstStyle/>
        <a:p>
          <a:endParaRPr lang="en-US"/>
        </a:p>
      </dgm:t>
    </dgm:pt>
    <dgm:pt modelId="{C4B4C741-EF18-5B46-BDD9-FC8D15D753D7}" type="sibTrans" cxnId="{B5BCF546-A86E-364D-BEBD-7D57D9ACB881}">
      <dgm:prSet/>
      <dgm:spPr/>
      <dgm:t>
        <a:bodyPr/>
        <a:lstStyle/>
        <a:p>
          <a:endParaRPr lang="en-US"/>
        </a:p>
      </dgm:t>
    </dgm:pt>
    <dgm:pt modelId="{2DE66153-9EE8-2146-BCAD-27DD9E9B25A3}">
      <dgm:prSet/>
      <dgm:spPr/>
      <dgm:t>
        <a:bodyPr/>
        <a:lstStyle/>
        <a:p>
          <a:r>
            <a:rPr lang="en-US" dirty="0"/>
            <a:t>Introducing elastic positionality</a:t>
          </a:r>
        </a:p>
      </dgm:t>
    </dgm:pt>
    <dgm:pt modelId="{C4162F38-E858-9A4A-A706-1EC3E3BD943B}" type="parTrans" cxnId="{713DCE04-7B4D-584B-9C60-215978B8D67E}">
      <dgm:prSet/>
      <dgm:spPr/>
      <dgm:t>
        <a:bodyPr/>
        <a:lstStyle/>
        <a:p>
          <a:endParaRPr lang="en-US"/>
        </a:p>
      </dgm:t>
    </dgm:pt>
    <dgm:pt modelId="{CDD2FBC2-6FFD-9544-A829-4BFD2DFE315B}" type="sibTrans" cxnId="{713DCE04-7B4D-584B-9C60-215978B8D67E}">
      <dgm:prSet/>
      <dgm:spPr/>
      <dgm:t>
        <a:bodyPr/>
        <a:lstStyle/>
        <a:p>
          <a:endParaRPr lang="en-US"/>
        </a:p>
      </dgm:t>
    </dgm:pt>
    <dgm:pt modelId="{0D8E85E5-3643-3647-A416-C6D6693E53C5}" type="pres">
      <dgm:prSet presAssocID="{E5FE54B4-D5AC-324F-B574-D8587B70BE40}" presName="linear" presStyleCnt="0">
        <dgm:presLayoutVars>
          <dgm:dir/>
          <dgm:resizeHandles val="exact"/>
        </dgm:presLayoutVars>
      </dgm:prSet>
      <dgm:spPr/>
    </dgm:pt>
    <dgm:pt modelId="{52C9CF1E-A0D5-EC43-AD12-D8817EDA4D36}" type="pres">
      <dgm:prSet presAssocID="{8EE4ECA0-9F96-294D-A451-231F7FF3D6A5}" presName="comp" presStyleCnt="0"/>
      <dgm:spPr/>
    </dgm:pt>
    <dgm:pt modelId="{795F3F6A-1941-A242-BE31-820418E48B9F}" type="pres">
      <dgm:prSet presAssocID="{8EE4ECA0-9F96-294D-A451-231F7FF3D6A5}" presName="box" presStyleLbl="node1" presStyleIdx="0" presStyleCnt="4"/>
      <dgm:spPr/>
    </dgm:pt>
    <dgm:pt modelId="{CE8ED97B-8C9F-A147-A9E6-C952542C5913}" type="pres">
      <dgm:prSet presAssocID="{8EE4ECA0-9F96-294D-A451-231F7FF3D6A5}" presName="img" presStyleLbl="fgImgPlac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t="-109000" b="-109000"/>
          </a:stretch>
        </a:blipFill>
      </dgm:spPr>
      <dgm:extLst>
        <a:ext uri="{E40237B7-FDA0-4F09-8148-C483321AD2D9}">
          <dgm14:cNvPr xmlns:dgm14="http://schemas.microsoft.com/office/drawing/2010/diagram" id="0" name="" descr="Badge 1 with solid fill"/>
        </a:ext>
      </dgm:extLst>
    </dgm:pt>
    <dgm:pt modelId="{08611E65-EE24-3948-AB07-F0727E90D403}" type="pres">
      <dgm:prSet presAssocID="{8EE4ECA0-9F96-294D-A451-231F7FF3D6A5}" presName="text" presStyleLbl="node1" presStyleIdx="0" presStyleCnt="4">
        <dgm:presLayoutVars>
          <dgm:bulletEnabled val="1"/>
        </dgm:presLayoutVars>
      </dgm:prSet>
      <dgm:spPr/>
    </dgm:pt>
    <dgm:pt modelId="{84B3A255-5532-C546-B400-1414C18BD929}" type="pres">
      <dgm:prSet presAssocID="{A8ADCA7B-334E-604B-8FA4-C75FD885345A}" presName="spacer" presStyleCnt="0"/>
      <dgm:spPr/>
    </dgm:pt>
    <dgm:pt modelId="{1AFA16E4-6112-5747-80B1-5BB091BD9920}" type="pres">
      <dgm:prSet presAssocID="{2DE66153-9EE8-2146-BCAD-27DD9E9B25A3}" presName="comp" presStyleCnt="0"/>
      <dgm:spPr/>
    </dgm:pt>
    <dgm:pt modelId="{AB012923-AFCB-424F-AA6C-847B478D664D}" type="pres">
      <dgm:prSet presAssocID="{2DE66153-9EE8-2146-BCAD-27DD9E9B25A3}" presName="box" presStyleLbl="node1" presStyleIdx="1" presStyleCnt="4"/>
      <dgm:spPr/>
    </dgm:pt>
    <dgm:pt modelId="{A0A1D83C-4604-904F-A2F3-6B94DB066A46}" type="pres">
      <dgm:prSet presAssocID="{2DE66153-9EE8-2146-BCAD-27DD9E9B25A3}" presName="img" presStyleLbl="fgImgPlac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t="-109000" b="-109000"/>
          </a:stretch>
        </a:blipFill>
      </dgm:spPr>
      <dgm:extLst>
        <a:ext uri="{E40237B7-FDA0-4F09-8148-C483321AD2D9}">
          <dgm14:cNvPr xmlns:dgm14="http://schemas.microsoft.com/office/drawing/2010/diagram" id="0" name="" descr="Badge with solid fill"/>
        </a:ext>
      </dgm:extLst>
    </dgm:pt>
    <dgm:pt modelId="{E754AA0D-D807-C24A-9EF6-A4061B3E7347}" type="pres">
      <dgm:prSet presAssocID="{2DE66153-9EE8-2146-BCAD-27DD9E9B25A3}" presName="text" presStyleLbl="node1" presStyleIdx="1" presStyleCnt="4">
        <dgm:presLayoutVars>
          <dgm:bulletEnabled val="1"/>
        </dgm:presLayoutVars>
      </dgm:prSet>
      <dgm:spPr/>
    </dgm:pt>
    <dgm:pt modelId="{19126B89-C6B7-BA44-8CEE-B258FA0E1CA2}" type="pres">
      <dgm:prSet presAssocID="{CDD2FBC2-6FFD-9544-A829-4BFD2DFE315B}" presName="spacer" presStyleCnt="0"/>
      <dgm:spPr/>
    </dgm:pt>
    <dgm:pt modelId="{E4FC4EC4-B3FA-D242-8922-E6E405F80D31}" type="pres">
      <dgm:prSet presAssocID="{CAA0E991-840F-F340-BC5C-3EE0B53E91AE}" presName="comp" presStyleCnt="0"/>
      <dgm:spPr/>
    </dgm:pt>
    <dgm:pt modelId="{13FE0C95-85F4-9A41-B328-5F241A7CA275}" type="pres">
      <dgm:prSet presAssocID="{CAA0E991-840F-F340-BC5C-3EE0B53E91AE}" presName="box" presStyleLbl="node1" presStyleIdx="2" presStyleCnt="4" custScaleY="314756"/>
      <dgm:spPr/>
    </dgm:pt>
    <dgm:pt modelId="{26F71FF2-9ED8-0242-94E2-D8844C6642A2}" type="pres">
      <dgm:prSet presAssocID="{CAA0E991-840F-F340-BC5C-3EE0B53E91AE}" presName="img" presStyleLbl="fgImgPlac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t="-109000" b="-109000"/>
          </a:stretch>
        </a:blipFill>
      </dgm:spPr>
      <dgm:extLst>
        <a:ext uri="{E40237B7-FDA0-4F09-8148-C483321AD2D9}">
          <dgm14:cNvPr xmlns:dgm14="http://schemas.microsoft.com/office/drawing/2010/diagram" id="0" name="" descr="Badge 3 with solid fill"/>
        </a:ext>
      </dgm:extLst>
    </dgm:pt>
    <dgm:pt modelId="{6137489D-0476-734C-831D-350F138C4F43}" type="pres">
      <dgm:prSet presAssocID="{CAA0E991-840F-F340-BC5C-3EE0B53E91AE}" presName="text" presStyleLbl="node1" presStyleIdx="2" presStyleCnt="4">
        <dgm:presLayoutVars>
          <dgm:bulletEnabled val="1"/>
        </dgm:presLayoutVars>
      </dgm:prSet>
      <dgm:spPr/>
    </dgm:pt>
    <dgm:pt modelId="{B33E7483-CF04-6740-BBF3-111D86100F25}" type="pres">
      <dgm:prSet presAssocID="{95A97C73-863F-3B45-8AF1-B62154512F1D}" presName="spacer" presStyleCnt="0"/>
      <dgm:spPr/>
    </dgm:pt>
    <dgm:pt modelId="{006EF816-5B1D-D742-8741-470757DF62D2}" type="pres">
      <dgm:prSet presAssocID="{6A427CA0-24F4-6E4C-85BA-A0E79F792D9D}" presName="comp" presStyleCnt="0"/>
      <dgm:spPr/>
    </dgm:pt>
    <dgm:pt modelId="{58EC59AE-D2BC-8B48-898E-8CEF9DBCAFA7}" type="pres">
      <dgm:prSet presAssocID="{6A427CA0-24F4-6E4C-85BA-A0E79F792D9D}" presName="box" presStyleLbl="node1" presStyleIdx="3" presStyleCnt="4"/>
      <dgm:spPr/>
    </dgm:pt>
    <dgm:pt modelId="{419A35A8-8B96-E041-9CD2-1868C17D90CD}" type="pres">
      <dgm:prSet presAssocID="{6A427CA0-24F4-6E4C-85BA-A0E79F792D9D}" presName="img" presStyleLbl="fgImgPlac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t="-109000" b="-109000"/>
          </a:stretch>
        </a:blipFill>
      </dgm:spPr>
      <dgm:extLst>
        <a:ext uri="{E40237B7-FDA0-4F09-8148-C483321AD2D9}">
          <dgm14:cNvPr xmlns:dgm14="http://schemas.microsoft.com/office/drawing/2010/diagram" id="0" name="" descr="Badge 4 with solid fill"/>
        </a:ext>
      </dgm:extLst>
    </dgm:pt>
    <dgm:pt modelId="{8A291A07-3077-0A43-BA74-C4897A7C49BC}" type="pres">
      <dgm:prSet presAssocID="{6A427CA0-24F4-6E4C-85BA-A0E79F792D9D}" presName="text" presStyleLbl="node1" presStyleIdx="3" presStyleCnt="4">
        <dgm:presLayoutVars>
          <dgm:bulletEnabled val="1"/>
        </dgm:presLayoutVars>
      </dgm:prSet>
      <dgm:spPr/>
    </dgm:pt>
  </dgm:ptLst>
  <dgm:cxnLst>
    <dgm:cxn modelId="{713DCE04-7B4D-584B-9C60-215978B8D67E}" srcId="{E5FE54B4-D5AC-324F-B574-D8587B70BE40}" destId="{2DE66153-9EE8-2146-BCAD-27DD9E9B25A3}" srcOrd="1" destOrd="0" parTransId="{C4162F38-E858-9A4A-A706-1EC3E3BD943B}" sibTransId="{CDD2FBC2-6FFD-9544-A829-4BFD2DFE315B}"/>
    <dgm:cxn modelId="{5C098914-54A5-4D4E-981D-5908EC49203A}" srcId="{E5FE54B4-D5AC-324F-B574-D8587B70BE40}" destId="{8EE4ECA0-9F96-294D-A451-231F7FF3D6A5}" srcOrd="0" destOrd="0" parTransId="{8DDF19D4-D64F-D442-BB2F-347AC564C10E}" sibTransId="{A8ADCA7B-334E-604B-8FA4-C75FD885345A}"/>
    <dgm:cxn modelId="{5458C123-D281-C34F-9FF1-D2F0D31952A2}" type="presOf" srcId="{6A427CA0-24F4-6E4C-85BA-A0E79F792D9D}" destId="{8A291A07-3077-0A43-BA74-C4897A7C49BC}" srcOrd="1" destOrd="0" presId="urn:microsoft.com/office/officeart/2005/8/layout/vList4"/>
    <dgm:cxn modelId="{11342A25-6E85-344E-8FE5-B33C7C0CB790}" type="presOf" srcId="{E5FE54B4-D5AC-324F-B574-D8587B70BE40}" destId="{0D8E85E5-3643-3647-A416-C6D6693E53C5}" srcOrd="0" destOrd="0" presId="urn:microsoft.com/office/officeart/2005/8/layout/vList4"/>
    <dgm:cxn modelId="{99EE1E31-028B-AB49-AFA1-3542B3B7278D}" type="presOf" srcId="{2DE66153-9EE8-2146-BCAD-27DD9E9B25A3}" destId="{AB012923-AFCB-424F-AA6C-847B478D664D}" srcOrd="0" destOrd="0" presId="urn:microsoft.com/office/officeart/2005/8/layout/vList4"/>
    <dgm:cxn modelId="{B5BCF546-A86E-364D-BEBD-7D57D9ACB881}" srcId="{E5FE54B4-D5AC-324F-B574-D8587B70BE40}" destId="{6A427CA0-24F4-6E4C-85BA-A0E79F792D9D}" srcOrd="3" destOrd="0" parTransId="{AD3F493E-21F9-D545-99BC-0A44A6E91FA4}" sibTransId="{C4B4C741-EF18-5B46-BDD9-FC8D15D753D7}"/>
    <dgm:cxn modelId="{BC28295A-AF7D-7548-9713-1CBE635E96CD}" type="presOf" srcId="{6A427CA0-24F4-6E4C-85BA-A0E79F792D9D}" destId="{58EC59AE-D2BC-8B48-898E-8CEF9DBCAFA7}" srcOrd="0" destOrd="0" presId="urn:microsoft.com/office/officeart/2005/8/layout/vList4"/>
    <dgm:cxn modelId="{7EB6026F-CA59-2C4C-8974-0D3FB118112D}" type="presOf" srcId="{CAA0E991-840F-F340-BC5C-3EE0B53E91AE}" destId="{6137489D-0476-734C-831D-350F138C4F43}" srcOrd="1" destOrd="0" presId="urn:microsoft.com/office/officeart/2005/8/layout/vList4"/>
    <dgm:cxn modelId="{DAE6B16F-2B39-5349-A14D-8CA4D2AD4AF7}" type="presOf" srcId="{2DE66153-9EE8-2146-BCAD-27DD9E9B25A3}" destId="{E754AA0D-D807-C24A-9EF6-A4061B3E7347}" srcOrd="1" destOrd="0" presId="urn:microsoft.com/office/officeart/2005/8/layout/vList4"/>
    <dgm:cxn modelId="{96412F80-CF54-B347-91BC-EDF5BC4EC599}" type="presOf" srcId="{8EE4ECA0-9F96-294D-A451-231F7FF3D6A5}" destId="{795F3F6A-1941-A242-BE31-820418E48B9F}" srcOrd="0" destOrd="0" presId="urn:microsoft.com/office/officeart/2005/8/layout/vList4"/>
    <dgm:cxn modelId="{E8B55EA6-D93F-5D48-8023-4FA52722E6CA}" srcId="{E5FE54B4-D5AC-324F-B574-D8587B70BE40}" destId="{CAA0E991-840F-F340-BC5C-3EE0B53E91AE}" srcOrd="2" destOrd="0" parTransId="{B6BCD2C9-F055-7E43-8971-F3C35301014E}" sibTransId="{95A97C73-863F-3B45-8AF1-B62154512F1D}"/>
    <dgm:cxn modelId="{BC7DC5AD-67A0-1E4E-A6B8-4F6EE9729E09}" type="presOf" srcId="{CAA0E991-840F-F340-BC5C-3EE0B53E91AE}" destId="{13FE0C95-85F4-9A41-B328-5F241A7CA275}" srcOrd="0" destOrd="0" presId="urn:microsoft.com/office/officeart/2005/8/layout/vList4"/>
    <dgm:cxn modelId="{58D5F8D9-A0E7-3B45-BDBF-134398DB575B}" type="presOf" srcId="{8EE4ECA0-9F96-294D-A451-231F7FF3D6A5}" destId="{08611E65-EE24-3948-AB07-F0727E90D403}" srcOrd="1" destOrd="0" presId="urn:microsoft.com/office/officeart/2005/8/layout/vList4"/>
    <dgm:cxn modelId="{EC4A04BB-28EB-3A42-BBFB-1B4DE949878C}" type="presParOf" srcId="{0D8E85E5-3643-3647-A416-C6D6693E53C5}" destId="{52C9CF1E-A0D5-EC43-AD12-D8817EDA4D36}" srcOrd="0" destOrd="0" presId="urn:microsoft.com/office/officeart/2005/8/layout/vList4"/>
    <dgm:cxn modelId="{0480C14F-3C48-3B41-B80C-099EE8DA9395}" type="presParOf" srcId="{52C9CF1E-A0D5-EC43-AD12-D8817EDA4D36}" destId="{795F3F6A-1941-A242-BE31-820418E48B9F}" srcOrd="0" destOrd="0" presId="urn:microsoft.com/office/officeart/2005/8/layout/vList4"/>
    <dgm:cxn modelId="{8532B41B-E3BA-274A-B342-59BEE0A81BE3}" type="presParOf" srcId="{52C9CF1E-A0D5-EC43-AD12-D8817EDA4D36}" destId="{CE8ED97B-8C9F-A147-A9E6-C952542C5913}" srcOrd="1" destOrd="0" presId="urn:microsoft.com/office/officeart/2005/8/layout/vList4"/>
    <dgm:cxn modelId="{291A0D6F-D0BB-704E-8557-242269998653}" type="presParOf" srcId="{52C9CF1E-A0D5-EC43-AD12-D8817EDA4D36}" destId="{08611E65-EE24-3948-AB07-F0727E90D403}" srcOrd="2" destOrd="0" presId="urn:microsoft.com/office/officeart/2005/8/layout/vList4"/>
    <dgm:cxn modelId="{44A0430A-C96B-AB48-821F-8D12759163F5}" type="presParOf" srcId="{0D8E85E5-3643-3647-A416-C6D6693E53C5}" destId="{84B3A255-5532-C546-B400-1414C18BD929}" srcOrd="1" destOrd="0" presId="urn:microsoft.com/office/officeart/2005/8/layout/vList4"/>
    <dgm:cxn modelId="{656B0566-5347-A749-9CB2-36F9256186B5}" type="presParOf" srcId="{0D8E85E5-3643-3647-A416-C6D6693E53C5}" destId="{1AFA16E4-6112-5747-80B1-5BB091BD9920}" srcOrd="2" destOrd="0" presId="urn:microsoft.com/office/officeart/2005/8/layout/vList4"/>
    <dgm:cxn modelId="{7474FA91-88E3-254B-BB9B-ACE3E7975797}" type="presParOf" srcId="{1AFA16E4-6112-5747-80B1-5BB091BD9920}" destId="{AB012923-AFCB-424F-AA6C-847B478D664D}" srcOrd="0" destOrd="0" presId="urn:microsoft.com/office/officeart/2005/8/layout/vList4"/>
    <dgm:cxn modelId="{E80FB07A-A937-234F-AEA6-B5FC27C7526F}" type="presParOf" srcId="{1AFA16E4-6112-5747-80B1-5BB091BD9920}" destId="{A0A1D83C-4604-904F-A2F3-6B94DB066A46}" srcOrd="1" destOrd="0" presId="urn:microsoft.com/office/officeart/2005/8/layout/vList4"/>
    <dgm:cxn modelId="{67CDCEE3-01D0-8F45-8006-BB73CA0040BC}" type="presParOf" srcId="{1AFA16E4-6112-5747-80B1-5BB091BD9920}" destId="{E754AA0D-D807-C24A-9EF6-A4061B3E7347}" srcOrd="2" destOrd="0" presId="urn:microsoft.com/office/officeart/2005/8/layout/vList4"/>
    <dgm:cxn modelId="{B8974C00-25F6-3C40-A608-847FB493FA77}" type="presParOf" srcId="{0D8E85E5-3643-3647-A416-C6D6693E53C5}" destId="{19126B89-C6B7-BA44-8CEE-B258FA0E1CA2}" srcOrd="3" destOrd="0" presId="urn:microsoft.com/office/officeart/2005/8/layout/vList4"/>
    <dgm:cxn modelId="{DD675ECA-DDDB-1448-BA91-FAC7DD4105C8}" type="presParOf" srcId="{0D8E85E5-3643-3647-A416-C6D6693E53C5}" destId="{E4FC4EC4-B3FA-D242-8922-E6E405F80D31}" srcOrd="4" destOrd="0" presId="urn:microsoft.com/office/officeart/2005/8/layout/vList4"/>
    <dgm:cxn modelId="{573D5087-8490-1F45-A90C-F3A605805648}" type="presParOf" srcId="{E4FC4EC4-B3FA-D242-8922-E6E405F80D31}" destId="{13FE0C95-85F4-9A41-B328-5F241A7CA275}" srcOrd="0" destOrd="0" presId="urn:microsoft.com/office/officeart/2005/8/layout/vList4"/>
    <dgm:cxn modelId="{131BD7DC-24BD-ED47-B6DC-06593ED0FB7E}" type="presParOf" srcId="{E4FC4EC4-B3FA-D242-8922-E6E405F80D31}" destId="{26F71FF2-9ED8-0242-94E2-D8844C6642A2}" srcOrd="1" destOrd="0" presId="urn:microsoft.com/office/officeart/2005/8/layout/vList4"/>
    <dgm:cxn modelId="{4CDB1C19-A697-9445-8519-6091AC1F6856}" type="presParOf" srcId="{E4FC4EC4-B3FA-D242-8922-E6E405F80D31}" destId="{6137489D-0476-734C-831D-350F138C4F43}" srcOrd="2" destOrd="0" presId="urn:microsoft.com/office/officeart/2005/8/layout/vList4"/>
    <dgm:cxn modelId="{998995F0-F5B9-5A4E-929B-9FB9ABF2E8CA}" type="presParOf" srcId="{0D8E85E5-3643-3647-A416-C6D6693E53C5}" destId="{B33E7483-CF04-6740-BBF3-111D86100F25}" srcOrd="5" destOrd="0" presId="urn:microsoft.com/office/officeart/2005/8/layout/vList4"/>
    <dgm:cxn modelId="{6985693C-772F-AC4F-B846-D4D2690814F4}" type="presParOf" srcId="{0D8E85E5-3643-3647-A416-C6D6693E53C5}" destId="{006EF816-5B1D-D742-8741-470757DF62D2}" srcOrd="6" destOrd="0" presId="urn:microsoft.com/office/officeart/2005/8/layout/vList4"/>
    <dgm:cxn modelId="{016DF79B-AE4A-704B-83E1-FB8707636F9C}" type="presParOf" srcId="{006EF816-5B1D-D742-8741-470757DF62D2}" destId="{58EC59AE-D2BC-8B48-898E-8CEF9DBCAFA7}" srcOrd="0" destOrd="0" presId="urn:microsoft.com/office/officeart/2005/8/layout/vList4"/>
    <dgm:cxn modelId="{E1263650-4A1F-864A-9EBC-530888C8D8D8}" type="presParOf" srcId="{006EF816-5B1D-D742-8741-470757DF62D2}" destId="{419A35A8-8B96-E041-9CD2-1868C17D90CD}" srcOrd="1" destOrd="0" presId="urn:microsoft.com/office/officeart/2005/8/layout/vList4"/>
    <dgm:cxn modelId="{D04336D3-1E83-134F-B89C-DD576775135B}" type="presParOf" srcId="{006EF816-5B1D-D742-8741-470757DF62D2}" destId="{8A291A07-3077-0A43-BA74-C4897A7C49BC}"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06EE05-EAC4-5B44-A9E3-F98D6E6BAA50}" type="doc">
      <dgm:prSet loTypeId="urn:microsoft.com/office/officeart/2005/8/layout/vList2" loCatId="process" qsTypeId="urn:microsoft.com/office/officeart/2005/8/quickstyle/simple1" qsCatId="simple" csTypeId="urn:microsoft.com/office/officeart/2005/8/colors/accent1_2" csCatId="accent1" phldr="1"/>
      <dgm:spPr/>
      <dgm:t>
        <a:bodyPr/>
        <a:lstStyle/>
        <a:p>
          <a:endParaRPr lang="en-US"/>
        </a:p>
      </dgm:t>
    </dgm:pt>
    <dgm:pt modelId="{922880A0-295E-294D-B2B5-211119C64CEB}">
      <dgm:prSet/>
      <dgm:spPr>
        <a:solidFill>
          <a:schemeClr val="accent4">
            <a:lumMod val="75000"/>
          </a:schemeClr>
        </a:solidFill>
      </dgm:spPr>
      <dgm:t>
        <a:bodyPr/>
        <a:lstStyle/>
        <a:p>
          <a:r>
            <a:rPr lang="en-US" dirty="0"/>
            <a:t>What does — or could — your office do that builds counter-narratives in Aurora’s positionality?</a:t>
          </a:r>
        </a:p>
      </dgm:t>
    </dgm:pt>
    <dgm:pt modelId="{249698FE-57CB-BB43-B1FA-36093C96A310}" type="parTrans" cxnId="{E7109B20-5D7C-2148-9BF2-E2225ABC410E}">
      <dgm:prSet/>
      <dgm:spPr/>
      <dgm:t>
        <a:bodyPr/>
        <a:lstStyle/>
        <a:p>
          <a:endParaRPr lang="en-US"/>
        </a:p>
      </dgm:t>
    </dgm:pt>
    <dgm:pt modelId="{0070F6D2-F5F3-A346-89C9-F7F448DC2C7B}" type="sibTrans" cxnId="{E7109B20-5D7C-2148-9BF2-E2225ABC410E}">
      <dgm:prSet/>
      <dgm:spPr/>
      <dgm:t>
        <a:bodyPr/>
        <a:lstStyle/>
        <a:p>
          <a:endParaRPr lang="en-US"/>
        </a:p>
      </dgm:t>
    </dgm:pt>
    <dgm:pt modelId="{748570DE-B60A-134E-B9D1-99D5D9261F04}">
      <dgm:prSet/>
      <dgm:spPr>
        <a:solidFill>
          <a:schemeClr val="accent4">
            <a:lumMod val="75000"/>
          </a:schemeClr>
        </a:solidFill>
      </dgm:spPr>
      <dgm:t>
        <a:bodyPr/>
        <a:lstStyle/>
        <a:p>
          <a:r>
            <a:rPr lang="en-US" dirty="0"/>
            <a:t>We’ll raise the gold sliders; pulls come down only where practice genuinely removes one.</a:t>
          </a:r>
        </a:p>
      </dgm:t>
      <dgm:extLst>
        <a:ext uri="{E40237B7-FDA0-4F09-8148-C483321AD2D9}">
          <dgm14:cNvPr xmlns:dgm14="http://schemas.microsoft.com/office/drawing/2010/diagram" id="0" name="" descr="•What does — or could — your office do that builds counter-narratives in Aurora’s positionality?&#10;•We’ll raise the gold sliders; pulls come down only where practice genuinely removes one.&#10;"/>
        </a:ext>
      </dgm:extLst>
    </dgm:pt>
    <dgm:pt modelId="{0F1D385A-9771-384E-B58D-638722459CCC}" type="parTrans" cxnId="{E0D56856-3ED1-2945-A4EF-2C26CB2AD779}">
      <dgm:prSet/>
      <dgm:spPr/>
      <dgm:t>
        <a:bodyPr/>
        <a:lstStyle/>
        <a:p>
          <a:endParaRPr lang="en-US"/>
        </a:p>
      </dgm:t>
    </dgm:pt>
    <dgm:pt modelId="{77B08DAE-82A3-8745-8DD6-252A750877B0}" type="sibTrans" cxnId="{E0D56856-3ED1-2945-A4EF-2C26CB2AD779}">
      <dgm:prSet/>
      <dgm:spPr/>
      <dgm:t>
        <a:bodyPr/>
        <a:lstStyle/>
        <a:p>
          <a:endParaRPr lang="en-US"/>
        </a:p>
      </dgm:t>
    </dgm:pt>
    <dgm:pt modelId="{40238F49-E80D-BB40-B309-D8D7D19C84DD}" type="pres">
      <dgm:prSet presAssocID="{3806EE05-EAC4-5B44-A9E3-F98D6E6BAA50}" presName="linear" presStyleCnt="0">
        <dgm:presLayoutVars>
          <dgm:animLvl val="lvl"/>
          <dgm:resizeHandles val="exact"/>
        </dgm:presLayoutVars>
      </dgm:prSet>
      <dgm:spPr/>
    </dgm:pt>
    <dgm:pt modelId="{3132E916-FC42-FD4D-B9E8-C8156F4F4658}" type="pres">
      <dgm:prSet presAssocID="{922880A0-295E-294D-B2B5-211119C64CEB}" presName="parentText" presStyleLbl="node1" presStyleIdx="0" presStyleCnt="2">
        <dgm:presLayoutVars>
          <dgm:chMax val="0"/>
          <dgm:bulletEnabled val="1"/>
        </dgm:presLayoutVars>
      </dgm:prSet>
      <dgm:spPr/>
    </dgm:pt>
    <dgm:pt modelId="{4264EE9C-11DE-1444-A19A-38CE746D58B2}" type="pres">
      <dgm:prSet presAssocID="{0070F6D2-F5F3-A346-89C9-F7F448DC2C7B}" presName="spacer" presStyleCnt="0"/>
      <dgm:spPr/>
    </dgm:pt>
    <dgm:pt modelId="{0B4FBBB1-40B7-444C-ACFB-3D0A5F6FA208}" type="pres">
      <dgm:prSet presAssocID="{748570DE-B60A-134E-B9D1-99D5D9261F04}" presName="parentText" presStyleLbl="node1" presStyleIdx="1" presStyleCnt="2">
        <dgm:presLayoutVars>
          <dgm:chMax val="0"/>
          <dgm:bulletEnabled val="1"/>
        </dgm:presLayoutVars>
      </dgm:prSet>
      <dgm:spPr/>
    </dgm:pt>
  </dgm:ptLst>
  <dgm:cxnLst>
    <dgm:cxn modelId="{10E63B1A-FD5B-F54D-8F55-84380B5C4F1A}" type="presOf" srcId="{748570DE-B60A-134E-B9D1-99D5D9261F04}" destId="{0B4FBBB1-40B7-444C-ACFB-3D0A5F6FA208}" srcOrd="0" destOrd="0" presId="urn:microsoft.com/office/officeart/2005/8/layout/vList2"/>
    <dgm:cxn modelId="{E7109B20-5D7C-2148-9BF2-E2225ABC410E}" srcId="{3806EE05-EAC4-5B44-A9E3-F98D6E6BAA50}" destId="{922880A0-295E-294D-B2B5-211119C64CEB}" srcOrd="0" destOrd="0" parTransId="{249698FE-57CB-BB43-B1FA-36093C96A310}" sibTransId="{0070F6D2-F5F3-A346-89C9-F7F448DC2C7B}"/>
    <dgm:cxn modelId="{E0D56856-3ED1-2945-A4EF-2C26CB2AD779}" srcId="{3806EE05-EAC4-5B44-A9E3-F98D6E6BAA50}" destId="{748570DE-B60A-134E-B9D1-99D5D9261F04}" srcOrd="1" destOrd="0" parTransId="{0F1D385A-9771-384E-B58D-638722459CCC}" sibTransId="{77B08DAE-82A3-8745-8DD6-252A750877B0}"/>
    <dgm:cxn modelId="{D02EB7A8-E7D0-1047-B7CA-95F2414BD74F}" type="presOf" srcId="{922880A0-295E-294D-B2B5-211119C64CEB}" destId="{3132E916-FC42-FD4D-B9E8-C8156F4F4658}" srcOrd="0" destOrd="0" presId="urn:microsoft.com/office/officeart/2005/8/layout/vList2"/>
    <dgm:cxn modelId="{0BE7A1D3-322B-BF4E-867F-F4236D48BA9F}" type="presOf" srcId="{3806EE05-EAC4-5B44-A9E3-F98D6E6BAA50}" destId="{40238F49-E80D-BB40-B309-D8D7D19C84DD}" srcOrd="0" destOrd="0" presId="urn:microsoft.com/office/officeart/2005/8/layout/vList2"/>
    <dgm:cxn modelId="{7E8EB776-FA60-0641-B65C-F7294F1CCE72}" type="presParOf" srcId="{40238F49-E80D-BB40-B309-D8D7D19C84DD}" destId="{3132E916-FC42-FD4D-B9E8-C8156F4F4658}" srcOrd="0" destOrd="0" presId="urn:microsoft.com/office/officeart/2005/8/layout/vList2"/>
    <dgm:cxn modelId="{7B46471B-99EA-0E41-8AD0-699FB654F7E8}" type="presParOf" srcId="{40238F49-E80D-BB40-B309-D8D7D19C84DD}" destId="{4264EE9C-11DE-1444-A19A-38CE746D58B2}" srcOrd="1" destOrd="0" presId="urn:microsoft.com/office/officeart/2005/8/layout/vList2"/>
    <dgm:cxn modelId="{3F95EE9F-1F97-4D44-ABAC-86E0087689D7}" type="presParOf" srcId="{40238F49-E80D-BB40-B309-D8D7D19C84DD}" destId="{0B4FBBB1-40B7-444C-ACFB-3D0A5F6FA208}" srcOrd="2" destOrd="0" presId="urn:microsoft.com/office/officeart/2005/8/layout/vList2"/>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7A350E9-8A53-3E4C-818B-3D09AF139FA6}" type="doc">
      <dgm:prSet loTypeId="urn:microsoft.com/office/officeart/2008/layout/PictureStrips" loCatId="process" qsTypeId="urn:microsoft.com/office/officeart/2005/8/quickstyle/3d2" qsCatId="3D" csTypeId="urn:microsoft.com/office/officeart/2005/8/colors/accent6_2" csCatId="accent6" phldr="1"/>
      <dgm:spPr/>
      <dgm:t>
        <a:bodyPr/>
        <a:lstStyle/>
        <a:p>
          <a:endParaRPr lang="en-US"/>
        </a:p>
      </dgm:t>
    </dgm:pt>
    <dgm:pt modelId="{6B97CCD5-F92F-F741-AA69-350B0FD3AB8C}">
      <dgm:prSet/>
      <dgm:spPr/>
      <dgm:t>
        <a:bodyPr/>
        <a:lstStyle/>
        <a:p>
          <a:r>
            <a:rPr lang="en-US" dirty="0"/>
            <a:t>Try pushing where reinforcers are still low — the slider will not move!!</a:t>
          </a:r>
        </a:p>
      </dgm:t>
    </dgm:pt>
    <dgm:pt modelId="{AEAA85C4-58E6-2543-ABDC-AFF2E784F2FF}" type="parTrans" cxnId="{A407DE7E-EB62-6D4F-BBE8-6C44598E0F6C}">
      <dgm:prSet/>
      <dgm:spPr/>
      <dgm:t>
        <a:bodyPr/>
        <a:lstStyle/>
        <a:p>
          <a:endParaRPr lang="en-US"/>
        </a:p>
      </dgm:t>
    </dgm:pt>
    <dgm:pt modelId="{1F3E9F66-7A78-E14C-81E5-C9B8AF4A1D13}" type="sibTrans" cxnId="{A407DE7E-EB62-6D4F-BBE8-6C44598E0F6C}">
      <dgm:prSet phldrT="2" phldr="0"/>
      <dgm:spPr/>
      <dgm:t>
        <a:bodyPr/>
        <a:lstStyle/>
        <a:p>
          <a:endParaRPr lang="en-US" dirty="0"/>
        </a:p>
      </dgm:t>
    </dgm:pt>
    <dgm:pt modelId="{D9E37839-EEA5-AC47-90EA-EC8043DC6545}">
      <dgm:prSet/>
      <dgm:spPr>
        <a:ln>
          <a:solidFill>
            <a:srgbClr val="FF0000"/>
          </a:solidFill>
        </a:ln>
      </dgm:spPr>
      <dgm:t>
        <a:bodyPr/>
        <a:lstStyle/>
        <a:p>
          <a:r>
            <a:rPr lang="en-US" dirty="0"/>
            <a:t>Try again when a reinforcement is in place. Notice how much further the student can push. </a:t>
          </a:r>
          <a:endParaRPr lang="en-US" b="1" dirty="0"/>
        </a:p>
      </dgm:t>
    </dgm:pt>
    <dgm:pt modelId="{7AB15FA0-471C-5A4E-8B27-A42B61FE25AC}" type="parTrans" cxnId="{E37F585D-E453-6449-B20A-D0E103648A20}">
      <dgm:prSet/>
      <dgm:spPr/>
      <dgm:t>
        <a:bodyPr/>
        <a:lstStyle/>
        <a:p>
          <a:endParaRPr lang="en-US"/>
        </a:p>
      </dgm:t>
    </dgm:pt>
    <dgm:pt modelId="{0C0EC7CB-E251-274A-AC5B-D9474BE4D83F}" type="sibTrans" cxnId="{E37F585D-E453-6449-B20A-D0E103648A20}">
      <dgm:prSet phldrT="3" phldr="0"/>
      <dgm:spPr/>
    </dgm:pt>
    <dgm:pt modelId="{02D5DA08-850D-DC40-867A-62BB7B7BA4D2}">
      <dgm:prSet/>
      <dgm:spPr/>
      <dgm:t>
        <a:bodyPr/>
        <a:lstStyle/>
        <a:p>
          <a:r>
            <a:rPr lang="en-US" dirty="0"/>
            <a:t>Name a push — a way Aurora acts on the system.</a:t>
          </a:r>
        </a:p>
      </dgm:t>
    </dgm:pt>
    <dgm:pt modelId="{1DB85932-2111-F84F-8EB3-B107698BD6C6}" type="parTrans" cxnId="{7B5D4DB4-01DD-8947-8015-68E73D886230}">
      <dgm:prSet/>
      <dgm:spPr/>
      <dgm:t>
        <a:bodyPr/>
        <a:lstStyle/>
        <a:p>
          <a:endParaRPr lang="en-US"/>
        </a:p>
      </dgm:t>
    </dgm:pt>
    <dgm:pt modelId="{3F31F025-1991-6742-8F89-B1884EE921DE}" type="sibTrans" cxnId="{7B5D4DB4-01DD-8947-8015-68E73D886230}">
      <dgm:prSet/>
      <dgm:spPr/>
      <dgm:t>
        <a:bodyPr/>
        <a:lstStyle/>
        <a:p>
          <a:endParaRPr lang="en-US"/>
        </a:p>
      </dgm:t>
    </dgm:pt>
    <dgm:pt modelId="{FF908AD3-08DC-954B-A0DA-ACBDB53849CC}" type="pres">
      <dgm:prSet presAssocID="{F7A350E9-8A53-3E4C-818B-3D09AF139FA6}" presName="Name0" presStyleCnt="0">
        <dgm:presLayoutVars>
          <dgm:dir/>
          <dgm:resizeHandles val="exact"/>
        </dgm:presLayoutVars>
      </dgm:prSet>
      <dgm:spPr/>
    </dgm:pt>
    <dgm:pt modelId="{9A132810-6200-B84A-855D-FFFB88015B1B}" type="pres">
      <dgm:prSet presAssocID="{02D5DA08-850D-DC40-867A-62BB7B7BA4D2}" presName="composite" presStyleCnt="0"/>
      <dgm:spPr/>
    </dgm:pt>
    <dgm:pt modelId="{612F3B03-8030-124C-85CA-8398AA01D5DD}" type="pres">
      <dgm:prSet presAssocID="{02D5DA08-850D-DC40-867A-62BB7B7BA4D2}" presName="rect1" presStyleLbl="trAlignAcc1" presStyleIdx="0" presStyleCnt="3">
        <dgm:presLayoutVars>
          <dgm:bulletEnabled val="1"/>
        </dgm:presLayoutVars>
      </dgm:prSet>
      <dgm:spPr/>
    </dgm:pt>
    <dgm:pt modelId="{E0715936-D392-BE41-BC39-42E0F6425FA7}" type="pres">
      <dgm:prSet presAssocID="{02D5DA08-850D-DC40-867A-62BB7B7BA4D2}" presName="rect2" presStyleLbl="fgImgPlace1" presStyleIdx="0" presStyleCnt="3"/>
      <dgm:spPr>
        <a:blipFill dpi="0" rotWithShape="1">
          <a:blip xmlns:r="http://schemas.openxmlformats.org/officeDocument/2006/relationships">
            <a:extLst>
              <a:ext uri="{96DAC541-7B7A-43D3-8B79-37D633B846F1}">
                <asvg:svgBlip xmlns:asvg="http://schemas.microsoft.com/office/drawing/2016/SVG/main" r:embed="rId1"/>
              </a:ext>
            </a:extLst>
          </a:blip>
          <a:srcRect/>
          <a:stretch>
            <a:fillRect l="-25000" r="-25000"/>
          </a:stretch>
        </a:blipFill>
      </dgm:spPr>
      <dgm:extLst>
        <a:ext uri="{E40237B7-FDA0-4F09-8148-C483321AD2D9}">
          <dgm14:cNvPr xmlns:dgm14="http://schemas.microsoft.com/office/drawing/2010/diagram" id="0" name="" descr="Badge 1 with solid fill"/>
        </a:ext>
      </dgm:extLst>
    </dgm:pt>
    <dgm:pt modelId="{FA63DEAD-8E79-FF45-B9D9-8603E069F805}" type="pres">
      <dgm:prSet presAssocID="{3F31F025-1991-6742-8F89-B1884EE921DE}" presName="sibTrans" presStyleCnt="0"/>
      <dgm:spPr/>
    </dgm:pt>
    <dgm:pt modelId="{9F3278CF-5D81-4B47-8C8B-00CE49F67BB6}" type="pres">
      <dgm:prSet presAssocID="{6B97CCD5-F92F-F741-AA69-350B0FD3AB8C}" presName="composite" presStyleCnt="0"/>
      <dgm:spPr/>
    </dgm:pt>
    <dgm:pt modelId="{A672D857-2E6B-4A4E-8E8E-DEA47E633DCE}" type="pres">
      <dgm:prSet presAssocID="{6B97CCD5-F92F-F741-AA69-350B0FD3AB8C}" presName="rect1" presStyleLbl="trAlignAcc1" presStyleIdx="1" presStyleCnt="3">
        <dgm:presLayoutVars>
          <dgm:bulletEnabled val="1"/>
        </dgm:presLayoutVars>
      </dgm:prSet>
      <dgm:spPr/>
    </dgm:pt>
    <dgm:pt modelId="{D43E428B-E266-594F-BF7B-5CEACBC404AF}" type="pres">
      <dgm:prSet presAssocID="{6B97CCD5-F92F-F741-AA69-350B0FD3AB8C}" presName="rect2" presStyleLbl="fgImgPlac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Badge with solid fill"/>
        </a:ext>
      </dgm:extLst>
    </dgm:pt>
    <dgm:pt modelId="{B6A3F004-1A24-5F4E-8D1B-8F9829FEDF79}" type="pres">
      <dgm:prSet presAssocID="{1F3E9F66-7A78-E14C-81E5-C9B8AF4A1D13}" presName="sibTrans" presStyleCnt="0"/>
      <dgm:spPr/>
    </dgm:pt>
    <dgm:pt modelId="{328FA07F-1BB6-9A4F-9973-5507F261217B}" type="pres">
      <dgm:prSet presAssocID="{D9E37839-EEA5-AC47-90EA-EC8043DC6545}" presName="composite" presStyleCnt="0"/>
      <dgm:spPr/>
    </dgm:pt>
    <dgm:pt modelId="{B2DE6D48-900D-9B4F-B99C-65F81009FCF6}" type="pres">
      <dgm:prSet presAssocID="{D9E37839-EEA5-AC47-90EA-EC8043DC6545}" presName="rect1" presStyleLbl="trAlignAcc1" presStyleIdx="2" presStyleCnt="3">
        <dgm:presLayoutVars>
          <dgm:bulletEnabled val="1"/>
        </dgm:presLayoutVars>
      </dgm:prSet>
      <dgm:spPr/>
    </dgm:pt>
    <dgm:pt modelId="{E3A5422F-BD9D-9448-9055-598C9FFB9404}" type="pres">
      <dgm:prSet presAssocID="{D9E37839-EEA5-AC47-90EA-EC8043DC6545}" presName="rect2" presStyleLbl="fgImgPlac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l="-25000" r="-25000"/>
          </a:stretch>
        </a:blipFill>
      </dgm:spPr>
      <dgm:extLst>
        <a:ext uri="{E40237B7-FDA0-4F09-8148-C483321AD2D9}">
          <dgm14:cNvPr xmlns:dgm14="http://schemas.microsoft.com/office/drawing/2010/diagram" id="0" name="" descr="Badge 3 with solid fill"/>
        </a:ext>
      </dgm:extLst>
    </dgm:pt>
  </dgm:ptLst>
  <dgm:cxnLst>
    <dgm:cxn modelId="{961D9910-8808-4945-8CC8-89A4139272DA}" type="presOf" srcId="{D9E37839-EEA5-AC47-90EA-EC8043DC6545}" destId="{B2DE6D48-900D-9B4F-B99C-65F81009FCF6}" srcOrd="0" destOrd="0" presId="urn:microsoft.com/office/officeart/2008/layout/PictureStrips"/>
    <dgm:cxn modelId="{5763902E-E797-B847-8D18-AC1A3B795C43}" type="presOf" srcId="{6B97CCD5-F92F-F741-AA69-350B0FD3AB8C}" destId="{A672D857-2E6B-4A4E-8E8E-DEA47E633DCE}" srcOrd="0" destOrd="0" presId="urn:microsoft.com/office/officeart/2008/layout/PictureStrips"/>
    <dgm:cxn modelId="{E37F585D-E453-6449-B20A-D0E103648A20}" srcId="{F7A350E9-8A53-3E4C-818B-3D09AF139FA6}" destId="{D9E37839-EEA5-AC47-90EA-EC8043DC6545}" srcOrd="2" destOrd="0" parTransId="{7AB15FA0-471C-5A4E-8B27-A42B61FE25AC}" sibTransId="{0C0EC7CB-E251-274A-AC5B-D9474BE4D83F}"/>
    <dgm:cxn modelId="{A407DE7E-EB62-6D4F-BBE8-6C44598E0F6C}" srcId="{F7A350E9-8A53-3E4C-818B-3D09AF139FA6}" destId="{6B97CCD5-F92F-F741-AA69-350B0FD3AB8C}" srcOrd="1" destOrd="0" parTransId="{AEAA85C4-58E6-2543-ABDC-AFF2E784F2FF}" sibTransId="{1F3E9F66-7A78-E14C-81E5-C9B8AF4A1D13}"/>
    <dgm:cxn modelId="{B0843AB0-17BD-0B4A-965C-A29A2AB47942}" type="presOf" srcId="{02D5DA08-850D-DC40-867A-62BB7B7BA4D2}" destId="{612F3B03-8030-124C-85CA-8398AA01D5DD}" srcOrd="0" destOrd="0" presId="urn:microsoft.com/office/officeart/2008/layout/PictureStrips"/>
    <dgm:cxn modelId="{7B5D4DB4-01DD-8947-8015-68E73D886230}" srcId="{F7A350E9-8A53-3E4C-818B-3D09AF139FA6}" destId="{02D5DA08-850D-DC40-867A-62BB7B7BA4D2}" srcOrd="0" destOrd="0" parTransId="{1DB85932-2111-F84F-8EB3-B107698BD6C6}" sibTransId="{3F31F025-1991-6742-8F89-B1884EE921DE}"/>
    <dgm:cxn modelId="{2F3CF2D4-1D19-BC45-AD78-9874ED459AF8}" type="presOf" srcId="{F7A350E9-8A53-3E4C-818B-3D09AF139FA6}" destId="{FF908AD3-08DC-954B-A0DA-ACBDB53849CC}" srcOrd="0" destOrd="0" presId="urn:microsoft.com/office/officeart/2008/layout/PictureStrips"/>
    <dgm:cxn modelId="{5C79CD84-6600-EB49-9EA5-D7251A5154FD}" type="presParOf" srcId="{FF908AD3-08DC-954B-A0DA-ACBDB53849CC}" destId="{9A132810-6200-B84A-855D-FFFB88015B1B}" srcOrd="0" destOrd="0" presId="urn:microsoft.com/office/officeart/2008/layout/PictureStrips"/>
    <dgm:cxn modelId="{87978734-E724-9C44-B413-8CFEE5322D89}" type="presParOf" srcId="{9A132810-6200-B84A-855D-FFFB88015B1B}" destId="{612F3B03-8030-124C-85CA-8398AA01D5DD}" srcOrd="0" destOrd="0" presId="urn:microsoft.com/office/officeart/2008/layout/PictureStrips"/>
    <dgm:cxn modelId="{FEA65316-AB38-8944-A01A-D981C869CDD4}" type="presParOf" srcId="{9A132810-6200-B84A-855D-FFFB88015B1B}" destId="{E0715936-D392-BE41-BC39-42E0F6425FA7}" srcOrd="1" destOrd="0" presId="urn:microsoft.com/office/officeart/2008/layout/PictureStrips"/>
    <dgm:cxn modelId="{AB4522D6-316F-294B-BB07-B61C3A0DB045}" type="presParOf" srcId="{FF908AD3-08DC-954B-A0DA-ACBDB53849CC}" destId="{FA63DEAD-8E79-FF45-B9D9-8603E069F805}" srcOrd="1" destOrd="0" presId="urn:microsoft.com/office/officeart/2008/layout/PictureStrips"/>
    <dgm:cxn modelId="{42D83943-B017-BC4E-B53A-E8DB51A7B236}" type="presParOf" srcId="{FF908AD3-08DC-954B-A0DA-ACBDB53849CC}" destId="{9F3278CF-5D81-4B47-8C8B-00CE49F67BB6}" srcOrd="2" destOrd="0" presId="urn:microsoft.com/office/officeart/2008/layout/PictureStrips"/>
    <dgm:cxn modelId="{645ECE78-F115-404B-BECE-2E6F0ED986DA}" type="presParOf" srcId="{9F3278CF-5D81-4B47-8C8B-00CE49F67BB6}" destId="{A672D857-2E6B-4A4E-8E8E-DEA47E633DCE}" srcOrd="0" destOrd="0" presId="urn:microsoft.com/office/officeart/2008/layout/PictureStrips"/>
    <dgm:cxn modelId="{FEBA8C40-F287-304B-AB9A-8C0542224690}" type="presParOf" srcId="{9F3278CF-5D81-4B47-8C8B-00CE49F67BB6}" destId="{D43E428B-E266-594F-BF7B-5CEACBC404AF}" srcOrd="1" destOrd="0" presId="urn:microsoft.com/office/officeart/2008/layout/PictureStrips"/>
    <dgm:cxn modelId="{D5A29BA2-4BC4-8D4A-B15E-CC5685C30A3F}" type="presParOf" srcId="{FF908AD3-08DC-954B-A0DA-ACBDB53849CC}" destId="{B6A3F004-1A24-5F4E-8D1B-8F9829FEDF79}" srcOrd="3" destOrd="0" presId="urn:microsoft.com/office/officeart/2008/layout/PictureStrips"/>
    <dgm:cxn modelId="{0FF740D5-B1CD-8742-8A97-B8E5DFFAE2B1}" type="presParOf" srcId="{FF908AD3-08DC-954B-A0DA-ACBDB53849CC}" destId="{328FA07F-1BB6-9A4F-9973-5507F261217B}" srcOrd="4" destOrd="0" presId="urn:microsoft.com/office/officeart/2008/layout/PictureStrips"/>
    <dgm:cxn modelId="{ED5B2CCA-A78C-9948-9167-1EEE50F9D4D7}" type="presParOf" srcId="{328FA07F-1BB6-9A4F-9973-5507F261217B}" destId="{B2DE6D48-900D-9B4F-B99C-65F81009FCF6}" srcOrd="0" destOrd="0" presId="urn:microsoft.com/office/officeart/2008/layout/PictureStrips"/>
    <dgm:cxn modelId="{1DF288CB-0E5A-D94A-800B-81EE1C034334}" type="presParOf" srcId="{328FA07F-1BB6-9A4F-9973-5507F261217B}" destId="{E3A5422F-BD9D-9448-9055-598C9FFB9404}" srcOrd="1" destOrd="0" presId="urn:microsoft.com/office/officeart/2008/layout/PictureStrip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FE54B4-D5AC-324F-B574-D8587B70BE40}" type="doc">
      <dgm:prSet loTypeId="urn:microsoft.com/office/officeart/2005/8/layout/vList4" loCatId="process" qsTypeId="urn:microsoft.com/office/officeart/2005/8/quickstyle/3d1" qsCatId="3D" csTypeId="urn:microsoft.com/office/officeart/2005/8/colors/colorful1" csCatId="colorful" phldr="1"/>
      <dgm:spPr/>
      <dgm:t>
        <a:bodyPr/>
        <a:lstStyle/>
        <a:p>
          <a:endParaRPr lang="en-US"/>
        </a:p>
      </dgm:t>
    </dgm:pt>
    <dgm:pt modelId="{8EE4ECA0-9F96-294D-A451-231F7FF3D6A5}">
      <dgm:prSet/>
      <dgm:spPr/>
      <dgm:t>
        <a:bodyPr/>
        <a:lstStyle/>
        <a:p>
          <a:r>
            <a:rPr lang="en-US" dirty="0"/>
            <a:t>Theoretical foundations</a:t>
          </a:r>
        </a:p>
      </dgm:t>
    </dgm:pt>
    <dgm:pt modelId="{8DDF19D4-D64F-D442-BB2F-347AC564C10E}" type="parTrans" cxnId="{5C098914-54A5-4D4E-981D-5908EC49203A}">
      <dgm:prSet/>
      <dgm:spPr/>
      <dgm:t>
        <a:bodyPr/>
        <a:lstStyle/>
        <a:p>
          <a:endParaRPr lang="en-US"/>
        </a:p>
      </dgm:t>
    </dgm:pt>
    <dgm:pt modelId="{A8ADCA7B-334E-604B-8FA4-C75FD885345A}" type="sibTrans" cxnId="{5C098914-54A5-4D4E-981D-5908EC49203A}">
      <dgm:prSet/>
      <dgm:spPr/>
      <dgm:t>
        <a:bodyPr/>
        <a:lstStyle/>
        <a:p>
          <a:endParaRPr lang="en-US"/>
        </a:p>
      </dgm:t>
    </dgm:pt>
    <dgm:pt modelId="{CAA0E991-840F-F340-BC5C-3EE0B53E91AE}">
      <dgm:prSet/>
      <dgm:spPr/>
      <dgm:t>
        <a:bodyPr/>
        <a:lstStyle/>
        <a:p>
          <a:r>
            <a:rPr lang="en-US" dirty="0"/>
            <a:t>Applying dynamic forces &amp; salience</a:t>
          </a:r>
        </a:p>
      </dgm:t>
    </dgm:pt>
    <dgm:pt modelId="{B6BCD2C9-F055-7E43-8971-F3C35301014E}" type="parTrans" cxnId="{E8B55EA6-D93F-5D48-8023-4FA52722E6CA}">
      <dgm:prSet/>
      <dgm:spPr/>
      <dgm:t>
        <a:bodyPr/>
        <a:lstStyle/>
        <a:p>
          <a:endParaRPr lang="en-US"/>
        </a:p>
      </dgm:t>
    </dgm:pt>
    <dgm:pt modelId="{95A97C73-863F-3B45-8AF1-B62154512F1D}" type="sibTrans" cxnId="{E8B55EA6-D93F-5D48-8023-4FA52722E6CA}">
      <dgm:prSet/>
      <dgm:spPr/>
      <dgm:t>
        <a:bodyPr/>
        <a:lstStyle/>
        <a:p>
          <a:endParaRPr lang="en-US"/>
        </a:p>
      </dgm:t>
    </dgm:pt>
    <dgm:pt modelId="{6A427CA0-24F4-6E4C-85BA-A0E79F792D9D}">
      <dgm:prSet custT="1"/>
      <dgm:spPr/>
      <dgm:t>
        <a:bodyPr/>
        <a:lstStyle/>
        <a:p>
          <a:r>
            <a:rPr lang="en-US" sz="5400" dirty="0"/>
            <a:t>Debrief and takeaways</a:t>
          </a:r>
        </a:p>
      </dgm:t>
    </dgm:pt>
    <dgm:pt modelId="{AD3F493E-21F9-D545-99BC-0A44A6E91FA4}" type="parTrans" cxnId="{B5BCF546-A86E-364D-BEBD-7D57D9ACB881}">
      <dgm:prSet/>
      <dgm:spPr/>
      <dgm:t>
        <a:bodyPr/>
        <a:lstStyle/>
        <a:p>
          <a:endParaRPr lang="en-US"/>
        </a:p>
      </dgm:t>
    </dgm:pt>
    <dgm:pt modelId="{C4B4C741-EF18-5B46-BDD9-FC8D15D753D7}" type="sibTrans" cxnId="{B5BCF546-A86E-364D-BEBD-7D57D9ACB881}">
      <dgm:prSet/>
      <dgm:spPr/>
      <dgm:t>
        <a:bodyPr/>
        <a:lstStyle/>
        <a:p>
          <a:endParaRPr lang="en-US"/>
        </a:p>
      </dgm:t>
    </dgm:pt>
    <dgm:pt modelId="{2DE66153-9EE8-2146-BCAD-27DD9E9B25A3}">
      <dgm:prSet/>
      <dgm:spPr/>
      <dgm:t>
        <a:bodyPr/>
        <a:lstStyle/>
        <a:p>
          <a:r>
            <a:rPr lang="en-US" dirty="0"/>
            <a:t>Introducing elastic positionality</a:t>
          </a:r>
        </a:p>
      </dgm:t>
    </dgm:pt>
    <dgm:pt modelId="{C4162F38-E858-9A4A-A706-1EC3E3BD943B}" type="parTrans" cxnId="{713DCE04-7B4D-584B-9C60-215978B8D67E}">
      <dgm:prSet/>
      <dgm:spPr/>
      <dgm:t>
        <a:bodyPr/>
        <a:lstStyle/>
        <a:p>
          <a:endParaRPr lang="en-US"/>
        </a:p>
      </dgm:t>
    </dgm:pt>
    <dgm:pt modelId="{CDD2FBC2-6FFD-9544-A829-4BFD2DFE315B}" type="sibTrans" cxnId="{713DCE04-7B4D-584B-9C60-215978B8D67E}">
      <dgm:prSet/>
      <dgm:spPr/>
      <dgm:t>
        <a:bodyPr/>
        <a:lstStyle/>
        <a:p>
          <a:endParaRPr lang="en-US"/>
        </a:p>
      </dgm:t>
    </dgm:pt>
    <dgm:pt modelId="{0D8E85E5-3643-3647-A416-C6D6693E53C5}" type="pres">
      <dgm:prSet presAssocID="{E5FE54B4-D5AC-324F-B574-D8587B70BE40}" presName="linear" presStyleCnt="0">
        <dgm:presLayoutVars>
          <dgm:dir/>
          <dgm:resizeHandles val="exact"/>
        </dgm:presLayoutVars>
      </dgm:prSet>
      <dgm:spPr/>
    </dgm:pt>
    <dgm:pt modelId="{52C9CF1E-A0D5-EC43-AD12-D8817EDA4D36}" type="pres">
      <dgm:prSet presAssocID="{8EE4ECA0-9F96-294D-A451-231F7FF3D6A5}" presName="comp" presStyleCnt="0"/>
      <dgm:spPr/>
    </dgm:pt>
    <dgm:pt modelId="{795F3F6A-1941-A242-BE31-820418E48B9F}" type="pres">
      <dgm:prSet presAssocID="{8EE4ECA0-9F96-294D-A451-231F7FF3D6A5}" presName="box" presStyleLbl="node1" presStyleIdx="0" presStyleCnt="4" custLinFactNeighborY="-2675"/>
      <dgm:spPr/>
    </dgm:pt>
    <dgm:pt modelId="{CE8ED97B-8C9F-A147-A9E6-C952542C5913}" type="pres">
      <dgm:prSet presAssocID="{8EE4ECA0-9F96-294D-A451-231F7FF3D6A5}" presName="img" presStyleLbl="fgImgPlac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t="-109000" b="-109000"/>
          </a:stretch>
        </a:blipFill>
      </dgm:spPr>
      <dgm:extLst>
        <a:ext uri="{E40237B7-FDA0-4F09-8148-C483321AD2D9}">
          <dgm14:cNvPr xmlns:dgm14="http://schemas.microsoft.com/office/drawing/2010/diagram" id="0" name="" descr="Badge 1 with solid fill"/>
        </a:ext>
      </dgm:extLst>
    </dgm:pt>
    <dgm:pt modelId="{08611E65-EE24-3948-AB07-F0727E90D403}" type="pres">
      <dgm:prSet presAssocID="{8EE4ECA0-9F96-294D-A451-231F7FF3D6A5}" presName="text" presStyleLbl="node1" presStyleIdx="0" presStyleCnt="4">
        <dgm:presLayoutVars>
          <dgm:bulletEnabled val="1"/>
        </dgm:presLayoutVars>
      </dgm:prSet>
      <dgm:spPr/>
    </dgm:pt>
    <dgm:pt modelId="{84B3A255-5532-C546-B400-1414C18BD929}" type="pres">
      <dgm:prSet presAssocID="{A8ADCA7B-334E-604B-8FA4-C75FD885345A}" presName="spacer" presStyleCnt="0"/>
      <dgm:spPr/>
    </dgm:pt>
    <dgm:pt modelId="{1AFA16E4-6112-5747-80B1-5BB091BD9920}" type="pres">
      <dgm:prSet presAssocID="{2DE66153-9EE8-2146-BCAD-27DD9E9B25A3}" presName="comp" presStyleCnt="0"/>
      <dgm:spPr/>
    </dgm:pt>
    <dgm:pt modelId="{AB012923-AFCB-424F-AA6C-847B478D664D}" type="pres">
      <dgm:prSet presAssocID="{2DE66153-9EE8-2146-BCAD-27DD9E9B25A3}" presName="box" presStyleLbl="node1" presStyleIdx="1" presStyleCnt="4"/>
      <dgm:spPr/>
    </dgm:pt>
    <dgm:pt modelId="{A0A1D83C-4604-904F-A2F3-6B94DB066A46}" type="pres">
      <dgm:prSet presAssocID="{2DE66153-9EE8-2146-BCAD-27DD9E9B25A3}" presName="img" presStyleLbl="fgImgPlac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t="-109000" b="-109000"/>
          </a:stretch>
        </a:blipFill>
      </dgm:spPr>
      <dgm:extLst>
        <a:ext uri="{E40237B7-FDA0-4F09-8148-C483321AD2D9}">
          <dgm14:cNvPr xmlns:dgm14="http://schemas.microsoft.com/office/drawing/2010/diagram" id="0" name="" descr="Badge with solid fill"/>
        </a:ext>
      </dgm:extLst>
    </dgm:pt>
    <dgm:pt modelId="{E754AA0D-D807-C24A-9EF6-A4061B3E7347}" type="pres">
      <dgm:prSet presAssocID="{2DE66153-9EE8-2146-BCAD-27DD9E9B25A3}" presName="text" presStyleLbl="node1" presStyleIdx="1" presStyleCnt="4">
        <dgm:presLayoutVars>
          <dgm:bulletEnabled val="1"/>
        </dgm:presLayoutVars>
      </dgm:prSet>
      <dgm:spPr/>
    </dgm:pt>
    <dgm:pt modelId="{19126B89-C6B7-BA44-8CEE-B258FA0E1CA2}" type="pres">
      <dgm:prSet presAssocID="{CDD2FBC2-6FFD-9544-A829-4BFD2DFE315B}" presName="spacer" presStyleCnt="0"/>
      <dgm:spPr/>
    </dgm:pt>
    <dgm:pt modelId="{E4FC4EC4-B3FA-D242-8922-E6E405F80D31}" type="pres">
      <dgm:prSet presAssocID="{CAA0E991-840F-F340-BC5C-3EE0B53E91AE}" presName="comp" presStyleCnt="0"/>
      <dgm:spPr/>
    </dgm:pt>
    <dgm:pt modelId="{13FE0C95-85F4-9A41-B328-5F241A7CA275}" type="pres">
      <dgm:prSet presAssocID="{CAA0E991-840F-F340-BC5C-3EE0B53E91AE}" presName="box" presStyleLbl="node1" presStyleIdx="2" presStyleCnt="4"/>
      <dgm:spPr/>
    </dgm:pt>
    <dgm:pt modelId="{26F71FF2-9ED8-0242-94E2-D8844C6642A2}" type="pres">
      <dgm:prSet presAssocID="{CAA0E991-840F-F340-BC5C-3EE0B53E91AE}" presName="img" presStyleLbl="fgImgPlac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t="-109000" b="-109000"/>
          </a:stretch>
        </a:blipFill>
      </dgm:spPr>
      <dgm:extLst>
        <a:ext uri="{E40237B7-FDA0-4F09-8148-C483321AD2D9}">
          <dgm14:cNvPr xmlns:dgm14="http://schemas.microsoft.com/office/drawing/2010/diagram" id="0" name="" descr="Badge 3 with solid fill"/>
        </a:ext>
      </dgm:extLst>
    </dgm:pt>
    <dgm:pt modelId="{6137489D-0476-734C-831D-350F138C4F43}" type="pres">
      <dgm:prSet presAssocID="{CAA0E991-840F-F340-BC5C-3EE0B53E91AE}" presName="text" presStyleLbl="node1" presStyleIdx="2" presStyleCnt="4">
        <dgm:presLayoutVars>
          <dgm:bulletEnabled val="1"/>
        </dgm:presLayoutVars>
      </dgm:prSet>
      <dgm:spPr/>
    </dgm:pt>
    <dgm:pt modelId="{B33E7483-CF04-6740-BBF3-111D86100F25}" type="pres">
      <dgm:prSet presAssocID="{95A97C73-863F-3B45-8AF1-B62154512F1D}" presName="spacer" presStyleCnt="0"/>
      <dgm:spPr/>
    </dgm:pt>
    <dgm:pt modelId="{006EF816-5B1D-D742-8741-470757DF62D2}" type="pres">
      <dgm:prSet presAssocID="{6A427CA0-24F4-6E4C-85BA-A0E79F792D9D}" presName="comp" presStyleCnt="0"/>
      <dgm:spPr/>
    </dgm:pt>
    <dgm:pt modelId="{58EC59AE-D2BC-8B48-898E-8CEF9DBCAFA7}" type="pres">
      <dgm:prSet presAssocID="{6A427CA0-24F4-6E4C-85BA-A0E79F792D9D}" presName="box" presStyleLbl="node1" presStyleIdx="3" presStyleCnt="4" custScaleY="376933"/>
      <dgm:spPr/>
    </dgm:pt>
    <dgm:pt modelId="{419A35A8-8B96-E041-9CD2-1868C17D90CD}" type="pres">
      <dgm:prSet presAssocID="{6A427CA0-24F4-6E4C-85BA-A0E79F792D9D}" presName="img" presStyleLbl="fgImgPlac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t="-109000" b="-109000"/>
          </a:stretch>
        </a:blipFill>
      </dgm:spPr>
      <dgm:extLst>
        <a:ext uri="{E40237B7-FDA0-4F09-8148-C483321AD2D9}">
          <dgm14:cNvPr xmlns:dgm14="http://schemas.microsoft.com/office/drawing/2010/diagram" id="0" name="" descr="Badge 4 with solid fill"/>
        </a:ext>
      </dgm:extLst>
    </dgm:pt>
    <dgm:pt modelId="{8A291A07-3077-0A43-BA74-C4897A7C49BC}" type="pres">
      <dgm:prSet presAssocID="{6A427CA0-24F4-6E4C-85BA-A0E79F792D9D}" presName="text" presStyleLbl="node1" presStyleIdx="3" presStyleCnt="4">
        <dgm:presLayoutVars>
          <dgm:bulletEnabled val="1"/>
        </dgm:presLayoutVars>
      </dgm:prSet>
      <dgm:spPr/>
    </dgm:pt>
  </dgm:ptLst>
  <dgm:cxnLst>
    <dgm:cxn modelId="{713DCE04-7B4D-584B-9C60-215978B8D67E}" srcId="{E5FE54B4-D5AC-324F-B574-D8587B70BE40}" destId="{2DE66153-9EE8-2146-BCAD-27DD9E9B25A3}" srcOrd="1" destOrd="0" parTransId="{C4162F38-E858-9A4A-A706-1EC3E3BD943B}" sibTransId="{CDD2FBC2-6FFD-9544-A829-4BFD2DFE315B}"/>
    <dgm:cxn modelId="{5C098914-54A5-4D4E-981D-5908EC49203A}" srcId="{E5FE54B4-D5AC-324F-B574-D8587B70BE40}" destId="{8EE4ECA0-9F96-294D-A451-231F7FF3D6A5}" srcOrd="0" destOrd="0" parTransId="{8DDF19D4-D64F-D442-BB2F-347AC564C10E}" sibTransId="{A8ADCA7B-334E-604B-8FA4-C75FD885345A}"/>
    <dgm:cxn modelId="{5458C123-D281-C34F-9FF1-D2F0D31952A2}" type="presOf" srcId="{6A427CA0-24F4-6E4C-85BA-A0E79F792D9D}" destId="{8A291A07-3077-0A43-BA74-C4897A7C49BC}" srcOrd="1" destOrd="0" presId="urn:microsoft.com/office/officeart/2005/8/layout/vList4"/>
    <dgm:cxn modelId="{11342A25-6E85-344E-8FE5-B33C7C0CB790}" type="presOf" srcId="{E5FE54B4-D5AC-324F-B574-D8587B70BE40}" destId="{0D8E85E5-3643-3647-A416-C6D6693E53C5}" srcOrd="0" destOrd="0" presId="urn:microsoft.com/office/officeart/2005/8/layout/vList4"/>
    <dgm:cxn modelId="{99EE1E31-028B-AB49-AFA1-3542B3B7278D}" type="presOf" srcId="{2DE66153-9EE8-2146-BCAD-27DD9E9B25A3}" destId="{AB012923-AFCB-424F-AA6C-847B478D664D}" srcOrd="0" destOrd="0" presId="urn:microsoft.com/office/officeart/2005/8/layout/vList4"/>
    <dgm:cxn modelId="{B5BCF546-A86E-364D-BEBD-7D57D9ACB881}" srcId="{E5FE54B4-D5AC-324F-B574-D8587B70BE40}" destId="{6A427CA0-24F4-6E4C-85BA-A0E79F792D9D}" srcOrd="3" destOrd="0" parTransId="{AD3F493E-21F9-D545-99BC-0A44A6E91FA4}" sibTransId="{C4B4C741-EF18-5B46-BDD9-FC8D15D753D7}"/>
    <dgm:cxn modelId="{BC28295A-AF7D-7548-9713-1CBE635E96CD}" type="presOf" srcId="{6A427CA0-24F4-6E4C-85BA-A0E79F792D9D}" destId="{58EC59AE-D2BC-8B48-898E-8CEF9DBCAFA7}" srcOrd="0" destOrd="0" presId="urn:microsoft.com/office/officeart/2005/8/layout/vList4"/>
    <dgm:cxn modelId="{7EB6026F-CA59-2C4C-8974-0D3FB118112D}" type="presOf" srcId="{CAA0E991-840F-F340-BC5C-3EE0B53E91AE}" destId="{6137489D-0476-734C-831D-350F138C4F43}" srcOrd="1" destOrd="0" presId="urn:microsoft.com/office/officeart/2005/8/layout/vList4"/>
    <dgm:cxn modelId="{DAE6B16F-2B39-5349-A14D-8CA4D2AD4AF7}" type="presOf" srcId="{2DE66153-9EE8-2146-BCAD-27DD9E9B25A3}" destId="{E754AA0D-D807-C24A-9EF6-A4061B3E7347}" srcOrd="1" destOrd="0" presId="urn:microsoft.com/office/officeart/2005/8/layout/vList4"/>
    <dgm:cxn modelId="{96412F80-CF54-B347-91BC-EDF5BC4EC599}" type="presOf" srcId="{8EE4ECA0-9F96-294D-A451-231F7FF3D6A5}" destId="{795F3F6A-1941-A242-BE31-820418E48B9F}" srcOrd="0" destOrd="0" presId="urn:microsoft.com/office/officeart/2005/8/layout/vList4"/>
    <dgm:cxn modelId="{E8B55EA6-D93F-5D48-8023-4FA52722E6CA}" srcId="{E5FE54B4-D5AC-324F-B574-D8587B70BE40}" destId="{CAA0E991-840F-F340-BC5C-3EE0B53E91AE}" srcOrd="2" destOrd="0" parTransId="{B6BCD2C9-F055-7E43-8971-F3C35301014E}" sibTransId="{95A97C73-863F-3B45-8AF1-B62154512F1D}"/>
    <dgm:cxn modelId="{BC7DC5AD-67A0-1E4E-A6B8-4F6EE9729E09}" type="presOf" srcId="{CAA0E991-840F-F340-BC5C-3EE0B53E91AE}" destId="{13FE0C95-85F4-9A41-B328-5F241A7CA275}" srcOrd="0" destOrd="0" presId="urn:microsoft.com/office/officeart/2005/8/layout/vList4"/>
    <dgm:cxn modelId="{58D5F8D9-A0E7-3B45-BDBF-134398DB575B}" type="presOf" srcId="{8EE4ECA0-9F96-294D-A451-231F7FF3D6A5}" destId="{08611E65-EE24-3948-AB07-F0727E90D403}" srcOrd="1" destOrd="0" presId="urn:microsoft.com/office/officeart/2005/8/layout/vList4"/>
    <dgm:cxn modelId="{EC4A04BB-28EB-3A42-BBFB-1B4DE949878C}" type="presParOf" srcId="{0D8E85E5-3643-3647-A416-C6D6693E53C5}" destId="{52C9CF1E-A0D5-EC43-AD12-D8817EDA4D36}" srcOrd="0" destOrd="0" presId="urn:microsoft.com/office/officeart/2005/8/layout/vList4"/>
    <dgm:cxn modelId="{0480C14F-3C48-3B41-B80C-099EE8DA9395}" type="presParOf" srcId="{52C9CF1E-A0D5-EC43-AD12-D8817EDA4D36}" destId="{795F3F6A-1941-A242-BE31-820418E48B9F}" srcOrd="0" destOrd="0" presId="urn:microsoft.com/office/officeart/2005/8/layout/vList4"/>
    <dgm:cxn modelId="{8532B41B-E3BA-274A-B342-59BEE0A81BE3}" type="presParOf" srcId="{52C9CF1E-A0D5-EC43-AD12-D8817EDA4D36}" destId="{CE8ED97B-8C9F-A147-A9E6-C952542C5913}" srcOrd="1" destOrd="0" presId="urn:microsoft.com/office/officeart/2005/8/layout/vList4"/>
    <dgm:cxn modelId="{291A0D6F-D0BB-704E-8557-242269998653}" type="presParOf" srcId="{52C9CF1E-A0D5-EC43-AD12-D8817EDA4D36}" destId="{08611E65-EE24-3948-AB07-F0727E90D403}" srcOrd="2" destOrd="0" presId="urn:microsoft.com/office/officeart/2005/8/layout/vList4"/>
    <dgm:cxn modelId="{44A0430A-C96B-AB48-821F-8D12759163F5}" type="presParOf" srcId="{0D8E85E5-3643-3647-A416-C6D6693E53C5}" destId="{84B3A255-5532-C546-B400-1414C18BD929}" srcOrd="1" destOrd="0" presId="urn:microsoft.com/office/officeart/2005/8/layout/vList4"/>
    <dgm:cxn modelId="{656B0566-5347-A749-9CB2-36F9256186B5}" type="presParOf" srcId="{0D8E85E5-3643-3647-A416-C6D6693E53C5}" destId="{1AFA16E4-6112-5747-80B1-5BB091BD9920}" srcOrd="2" destOrd="0" presId="urn:microsoft.com/office/officeart/2005/8/layout/vList4"/>
    <dgm:cxn modelId="{7474FA91-88E3-254B-BB9B-ACE3E7975797}" type="presParOf" srcId="{1AFA16E4-6112-5747-80B1-5BB091BD9920}" destId="{AB012923-AFCB-424F-AA6C-847B478D664D}" srcOrd="0" destOrd="0" presId="urn:microsoft.com/office/officeart/2005/8/layout/vList4"/>
    <dgm:cxn modelId="{E80FB07A-A937-234F-AEA6-B5FC27C7526F}" type="presParOf" srcId="{1AFA16E4-6112-5747-80B1-5BB091BD9920}" destId="{A0A1D83C-4604-904F-A2F3-6B94DB066A46}" srcOrd="1" destOrd="0" presId="urn:microsoft.com/office/officeart/2005/8/layout/vList4"/>
    <dgm:cxn modelId="{67CDCEE3-01D0-8F45-8006-BB73CA0040BC}" type="presParOf" srcId="{1AFA16E4-6112-5747-80B1-5BB091BD9920}" destId="{E754AA0D-D807-C24A-9EF6-A4061B3E7347}" srcOrd="2" destOrd="0" presId="urn:microsoft.com/office/officeart/2005/8/layout/vList4"/>
    <dgm:cxn modelId="{B8974C00-25F6-3C40-A608-847FB493FA77}" type="presParOf" srcId="{0D8E85E5-3643-3647-A416-C6D6693E53C5}" destId="{19126B89-C6B7-BA44-8CEE-B258FA0E1CA2}" srcOrd="3" destOrd="0" presId="urn:microsoft.com/office/officeart/2005/8/layout/vList4"/>
    <dgm:cxn modelId="{DD675ECA-DDDB-1448-BA91-FAC7DD4105C8}" type="presParOf" srcId="{0D8E85E5-3643-3647-A416-C6D6693E53C5}" destId="{E4FC4EC4-B3FA-D242-8922-E6E405F80D31}" srcOrd="4" destOrd="0" presId="urn:microsoft.com/office/officeart/2005/8/layout/vList4"/>
    <dgm:cxn modelId="{573D5087-8490-1F45-A90C-F3A605805648}" type="presParOf" srcId="{E4FC4EC4-B3FA-D242-8922-E6E405F80D31}" destId="{13FE0C95-85F4-9A41-B328-5F241A7CA275}" srcOrd="0" destOrd="0" presId="urn:microsoft.com/office/officeart/2005/8/layout/vList4"/>
    <dgm:cxn modelId="{131BD7DC-24BD-ED47-B6DC-06593ED0FB7E}" type="presParOf" srcId="{E4FC4EC4-B3FA-D242-8922-E6E405F80D31}" destId="{26F71FF2-9ED8-0242-94E2-D8844C6642A2}" srcOrd="1" destOrd="0" presId="urn:microsoft.com/office/officeart/2005/8/layout/vList4"/>
    <dgm:cxn modelId="{4CDB1C19-A697-9445-8519-6091AC1F6856}" type="presParOf" srcId="{E4FC4EC4-B3FA-D242-8922-E6E405F80D31}" destId="{6137489D-0476-734C-831D-350F138C4F43}" srcOrd="2" destOrd="0" presId="urn:microsoft.com/office/officeart/2005/8/layout/vList4"/>
    <dgm:cxn modelId="{998995F0-F5B9-5A4E-929B-9FB9ABF2E8CA}" type="presParOf" srcId="{0D8E85E5-3643-3647-A416-C6D6693E53C5}" destId="{B33E7483-CF04-6740-BBF3-111D86100F25}" srcOrd="5" destOrd="0" presId="urn:microsoft.com/office/officeart/2005/8/layout/vList4"/>
    <dgm:cxn modelId="{6985693C-772F-AC4F-B846-D4D2690814F4}" type="presParOf" srcId="{0D8E85E5-3643-3647-A416-C6D6693E53C5}" destId="{006EF816-5B1D-D742-8741-470757DF62D2}" srcOrd="6" destOrd="0" presId="urn:microsoft.com/office/officeart/2005/8/layout/vList4"/>
    <dgm:cxn modelId="{016DF79B-AE4A-704B-83E1-FB8707636F9C}" type="presParOf" srcId="{006EF816-5B1D-D742-8741-470757DF62D2}" destId="{58EC59AE-D2BC-8B48-898E-8CEF9DBCAFA7}" srcOrd="0" destOrd="0" presId="urn:microsoft.com/office/officeart/2005/8/layout/vList4"/>
    <dgm:cxn modelId="{E1263650-4A1F-864A-9EBC-530888C8D8D8}" type="presParOf" srcId="{006EF816-5B1D-D742-8741-470757DF62D2}" destId="{419A35A8-8B96-E041-9CD2-1868C17D90CD}" srcOrd="1" destOrd="0" presId="urn:microsoft.com/office/officeart/2005/8/layout/vList4"/>
    <dgm:cxn modelId="{D04336D3-1E83-134F-B89C-DD576775135B}" type="presParOf" srcId="{006EF816-5B1D-D742-8741-470757DF62D2}" destId="{8A291A07-3077-0A43-BA74-C4897A7C49BC}"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F3F6A-1941-A242-BE31-820418E48B9F}">
      <dsp:nvSpPr>
        <dsp:cNvPr id="0" name=""/>
        <dsp:cNvSpPr/>
      </dsp:nvSpPr>
      <dsp:spPr>
        <a:xfrm>
          <a:off x="0" y="0"/>
          <a:ext cx="10515600" cy="826629"/>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0" kern="1200" dirty="0"/>
            <a:t>Theoretical foundations</a:t>
          </a:r>
        </a:p>
      </dsp:txBody>
      <dsp:txXfrm>
        <a:off x="2185782" y="0"/>
        <a:ext cx="8329817" cy="826629"/>
      </dsp:txXfrm>
    </dsp:sp>
    <dsp:sp modelId="{CE8ED97B-8C9F-A147-A9E6-C952542C5913}">
      <dsp:nvSpPr>
        <dsp:cNvPr id="0" name=""/>
        <dsp:cNvSpPr/>
      </dsp:nvSpPr>
      <dsp:spPr>
        <a:xfrm>
          <a:off x="82662" y="82662"/>
          <a:ext cx="2103120" cy="661303"/>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1"/>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B012923-AFCB-424F-AA6C-847B478D664D}">
      <dsp:nvSpPr>
        <dsp:cNvPr id="0" name=""/>
        <dsp:cNvSpPr/>
      </dsp:nvSpPr>
      <dsp:spPr>
        <a:xfrm>
          <a:off x="0" y="909292"/>
          <a:ext cx="10515600" cy="826629"/>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Introducing elastic positionality</a:t>
          </a:r>
        </a:p>
      </dsp:txBody>
      <dsp:txXfrm>
        <a:off x="2185782" y="909292"/>
        <a:ext cx="8329817" cy="826629"/>
      </dsp:txXfrm>
    </dsp:sp>
    <dsp:sp modelId="{A0A1D83C-4604-904F-A2F3-6B94DB066A46}">
      <dsp:nvSpPr>
        <dsp:cNvPr id="0" name=""/>
        <dsp:cNvSpPr/>
      </dsp:nvSpPr>
      <dsp:spPr>
        <a:xfrm>
          <a:off x="82662" y="991955"/>
          <a:ext cx="2103120" cy="661303"/>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2"/>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3FE0C95-85F4-9A41-B328-5F241A7CA275}">
      <dsp:nvSpPr>
        <dsp:cNvPr id="0" name=""/>
        <dsp:cNvSpPr/>
      </dsp:nvSpPr>
      <dsp:spPr>
        <a:xfrm>
          <a:off x="0" y="1818585"/>
          <a:ext cx="10515600" cy="826629"/>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Applying dynamic forces &amp; salience</a:t>
          </a:r>
        </a:p>
      </dsp:txBody>
      <dsp:txXfrm>
        <a:off x="2185782" y="1818585"/>
        <a:ext cx="8329817" cy="826629"/>
      </dsp:txXfrm>
    </dsp:sp>
    <dsp:sp modelId="{26F71FF2-9ED8-0242-94E2-D8844C6642A2}">
      <dsp:nvSpPr>
        <dsp:cNvPr id="0" name=""/>
        <dsp:cNvSpPr/>
      </dsp:nvSpPr>
      <dsp:spPr>
        <a:xfrm>
          <a:off x="82662" y="1901248"/>
          <a:ext cx="2103120" cy="661303"/>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3"/>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8EC59AE-D2BC-8B48-898E-8CEF9DBCAFA7}">
      <dsp:nvSpPr>
        <dsp:cNvPr id="0" name=""/>
        <dsp:cNvSpPr/>
      </dsp:nvSpPr>
      <dsp:spPr>
        <a:xfrm>
          <a:off x="0" y="2727878"/>
          <a:ext cx="10515600" cy="826629"/>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Debrief and takeaways</a:t>
          </a:r>
        </a:p>
      </dsp:txBody>
      <dsp:txXfrm>
        <a:off x="2185782" y="2727878"/>
        <a:ext cx="8329817" cy="826629"/>
      </dsp:txXfrm>
    </dsp:sp>
    <dsp:sp modelId="{419A35A8-8B96-E041-9CD2-1868C17D90CD}">
      <dsp:nvSpPr>
        <dsp:cNvPr id="0" name=""/>
        <dsp:cNvSpPr/>
      </dsp:nvSpPr>
      <dsp:spPr>
        <a:xfrm>
          <a:off x="82662" y="2810541"/>
          <a:ext cx="2103120" cy="661303"/>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4"/>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F3F6A-1941-A242-BE31-820418E48B9F}">
      <dsp:nvSpPr>
        <dsp:cNvPr id="0" name=""/>
        <dsp:cNvSpPr/>
      </dsp:nvSpPr>
      <dsp:spPr>
        <a:xfrm>
          <a:off x="0" y="0"/>
          <a:ext cx="10515600" cy="189329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b="1" kern="1200" dirty="0"/>
            <a:t>Theoretical foundations</a:t>
          </a:r>
        </a:p>
      </dsp:txBody>
      <dsp:txXfrm>
        <a:off x="2153481" y="0"/>
        <a:ext cx="8362118" cy="1893290"/>
      </dsp:txXfrm>
    </dsp:sp>
    <dsp:sp modelId="{CE8ED97B-8C9F-A147-A9E6-C952542C5913}">
      <dsp:nvSpPr>
        <dsp:cNvPr id="0" name=""/>
        <dsp:cNvSpPr/>
      </dsp:nvSpPr>
      <dsp:spPr>
        <a:xfrm>
          <a:off x="50361" y="745197"/>
          <a:ext cx="2103120" cy="402895"/>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1"/>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B012923-AFCB-424F-AA6C-847B478D664D}">
      <dsp:nvSpPr>
        <dsp:cNvPr id="0" name=""/>
        <dsp:cNvSpPr/>
      </dsp:nvSpPr>
      <dsp:spPr>
        <a:xfrm>
          <a:off x="0" y="1943651"/>
          <a:ext cx="10515600" cy="503618"/>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Introducing elastic positionality</a:t>
          </a:r>
        </a:p>
      </dsp:txBody>
      <dsp:txXfrm>
        <a:off x="2153481" y="1943651"/>
        <a:ext cx="8362118" cy="503618"/>
      </dsp:txXfrm>
    </dsp:sp>
    <dsp:sp modelId="{A0A1D83C-4604-904F-A2F3-6B94DB066A46}">
      <dsp:nvSpPr>
        <dsp:cNvPr id="0" name=""/>
        <dsp:cNvSpPr/>
      </dsp:nvSpPr>
      <dsp:spPr>
        <a:xfrm>
          <a:off x="50361" y="1994013"/>
          <a:ext cx="2103120" cy="402895"/>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2"/>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3FE0C95-85F4-9A41-B328-5F241A7CA275}">
      <dsp:nvSpPr>
        <dsp:cNvPr id="0" name=""/>
        <dsp:cNvSpPr/>
      </dsp:nvSpPr>
      <dsp:spPr>
        <a:xfrm>
          <a:off x="0" y="2497632"/>
          <a:ext cx="10515600" cy="503618"/>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Applying dynamic forces &amp; salience</a:t>
          </a:r>
        </a:p>
      </dsp:txBody>
      <dsp:txXfrm>
        <a:off x="2153481" y="2497632"/>
        <a:ext cx="8362118" cy="503618"/>
      </dsp:txXfrm>
    </dsp:sp>
    <dsp:sp modelId="{26F71FF2-9ED8-0242-94E2-D8844C6642A2}">
      <dsp:nvSpPr>
        <dsp:cNvPr id="0" name=""/>
        <dsp:cNvSpPr/>
      </dsp:nvSpPr>
      <dsp:spPr>
        <a:xfrm>
          <a:off x="50361" y="2547994"/>
          <a:ext cx="2103120" cy="402895"/>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3"/>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8EC59AE-D2BC-8B48-898E-8CEF9DBCAFA7}">
      <dsp:nvSpPr>
        <dsp:cNvPr id="0" name=""/>
        <dsp:cNvSpPr/>
      </dsp:nvSpPr>
      <dsp:spPr>
        <a:xfrm>
          <a:off x="0" y="3051613"/>
          <a:ext cx="10515600" cy="50361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Debrief and takeaways</a:t>
          </a:r>
        </a:p>
      </dsp:txBody>
      <dsp:txXfrm>
        <a:off x="2153481" y="3051613"/>
        <a:ext cx="8362118" cy="503618"/>
      </dsp:txXfrm>
    </dsp:sp>
    <dsp:sp modelId="{419A35A8-8B96-E041-9CD2-1868C17D90CD}">
      <dsp:nvSpPr>
        <dsp:cNvPr id="0" name=""/>
        <dsp:cNvSpPr/>
      </dsp:nvSpPr>
      <dsp:spPr>
        <a:xfrm>
          <a:off x="50361" y="3101975"/>
          <a:ext cx="2103120" cy="402895"/>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4"/>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F3F6A-1941-A242-BE31-820418E48B9F}">
      <dsp:nvSpPr>
        <dsp:cNvPr id="0" name=""/>
        <dsp:cNvSpPr/>
      </dsp:nvSpPr>
      <dsp:spPr>
        <a:xfrm>
          <a:off x="0" y="0"/>
          <a:ext cx="10515600" cy="557454"/>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Theoretical foundations</a:t>
          </a:r>
        </a:p>
      </dsp:txBody>
      <dsp:txXfrm>
        <a:off x="2158865" y="0"/>
        <a:ext cx="8356734" cy="557454"/>
      </dsp:txXfrm>
    </dsp:sp>
    <dsp:sp modelId="{CE8ED97B-8C9F-A147-A9E6-C952542C5913}">
      <dsp:nvSpPr>
        <dsp:cNvPr id="0" name=""/>
        <dsp:cNvSpPr/>
      </dsp:nvSpPr>
      <dsp:spPr>
        <a:xfrm>
          <a:off x="55745" y="55745"/>
          <a:ext cx="2103120" cy="445963"/>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1"/>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B012923-AFCB-424F-AA6C-847B478D664D}">
      <dsp:nvSpPr>
        <dsp:cNvPr id="0" name=""/>
        <dsp:cNvSpPr/>
      </dsp:nvSpPr>
      <dsp:spPr>
        <a:xfrm>
          <a:off x="0" y="613199"/>
          <a:ext cx="10515600" cy="1715832"/>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Introducing the elastic positionality tool</a:t>
          </a:r>
        </a:p>
      </dsp:txBody>
      <dsp:txXfrm>
        <a:off x="2158865" y="613199"/>
        <a:ext cx="8356734" cy="1715832"/>
      </dsp:txXfrm>
    </dsp:sp>
    <dsp:sp modelId="{A0A1D83C-4604-904F-A2F3-6B94DB066A46}">
      <dsp:nvSpPr>
        <dsp:cNvPr id="0" name=""/>
        <dsp:cNvSpPr/>
      </dsp:nvSpPr>
      <dsp:spPr>
        <a:xfrm>
          <a:off x="55745" y="1248134"/>
          <a:ext cx="2103120" cy="445963"/>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2"/>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3FE0C95-85F4-9A41-B328-5F241A7CA275}">
      <dsp:nvSpPr>
        <dsp:cNvPr id="0" name=""/>
        <dsp:cNvSpPr/>
      </dsp:nvSpPr>
      <dsp:spPr>
        <a:xfrm>
          <a:off x="0" y="2384777"/>
          <a:ext cx="10515600" cy="557454"/>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Applying dynamic forces &amp; salience</a:t>
          </a:r>
        </a:p>
      </dsp:txBody>
      <dsp:txXfrm>
        <a:off x="2158865" y="2384777"/>
        <a:ext cx="8356734" cy="557454"/>
      </dsp:txXfrm>
    </dsp:sp>
    <dsp:sp modelId="{26F71FF2-9ED8-0242-94E2-D8844C6642A2}">
      <dsp:nvSpPr>
        <dsp:cNvPr id="0" name=""/>
        <dsp:cNvSpPr/>
      </dsp:nvSpPr>
      <dsp:spPr>
        <a:xfrm>
          <a:off x="55745" y="2440522"/>
          <a:ext cx="2103120" cy="445963"/>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3"/>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8EC59AE-D2BC-8B48-898E-8CEF9DBCAFA7}">
      <dsp:nvSpPr>
        <dsp:cNvPr id="0" name=""/>
        <dsp:cNvSpPr/>
      </dsp:nvSpPr>
      <dsp:spPr>
        <a:xfrm>
          <a:off x="0" y="2997977"/>
          <a:ext cx="10515600" cy="557454"/>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Debrief and takeaways</a:t>
          </a:r>
        </a:p>
      </dsp:txBody>
      <dsp:txXfrm>
        <a:off x="2158865" y="2997977"/>
        <a:ext cx="8356734" cy="557454"/>
      </dsp:txXfrm>
    </dsp:sp>
    <dsp:sp modelId="{419A35A8-8B96-E041-9CD2-1868C17D90CD}">
      <dsp:nvSpPr>
        <dsp:cNvPr id="0" name=""/>
        <dsp:cNvSpPr/>
      </dsp:nvSpPr>
      <dsp:spPr>
        <a:xfrm>
          <a:off x="55745" y="3053722"/>
          <a:ext cx="2103120" cy="445963"/>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4"/>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F3F6A-1941-A242-BE31-820418E48B9F}">
      <dsp:nvSpPr>
        <dsp:cNvPr id="0" name=""/>
        <dsp:cNvSpPr/>
      </dsp:nvSpPr>
      <dsp:spPr>
        <a:xfrm>
          <a:off x="0" y="0"/>
          <a:ext cx="10515600" cy="551375"/>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Theoretical foundations</a:t>
          </a:r>
        </a:p>
      </dsp:txBody>
      <dsp:txXfrm>
        <a:off x="2158257" y="0"/>
        <a:ext cx="8357342" cy="551375"/>
      </dsp:txXfrm>
    </dsp:sp>
    <dsp:sp modelId="{CE8ED97B-8C9F-A147-A9E6-C952542C5913}">
      <dsp:nvSpPr>
        <dsp:cNvPr id="0" name=""/>
        <dsp:cNvSpPr/>
      </dsp:nvSpPr>
      <dsp:spPr>
        <a:xfrm>
          <a:off x="55137" y="55137"/>
          <a:ext cx="2103120" cy="44110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1"/>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B012923-AFCB-424F-AA6C-847B478D664D}">
      <dsp:nvSpPr>
        <dsp:cNvPr id="0" name=""/>
        <dsp:cNvSpPr/>
      </dsp:nvSpPr>
      <dsp:spPr>
        <a:xfrm>
          <a:off x="0" y="606513"/>
          <a:ext cx="10515600" cy="55137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Introducing elastic positionality</a:t>
          </a:r>
        </a:p>
      </dsp:txBody>
      <dsp:txXfrm>
        <a:off x="2158257" y="606513"/>
        <a:ext cx="8357342" cy="551375"/>
      </dsp:txXfrm>
    </dsp:sp>
    <dsp:sp modelId="{A0A1D83C-4604-904F-A2F3-6B94DB066A46}">
      <dsp:nvSpPr>
        <dsp:cNvPr id="0" name=""/>
        <dsp:cNvSpPr/>
      </dsp:nvSpPr>
      <dsp:spPr>
        <a:xfrm>
          <a:off x="55137" y="661651"/>
          <a:ext cx="2103120" cy="44110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2"/>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3FE0C95-85F4-9A41-B328-5F241A7CA275}">
      <dsp:nvSpPr>
        <dsp:cNvPr id="0" name=""/>
        <dsp:cNvSpPr/>
      </dsp:nvSpPr>
      <dsp:spPr>
        <a:xfrm>
          <a:off x="0" y="1213027"/>
          <a:ext cx="10515600" cy="1735488"/>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Applying dynamic forces &amp; salience</a:t>
          </a:r>
        </a:p>
      </dsp:txBody>
      <dsp:txXfrm>
        <a:off x="2158257" y="1213027"/>
        <a:ext cx="8357342" cy="1735488"/>
      </dsp:txXfrm>
    </dsp:sp>
    <dsp:sp modelId="{26F71FF2-9ED8-0242-94E2-D8844C6642A2}">
      <dsp:nvSpPr>
        <dsp:cNvPr id="0" name=""/>
        <dsp:cNvSpPr/>
      </dsp:nvSpPr>
      <dsp:spPr>
        <a:xfrm>
          <a:off x="55137" y="1860221"/>
          <a:ext cx="2103120" cy="44110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3"/>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8EC59AE-D2BC-8B48-898E-8CEF9DBCAFA7}">
      <dsp:nvSpPr>
        <dsp:cNvPr id="0" name=""/>
        <dsp:cNvSpPr/>
      </dsp:nvSpPr>
      <dsp:spPr>
        <a:xfrm>
          <a:off x="0" y="3003653"/>
          <a:ext cx="10515600" cy="551375"/>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Debrief and takeaways</a:t>
          </a:r>
        </a:p>
      </dsp:txBody>
      <dsp:txXfrm>
        <a:off x="2158257" y="3003653"/>
        <a:ext cx="8357342" cy="551375"/>
      </dsp:txXfrm>
    </dsp:sp>
    <dsp:sp modelId="{419A35A8-8B96-E041-9CD2-1868C17D90CD}">
      <dsp:nvSpPr>
        <dsp:cNvPr id="0" name=""/>
        <dsp:cNvSpPr/>
      </dsp:nvSpPr>
      <dsp:spPr>
        <a:xfrm>
          <a:off x="55137" y="3058791"/>
          <a:ext cx="2103120" cy="44110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4"/>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32E916-FC42-FD4D-B9E8-C8156F4F4658}">
      <dsp:nvSpPr>
        <dsp:cNvPr id="0" name=""/>
        <dsp:cNvSpPr/>
      </dsp:nvSpPr>
      <dsp:spPr>
        <a:xfrm>
          <a:off x="0" y="126736"/>
          <a:ext cx="9966960" cy="1432080"/>
        </a:xfrm>
        <a:prstGeom prst="round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What does — or could — your office do that builds counter-narratives in Aurora’s positionality?</a:t>
          </a:r>
        </a:p>
      </dsp:txBody>
      <dsp:txXfrm>
        <a:off x="69908" y="196644"/>
        <a:ext cx="9827144" cy="1292264"/>
      </dsp:txXfrm>
    </dsp:sp>
    <dsp:sp modelId="{0B4FBBB1-40B7-444C-ACFB-3D0A5F6FA208}">
      <dsp:nvSpPr>
        <dsp:cNvPr id="0" name=""/>
        <dsp:cNvSpPr/>
      </dsp:nvSpPr>
      <dsp:spPr>
        <a:xfrm>
          <a:off x="0" y="1662496"/>
          <a:ext cx="9966960" cy="1432080"/>
        </a:xfrm>
        <a:prstGeom prst="round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We’ll raise the gold sliders; pulls come down only where practice genuinely removes one.</a:t>
          </a:r>
        </a:p>
      </dsp:txBody>
      <dsp:txXfrm>
        <a:off x="69908" y="1732404"/>
        <a:ext cx="9827144" cy="12922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2F3B03-8030-124C-85CA-8398AA01D5DD}">
      <dsp:nvSpPr>
        <dsp:cNvPr id="0" name=""/>
        <dsp:cNvSpPr/>
      </dsp:nvSpPr>
      <dsp:spPr>
        <a:xfrm>
          <a:off x="730976" y="207995"/>
          <a:ext cx="4590573" cy="1434554"/>
        </a:xfrm>
        <a:prstGeom prst="rect">
          <a:avLst/>
        </a:prstGeom>
        <a:solidFill>
          <a:schemeClr val="lt1">
            <a:alpha val="40000"/>
            <a:hueOff val="0"/>
            <a:satOff val="0"/>
            <a:lumOff val="0"/>
            <a:alphaOff val="0"/>
          </a:schemeClr>
        </a:solidFill>
        <a:ln w="635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971671"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Name a push — a way Aurora acts on the system.</a:t>
          </a:r>
        </a:p>
      </dsp:txBody>
      <dsp:txXfrm>
        <a:off x="730976" y="207995"/>
        <a:ext cx="4590573" cy="1434554"/>
      </dsp:txXfrm>
    </dsp:sp>
    <dsp:sp modelId="{E0715936-D392-BE41-BC39-42E0F6425FA7}">
      <dsp:nvSpPr>
        <dsp:cNvPr id="0" name=""/>
        <dsp:cNvSpPr/>
      </dsp:nvSpPr>
      <dsp:spPr>
        <a:xfrm>
          <a:off x="539702" y="782"/>
          <a:ext cx="1004188" cy="1506282"/>
        </a:xfrm>
        <a:prstGeom prst="rect">
          <a:avLst/>
        </a:prstGeom>
        <a:blipFill dpi="0" rotWithShape="1">
          <a:blip xmlns:r="http://schemas.openxmlformats.org/officeDocument/2006/relationships">
            <a:extLst>
              <a:ext uri="{96DAC541-7B7A-43D3-8B79-37D633B846F1}">
                <asvg:svgBlip xmlns:asvg="http://schemas.microsoft.com/office/drawing/2016/SVG/main" r:embed="rId1"/>
              </a:ext>
            </a:extLst>
          </a:blip>
          <a:srcRect/>
          <a:stretch>
            <a:fillRect l="-25000" r="-25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A672D857-2E6B-4A4E-8E8E-DEA47E633DCE}">
      <dsp:nvSpPr>
        <dsp:cNvPr id="0" name=""/>
        <dsp:cNvSpPr/>
      </dsp:nvSpPr>
      <dsp:spPr>
        <a:xfrm>
          <a:off x="5671429" y="225869"/>
          <a:ext cx="4456867" cy="1392771"/>
        </a:xfrm>
        <a:prstGeom prst="rect">
          <a:avLst/>
        </a:prstGeom>
        <a:solidFill>
          <a:schemeClr val="lt1">
            <a:alpha val="40000"/>
            <a:hueOff val="0"/>
            <a:satOff val="0"/>
            <a:lumOff val="0"/>
            <a:alphaOff val="0"/>
          </a:schemeClr>
        </a:solidFill>
        <a:ln w="635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94337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Try pushing where reinforcers are still low — the slider will not move!!</a:t>
          </a:r>
        </a:p>
      </dsp:txBody>
      <dsp:txXfrm>
        <a:off x="5671429" y="225869"/>
        <a:ext cx="4456867" cy="1392771"/>
      </dsp:txXfrm>
    </dsp:sp>
    <dsp:sp modelId="{D43E428B-E266-594F-BF7B-5CEACBC404AF}">
      <dsp:nvSpPr>
        <dsp:cNvPr id="0" name=""/>
        <dsp:cNvSpPr/>
      </dsp:nvSpPr>
      <dsp:spPr>
        <a:xfrm>
          <a:off x="5485726" y="24691"/>
          <a:ext cx="974939" cy="1462409"/>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l="-25000" r="-25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B2DE6D48-900D-9B4F-B99C-65F81009FCF6}">
      <dsp:nvSpPr>
        <dsp:cNvPr id="0" name=""/>
        <dsp:cNvSpPr/>
      </dsp:nvSpPr>
      <dsp:spPr>
        <a:xfrm>
          <a:off x="3134350" y="2013940"/>
          <a:ext cx="4590573" cy="1434554"/>
        </a:xfrm>
        <a:prstGeom prst="rect">
          <a:avLst/>
        </a:prstGeom>
        <a:solidFill>
          <a:schemeClr val="lt1">
            <a:alpha val="40000"/>
            <a:hueOff val="0"/>
            <a:satOff val="0"/>
            <a:lumOff val="0"/>
            <a:alphaOff val="0"/>
          </a:schemeClr>
        </a:solidFill>
        <a:ln w="6350" cap="flat" cmpd="sng" algn="ctr">
          <a:solidFill>
            <a:srgbClr val="FF0000"/>
          </a:solidFill>
          <a:prstDash val="solid"/>
          <a:miter lim="800000"/>
        </a:ln>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txBody>
        <a:bodyPr spcFirstLastPara="0" vert="horz" wrap="square" lIns="971671"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Try again when a reinforcement is in place. Notice how much further the student can push. </a:t>
          </a:r>
          <a:endParaRPr lang="en-US" sz="2200" b="1" kern="1200" dirty="0"/>
        </a:p>
      </dsp:txBody>
      <dsp:txXfrm>
        <a:off x="3134350" y="2013940"/>
        <a:ext cx="4590573" cy="1434554"/>
      </dsp:txXfrm>
    </dsp:sp>
    <dsp:sp modelId="{E3A5422F-BD9D-9448-9055-598C9FFB9404}">
      <dsp:nvSpPr>
        <dsp:cNvPr id="0" name=""/>
        <dsp:cNvSpPr/>
      </dsp:nvSpPr>
      <dsp:spPr>
        <a:xfrm>
          <a:off x="2943076" y="1806726"/>
          <a:ext cx="1004188" cy="1506282"/>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l="-25000" r="-25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F3F6A-1941-A242-BE31-820418E48B9F}">
      <dsp:nvSpPr>
        <dsp:cNvPr id="0" name=""/>
        <dsp:cNvSpPr/>
      </dsp:nvSpPr>
      <dsp:spPr>
        <a:xfrm>
          <a:off x="0" y="0"/>
          <a:ext cx="10515600" cy="50275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Theoretical foundations</a:t>
          </a:r>
        </a:p>
      </dsp:txBody>
      <dsp:txXfrm>
        <a:off x="2153395" y="0"/>
        <a:ext cx="8362204" cy="502750"/>
      </dsp:txXfrm>
    </dsp:sp>
    <dsp:sp modelId="{CE8ED97B-8C9F-A147-A9E6-C952542C5913}">
      <dsp:nvSpPr>
        <dsp:cNvPr id="0" name=""/>
        <dsp:cNvSpPr/>
      </dsp:nvSpPr>
      <dsp:spPr>
        <a:xfrm>
          <a:off x="50275" y="50275"/>
          <a:ext cx="2103120" cy="40220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1"/>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B012923-AFCB-424F-AA6C-847B478D664D}">
      <dsp:nvSpPr>
        <dsp:cNvPr id="0" name=""/>
        <dsp:cNvSpPr/>
      </dsp:nvSpPr>
      <dsp:spPr>
        <a:xfrm>
          <a:off x="0" y="553025"/>
          <a:ext cx="10515600" cy="50275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Introducing elastic positionality</a:t>
          </a:r>
        </a:p>
      </dsp:txBody>
      <dsp:txXfrm>
        <a:off x="2153395" y="553025"/>
        <a:ext cx="8362204" cy="502750"/>
      </dsp:txXfrm>
    </dsp:sp>
    <dsp:sp modelId="{A0A1D83C-4604-904F-A2F3-6B94DB066A46}">
      <dsp:nvSpPr>
        <dsp:cNvPr id="0" name=""/>
        <dsp:cNvSpPr/>
      </dsp:nvSpPr>
      <dsp:spPr>
        <a:xfrm>
          <a:off x="50275" y="603300"/>
          <a:ext cx="2103120" cy="40220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2"/>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3FE0C95-85F4-9A41-B328-5F241A7CA275}">
      <dsp:nvSpPr>
        <dsp:cNvPr id="0" name=""/>
        <dsp:cNvSpPr/>
      </dsp:nvSpPr>
      <dsp:spPr>
        <a:xfrm>
          <a:off x="0" y="1106051"/>
          <a:ext cx="10515600" cy="50275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Applying dynamic forces &amp; salience</a:t>
          </a:r>
        </a:p>
      </dsp:txBody>
      <dsp:txXfrm>
        <a:off x="2153395" y="1106051"/>
        <a:ext cx="8362204" cy="502750"/>
      </dsp:txXfrm>
    </dsp:sp>
    <dsp:sp modelId="{26F71FF2-9ED8-0242-94E2-D8844C6642A2}">
      <dsp:nvSpPr>
        <dsp:cNvPr id="0" name=""/>
        <dsp:cNvSpPr/>
      </dsp:nvSpPr>
      <dsp:spPr>
        <a:xfrm>
          <a:off x="50275" y="1156326"/>
          <a:ext cx="2103120" cy="40220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3"/>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8EC59AE-D2BC-8B48-898E-8CEF9DBCAFA7}">
      <dsp:nvSpPr>
        <dsp:cNvPr id="0" name=""/>
        <dsp:cNvSpPr/>
      </dsp:nvSpPr>
      <dsp:spPr>
        <a:xfrm>
          <a:off x="0" y="1659077"/>
          <a:ext cx="10515600" cy="1895033"/>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Debrief and takeaways</a:t>
          </a:r>
        </a:p>
      </dsp:txBody>
      <dsp:txXfrm>
        <a:off x="2153395" y="1659077"/>
        <a:ext cx="8362204" cy="1895033"/>
      </dsp:txXfrm>
    </dsp:sp>
    <dsp:sp modelId="{419A35A8-8B96-E041-9CD2-1868C17D90CD}">
      <dsp:nvSpPr>
        <dsp:cNvPr id="0" name=""/>
        <dsp:cNvSpPr/>
      </dsp:nvSpPr>
      <dsp:spPr>
        <a:xfrm>
          <a:off x="50275" y="2405493"/>
          <a:ext cx="2103120" cy="40220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4"/>
              </a:ext>
            </a:extLst>
          </a:blip>
          <a:srcRect/>
          <a:stretch>
            <a:fillRect t="-109000" b="-10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6C9C8-3356-9546-B1D3-38027F38C250}" type="datetimeFigureOut">
              <a:rPr lang="en-US" smtClean="0"/>
              <a:t>7/22/26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79A92E-5EF3-004F-88BF-2CDBE7E23D7F}" type="slidenum">
              <a:rPr lang="en-US" smtClean="0"/>
              <a:t>‹#›</a:t>
            </a:fld>
            <a:endParaRPr lang="en-US"/>
          </a:p>
        </p:txBody>
      </p:sp>
    </p:spTree>
    <p:extLst>
      <p:ext uri="{BB962C8B-B14F-4D97-AF65-F5344CB8AC3E}">
        <p14:creationId xmlns:p14="http://schemas.microsoft.com/office/powerpoint/2010/main" val="2544227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One slide per click of the guided demo, with concept and example slides interleaved.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E21CF-AF13-FD79-40C1-60DFA8DF8E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5ADBD3-FED6-81D0-9CFE-BC142167F9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53ABDA-D737-BCDE-9BEB-325E4F9D8E14}"/>
              </a:ext>
            </a:extLst>
          </p:cNvPr>
          <p:cNvSpPr>
            <a:spLocks noGrp="1"/>
          </p:cNvSpPr>
          <p:nvPr>
            <p:ph type="body" idx="1"/>
          </p:nvPr>
        </p:nvSpPr>
        <p:spPr/>
        <p:txBody>
          <a:bodyPr/>
          <a:lstStyle/>
          <a:p>
            <a:r>
              <a:rPr lang="en-US" dirty="0"/>
              <a:t>Agenda.</a:t>
            </a:r>
          </a:p>
        </p:txBody>
      </p:sp>
      <p:sp>
        <p:nvSpPr>
          <p:cNvPr id="4" name="Slide Number Placeholder 3">
            <a:extLst>
              <a:ext uri="{FF2B5EF4-FFF2-40B4-BE49-F238E27FC236}">
                <a16:creationId xmlns:a16="http://schemas.microsoft.com/office/drawing/2014/main" id="{34B2E3FB-E9FB-9621-A961-0FD9AA5D1D25}"/>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996197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Higher-education foundations diagram (landscape). (Fully editable: native shapes and text.)</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2807967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79A92E-5EF3-004F-88BF-2CDBE7E23D7F}" type="slidenum">
              <a:rPr lang="en-US" smtClean="0"/>
              <a:t>15</a:t>
            </a:fld>
            <a:endParaRPr lang="en-US"/>
          </a:p>
        </p:txBody>
      </p:sp>
    </p:spTree>
    <p:extLst>
      <p:ext uri="{BB962C8B-B14F-4D97-AF65-F5344CB8AC3E}">
        <p14:creationId xmlns:p14="http://schemas.microsoft.com/office/powerpoint/2010/main" val="4108502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Sentence beat (dim background). Next click reveals/demonstrates it.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 the four -isms appear.</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Sentence beat (dim background). Next click reveals/demonstrates it.</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crimson narrative field appears.</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Dominant Deficit Narratives — native, editable.</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Sentence beat (dim background). Next click reveals/demonstrates it.</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Blob, social positions, neutral lines appear.</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B8109-D073-5225-4E4C-328E7A2534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29924F-92E4-C7C7-0615-AF69738B29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A1927F-E7E5-7010-8DC1-B102B0800423}"/>
              </a:ext>
            </a:extLst>
          </p:cNvPr>
          <p:cNvSpPr>
            <a:spLocks noGrp="1"/>
          </p:cNvSpPr>
          <p:nvPr>
            <p:ph type="body" idx="1"/>
          </p:nvPr>
        </p:nvSpPr>
        <p:spPr/>
        <p:txBody>
          <a:bodyPr/>
          <a:lstStyle/>
          <a:p>
            <a:r>
              <a:rPr lang="en-US" dirty="0"/>
              <a:t>Agenda.</a:t>
            </a:r>
          </a:p>
        </p:txBody>
      </p:sp>
      <p:sp>
        <p:nvSpPr>
          <p:cNvPr id="4" name="Slide Number Placeholder 3">
            <a:extLst>
              <a:ext uri="{FF2B5EF4-FFF2-40B4-BE49-F238E27FC236}">
                <a16:creationId xmlns:a16="http://schemas.microsoft.com/office/drawing/2014/main" id="{132811C2-C243-2FFB-5C95-FB19C73E4B1F}"/>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569180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Sentence beat (dim background). Next click reveals/demonstrates it.</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Arena labels appear.</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Societal Arenas — native, editable.</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Sentence beat (dim background). Next click reveals/demonstrates it.</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four arenas pulse together in the live demo.</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Sentence beat (dim background). Next click reveals/demonstrates it.</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Organizational pulls surge; blob distorts; deficit box glows.</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Remaining arenas follow.</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Pulls examples — native, editable.</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Sentence beat (dim background). Next click reveals/demonstrates it.</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Agenda.</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Reinforcers rise, pulls drop — band turns gold.</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four reinforcing.</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Reinforcers examples — native, editable.</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Counter-Narratives — native, editable.</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Sentence beat (dim background). Next click reveals/demonstrates it.</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Push capacity unlocked by reinforcement; green arrow fires.</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four pushing.</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Pushes examples — native, editable.</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Intersectional Identity Stress — native, editable.</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Sentence beat (dim background). Next click reveals/demonstrates it.</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DisCrit grounding before translocationality.</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Salience spectrum + intersectional stress appear.</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Dynamic Salience definitions — native, editable.</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Heavy pulls: Ability breaks away; Race dominates.</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Reinforcers counter pulls: even spacing, jagged outlines.</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Reinforcement leads: overlap grows, one foregrounded.</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Pulls gone: full overlap, even brightness.</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complete explainer paragraph, exactly as it accumulates in the interactive tool.</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8731C-EADC-6A80-6879-C84D659A6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4FAF69-DE76-F710-88D4-20039D894B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A56800-6F8C-6411-B8B4-911630FF5A7C}"/>
              </a:ext>
            </a:extLst>
          </p:cNvPr>
          <p:cNvSpPr>
            <a:spLocks noGrp="1"/>
          </p:cNvSpPr>
          <p:nvPr>
            <p:ph type="body" idx="1"/>
          </p:nvPr>
        </p:nvSpPr>
        <p:spPr/>
        <p:txBody>
          <a:bodyPr/>
          <a:lstStyle/>
          <a:p>
            <a:r>
              <a:rPr lang="en-US" dirty="0"/>
              <a:t>Agenda.</a:t>
            </a:r>
          </a:p>
        </p:txBody>
      </p:sp>
      <p:sp>
        <p:nvSpPr>
          <p:cNvPr id="4" name="Slide Number Placeholder 3">
            <a:extLst>
              <a:ext uri="{FF2B5EF4-FFF2-40B4-BE49-F238E27FC236}">
                <a16:creationId xmlns:a16="http://schemas.microsoft.com/office/drawing/2014/main" id="{50DF1EFF-26EB-AC48-3A50-933E1BBECA9F}"/>
              </a:ext>
            </a:extLst>
          </p:cNvPr>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25708627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vignette aloud; participants have it as a 14-pt handout.</a:t>
            </a:r>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6E197-9F3B-574D-FEAD-3730DBFF7D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D0EBC0-B68A-01FD-5BB0-81E6FAA356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D440C9-0BBF-D34F-5C68-AFB4E4DFBA52}"/>
              </a:ext>
            </a:extLst>
          </p:cNvPr>
          <p:cNvSpPr>
            <a:spLocks noGrp="1"/>
          </p:cNvSpPr>
          <p:nvPr>
            <p:ph type="body" idx="1"/>
          </p:nvPr>
        </p:nvSpPr>
        <p:spPr/>
        <p:txBody>
          <a:bodyPr/>
          <a:lstStyle/>
          <a:p>
            <a:r>
              <a:rPr lang="en-US" dirty="0"/>
              <a:t>Read the vignette aloud; participants have it as a 14-pt handout.</a:t>
            </a:r>
          </a:p>
        </p:txBody>
      </p:sp>
      <p:sp>
        <p:nvSpPr>
          <p:cNvPr id="4" name="Slide Number Placeholder 3">
            <a:extLst>
              <a:ext uri="{FF2B5EF4-FFF2-40B4-BE49-F238E27FC236}">
                <a16:creationId xmlns:a16="http://schemas.microsoft.com/office/drawing/2014/main" id="{07D3899B-5B95-6248-794D-EF6A53B7A2BC}"/>
              </a:ext>
            </a:extLst>
          </p:cNvPr>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2997059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Theoretical grounding (Anthias): positionality is relational and situational.</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Round 1 instructions.</a:t>
            </a:r>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Fill-in: pulls per arena — type answers live.</a:t>
            </a:r>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 and fill Aurora’s salience after this round.</a:t>
            </a:r>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Round 2 instructions.</a:t>
            </a:r>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Fill-in: reinforcers per arena — type answers live.</a:t>
            </a:r>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 and fill Aurora’s salience after this round.</a:t>
            </a:r>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Round 3 instructions.</a:t>
            </a:r>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Fill-in: pushes per arena — type answers live.</a:t>
            </a:r>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 and fill Aurora’s salience after this round.</a:t>
            </a:r>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3E969-21DB-8341-3E0B-980E6A8C8A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13A37-8947-0192-76D9-B8AEF86AA3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AB04A3-2040-5FAC-193E-B81579DC89A4}"/>
              </a:ext>
            </a:extLst>
          </p:cNvPr>
          <p:cNvSpPr>
            <a:spLocks noGrp="1"/>
          </p:cNvSpPr>
          <p:nvPr>
            <p:ph type="body" idx="1"/>
          </p:nvPr>
        </p:nvSpPr>
        <p:spPr/>
        <p:txBody>
          <a:bodyPr/>
          <a:lstStyle/>
          <a:p>
            <a:r>
              <a:rPr lang="en-US" dirty="0"/>
              <a:t>Agenda.</a:t>
            </a:r>
          </a:p>
        </p:txBody>
      </p:sp>
      <p:sp>
        <p:nvSpPr>
          <p:cNvPr id="4" name="Slide Number Placeholder 3">
            <a:extLst>
              <a:ext uri="{FF2B5EF4-FFF2-40B4-BE49-F238E27FC236}">
                <a16:creationId xmlns:a16="http://schemas.microsoft.com/office/drawing/2014/main" id="{E77BC604-2EA5-D85E-6B7C-B74877AE2621}"/>
              </a:ext>
            </a:extLst>
          </p:cNvPr>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2395026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Trans-locationality diagram (landscape). (Fully editable: native shapes and text.)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Debrief discussion; capture answers on the fill-in slides.</a:t>
            </a:r>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participant writes a 1-1-1 commitment.</a:t>
            </a:r>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Selected references.</a:t>
            </a:r>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98882-BB02-2548-5695-5BBB23A332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9631E2-5128-1D42-C3BA-07751C8C7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A10E7-78E7-2FB2-7B69-59D1498CCFE6}"/>
              </a:ext>
            </a:extLst>
          </p:cNvPr>
          <p:cNvSpPr>
            <a:spLocks noGrp="1"/>
          </p:cNvSpPr>
          <p:nvPr>
            <p:ph type="body" idx="1"/>
          </p:nvPr>
        </p:nvSpPr>
        <p:spPr/>
        <p:txBody>
          <a:bodyPr/>
          <a:lstStyle/>
          <a:p>
            <a:r>
              <a:rPr lang="en-US" dirty="0"/>
              <a:t>Selected references.</a:t>
            </a:r>
          </a:p>
        </p:txBody>
      </p:sp>
      <p:sp>
        <p:nvSpPr>
          <p:cNvPr id="4" name="Slide Number Placeholder 3">
            <a:extLst>
              <a:ext uri="{FF2B5EF4-FFF2-40B4-BE49-F238E27FC236}">
                <a16:creationId xmlns:a16="http://schemas.microsoft.com/office/drawing/2014/main" id="{D0C83D40-E0AD-5FCC-E238-BCC716501AF6}"/>
              </a:ext>
            </a:extLst>
          </p:cNvPr>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29052152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7F7F2-D390-27B8-EEA0-F9493B2D52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2FD00E-0D29-0AB9-C024-F291008676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3EBE4D-258E-45C6-C1D0-763951DBDD0A}"/>
              </a:ext>
            </a:extLst>
          </p:cNvPr>
          <p:cNvSpPr>
            <a:spLocks noGrp="1"/>
          </p:cNvSpPr>
          <p:nvPr>
            <p:ph type="body" idx="1"/>
          </p:nvPr>
        </p:nvSpPr>
        <p:spPr/>
        <p:txBody>
          <a:bodyPr/>
          <a:lstStyle/>
          <a:p>
            <a:r>
              <a:rPr lang="en-US" dirty="0"/>
              <a:t>Selected references.</a:t>
            </a:r>
          </a:p>
        </p:txBody>
      </p:sp>
      <p:sp>
        <p:nvSpPr>
          <p:cNvPr id="4" name="Slide Number Placeholder 3">
            <a:extLst>
              <a:ext uri="{FF2B5EF4-FFF2-40B4-BE49-F238E27FC236}">
                <a16:creationId xmlns:a16="http://schemas.microsoft.com/office/drawing/2014/main" id="{CD90BAC2-163D-5CAA-C7FB-70066306EDEE}"/>
              </a:ext>
            </a:extLst>
          </p:cNvPr>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32202059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60F9F-411C-0EA7-3B96-9CBCB5703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9CF3FB-1B48-2ECD-43FF-7E6D6180F1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E26E81-CE36-BE9E-462C-17B4B7A67E62}"/>
              </a:ext>
            </a:extLst>
          </p:cNvPr>
          <p:cNvSpPr>
            <a:spLocks noGrp="1"/>
          </p:cNvSpPr>
          <p:nvPr>
            <p:ph type="body" idx="1"/>
          </p:nvPr>
        </p:nvSpPr>
        <p:spPr/>
        <p:txBody>
          <a:bodyPr/>
          <a:lstStyle/>
          <a:p>
            <a:r>
              <a:rPr lang="en-US" dirty="0"/>
              <a:t>Selected references.</a:t>
            </a:r>
          </a:p>
        </p:txBody>
      </p:sp>
      <p:sp>
        <p:nvSpPr>
          <p:cNvPr id="4" name="Slide Number Placeholder 3">
            <a:extLst>
              <a:ext uri="{FF2B5EF4-FFF2-40B4-BE49-F238E27FC236}">
                <a16:creationId xmlns:a16="http://schemas.microsoft.com/office/drawing/2014/main" id="{526B08E7-B114-4DCF-7996-1053BAABC4AF}"/>
              </a:ext>
            </a:extLst>
          </p:cNvPr>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26561788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85B15-DC40-6350-B75B-F41EACCE4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2C8665-8784-3179-D37D-57782BDF7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6ECD90-E7CE-DC41-9BBD-8492355258BA}"/>
              </a:ext>
            </a:extLst>
          </p:cNvPr>
          <p:cNvSpPr>
            <a:spLocks noGrp="1"/>
          </p:cNvSpPr>
          <p:nvPr>
            <p:ph type="body" idx="1"/>
          </p:nvPr>
        </p:nvSpPr>
        <p:spPr/>
        <p:txBody>
          <a:bodyPr/>
          <a:lstStyle/>
          <a:p>
            <a:r>
              <a:rPr lang="en-US" dirty="0"/>
              <a:t>Selected references.</a:t>
            </a:r>
          </a:p>
        </p:txBody>
      </p:sp>
      <p:sp>
        <p:nvSpPr>
          <p:cNvPr id="4" name="Slide Number Placeholder 3">
            <a:extLst>
              <a:ext uri="{FF2B5EF4-FFF2-40B4-BE49-F238E27FC236}">
                <a16:creationId xmlns:a16="http://schemas.microsoft.com/office/drawing/2014/main" id="{DFE0B8B5-10EF-A3D3-EDA7-A7AD0E0775C6}"/>
              </a:ext>
            </a:extLst>
          </p:cNvPr>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3725291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Bridge: the foundations reproduce across the interlocking arenas just shown.</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205460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Critical Whiteness Studies — grounds the whiteness strand of the framework.</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What it names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Whiteness as the underlying force that animates racial oppression — a set of default, normalizing conditions, not a fixed trait.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Where it collides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Whiteness intersects capitalism, patriarchy, genderism, and ableism — so the DSO becomes a site where oppressions collude (Foste &amp; Irwin, 2020).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How it works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Reproduced through normalization; largely invisible to those who benefit, acutely visible to those who do not (Irwin,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Toward praxis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t>Turn the gaze inward: name harm, expose the consequences of whiteness, and act — rather than centering white comfort (Foste et al.,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B57A1-B658-EE22-42E9-1DC698D342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671E5-30D9-1D1E-8E83-6DC7D243BB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876975-E821-9EBC-BDDE-9261B60EBC63}"/>
              </a:ext>
            </a:extLst>
          </p:cNvPr>
          <p:cNvSpPr>
            <a:spLocks noGrp="1"/>
          </p:cNvSpPr>
          <p:nvPr>
            <p:ph type="body" idx="1"/>
          </p:nvPr>
        </p:nvSpPr>
        <p:spPr/>
        <p:txBody>
          <a:bodyPr/>
          <a:lstStyle/>
          <a:p>
            <a:r>
              <a:rPr lang="en-US" dirty="0"/>
              <a:t>Title. One slide per click of the guided demo, with concept and example slides interleaved.</a:t>
            </a:r>
          </a:p>
        </p:txBody>
      </p:sp>
      <p:sp>
        <p:nvSpPr>
          <p:cNvPr id="4" name="Slide Number Placeholder 3">
            <a:extLst>
              <a:ext uri="{FF2B5EF4-FFF2-40B4-BE49-F238E27FC236}">
                <a16:creationId xmlns:a16="http://schemas.microsoft.com/office/drawing/2014/main" id="{A2F33090-78DF-35F1-2DDB-8B7BF3075172}"/>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184213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99685-E968-5F44-B33B-377B6608270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C3DD59F4-A403-4744-8FB3-8B3F8E519CE2}"/>
              </a:ext>
            </a:extLst>
          </p:cNvPr>
          <p:cNvSpPr>
            <a:spLocks noGrp="1"/>
          </p:cNvSpPr>
          <p:nvPr>
            <p:ph type="subTitle" idx="1"/>
          </p:nvPr>
        </p:nvSpPr>
        <p:spPr>
          <a:xfrm>
            <a:off x="1524000" y="3602038"/>
            <a:ext cx="9144000" cy="1655762"/>
          </a:xfrm>
        </p:spPr>
        <p:txBody>
          <a:bodyPr>
            <a:normAutofit/>
          </a:bodyPr>
          <a:lstStyle>
            <a:lvl1pPr marL="0" indent="0" algn="ctr">
              <a:buNone/>
              <a:defRPr sz="30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712CF9C-F90C-A54A-B7A3-6EF635E3732E}"/>
              </a:ext>
            </a:extLst>
          </p:cNvPr>
          <p:cNvSpPr>
            <a:spLocks noGrp="1"/>
          </p:cNvSpPr>
          <p:nvPr>
            <p:ph type="dt" sz="half" idx="10"/>
          </p:nvPr>
        </p:nvSpPr>
        <p:spPr/>
        <p:txBody>
          <a:bodyPr/>
          <a:lstStyle/>
          <a:p>
            <a:fld id="{4D692E17-590B-7C4E-A76D-513593EFAA6D}" type="datetimeFigureOut">
              <a:rPr lang="en-US" smtClean="0"/>
              <a:t>7/22/26</a:t>
            </a:fld>
            <a:endParaRPr lang="en-US"/>
          </a:p>
        </p:txBody>
      </p:sp>
      <p:sp>
        <p:nvSpPr>
          <p:cNvPr id="5" name="Footer Placeholder 4">
            <a:extLst>
              <a:ext uri="{FF2B5EF4-FFF2-40B4-BE49-F238E27FC236}">
                <a16:creationId xmlns:a16="http://schemas.microsoft.com/office/drawing/2014/main" id="{D2EEC207-345A-624B-B2D6-B8155AC1FE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7FF172-2B84-2042-B54E-0D7837FC268A}"/>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2632155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6E61F-3923-004F-BCC0-DF8C4C3029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A797C8-3635-BD4D-8498-3FEE7600E23C}"/>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62213BC-4738-8940-A352-0CE9BE901888}"/>
              </a:ext>
            </a:extLst>
          </p:cNvPr>
          <p:cNvSpPr>
            <a:spLocks noGrp="1"/>
          </p:cNvSpPr>
          <p:nvPr>
            <p:ph type="dt" sz="half" idx="10"/>
          </p:nvPr>
        </p:nvSpPr>
        <p:spPr/>
        <p:txBody>
          <a:bodyPr/>
          <a:lstStyle/>
          <a:p>
            <a:fld id="{4D692E17-590B-7C4E-A76D-513593EFAA6D}" type="datetimeFigureOut">
              <a:rPr lang="en-US" smtClean="0"/>
              <a:t>7/22/26</a:t>
            </a:fld>
            <a:endParaRPr lang="en-US"/>
          </a:p>
        </p:txBody>
      </p:sp>
      <p:sp>
        <p:nvSpPr>
          <p:cNvPr id="5" name="Footer Placeholder 4">
            <a:extLst>
              <a:ext uri="{FF2B5EF4-FFF2-40B4-BE49-F238E27FC236}">
                <a16:creationId xmlns:a16="http://schemas.microsoft.com/office/drawing/2014/main" id="{ADBE4508-1BB8-0040-B810-68831F315B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FCF8E9-762B-3649-81B7-82198E6928BB}"/>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2667167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34771-38C9-2C4B-99A1-66846509D7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CAFA66-FA6B-F644-9C33-A14A507C6F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DB12EF-4D5D-3241-8181-17AA69D06019}"/>
              </a:ext>
            </a:extLst>
          </p:cNvPr>
          <p:cNvSpPr>
            <a:spLocks noGrp="1"/>
          </p:cNvSpPr>
          <p:nvPr>
            <p:ph type="dt" sz="half" idx="10"/>
          </p:nvPr>
        </p:nvSpPr>
        <p:spPr/>
        <p:txBody>
          <a:bodyPr/>
          <a:lstStyle/>
          <a:p>
            <a:fld id="{4D692E17-590B-7C4E-A76D-513593EFAA6D}" type="datetimeFigureOut">
              <a:rPr lang="en-US" smtClean="0"/>
              <a:t>7/22/26</a:t>
            </a:fld>
            <a:endParaRPr lang="en-US"/>
          </a:p>
        </p:txBody>
      </p:sp>
      <p:sp>
        <p:nvSpPr>
          <p:cNvPr id="5" name="Footer Placeholder 4">
            <a:extLst>
              <a:ext uri="{FF2B5EF4-FFF2-40B4-BE49-F238E27FC236}">
                <a16:creationId xmlns:a16="http://schemas.microsoft.com/office/drawing/2014/main" id="{3289C90B-2721-574F-83F3-3110D79795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48764D-0B0F-C64B-BA32-9E0C1DDA65D8}"/>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3825665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3CCB6-C22D-A045-AEB2-D3AF4D1A52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CE78AB-6CB2-334E-BD7A-9242DFF15F51}"/>
              </a:ext>
            </a:extLst>
          </p:cNvPr>
          <p:cNvSpPr>
            <a:spLocks noGrp="1"/>
          </p:cNvSpPr>
          <p:nvPr>
            <p:ph sz="half" idx="1"/>
          </p:nvPr>
        </p:nvSpPr>
        <p:spPr>
          <a:xfrm>
            <a:off x="838200" y="2481925"/>
            <a:ext cx="5181600" cy="36950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464BF82-D270-6A4E-8F3B-6E5A4B61107F}"/>
              </a:ext>
            </a:extLst>
          </p:cNvPr>
          <p:cNvSpPr>
            <a:spLocks noGrp="1"/>
          </p:cNvSpPr>
          <p:nvPr>
            <p:ph sz="half" idx="2"/>
          </p:nvPr>
        </p:nvSpPr>
        <p:spPr>
          <a:xfrm>
            <a:off x="6172200" y="2481923"/>
            <a:ext cx="5181600" cy="36950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A3DD3A0C-DFF9-704A-AE67-74D1F2DA3098}"/>
              </a:ext>
            </a:extLst>
          </p:cNvPr>
          <p:cNvSpPr>
            <a:spLocks noGrp="1"/>
          </p:cNvSpPr>
          <p:nvPr>
            <p:ph type="dt" sz="half" idx="10"/>
          </p:nvPr>
        </p:nvSpPr>
        <p:spPr/>
        <p:txBody>
          <a:bodyPr/>
          <a:lstStyle/>
          <a:p>
            <a:fld id="{4D692E17-590B-7C4E-A76D-513593EFAA6D}" type="datetimeFigureOut">
              <a:rPr lang="en-US" smtClean="0"/>
              <a:t>7/22/26</a:t>
            </a:fld>
            <a:endParaRPr lang="en-US"/>
          </a:p>
        </p:txBody>
      </p:sp>
      <p:sp>
        <p:nvSpPr>
          <p:cNvPr id="6" name="Footer Placeholder 5">
            <a:extLst>
              <a:ext uri="{FF2B5EF4-FFF2-40B4-BE49-F238E27FC236}">
                <a16:creationId xmlns:a16="http://schemas.microsoft.com/office/drawing/2014/main" id="{9CF59AA2-BFE9-6848-B2B9-6FB743531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FF37E4-10EF-6D4A-9374-1BEB2C57AA6B}"/>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844968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509B8-55E0-A140-8D49-3E02C932812F}"/>
              </a:ext>
            </a:extLst>
          </p:cNvPr>
          <p:cNvSpPr>
            <a:spLocks noGrp="1"/>
          </p:cNvSpPr>
          <p:nvPr>
            <p:ph type="title"/>
          </p:nvPr>
        </p:nvSpPr>
        <p:spPr>
          <a:xfrm>
            <a:off x="839788" y="1009934"/>
            <a:ext cx="10515600" cy="680754"/>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946427-B47D-8C49-AC9D-238D6831CD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C1478A-2361-0642-99DF-5699771140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43D59E-CDCA-914B-9C89-650108571D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8DB677-5EAC-ED44-A867-5CAC5D4C72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313C545-5C6B-6447-A718-6D923B19C517}"/>
              </a:ext>
            </a:extLst>
          </p:cNvPr>
          <p:cNvSpPr>
            <a:spLocks noGrp="1"/>
          </p:cNvSpPr>
          <p:nvPr>
            <p:ph type="dt" sz="half" idx="10"/>
          </p:nvPr>
        </p:nvSpPr>
        <p:spPr/>
        <p:txBody>
          <a:bodyPr/>
          <a:lstStyle/>
          <a:p>
            <a:fld id="{4D692E17-590B-7C4E-A76D-513593EFAA6D}" type="datetimeFigureOut">
              <a:rPr lang="en-US" smtClean="0"/>
              <a:t>7/22/26</a:t>
            </a:fld>
            <a:endParaRPr lang="en-US"/>
          </a:p>
        </p:txBody>
      </p:sp>
      <p:sp>
        <p:nvSpPr>
          <p:cNvPr id="8" name="Footer Placeholder 7">
            <a:extLst>
              <a:ext uri="{FF2B5EF4-FFF2-40B4-BE49-F238E27FC236}">
                <a16:creationId xmlns:a16="http://schemas.microsoft.com/office/drawing/2014/main" id="{93B02A95-4959-7446-8BCC-10DDBE171D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8AE888-5282-7F44-8843-46DE290AFBA6}"/>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2291180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3A526-F96C-4E41-A127-206B9A7E7689}"/>
              </a:ext>
            </a:extLst>
          </p:cNvPr>
          <p:cNvSpPr>
            <a:spLocks noGrp="1"/>
          </p:cNvSpPr>
          <p:nvPr>
            <p:ph type="title"/>
          </p:nvPr>
        </p:nvSpPr>
        <p:spPr>
          <a:xfrm>
            <a:off x="836612" y="1381219"/>
            <a:ext cx="3932237" cy="1073387"/>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A59CC0B1-7391-3042-98C3-1B3AE13914C7}"/>
              </a:ext>
            </a:extLst>
          </p:cNvPr>
          <p:cNvSpPr>
            <a:spLocks noGrp="1"/>
          </p:cNvSpPr>
          <p:nvPr>
            <p:ph idx="1"/>
          </p:nvPr>
        </p:nvSpPr>
        <p:spPr>
          <a:xfrm>
            <a:off x="5183188" y="1381219"/>
            <a:ext cx="6172200" cy="447983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B4CC7F6C-DDEA-4046-8AB0-1FEC3898F47D}"/>
              </a:ext>
            </a:extLst>
          </p:cNvPr>
          <p:cNvSpPr>
            <a:spLocks noGrp="1"/>
          </p:cNvSpPr>
          <p:nvPr>
            <p:ph type="body" sz="half" idx="2"/>
          </p:nvPr>
        </p:nvSpPr>
        <p:spPr>
          <a:xfrm>
            <a:off x="839788" y="2702256"/>
            <a:ext cx="3932237" cy="316673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91B337-61AB-2F44-8CF5-EEB33959DE65}"/>
              </a:ext>
            </a:extLst>
          </p:cNvPr>
          <p:cNvSpPr>
            <a:spLocks noGrp="1"/>
          </p:cNvSpPr>
          <p:nvPr>
            <p:ph type="dt" sz="half" idx="10"/>
          </p:nvPr>
        </p:nvSpPr>
        <p:spPr/>
        <p:txBody>
          <a:bodyPr/>
          <a:lstStyle/>
          <a:p>
            <a:fld id="{4D692E17-590B-7C4E-A76D-513593EFAA6D}" type="datetimeFigureOut">
              <a:rPr lang="en-US" smtClean="0"/>
              <a:t>7/22/26</a:t>
            </a:fld>
            <a:endParaRPr lang="en-US"/>
          </a:p>
        </p:txBody>
      </p:sp>
      <p:sp>
        <p:nvSpPr>
          <p:cNvPr id="6" name="Footer Placeholder 5">
            <a:extLst>
              <a:ext uri="{FF2B5EF4-FFF2-40B4-BE49-F238E27FC236}">
                <a16:creationId xmlns:a16="http://schemas.microsoft.com/office/drawing/2014/main" id="{0FEA6EA6-4E88-C442-89F7-72C1F0DB70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DA59EE-98EA-A44D-8B27-C1596CBD3B26}"/>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3085564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0DB7D-D534-F54E-924C-E2BDD66B3F18}"/>
              </a:ext>
            </a:extLst>
          </p:cNvPr>
          <p:cNvSpPr>
            <a:spLocks noGrp="1"/>
          </p:cNvSpPr>
          <p:nvPr>
            <p:ph type="title"/>
          </p:nvPr>
        </p:nvSpPr>
        <p:spPr>
          <a:xfrm>
            <a:off x="836612" y="1235075"/>
            <a:ext cx="3932237" cy="1069975"/>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18447E83-6B40-DA47-8A60-017EF4C896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500B7C3-F4A5-864B-80B5-3910895B7C9B}"/>
              </a:ext>
            </a:extLst>
          </p:cNvPr>
          <p:cNvSpPr>
            <a:spLocks noGrp="1"/>
          </p:cNvSpPr>
          <p:nvPr>
            <p:ph type="body" sz="half" idx="2"/>
          </p:nvPr>
        </p:nvSpPr>
        <p:spPr>
          <a:xfrm>
            <a:off x="839788" y="2552700"/>
            <a:ext cx="3932237"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0578610-EE35-D047-8C2A-8AB945555043}"/>
              </a:ext>
            </a:extLst>
          </p:cNvPr>
          <p:cNvSpPr>
            <a:spLocks noGrp="1"/>
          </p:cNvSpPr>
          <p:nvPr>
            <p:ph type="dt" sz="half" idx="10"/>
          </p:nvPr>
        </p:nvSpPr>
        <p:spPr/>
        <p:txBody>
          <a:bodyPr/>
          <a:lstStyle/>
          <a:p>
            <a:fld id="{4D692E17-590B-7C4E-A76D-513593EFAA6D}" type="datetimeFigureOut">
              <a:rPr lang="en-US" smtClean="0"/>
              <a:t>7/22/26</a:t>
            </a:fld>
            <a:endParaRPr lang="en-US"/>
          </a:p>
        </p:txBody>
      </p:sp>
      <p:sp>
        <p:nvSpPr>
          <p:cNvPr id="6" name="Footer Placeholder 5">
            <a:extLst>
              <a:ext uri="{FF2B5EF4-FFF2-40B4-BE49-F238E27FC236}">
                <a16:creationId xmlns:a16="http://schemas.microsoft.com/office/drawing/2014/main" id="{186764C5-66E4-4B42-B707-CEFD2FB78F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9A24C2-406C-3E4F-B1FD-94D1D0236F63}"/>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2522463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A11Y">
    <p:bg>
      <p:bgPr>
        <a:solidFill>
          <a:srgbClr val="FBFAF6"/>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lvl1pPr marL="0" indent="0">
              <a:buNone/>
              <a:defRPr lang="en-US" sz="900" dirty="0">
                <a:solidFill>
                  <a:srgbClr val="FBFAF6"/>
                </a:solidFill>
                <a:latin typeface="Arial" pitchFamily="34" charset="0"/>
                <a:ea typeface="Arial" pitchFamily="34" charset="-122"/>
                <a:cs typeface="Arial" pitchFamily="34" charset="-120"/>
              </a:defRPr>
            </a:lvl1pPr>
          </a:lstStyle>
          <a:p>
            <a:pPr marL="0" indent="0">
              <a:buNone/>
            </a:pPr>
            <a:endParaRPr lang="en-US" sz="900" dirty="0"/>
          </a:p>
        </p:txBody>
      </p:sp>
    </p:spTree>
    <p:extLst>
      <p:ext uri="{BB962C8B-B14F-4D97-AF65-F5344CB8AC3E}">
        <p14:creationId xmlns:p14="http://schemas.microsoft.com/office/powerpoint/2010/main" val="3628055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7CB155-A6FA-7540-8320-7F031F48D86C}"/>
              </a:ext>
            </a:extLst>
          </p:cNvPr>
          <p:cNvSpPr>
            <a:spLocks noGrp="1"/>
          </p:cNvSpPr>
          <p:nvPr>
            <p:ph type="title"/>
          </p:nvPr>
        </p:nvSpPr>
        <p:spPr>
          <a:xfrm>
            <a:off x="838200" y="1156362"/>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C5D9F70-A861-A048-81F5-ECA8A115F2F5}"/>
              </a:ext>
            </a:extLst>
          </p:cNvPr>
          <p:cNvSpPr>
            <a:spLocks noGrp="1"/>
          </p:cNvSpPr>
          <p:nvPr>
            <p:ph type="body" idx="1"/>
          </p:nvPr>
        </p:nvSpPr>
        <p:spPr>
          <a:xfrm>
            <a:off x="838200" y="2620371"/>
            <a:ext cx="10515600" cy="35565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9F31B92-D451-C742-A062-40734AAA02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4BDA1FE4-0938-3040-ACC4-F0BD05D2EC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43489B-EEBC-5847-81FE-8CED7EC0CB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E462BC-22A2-0945-ADDA-66B8A70E3A5F}" type="slidenum">
              <a:rPr lang="en-US" smtClean="0"/>
              <a:t>‹#›</a:t>
            </a:fld>
            <a:endParaRPr lang="en-US"/>
          </a:p>
        </p:txBody>
      </p:sp>
      <p:pic>
        <p:nvPicPr>
          <p:cNvPr id="9" name="Picture 8">
            <a:extLst>
              <a:ext uri="{FF2B5EF4-FFF2-40B4-BE49-F238E27FC236}">
                <a16:creationId xmlns:a16="http://schemas.microsoft.com/office/drawing/2014/main" id="{5153C1CC-C8C0-4E4E-B728-0ECEF8ADCD9D}"/>
              </a:ext>
              <a:ext uri="{C183D7F6-B498-43B3-948B-1728B52AA6E4}">
                <adec:decorative xmlns:adec="http://schemas.microsoft.com/office/drawing/2017/decorative" val="1"/>
              </a:ext>
            </a:extLst>
          </p:cNvPr>
          <p:cNvPicPr>
            <a:picLocks noChangeAspect="1"/>
          </p:cNvPicPr>
          <p:nvPr userDrawn="1"/>
        </p:nvPicPr>
        <p:blipFill>
          <a:blip r:embed="rId10"/>
          <a:srcRect/>
          <a:stretch/>
        </p:blipFill>
        <p:spPr>
          <a:xfrm>
            <a:off x="105294" y="47832"/>
            <a:ext cx="3064715" cy="920844"/>
          </a:xfrm>
          <a:prstGeom prst="rect">
            <a:avLst/>
          </a:prstGeom>
        </p:spPr>
      </p:pic>
      <p:pic>
        <p:nvPicPr>
          <p:cNvPr id="11" name="Picture 10">
            <a:extLst>
              <a:ext uri="{FF2B5EF4-FFF2-40B4-BE49-F238E27FC236}">
                <a16:creationId xmlns:a16="http://schemas.microsoft.com/office/drawing/2014/main" id="{2CEDF03D-D1AB-DD42-A076-7A7322F8D404}"/>
              </a:ext>
              <a:ext uri="{C183D7F6-B498-43B3-948B-1728B52AA6E4}">
                <adec:decorative xmlns:adec="http://schemas.microsoft.com/office/drawing/2017/decorative" val="1"/>
              </a:ext>
            </a:extLst>
          </p:cNvPr>
          <p:cNvPicPr>
            <a:picLocks noChangeAspect="1"/>
          </p:cNvPicPr>
          <p:nvPr userDrawn="1"/>
        </p:nvPicPr>
        <p:blipFill>
          <a:blip r:embed="rId11"/>
          <a:stretch>
            <a:fillRect/>
          </a:stretch>
        </p:blipFill>
        <p:spPr>
          <a:xfrm>
            <a:off x="4235903" y="6218222"/>
            <a:ext cx="3720193" cy="639778"/>
          </a:xfrm>
          <a:prstGeom prst="rect">
            <a:avLst/>
          </a:prstGeom>
        </p:spPr>
      </p:pic>
      <p:cxnSp>
        <p:nvCxnSpPr>
          <p:cNvPr id="12" name="Straight Connector 11">
            <a:extLst>
              <a:ext uri="{FF2B5EF4-FFF2-40B4-BE49-F238E27FC236}">
                <a16:creationId xmlns:a16="http://schemas.microsoft.com/office/drawing/2014/main" id="{D854D060-4DE3-0C40-B3CF-007975D00D77}"/>
              </a:ext>
            </a:extLst>
          </p:cNvPr>
          <p:cNvCxnSpPr/>
          <p:nvPr userDrawn="1"/>
        </p:nvCxnSpPr>
        <p:spPr>
          <a:xfrm>
            <a:off x="0" y="1009935"/>
            <a:ext cx="12192000" cy="0"/>
          </a:xfrm>
          <a:prstGeom prst="line">
            <a:avLst/>
          </a:prstGeom>
          <a:ln>
            <a:solidFill>
              <a:srgbClr val="235C6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4C0D3A72-2B07-9E34-FF62-D5A1B25A1303}"/>
              </a:ext>
              <a:ext uri="{C183D7F6-B498-43B3-948B-1728B52AA6E4}">
                <adec:decorative xmlns:adec="http://schemas.microsoft.com/office/drawing/2017/decorative" val="1"/>
              </a:ext>
            </a:extLst>
          </p:cNvPr>
          <p:cNvPicPr>
            <a:picLocks noChangeAspect="1"/>
          </p:cNvPicPr>
          <p:nvPr userDrawn="1"/>
        </p:nvPicPr>
        <p:blipFill>
          <a:blip r:embed="rId12"/>
          <a:stretch>
            <a:fillRect/>
          </a:stretch>
        </p:blipFill>
        <p:spPr>
          <a:xfrm>
            <a:off x="9817100" y="45989"/>
            <a:ext cx="2108200" cy="825500"/>
          </a:xfrm>
          <a:prstGeom prst="rect">
            <a:avLst/>
          </a:prstGeom>
        </p:spPr>
      </p:pic>
    </p:spTree>
    <p:extLst>
      <p:ext uri="{BB962C8B-B14F-4D97-AF65-F5344CB8AC3E}">
        <p14:creationId xmlns:p14="http://schemas.microsoft.com/office/powerpoint/2010/main" val="940275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57" r:id="rId7"/>
    <p:sldLayoutId id="2147483658" r:id="rId8"/>
  </p:sldLayoutIdLst>
  <p:txStyles>
    <p:titleStyle>
      <a:lvl1pPr algn="l" defTabSz="914400" rtl="0" eaLnBrk="1" latinLnBrk="0" hangingPunct="1">
        <a:lnSpc>
          <a:spcPct val="90000"/>
        </a:lnSpc>
        <a:spcBef>
          <a:spcPct val="0"/>
        </a:spcBef>
        <a:buNone/>
        <a:defRPr sz="4400" b="1" kern="1200" baseline="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baseline="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baseline="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baseline="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baseline="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www.elastic-positionality.com/"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elastic-positionality.com/" TargetMode="Externa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3.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6.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hyperlink" Target="https://doi.org/10.1037/bul0000156" TargetMode="External"/><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hyperlink" Target="https://doi.org/10.11116/digest.5.1.1" TargetMode="External"/><Relationship Id="rId2" Type="http://schemas.openxmlformats.org/officeDocument/2006/relationships/notesSlide" Target="../notesSlides/notesSlide64.xml"/><Relationship Id="rId1" Type="http://schemas.openxmlformats.org/officeDocument/2006/relationships/slideLayout" Target="../slideLayouts/slideLayout8.xml"/><Relationship Id="rId4" Type="http://schemas.openxmlformats.org/officeDocument/2006/relationships/hyperlink" Target="https://doi.org/10.3828/jlcds.2016.1"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s://doi.org/10.1002/ss.20177" TargetMode="External"/><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mailto:jewls@pacificu.edu"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survey.alchemer.com/s3/8801671/2026-AHEAD-Conference-Individual-Session-Feedback-For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F582-7340-B341-9FFD-55285031E66D}"/>
              </a:ext>
            </a:extLst>
          </p:cNvPr>
          <p:cNvSpPr>
            <a:spLocks noGrp="1"/>
          </p:cNvSpPr>
          <p:nvPr>
            <p:ph type="ctrTitle"/>
          </p:nvPr>
        </p:nvSpPr>
        <p:spPr>
          <a:xfrm>
            <a:off x="569843" y="1956904"/>
            <a:ext cx="11052313" cy="2387600"/>
          </a:xfrm>
        </p:spPr>
        <p:txBody>
          <a:bodyPr>
            <a:noAutofit/>
          </a:bodyPr>
          <a:lstStyle/>
          <a:p>
            <a:r>
              <a:rPr lang="en-US" sz="4400" dirty="0"/>
              <a:t>Session 2.07:</a:t>
            </a:r>
            <a:br>
              <a:rPr lang="en-US" sz="4400" dirty="0"/>
            </a:br>
            <a:r>
              <a:rPr lang="en-US" sz="4400" dirty="0"/>
              <a:t>What Narratives Your Office Advance? </a:t>
            </a:r>
            <a:br>
              <a:rPr lang="en-US" sz="4400" dirty="0"/>
            </a:br>
            <a:r>
              <a:rPr lang="en-US" sz="4400" dirty="0"/>
              <a:t>A Tool to Assess Your Office’s Intersectional Equity &amp; Impact</a:t>
            </a:r>
          </a:p>
        </p:txBody>
      </p:sp>
      <p:sp>
        <p:nvSpPr>
          <p:cNvPr id="3" name="Subtitle 2">
            <a:extLst>
              <a:ext uri="{FF2B5EF4-FFF2-40B4-BE49-F238E27FC236}">
                <a16:creationId xmlns:a16="http://schemas.microsoft.com/office/drawing/2014/main" id="{0D410E8A-FEC7-A444-9732-EF358209E8ED}"/>
              </a:ext>
            </a:extLst>
          </p:cNvPr>
          <p:cNvSpPr>
            <a:spLocks noGrp="1"/>
          </p:cNvSpPr>
          <p:nvPr>
            <p:ph type="subTitle" idx="1"/>
          </p:nvPr>
        </p:nvSpPr>
        <p:spPr>
          <a:xfrm>
            <a:off x="1517374" y="4517542"/>
            <a:ext cx="9144000" cy="1655762"/>
          </a:xfrm>
        </p:spPr>
        <p:txBody>
          <a:bodyPr/>
          <a:lstStyle/>
          <a:p>
            <a:r>
              <a:rPr lang="en-US" dirty="0"/>
              <a:t>Jewls Griesmeyer-Krentz, PhD (candidate)</a:t>
            </a:r>
          </a:p>
          <a:p>
            <a:r>
              <a:rPr lang="en-US" dirty="0"/>
              <a:t>Pacific University</a:t>
            </a:r>
          </a:p>
        </p:txBody>
      </p:sp>
    </p:spTree>
    <p:extLst>
      <p:ext uri="{BB962C8B-B14F-4D97-AF65-F5344CB8AC3E}">
        <p14:creationId xmlns:p14="http://schemas.microsoft.com/office/powerpoint/2010/main" val="995842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Higher Education Foundations</a:t>
            </a:r>
            <a:endParaRPr lang="en-US" sz="900" dirty="0"/>
          </a:p>
        </p:txBody>
      </p:sp>
      <p:sp>
        <p:nvSpPr>
          <p:cNvPr id="3" name="Text 1"/>
          <p:cNvSpPr/>
          <p:nvPr/>
        </p:nvSpPr>
        <p:spPr>
          <a:xfrm>
            <a:off x="822960" y="1371600"/>
            <a:ext cx="10515600" cy="914400"/>
          </a:xfrm>
          <a:prstGeom prst="rect">
            <a:avLst/>
          </a:prstGeom>
          <a:noFill/>
          <a:ln/>
        </p:spPr>
        <p:txBody>
          <a:bodyPr wrap="square" rtlCol="0" anchor="ctr"/>
          <a:lstStyle/>
          <a:p>
            <a:pPr marL="0" indent="0">
              <a:buNone/>
            </a:pPr>
            <a:r>
              <a:rPr lang="en-US" sz="4000" b="1" dirty="0">
                <a:solidFill>
                  <a:srgbClr val="20242E"/>
                </a:solidFill>
                <a:latin typeface="Arial" pitchFamily="34" charset="0"/>
                <a:ea typeface="Arial" pitchFamily="34" charset="-122"/>
                <a:cs typeface="Arial" pitchFamily="34" charset="-120"/>
              </a:rPr>
              <a:t>Higher Education Foundations</a:t>
            </a:r>
            <a:endParaRPr lang="en-US" sz="4000" dirty="0"/>
          </a:p>
        </p:txBody>
      </p:sp>
      <p:sp>
        <p:nvSpPr>
          <p:cNvPr id="4" name="Text 2"/>
          <p:cNvSpPr/>
          <p:nvPr/>
        </p:nvSpPr>
        <p:spPr>
          <a:xfrm>
            <a:off x="841248" y="2377440"/>
            <a:ext cx="10424160" cy="731520"/>
          </a:xfrm>
          <a:prstGeom prst="rect">
            <a:avLst/>
          </a:prstGeom>
          <a:noFill/>
          <a:ln/>
        </p:spPr>
        <p:txBody>
          <a:bodyPr wrap="square" rtlCol="0" anchor="ctr"/>
          <a:lstStyle/>
          <a:p>
            <a:pPr marL="0" indent="0">
              <a:buNone/>
            </a:pPr>
            <a:r>
              <a:rPr lang="en-US" sz="3200" b="1" dirty="0">
                <a:solidFill>
                  <a:srgbClr val="6E3FA3"/>
                </a:solidFill>
                <a:latin typeface="Arial" pitchFamily="34" charset="0"/>
                <a:ea typeface="Arial" pitchFamily="34" charset="-122"/>
                <a:cs typeface="Arial" pitchFamily="34" charset="-120"/>
              </a:rPr>
              <a:t>Emerged from and supports white supremacy</a:t>
            </a:r>
            <a:endParaRPr lang="en-US" sz="3200" dirty="0"/>
          </a:p>
        </p:txBody>
      </p:sp>
      <p:sp>
        <p:nvSpPr>
          <p:cNvPr id="5" name="Text 3"/>
          <p:cNvSpPr/>
          <p:nvPr/>
        </p:nvSpPr>
        <p:spPr>
          <a:xfrm>
            <a:off x="841248" y="3383280"/>
            <a:ext cx="9875520" cy="2103120"/>
          </a:xfrm>
          <a:prstGeom prst="rect">
            <a:avLst/>
          </a:prstGeom>
          <a:noFill/>
          <a:ln/>
        </p:spPr>
        <p:txBody>
          <a:bodyPr wrap="square" rtlCol="0" anchor="ctr"/>
          <a:lstStyle/>
          <a:p>
            <a:pPr marL="0" indent="0">
              <a:lnSpc>
                <a:spcPct val="130000"/>
              </a:lnSpc>
              <a:buNone/>
            </a:pPr>
            <a:r>
              <a:rPr lang="en-US" sz="2400" b="1" dirty="0">
                <a:solidFill>
                  <a:schemeClr val="bg1">
                    <a:lumMod val="50000"/>
                  </a:schemeClr>
                </a:solidFill>
                <a:latin typeface="Arial" pitchFamily="34" charset="0"/>
                <a:ea typeface="Arial" pitchFamily="34" charset="-122"/>
                <a:cs typeface="Arial" pitchFamily="34" charset="-120"/>
              </a:rPr>
              <a:t>White Supremacy </a:t>
            </a:r>
            <a:r>
              <a:rPr lang="en-US" sz="2400" dirty="0">
                <a:solidFill>
                  <a:srgbClr val="5C6473"/>
                </a:solidFill>
                <a:latin typeface="Arial" pitchFamily="34" charset="0"/>
                <a:ea typeface="Arial" pitchFamily="34" charset="-122"/>
                <a:cs typeface="Arial" pitchFamily="34" charset="-120"/>
              </a:rPr>
              <a:t>is reproduced across interlocking societal arenas and reinforces systems of </a:t>
            </a:r>
            <a:r>
              <a:rPr lang="en-US" sz="2400" b="1" dirty="0">
                <a:solidFill>
                  <a:schemeClr val="bg1">
                    <a:lumMod val="50000"/>
                  </a:schemeClr>
                </a:solidFill>
                <a:latin typeface="Arial" pitchFamily="34" charset="0"/>
                <a:ea typeface="Arial" pitchFamily="34" charset="-122"/>
                <a:cs typeface="Arial" pitchFamily="34" charset="-120"/>
              </a:rPr>
              <a:t>Whiteness</a:t>
            </a:r>
            <a:r>
              <a:rPr lang="en-US" sz="2400" dirty="0">
                <a:solidFill>
                  <a:srgbClr val="5C6473"/>
                </a:solidFill>
                <a:latin typeface="Arial" pitchFamily="34" charset="0"/>
                <a:ea typeface="Arial" pitchFamily="34" charset="-122"/>
                <a:cs typeface="Arial" pitchFamily="34" charset="-120"/>
              </a:rPr>
              <a:t>, </a:t>
            </a:r>
            <a:r>
              <a:rPr lang="en-US" sz="2400" b="1" dirty="0">
                <a:solidFill>
                  <a:schemeClr val="bg1">
                    <a:lumMod val="50000"/>
                  </a:schemeClr>
                </a:solidFill>
                <a:latin typeface="Arial" pitchFamily="34" charset="0"/>
                <a:ea typeface="Arial" pitchFamily="34" charset="-122"/>
                <a:cs typeface="Arial" pitchFamily="34" charset="-120"/>
              </a:rPr>
              <a:t>Racism</a:t>
            </a:r>
            <a:r>
              <a:rPr lang="en-US" sz="2400" dirty="0">
                <a:solidFill>
                  <a:srgbClr val="5C6473"/>
                </a:solidFill>
                <a:latin typeface="Arial" pitchFamily="34" charset="0"/>
                <a:ea typeface="Arial" pitchFamily="34" charset="-122"/>
                <a:cs typeface="Arial" pitchFamily="34" charset="-120"/>
              </a:rPr>
              <a:t>, and </a:t>
            </a:r>
            <a:r>
              <a:rPr lang="en-US" sz="2400" b="1" dirty="0">
                <a:solidFill>
                  <a:schemeClr val="bg1">
                    <a:lumMod val="50000"/>
                  </a:schemeClr>
                </a:solidFill>
                <a:latin typeface="Arial" pitchFamily="34" charset="0"/>
                <a:ea typeface="Arial" pitchFamily="34" charset="-122"/>
                <a:cs typeface="Arial" pitchFamily="34" charset="-120"/>
              </a:rPr>
              <a:t>Ableism</a:t>
            </a:r>
          </a:p>
          <a:p>
            <a:pPr marL="0" indent="0">
              <a:lnSpc>
                <a:spcPct val="130000"/>
              </a:lnSpc>
              <a:buNone/>
            </a:pPr>
            <a:endParaRPr lang="en-US" sz="2400" b="1" dirty="0">
              <a:solidFill>
                <a:schemeClr val="bg1">
                  <a:lumMod val="50000"/>
                </a:schemeClr>
              </a:solidFill>
              <a:latin typeface="Arial" pitchFamily="34" charset="0"/>
              <a:cs typeface="Arial" pitchFamily="34" charset="-120"/>
            </a:endParaRPr>
          </a:p>
        </p:txBody>
      </p:sp>
    </p:spTree>
    <p:extLst>
      <p:ext uri="{BB962C8B-B14F-4D97-AF65-F5344CB8AC3E}">
        <p14:creationId xmlns:p14="http://schemas.microsoft.com/office/powerpoint/2010/main" val="1020034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8B71CE49-F874-7E1E-5813-5B7FF974AC1C}"/>
              </a:ext>
              <a:ext uri="{C183D7F6-B498-43B3-948B-1728B52AA6E4}">
                <adec:decorative xmlns:adec="http://schemas.microsoft.com/office/drawing/2017/decorative" val="1"/>
              </a:ext>
            </a:extLst>
          </p:cNvPr>
          <p:cNvSpPr/>
          <p:nvPr/>
        </p:nvSpPr>
        <p:spPr>
          <a:xfrm>
            <a:off x="513080" y="1586483"/>
            <a:ext cx="10957560" cy="50032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Critical Whiteness Studies — definition</a:t>
            </a:r>
            <a:endParaRPr lang="en-US" sz="900" dirty="0"/>
          </a:p>
        </p:txBody>
      </p:sp>
      <p:sp>
        <p:nvSpPr>
          <p:cNvPr id="3" name="Text 1"/>
          <p:cNvSpPr/>
          <p:nvPr/>
        </p:nvSpPr>
        <p:spPr>
          <a:xfrm>
            <a:off x="640080" y="292608"/>
            <a:ext cx="10881360" cy="658368"/>
          </a:xfrm>
          <a:prstGeom prst="rect">
            <a:avLst/>
          </a:prstGeom>
          <a:noFill/>
          <a:ln/>
        </p:spPr>
        <p:txBody>
          <a:bodyPr wrap="square" rtlCol="0" anchor="ctr"/>
          <a:lstStyle/>
          <a:p>
            <a:pPr marL="0" indent="0">
              <a:buNone/>
            </a:pPr>
            <a:r>
              <a:rPr lang="en-US" sz="3200" b="1" dirty="0">
                <a:solidFill>
                  <a:srgbClr val="7030A0"/>
                </a:solidFill>
                <a:latin typeface="Arial" pitchFamily="34" charset="0"/>
                <a:ea typeface="Arial" pitchFamily="34" charset="-122"/>
                <a:cs typeface="Arial" pitchFamily="34" charset="-120"/>
              </a:rPr>
              <a:t>Critical Whiteness Studies</a:t>
            </a:r>
            <a:endParaRPr lang="en-US" sz="3200" dirty="0">
              <a:solidFill>
                <a:srgbClr val="7030A0"/>
              </a:solidFill>
            </a:endParaRPr>
          </a:p>
        </p:txBody>
      </p:sp>
      <p:sp>
        <p:nvSpPr>
          <p:cNvPr id="4" name="Text 2"/>
          <p:cNvSpPr/>
          <p:nvPr/>
        </p:nvSpPr>
        <p:spPr>
          <a:xfrm>
            <a:off x="676656" y="950976"/>
            <a:ext cx="10789920" cy="384048"/>
          </a:xfrm>
          <a:prstGeom prst="rect">
            <a:avLst/>
          </a:prstGeom>
          <a:noFill/>
          <a:ln/>
        </p:spPr>
        <p:txBody>
          <a:bodyPr wrap="square" rtlCol="0" anchor="ctr"/>
          <a:lstStyle/>
          <a:p>
            <a:pPr marL="0" indent="0">
              <a:buNone/>
            </a:pPr>
            <a:r>
              <a:rPr lang="en-US" sz="2400" b="1" dirty="0">
                <a:solidFill>
                  <a:srgbClr val="7030A0"/>
                </a:solidFill>
                <a:latin typeface="Arial" pitchFamily="34" charset="0"/>
                <a:ea typeface="Arial" pitchFamily="34" charset="-122"/>
                <a:cs typeface="Arial" pitchFamily="34" charset="-120"/>
              </a:rPr>
              <a:t>Naming the Default that Structures the Rest</a:t>
            </a:r>
            <a:endParaRPr lang="en-US" sz="2400" dirty="0">
              <a:solidFill>
                <a:srgbClr val="7030A0"/>
              </a:solidFill>
            </a:endParaRPr>
          </a:p>
        </p:txBody>
      </p:sp>
      <p:grpSp>
        <p:nvGrpSpPr>
          <p:cNvPr id="36" name="Group 35" descr="What it names&#13;&#10;Whiteness as the underlying force that animates racial oppression — a set of default, normalizing conditions, not a fixed trait.&#13;&#10;&#13;&#10;Where it collides&#13;&#10;Whiteness intersects capitalism, patriarchy, genderism, and ableism — so the DSO becomes a site where oppressions collude (Foste &amp; Irwin, 2020).&#13;&#10;&#13;&#10;How it works&#13;&#10;Reproduced through normalization; largely invisible to those who benefit, acutely visible to those who do not (Irwin, 2022).&#13;&#10;&#13;&#10;Toward praxis&#13;&#10;Turn the gaze inward: name harm, expose the consequences of whiteness, and act — rather than centering white comfort (Foste et al., 2022).&#13;&#10;&#13;&#10;">
            <a:extLst>
              <a:ext uri="{FF2B5EF4-FFF2-40B4-BE49-F238E27FC236}">
                <a16:creationId xmlns:a16="http://schemas.microsoft.com/office/drawing/2014/main" id="{80CBD680-7CF9-044B-19C1-333165DEDC93}"/>
              </a:ext>
            </a:extLst>
          </p:cNvPr>
          <p:cNvGrpSpPr/>
          <p:nvPr/>
        </p:nvGrpSpPr>
        <p:grpSpPr>
          <a:xfrm>
            <a:off x="640080" y="2124335"/>
            <a:ext cx="10720277" cy="4054081"/>
            <a:chOff x="735861" y="2511312"/>
            <a:chExt cx="10720277" cy="4054081"/>
          </a:xfrm>
        </p:grpSpPr>
        <p:sp>
          <p:nvSpPr>
            <p:cNvPr id="25" name="Freeform 24">
              <a:extLst>
                <a:ext uri="{FF2B5EF4-FFF2-40B4-BE49-F238E27FC236}">
                  <a16:creationId xmlns:a16="http://schemas.microsoft.com/office/drawing/2014/main" id="{3C2CE732-F1C1-05BF-0CC2-CCAD2AD61C95}"/>
                </a:ext>
              </a:extLst>
            </p:cNvPr>
            <p:cNvSpPr/>
            <p:nvPr/>
          </p:nvSpPr>
          <p:spPr>
            <a:xfrm rot="16200000">
              <a:off x="14578" y="3232595"/>
              <a:ext cx="4054081" cy="2611516"/>
            </a:xfrm>
            <a:custGeom>
              <a:avLst/>
              <a:gdLst>
                <a:gd name="csX0" fmla="*/ 0 w 2611516"/>
                <a:gd name="csY0" fmla="*/ 130576 h 3133820"/>
                <a:gd name="csX1" fmla="*/ 130576 w 2611516"/>
                <a:gd name="csY1" fmla="*/ 0 h 3133820"/>
                <a:gd name="csX2" fmla="*/ 2480940 w 2611516"/>
                <a:gd name="csY2" fmla="*/ 0 h 3133820"/>
                <a:gd name="csX3" fmla="*/ 2611516 w 2611516"/>
                <a:gd name="csY3" fmla="*/ 130576 h 3133820"/>
                <a:gd name="csX4" fmla="*/ 2611516 w 2611516"/>
                <a:gd name="csY4" fmla="*/ 3003244 h 3133820"/>
                <a:gd name="csX5" fmla="*/ 2480940 w 2611516"/>
                <a:gd name="csY5" fmla="*/ 3133820 h 3133820"/>
                <a:gd name="csX6" fmla="*/ 130576 w 2611516"/>
                <a:gd name="csY6" fmla="*/ 3133820 h 3133820"/>
                <a:gd name="csX7" fmla="*/ 0 w 2611516"/>
                <a:gd name="csY7" fmla="*/ 3003244 h 3133820"/>
                <a:gd name="csX8" fmla="*/ 0 w 2611516"/>
                <a:gd name="csY8" fmla="*/ 130576 h 31338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11516" h="3133820">
                  <a:moveTo>
                    <a:pt x="2502702" y="1"/>
                  </a:moveTo>
                  <a:cubicBezTo>
                    <a:pt x="2562798" y="1"/>
                    <a:pt x="2611516" y="70154"/>
                    <a:pt x="2611516" y="156692"/>
                  </a:cubicBezTo>
                  <a:lnTo>
                    <a:pt x="2611516" y="2977128"/>
                  </a:lnTo>
                  <a:cubicBezTo>
                    <a:pt x="2611516" y="3063666"/>
                    <a:pt x="2562798" y="3133819"/>
                    <a:pt x="2502702" y="3133819"/>
                  </a:cubicBezTo>
                  <a:lnTo>
                    <a:pt x="108814" y="3133819"/>
                  </a:lnTo>
                  <a:cubicBezTo>
                    <a:pt x="48718" y="3133819"/>
                    <a:pt x="0" y="3063666"/>
                    <a:pt x="0" y="2977128"/>
                  </a:cubicBezTo>
                  <a:lnTo>
                    <a:pt x="0" y="156692"/>
                  </a:lnTo>
                  <a:cubicBezTo>
                    <a:pt x="0" y="70154"/>
                    <a:pt x="48718" y="1"/>
                    <a:pt x="108814" y="1"/>
                  </a:cubicBezTo>
                  <a:lnTo>
                    <a:pt x="2502702" y="1"/>
                  </a:lnTo>
                  <a:close/>
                </a:path>
              </a:pathLst>
            </a:custGeom>
            <a:gradFill rotWithShape="0">
              <a:gsLst>
                <a:gs pos="0">
                  <a:srgbClr val="7030A0"/>
                </a:gs>
                <a:gs pos="50000">
                  <a:schemeClr val="accent5">
                    <a:lumMod val="50000"/>
                  </a:schemeClr>
                </a:gs>
                <a:gs pos="100000">
                  <a:srgbClr val="002060"/>
                </a:gs>
              </a:gsLst>
            </a:gra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spcFirstLastPara="0" vert="horz" wrap="square" lIns="564087" tIns="102871" rIns="133351" bIns="2089211" numCol="1" spcCol="1270" anchor="t" anchorCtr="0">
              <a:noAutofit/>
            </a:bodyPr>
            <a:lstStyle/>
            <a:p>
              <a:pPr marL="0" lvl="0" indent="0" algn="r" defTabSz="1333500">
                <a:lnSpc>
                  <a:spcPct val="90000"/>
                </a:lnSpc>
                <a:spcBef>
                  <a:spcPct val="0"/>
                </a:spcBef>
                <a:spcAft>
                  <a:spcPct val="35000"/>
                </a:spcAft>
                <a:buNone/>
              </a:pPr>
              <a:r>
                <a:rPr lang="en-US" sz="3000" b="1" kern="1200" dirty="0"/>
                <a:t>What it names</a:t>
              </a:r>
              <a:endParaRPr lang="en-US" sz="3000" kern="1200" dirty="0"/>
            </a:p>
          </p:txBody>
        </p:sp>
        <p:sp>
          <p:nvSpPr>
            <p:cNvPr id="26" name="Freeform 25">
              <a:extLst>
                <a:ext uri="{FF2B5EF4-FFF2-40B4-BE49-F238E27FC236}">
                  <a16:creationId xmlns:a16="http://schemas.microsoft.com/office/drawing/2014/main" id="{059D47F9-2BE8-5EFF-5A95-38402AC62F17}"/>
                </a:ext>
              </a:extLst>
            </p:cNvPr>
            <p:cNvSpPr/>
            <p:nvPr/>
          </p:nvSpPr>
          <p:spPr>
            <a:xfrm>
              <a:off x="1258164" y="2511313"/>
              <a:ext cx="1945580" cy="3133820"/>
            </a:xfrm>
            <a:custGeom>
              <a:avLst/>
              <a:gdLst>
                <a:gd name="csX0" fmla="*/ 0 w 1945580"/>
                <a:gd name="csY0" fmla="*/ 0 h 3133820"/>
                <a:gd name="csX1" fmla="*/ 1945580 w 1945580"/>
                <a:gd name="csY1" fmla="*/ 0 h 3133820"/>
                <a:gd name="csX2" fmla="*/ 1945580 w 1945580"/>
                <a:gd name="csY2" fmla="*/ 3133820 h 3133820"/>
                <a:gd name="csX3" fmla="*/ 0 w 1945580"/>
                <a:gd name="csY3" fmla="*/ 3133820 h 3133820"/>
                <a:gd name="csX4" fmla="*/ 0 w 1945580"/>
                <a:gd name="csY4" fmla="*/ 0 h 3133820"/>
              </a:gdLst>
              <a:ahLst/>
              <a:cxnLst>
                <a:cxn ang="0">
                  <a:pos x="csX0" y="csY0"/>
                </a:cxn>
                <a:cxn ang="0">
                  <a:pos x="csX1" y="csY1"/>
                </a:cxn>
                <a:cxn ang="0">
                  <a:pos x="csX2" y="csY2"/>
                </a:cxn>
                <a:cxn ang="0">
                  <a:pos x="csX3" y="csY3"/>
                </a:cxn>
                <a:cxn ang="0">
                  <a:pos x="csX4" y="csY4"/>
                </a:cxn>
              </a:cxnLst>
              <a:rect l="l" t="t" r="r" b="b"/>
              <a:pathLst>
                <a:path w="1945580" h="3133820">
                  <a:moveTo>
                    <a:pt x="0" y="0"/>
                  </a:moveTo>
                  <a:lnTo>
                    <a:pt x="1945580" y="0"/>
                  </a:lnTo>
                  <a:lnTo>
                    <a:pt x="1945580" y="3133820"/>
                  </a:lnTo>
                  <a:lnTo>
                    <a:pt x="0" y="3133820"/>
                  </a:lnTo>
                  <a:lnTo>
                    <a:pt x="0" y="0"/>
                  </a:lnTo>
                  <a:close/>
                </a:path>
              </a:pathLst>
            </a:custGeom>
            <a:noFill/>
            <a:ln>
              <a:noFill/>
            </a:ln>
            <a:sp3d/>
          </p:spPr>
          <p:style>
            <a:lnRef idx="0">
              <a:scrgbClr r="0" g="0" b="0"/>
            </a:lnRef>
            <a:fillRef idx="3">
              <a:scrgbClr r="0" g="0" b="0"/>
            </a:fillRef>
            <a:effectRef idx="3">
              <a:schemeClr val="accent1">
                <a:hueOff val="0"/>
                <a:satOff val="0"/>
                <a:lumOff val="0"/>
                <a:alphaOff val="0"/>
              </a:schemeClr>
            </a:effectRef>
            <a:fontRef idx="minor">
              <a:schemeClr val="lt1"/>
            </a:fontRef>
          </p:style>
          <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None/>
              </a:pPr>
              <a:r>
                <a:rPr lang="en-US" sz="2400" kern="1200" dirty="0"/>
                <a:t>Whiteness as the underlying force that animates racial oppression — a set of default, normalizing conditions, not a fixed trait.</a:t>
              </a:r>
            </a:p>
          </p:txBody>
        </p:sp>
        <p:sp>
          <p:nvSpPr>
            <p:cNvPr id="27" name="Freeform 26">
              <a:extLst>
                <a:ext uri="{FF2B5EF4-FFF2-40B4-BE49-F238E27FC236}">
                  <a16:creationId xmlns:a16="http://schemas.microsoft.com/office/drawing/2014/main" id="{5BC6BB2D-7842-6107-C413-031969AD8FC2}"/>
                </a:ext>
              </a:extLst>
            </p:cNvPr>
            <p:cNvSpPr/>
            <p:nvPr/>
          </p:nvSpPr>
          <p:spPr>
            <a:xfrm rot="16200000">
              <a:off x="2717500" y="3232594"/>
              <a:ext cx="4054079" cy="2611517"/>
            </a:xfrm>
            <a:custGeom>
              <a:avLst/>
              <a:gdLst>
                <a:gd name="csX0" fmla="*/ 0 w 2611516"/>
                <a:gd name="csY0" fmla="*/ 130576 h 3133820"/>
                <a:gd name="csX1" fmla="*/ 130576 w 2611516"/>
                <a:gd name="csY1" fmla="*/ 0 h 3133820"/>
                <a:gd name="csX2" fmla="*/ 2480940 w 2611516"/>
                <a:gd name="csY2" fmla="*/ 0 h 3133820"/>
                <a:gd name="csX3" fmla="*/ 2611516 w 2611516"/>
                <a:gd name="csY3" fmla="*/ 130576 h 3133820"/>
                <a:gd name="csX4" fmla="*/ 2611516 w 2611516"/>
                <a:gd name="csY4" fmla="*/ 3003244 h 3133820"/>
                <a:gd name="csX5" fmla="*/ 2480940 w 2611516"/>
                <a:gd name="csY5" fmla="*/ 3133820 h 3133820"/>
                <a:gd name="csX6" fmla="*/ 130576 w 2611516"/>
                <a:gd name="csY6" fmla="*/ 3133820 h 3133820"/>
                <a:gd name="csX7" fmla="*/ 0 w 2611516"/>
                <a:gd name="csY7" fmla="*/ 3003244 h 3133820"/>
                <a:gd name="csX8" fmla="*/ 0 w 2611516"/>
                <a:gd name="csY8" fmla="*/ 130576 h 31338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11516" h="3133820">
                  <a:moveTo>
                    <a:pt x="2502702" y="1"/>
                  </a:moveTo>
                  <a:cubicBezTo>
                    <a:pt x="2562798" y="1"/>
                    <a:pt x="2611516" y="70154"/>
                    <a:pt x="2611516" y="156692"/>
                  </a:cubicBezTo>
                  <a:lnTo>
                    <a:pt x="2611516" y="2977128"/>
                  </a:lnTo>
                  <a:cubicBezTo>
                    <a:pt x="2611516" y="3063666"/>
                    <a:pt x="2562798" y="3133819"/>
                    <a:pt x="2502702" y="3133819"/>
                  </a:cubicBezTo>
                  <a:lnTo>
                    <a:pt x="108814" y="3133819"/>
                  </a:lnTo>
                  <a:cubicBezTo>
                    <a:pt x="48718" y="3133819"/>
                    <a:pt x="0" y="3063666"/>
                    <a:pt x="0" y="2977128"/>
                  </a:cubicBezTo>
                  <a:lnTo>
                    <a:pt x="0" y="156692"/>
                  </a:lnTo>
                  <a:cubicBezTo>
                    <a:pt x="0" y="70154"/>
                    <a:pt x="48718" y="1"/>
                    <a:pt x="108814" y="1"/>
                  </a:cubicBezTo>
                  <a:lnTo>
                    <a:pt x="2502702" y="1"/>
                  </a:lnTo>
                  <a:close/>
                </a:path>
              </a:pathLst>
            </a:custGeom>
            <a:gradFill rotWithShape="0">
              <a:gsLst>
                <a:gs pos="0">
                  <a:srgbClr val="7030A0"/>
                </a:gs>
                <a:gs pos="50000">
                  <a:schemeClr val="accent5">
                    <a:lumMod val="50000"/>
                  </a:schemeClr>
                </a:gs>
                <a:gs pos="100000">
                  <a:srgbClr val="002060"/>
                </a:gs>
              </a:gsLst>
            </a:gra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spcFirstLastPara="0" vert="horz" wrap="square" lIns="564086" tIns="82295" rIns="106681" bIns="2089214" numCol="1" spcCol="1270" anchor="t" anchorCtr="0">
              <a:noAutofit/>
            </a:bodyPr>
            <a:lstStyle/>
            <a:p>
              <a:pPr marL="0" lvl="0" indent="0" algn="r" defTabSz="1066800">
                <a:lnSpc>
                  <a:spcPct val="90000"/>
                </a:lnSpc>
                <a:spcBef>
                  <a:spcPct val="0"/>
                </a:spcBef>
                <a:spcAft>
                  <a:spcPct val="35000"/>
                </a:spcAft>
                <a:buNone/>
              </a:pPr>
              <a:r>
                <a:rPr lang="en-US" sz="2400" b="1" kern="1200"/>
                <a:t>Where it collides</a:t>
              </a:r>
              <a:endParaRPr lang="en-US" sz="2400" kern="1200"/>
            </a:p>
          </p:txBody>
        </p:sp>
        <p:sp>
          <p:nvSpPr>
            <p:cNvPr id="28" name="Extract 27">
              <a:extLst>
                <a:ext uri="{FF2B5EF4-FFF2-40B4-BE49-F238E27FC236}">
                  <a16:creationId xmlns:a16="http://schemas.microsoft.com/office/drawing/2014/main" id="{F712A175-573C-F0D7-4509-BF8329C718B7}"/>
                </a:ext>
              </a:extLst>
            </p:cNvPr>
            <p:cNvSpPr/>
            <p:nvPr/>
          </p:nvSpPr>
          <p:spPr>
            <a:xfrm rot="5400000">
              <a:off x="3221473" y="5003051"/>
              <a:ext cx="460731" cy="391727"/>
            </a:xfrm>
            <a:prstGeom prst="flowChartExtract">
              <a:avLst/>
            </a:prstGeom>
          </p:spPr>
          <p:style>
            <a:lnRef idx="1">
              <a:schemeClr val="accent1">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9" name="Freeform 28">
              <a:extLst>
                <a:ext uri="{FF2B5EF4-FFF2-40B4-BE49-F238E27FC236}">
                  <a16:creationId xmlns:a16="http://schemas.microsoft.com/office/drawing/2014/main" id="{60A52979-C353-7BE9-1106-F099A5284C6F}"/>
                </a:ext>
              </a:extLst>
            </p:cNvPr>
            <p:cNvSpPr/>
            <p:nvPr/>
          </p:nvSpPr>
          <p:spPr>
            <a:xfrm>
              <a:off x="3961084" y="2511313"/>
              <a:ext cx="1945580" cy="3133820"/>
            </a:xfrm>
            <a:custGeom>
              <a:avLst/>
              <a:gdLst>
                <a:gd name="csX0" fmla="*/ 0 w 1945580"/>
                <a:gd name="csY0" fmla="*/ 0 h 3133820"/>
                <a:gd name="csX1" fmla="*/ 1945580 w 1945580"/>
                <a:gd name="csY1" fmla="*/ 0 h 3133820"/>
                <a:gd name="csX2" fmla="*/ 1945580 w 1945580"/>
                <a:gd name="csY2" fmla="*/ 3133820 h 3133820"/>
                <a:gd name="csX3" fmla="*/ 0 w 1945580"/>
                <a:gd name="csY3" fmla="*/ 3133820 h 3133820"/>
                <a:gd name="csX4" fmla="*/ 0 w 1945580"/>
                <a:gd name="csY4" fmla="*/ 0 h 3133820"/>
              </a:gdLst>
              <a:ahLst/>
              <a:cxnLst>
                <a:cxn ang="0">
                  <a:pos x="csX0" y="csY0"/>
                </a:cxn>
                <a:cxn ang="0">
                  <a:pos x="csX1" y="csY1"/>
                </a:cxn>
                <a:cxn ang="0">
                  <a:pos x="csX2" y="csY2"/>
                </a:cxn>
                <a:cxn ang="0">
                  <a:pos x="csX3" y="csY3"/>
                </a:cxn>
                <a:cxn ang="0">
                  <a:pos x="csX4" y="csY4"/>
                </a:cxn>
              </a:cxnLst>
              <a:rect l="l" t="t" r="r" b="b"/>
              <a:pathLst>
                <a:path w="1945580" h="3133820">
                  <a:moveTo>
                    <a:pt x="0" y="0"/>
                  </a:moveTo>
                  <a:lnTo>
                    <a:pt x="1945580" y="0"/>
                  </a:lnTo>
                  <a:lnTo>
                    <a:pt x="1945580" y="3133820"/>
                  </a:lnTo>
                  <a:lnTo>
                    <a:pt x="0" y="3133820"/>
                  </a:lnTo>
                  <a:lnTo>
                    <a:pt x="0" y="0"/>
                  </a:lnTo>
                  <a:close/>
                </a:path>
              </a:pathLst>
            </a:custGeom>
            <a:noFill/>
            <a:ln>
              <a:noFill/>
            </a:ln>
            <a:sp3d/>
          </p:spPr>
          <p:style>
            <a:lnRef idx="0">
              <a:scrgbClr r="0" g="0" b="0"/>
            </a:lnRef>
            <a:fillRef idx="3">
              <a:scrgbClr r="0" g="0" b="0"/>
            </a:fillRef>
            <a:effectRef idx="3">
              <a:schemeClr val="accent1">
                <a:hueOff val="0"/>
                <a:satOff val="0"/>
                <a:lumOff val="0"/>
                <a:alphaOff val="0"/>
              </a:schemeClr>
            </a:effectRef>
            <a:fontRef idx="minor">
              <a:schemeClr val="lt1"/>
            </a:fontRef>
          </p:style>
          <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None/>
              </a:pPr>
              <a:r>
                <a:rPr lang="en-US" sz="2400" kern="1200" dirty="0"/>
                <a:t>Whiteness intersects capitalism, patriarchy, genderism, and ableism — so the DSO becomes a site where oppressions collude (Foste &amp; Irwin, 2020).</a:t>
              </a:r>
            </a:p>
          </p:txBody>
        </p:sp>
        <p:sp>
          <p:nvSpPr>
            <p:cNvPr id="30" name="Freeform 29">
              <a:extLst>
                <a:ext uri="{FF2B5EF4-FFF2-40B4-BE49-F238E27FC236}">
                  <a16:creationId xmlns:a16="http://schemas.microsoft.com/office/drawing/2014/main" id="{A6BE6944-FABA-EE44-5D15-EC41520EBD6C}"/>
                </a:ext>
              </a:extLst>
            </p:cNvPr>
            <p:cNvSpPr/>
            <p:nvPr/>
          </p:nvSpPr>
          <p:spPr>
            <a:xfrm rot="16200000">
              <a:off x="5420420" y="3232593"/>
              <a:ext cx="4054079" cy="2611517"/>
            </a:xfrm>
            <a:custGeom>
              <a:avLst/>
              <a:gdLst>
                <a:gd name="csX0" fmla="*/ 0 w 2611516"/>
                <a:gd name="csY0" fmla="*/ 130576 h 3133820"/>
                <a:gd name="csX1" fmla="*/ 130576 w 2611516"/>
                <a:gd name="csY1" fmla="*/ 0 h 3133820"/>
                <a:gd name="csX2" fmla="*/ 2480940 w 2611516"/>
                <a:gd name="csY2" fmla="*/ 0 h 3133820"/>
                <a:gd name="csX3" fmla="*/ 2611516 w 2611516"/>
                <a:gd name="csY3" fmla="*/ 130576 h 3133820"/>
                <a:gd name="csX4" fmla="*/ 2611516 w 2611516"/>
                <a:gd name="csY4" fmla="*/ 3003244 h 3133820"/>
                <a:gd name="csX5" fmla="*/ 2480940 w 2611516"/>
                <a:gd name="csY5" fmla="*/ 3133820 h 3133820"/>
                <a:gd name="csX6" fmla="*/ 130576 w 2611516"/>
                <a:gd name="csY6" fmla="*/ 3133820 h 3133820"/>
                <a:gd name="csX7" fmla="*/ 0 w 2611516"/>
                <a:gd name="csY7" fmla="*/ 3003244 h 3133820"/>
                <a:gd name="csX8" fmla="*/ 0 w 2611516"/>
                <a:gd name="csY8" fmla="*/ 130576 h 31338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11516" h="3133820">
                  <a:moveTo>
                    <a:pt x="2502702" y="1"/>
                  </a:moveTo>
                  <a:cubicBezTo>
                    <a:pt x="2562798" y="1"/>
                    <a:pt x="2611516" y="70154"/>
                    <a:pt x="2611516" y="156692"/>
                  </a:cubicBezTo>
                  <a:lnTo>
                    <a:pt x="2611516" y="2977128"/>
                  </a:lnTo>
                  <a:cubicBezTo>
                    <a:pt x="2611516" y="3063666"/>
                    <a:pt x="2562798" y="3133819"/>
                    <a:pt x="2502702" y="3133819"/>
                  </a:cubicBezTo>
                  <a:lnTo>
                    <a:pt x="108814" y="3133819"/>
                  </a:lnTo>
                  <a:cubicBezTo>
                    <a:pt x="48718" y="3133819"/>
                    <a:pt x="0" y="3063666"/>
                    <a:pt x="0" y="2977128"/>
                  </a:cubicBezTo>
                  <a:lnTo>
                    <a:pt x="0" y="156692"/>
                  </a:lnTo>
                  <a:cubicBezTo>
                    <a:pt x="0" y="70154"/>
                    <a:pt x="48718" y="1"/>
                    <a:pt x="108814" y="1"/>
                  </a:cubicBezTo>
                  <a:lnTo>
                    <a:pt x="2502702" y="1"/>
                  </a:lnTo>
                  <a:close/>
                </a:path>
              </a:pathLst>
            </a:custGeom>
            <a:gradFill rotWithShape="0">
              <a:gsLst>
                <a:gs pos="0">
                  <a:srgbClr val="7030A0"/>
                </a:gs>
                <a:gs pos="50000">
                  <a:schemeClr val="accent5">
                    <a:lumMod val="50000"/>
                  </a:schemeClr>
                </a:gs>
                <a:gs pos="100000">
                  <a:srgbClr val="002060"/>
                </a:gs>
              </a:gsLst>
            </a:gra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spcFirstLastPara="0" vert="horz" wrap="square" lIns="564087" tIns="102869" rIns="133351" bIns="2089214" numCol="1" spcCol="1270" anchor="t" anchorCtr="0">
              <a:noAutofit/>
            </a:bodyPr>
            <a:lstStyle/>
            <a:p>
              <a:pPr marL="0" lvl="0" indent="0" algn="r" defTabSz="1333500">
                <a:lnSpc>
                  <a:spcPct val="90000"/>
                </a:lnSpc>
                <a:spcBef>
                  <a:spcPct val="0"/>
                </a:spcBef>
                <a:spcAft>
                  <a:spcPct val="35000"/>
                </a:spcAft>
                <a:buNone/>
              </a:pPr>
              <a:r>
                <a:rPr lang="en-US" sz="3000" b="1" kern="1200" dirty="0"/>
                <a:t>How it works</a:t>
              </a:r>
              <a:endParaRPr lang="en-US" sz="3000" kern="1200" dirty="0"/>
            </a:p>
          </p:txBody>
        </p:sp>
        <p:sp>
          <p:nvSpPr>
            <p:cNvPr id="31" name="Extract 30">
              <a:extLst>
                <a:ext uri="{FF2B5EF4-FFF2-40B4-BE49-F238E27FC236}">
                  <a16:creationId xmlns:a16="http://schemas.microsoft.com/office/drawing/2014/main" id="{71E7911A-12B7-E24C-B4E0-340A9F312456}"/>
                </a:ext>
              </a:extLst>
            </p:cNvPr>
            <p:cNvSpPr/>
            <p:nvPr/>
          </p:nvSpPr>
          <p:spPr>
            <a:xfrm rot="5400000">
              <a:off x="5924393" y="5003051"/>
              <a:ext cx="460731" cy="391727"/>
            </a:xfrm>
            <a:prstGeom prst="flowChartExtract">
              <a:avLst/>
            </a:prstGeom>
          </p:spPr>
          <p:style>
            <a:lnRef idx="1">
              <a:schemeClr val="accent1">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2" name="Freeform 31">
              <a:extLst>
                <a:ext uri="{FF2B5EF4-FFF2-40B4-BE49-F238E27FC236}">
                  <a16:creationId xmlns:a16="http://schemas.microsoft.com/office/drawing/2014/main" id="{C43EC7BA-C542-C8EC-8452-C47DE72AE657}"/>
                </a:ext>
              </a:extLst>
            </p:cNvPr>
            <p:cNvSpPr/>
            <p:nvPr/>
          </p:nvSpPr>
          <p:spPr>
            <a:xfrm>
              <a:off x="6664004" y="2511313"/>
              <a:ext cx="1945580" cy="3133820"/>
            </a:xfrm>
            <a:custGeom>
              <a:avLst/>
              <a:gdLst>
                <a:gd name="csX0" fmla="*/ 0 w 1945580"/>
                <a:gd name="csY0" fmla="*/ 0 h 3133820"/>
                <a:gd name="csX1" fmla="*/ 1945580 w 1945580"/>
                <a:gd name="csY1" fmla="*/ 0 h 3133820"/>
                <a:gd name="csX2" fmla="*/ 1945580 w 1945580"/>
                <a:gd name="csY2" fmla="*/ 3133820 h 3133820"/>
                <a:gd name="csX3" fmla="*/ 0 w 1945580"/>
                <a:gd name="csY3" fmla="*/ 3133820 h 3133820"/>
                <a:gd name="csX4" fmla="*/ 0 w 1945580"/>
                <a:gd name="csY4" fmla="*/ 0 h 3133820"/>
              </a:gdLst>
              <a:ahLst/>
              <a:cxnLst>
                <a:cxn ang="0">
                  <a:pos x="csX0" y="csY0"/>
                </a:cxn>
                <a:cxn ang="0">
                  <a:pos x="csX1" y="csY1"/>
                </a:cxn>
                <a:cxn ang="0">
                  <a:pos x="csX2" y="csY2"/>
                </a:cxn>
                <a:cxn ang="0">
                  <a:pos x="csX3" y="csY3"/>
                </a:cxn>
                <a:cxn ang="0">
                  <a:pos x="csX4" y="csY4"/>
                </a:cxn>
              </a:cxnLst>
              <a:rect l="l" t="t" r="r" b="b"/>
              <a:pathLst>
                <a:path w="1945580" h="3133820">
                  <a:moveTo>
                    <a:pt x="0" y="0"/>
                  </a:moveTo>
                  <a:lnTo>
                    <a:pt x="1945580" y="0"/>
                  </a:lnTo>
                  <a:lnTo>
                    <a:pt x="1945580" y="3133820"/>
                  </a:lnTo>
                  <a:lnTo>
                    <a:pt x="0" y="3133820"/>
                  </a:lnTo>
                  <a:lnTo>
                    <a:pt x="0" y="0"/>
                  </a:lnTo>
                  <a:close/>
                </a:path>
              </a:pathLst>
            </a:custGeom>
            <a:noFill/>
            <a:ln>
              <a:noFill/>
            </a:ln>
            <a:sp3d/>
          </p:spPr>
          <p:style>
            <a:lnRef idx="0">
              <a:scrgbClr r="0" g="0" b="0"/>
            </a:lnRef>
            <a:fillRef idx="3">
              <a:scrgbClr r="0" g="0" b="0"/>
            </a:fillRef>
            <a:effectRef idx="3">
              <a:schemeClr val="accent1">
                <a:hueOff val="0"/>
                <a:satOff val="0"/>
                <a:lumOff val="0"/>
                <a:alphaOff val="0"/>
              </a:schemeClr>
            </a:effectRef>
            <a:fontRef idx="minor">
              <a:schemeClr val="lt1"/>
            </a:fontRef>
          </p:style>
          <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None/>
              </a:pPr>
              <a:r>
                <a:rPr lang="en-US" sz="2400" kern="1200" dirty="0"/>
                <a:t>Reproduced through normalization; largely invisible to those who benefit, acutely visible to those who do not (Irwin, 2022).</a:t>
              </a:r>
            </a:p>
          </p:txBody>
        </p:sp>
        <p:sp>
          <p:nvSpPr>
            <p:cNvPr id="33" name="Freeform 32">
              <a:extLst>
                <a:ext uri="{FF2B5EF4-FFF2-40B4-BE49-F238E27FC236}">
                  <a16:creationId xmlns:a16="http://schemas.microsoft.com/office/drawing/2014/main" id="{E45A74D9-5CBF-895A-4ECC-CBB09D5A78BB}"/>
                </a:ext>
              </a:extLst>
            </p:cNvPr>
            <p:cNvSpPr/>
            <p:nvPr/>
          </p:nvSpPr>
          <p:spPr>
            <a:xfrm rot="16200000">
              <a:off x="8123341" y="3232593"/>
              <a:ext cx="4054078" cy="2611517"/>
            </a:xfrm>
            <a:custGeom>
              <a:avLst/>
              <a:gdLst>
                <a:gd name="csX0" fmla="*/ 0 w 2611516"/>
                <a:gd name="csY0" fmla="*/ 130576 h 3133820"/>
                <a:gd name="csX1" fmla="*/ 130576 w 2611516"/>
                <a:gd name="csY1" fmla="*/ 0 h 3133820"/>
                <a:gd name="csX2" fmla="*/ 2480940 w 2611516"/>
                <a:gd name="csY2" fmla="*/ 0 h 3133820"/>
                <a:gd name="csX3" fmla="*/ 2611516 w 2611516"/>
                <a:gd name="csY3" fmla="*/ 130576 h 3133820"/>
                <a:gd name="csX4" fmla="*/ 2611516 w 2611516"/>
                <a:gd name="csY4" fmla="*/ 3003244 h 3133820"/>
                <a:gd name="csX5" fmla="*/ 2480940 w 2611516"/>
                <a:gd name="csY5" fmla="*/ 3133820 h 3133820"/>
                <a:gd name="csX6" fmla="*/ 130576 w 2611516"/>
                <a:gd name="csY6" fmla="*/ 3133820 h 3133820"/>
                <a:gd name="csX7" fmla="*/ 0 w 2611516"/>
                <a:gd name="csY7" fmla="*/ 3003244 h 3133820"/>
                <a:gd name="csX8" fmla="*/ 0 w 2611516"/>
                <a:gd name="csY8" fmla="*/ 130576 h 31338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2611516" h="3133820">
                  <a:moveTo>
                    <a:pt x="2502702" y="1"/>
                  </a:moveTo>
                  <a:cubicBezTo>
                    <a:pt x="2562798" y="1"/>
                    <a:pt x="2611516" y="70154"/>
                    <a:pt x="2611516" y="156692"/>
                  </a:cubicBezTo>
                  <a:lnTo>
                    <a:pt x="2611516" y="2977128"/>
                  </a:lnTo>
                  <a:cubicBezTo>
                    <a:pt x="2611516" y="3063666"/>
                    <a:pt x="2562798" y="3133819"/>
                    <a:pt x="2502702" y="3133819"/>
                  </a:cubicBezTo>
                  <a:lnTo>
                    <a:pt x="108814" y="3133819"/>
                  </a:lnTo>
                  <a:cubicBezTo>
                    <a:pt x="48718" y="3133819"/>
                    <a:pt x="0" y="3063666"/>
                    <a:pt x="0" y="2977128"/>
                  </a:cubicBezTo>
                  <a:lnTo>
                    <a:pt x="0" y="156692"/>
                  </a:lnTo>
                  <a:cubicBezTo>
                    <a:pt x="0" y="70154"/>
                    <a:pt x="48718" y="1"/>
                    <a:pt x="108814" y="1"/>
                  </a:cubicBezTo>
                  <a:lnTo>
                    <a:pt x="2502702" y="1"/>
                  </a:lnTo>
                  <a:close/>
                </a:path>
              </a:pathLst>
            </a:custGeom>
            <a:gradFill rotWithShape="0">
              <a:gsLst>
                <a:gs pos="0">
                  <a:srgbClr val="7030A0"/>
                </a:gs>
                <a:gs pos="50000">
                  <a:schemeClr val="accent5">
                    <a:lumMod val="50000"/>
                  </a:schemeClr>
                </a:gs>
                <a:gs pos="100000">
                  <a:srgbClr val="002060"/>
                </a:gs>
              </a:gsLst>
            </a:grad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txBody>
            <a:bodyPr spcFirstLastPara="0" vert="horz" wrap="square" lIns="564086" tIns="102869" rIns="133351" bIns="2089214" numCol="1" spcCol="1270" anchor="t" anchorCtr="0">
              <a:noAutofit/>
            </a:bodyPr>
            <a:lstStyle/>
            <a:p>
              <a:pPr marL="0" lvl="0" indent="0" algn="r" defTabSz="1333500">
                <a:lnSpc>
                  <a:spcPct val="90000"/>
                </a:lnSpc>
                <a:spcBef>
                  <a:spcPct val="0"/>
                </a:spcBef>
                <a:spcAft>
                  <a:spcPct val="35000"/>
                </a:spcAft>
                <a:buNone/>
              </a:pPr>
              <a:r>
                <a:rPr lang="en-US" sz="3000" b="1" kern="1200"/>
                <a:t>Toward praxis</a:t>
              </a:r>
              <a:endParaRPr lang="en-US" sz="3000" kern="1200"/>
            </a:p>
          </p:txBody>
        </p:sp>
        <p:sp>
          <p:nvSpPr>
            <p:cNvPr id="34" name="Extract 33">
              <a:extLst>
                <a:ext uri="{FF2B5EF4-FFF2-40B4-BE49-F238E27FC236}">
                  <a16:creationId xmlns:a16="http://schemas.microsoft.com/office/drawing/2014/main" id="{0CD1FCC8-6430-8259-2D57-9B8E183E9C20}"/>
                </a:ext>
              </a:extLst>
            </p:cNvPr>
            <p:cNvSpPr/>
            <p:nvPr/>
          </p:nvSpPr>
          <p:spPr>
            <a:xfrm rot="5400000">
              <a:off x="8627313" y="5003051"/>
              <a:ext cx="460731" cy="391727"/>
            </a:xfrm>
            <a:prstGeom prst="flowChartExtract">
              <a:avLst/>
            </a:prstGeom>
          </p:spPr>
          <p:style>
            <a:lnRef idx="1">
              <a:schemeClr val="accent1">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5" name="Freeform 34">
              <a:extLst>
                <a:ext uri="{FF2B5EF4-FFF2-40B4-BE49-F238E27FC236}">
                  <a16:creationId xmlns:a16="http://schemas.microsoft.com/office/drawing/2014/main" id="{43421399-00C2-0618-883F-ADD205251E89}"/>
                </a:ext>
              </a:extLst>
            </p:cNvPr>
            <p:cNvSpPr/>
            <p:nvPr/>
          </p:nvSpPr>
          <p:spPr>
            <a:xfrm>
              <a:off x="9366924" y="2511313"/>
              <a:ext cx="1945580" cy="3133820"/>
            </a:xfrm>
            <a:custGeom>
              <a:avLst/>
              <a:gdLst>
                <a:gd name="csX0" fmla="*/ 0 w 1945580"/>
                <a:gd name="csY0" fmla="*/ 0 h 3133820"/>
                <a:gd name="csX1" fmla="*/ 1945580 w 1945580"/>
                <a:gd name="csY1" fmla="*/ 0 h 3133820"/>
                <a:gd name="csX2" fmla="*/ 1945580 w 1945580"/>
                <a:gd name="csY2" fmla="*/ 3133820 h 3133820"/>
                <a:gd name="csX3" fmla="*/ 0 w 1945580"/>
                <a:gd name="csY3" fmla="*/ 3133820 h 3133820"/>
                <a:gd name="csX4" fmla="*/ 0 w 1945580"/>
                <a:gd name="csY4" fmla="*/ 0 h 3133820"/>
              </a:gdLst>
              <a:ahLst/>
              <a:cxnLst>
                <a:cxn ang="0">
                  <a:pos x="csX0" y="csY0"/>
                </a:cxn>
                <a:cxn ang="0">
                  <a:pos x="csX1" y="csY1"/>
                </a:cxn>
                <a:cxn ang="0">
                  <a:pos x="csX2" y="csY2"/>
                </a:cxn>
                <a:cxn ang="0">
                  <a:pos x="csX3" y="csY3"/>
                </a:cxn>
                <a:cxn ang="0">
                  <a:pos x="csX4" y="csY4"/>
                </a:cxn>
              </a:cxnLst>
              <a:rect l="l" t="t" r="r" b="b"/>
              <a:pathLst>
                <a:path w="1945580" h="3133820">
                  <a:moveTo>
                    <a:pt x="0" y="0"/>
                  </a:moveTo>
                  <a:lnTo>
                    <a:pt x="1945580" y="0"/>
                  </a:lnTo>
                  <a:lnTo>
                    <a:pt x="1945580" y="3133820"/>
                  </a:lnTo>
                  <a:lnTo>
                    <a:pt x="0" y="3133820"/>
                  </a:lnTo>
                  <a:lnTo>
                    <a:pt x="0" y="0"/>
                  </a:lnTo>
                  <a:close/>
                </a:path>
              </a:pathLst>
            </a:custGeom>
            <a:noFill/>
            <a:ln>
              <a:noFill/>
            </a:ln>
            <a:sp3d/>
          </p:spPr>
          <p:style>
            <a:lnRef idx="0">
              <a:scrgbClr r="0" g="0" b="0"/>
            </a:lnRef>
            <a:fillRef idx="3">
              <a:scrgbClr r="0" g="0" b="0"/>
            </a:fillRef>
            <a:effectRef idx="3">
              <a:schemeClr val="accent1">
                <a:hueOff val="0"/>
                <a:satOff val="0"/>
                <a:lumOff val="0"/>
                <a:alphaOff val="0"/>
              </a:schemeClr>
            </a:effectRef>
            <a:fontRef idx="minor">
              <a:schemeClr val="lt1"/>
            </a:fontRef>
          </p:style>
          <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None/>
              </a:pPr>
              <a:r>
                <a:rPr lang="en-US" sz="2400" kern="1200" dirty="0"/>
                <a:t>Turn the gaze inward: name harm, expose the consequences of whiteness, and act — rather than centering white comfort (Foste et al., 2022).</a:t>
              </a:r>
            </a:p>
          </p:txBody>
        </p:sp>
      </p:grpSp>
      <p:sp>
        <p:nvSpPr>
          <p:cNvPr id="9" name="Text 7">
            <a:extLst>
              <a:ext uri="{C183D7F6-B498-43B3-948B-1728B52AA6E4}">
                <adec:decorative xmlns:adec="http://schemas.microsoft.com/office/drawing/2017/decorative" val="1"/>
              </a:ext>
            </a:extLst>
          </p:cNvPr>
          <p:cNvSpPr/>
          <p:nvPr/>
        </p:nvSpPr>
        <p:spPr>
          <a:xfrm>
            <a:off x="6839712" y="1719072"/>
            <a:ext cx="4928616" cy="384048"/>
          </a:xfrm>
          <a:prstGeom prst="rect">
            <a:avLst/>
          </a:prstGeom>
          <a:noFill/>
          <a:ln/>
        </p:spPr>
        <p:txBody>
          <a:bodyPr wrap="square" rtlCol="0" anchor="ctr"/>
          <a:lstStyle/>
          <a:p>
            <a:pPr marL="0" indent="0">
              <a:buNone/>
            </a:pPr>
            <a:endParaRPr lang="en-US" sz="2400" dirty="0">
              <a:solidFill>
                <a:srgbClr val="7030A0"/>
              </a:solidFill>
            </a:endParaRPr>
          </a:p>
        </p:txBody>
      </p:sp>
      <p:sp>
        <p:nvSpPr>
          <p:cNvPr id="10" name="Text 8">
            <a:extLst>
              <a:ext uri="{C183D7F6-B498-43B3-948B-1728B52AA6E4}">
                <adec:decorative xmlns:adec="http://schemas.microsoft.com/office/drawing/2017/decorative" val="1"/>
              </a:ext>
            </a:extLst>
          </p:cNvPr>
          <p:cNvSpPr/>
          <p:nvPr/>
        </p:nvSpPr>
        <p:spPr>
          <a:xfrm>
            <a:off x="6839712" y="2139696"/>
            <a:ext cx="4928616" cy="1554480"/>
          </a:xfrm>
          <a:prstGeom prst="rect">
            <a:avLst/>
          </a:prstGeom>
          <a:noFill/>
          <a:ln/>
        </p:spPr>
        <p:txBody>
          <a:bodyPr wrap="square" rtlCol="0" anchor="t"/>
          <a:lstStyle/>
          <a:p>
            <a:pPr marL="0" indent="0">
              <a:lnSpc>
                <a:spcPct val="120000"/>
              </a:lnSpc>
              <a:buNone/>
            </a:pP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50000"/>
          </a:schemeClr>
        </a:solidFill>
        <a:effectLst/>
      </p:bgPr>
    </p:bg>
    <p:spTree>
      <p:nvGrpSpPr>
        <p:cNvPr id="1" name="">
          <a:extLst>
            <a:ext uri="{FF2B5EF4-FFF2-40B4-BE49-F238E27FC236}">
              <a16:creationId xmlns:a16="http://schemas.microsoft.com/office/drawing/2014/main" id="{7944A9C1-3CD6-4969-D1D9-71F387CCA08D}"/>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75BB67EF-1F08-979D-DF2D-1301EC04D379}"/>
              </a:ext>
            </a:extLst>
          </p:cNvPr>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Title: Elastic Positionality — Dynamic Forces and Salience Exploration Tool</a:t>
            </a:r>
            <a:endParaRPr lang="en-US" sz="900" dirty="0"/>
          </a:p>
        </p:txBody>
      </p:sp>
      <p:sp>
        <p:nvSpPr>
          <p:cNvPr id="3" name="Text 1">
            <a:extLst>
              <a:ext uri="{FF2B5EF4-FFF2-40B4-BE49-F238E27FC236}">
                <a16:creationId xmlns:a16="http://schemas.microsoft.com/office/drawing/2014/main" id="{0946D761-6616-C798-C202-7C5DD6055460}"/>
              </a:ext>
            </a:extLst>
          </p:cNvPr>
          <p:cNvSpPr/>
          <p:nvPr/>
        </p:nvSpPr>
        <p:spPr>
          <a:xfrm>
            <a:off x="625061" y="590484"/>
            <a:ext cx="7389198" cy="3010110"/>
          </a:xfrm>
          <a:prstGeom prst="rect">
            <a:avLst/>
          </a:prstGeom>
          <a:noFill/>
          <a:ln/>
        </p:spPr>
        <p:txBody>
          <a:bodyPr wrap="square" rtlCol="0" anchor="ctr"/>
          <a:lstStyle/>
          <a:p>
            <a:pPr marL="0" indent="0">
              <a:buNone/>
            </a:pPr>
            <a:r>
              <a:rPr lang="en-US" sz="4800" b="1" kern="0" spc="500" dirty="0">
                <a:solidFill>
                  <a:srgbClr val="B9A6D6"/>
                </a:solidFill>
                <a:latin typeface="Arial" pitchFamily="34" charset="0"/>
                <a:cs typeface="Arial" pitchFamily="34" charset="-120"/>
              </a:rPr>
              <a:t>How do you turn all this theory and my research into practical action?</a:t>
            </a:r>
            <a:endParaRPr lang="en-US" sz="4800" dirty="0"/>
          </a:p>
        </p:txBody>
      </p:sp>
      <p:sp>
        <p:nvSpPr>
          <p:cNvPr id="4" name="Text 2">
            <a:extLst>
              <a:ext uri="{FF2B5EF4-FFF2-40B4-BE49-F238E27FC236}">
                <a16:creationId xmlns:a16="http://schemas.microsoft.com/office/drawing/2014/main" id="{79726830-1BB3-C14E-0D95-C65E008CD2D4}"/>
              </a:ext>
            </a:extLst>
          </p:cNvPr>
          <p:cNvSpPr/>
          <p:nvPr/>
        </p:nvSpPr>
        <p:spPr>
          <a:xfrm>
            <a:off x="1746576" y="4069515"/>
            <a:ext cx="10607040" cy="1005840"/>
          </a:xfrm>
          <a:prstGeom prst="rect">
            <a:avLst/>
          </a:prstGeom>
          <a:noFill/>
          <a:ln/>
        </p:spPr>
        <p:txBody>
          <a:bodyPr wrap="square" rtlCol="0" anchor="ctr"/>
          <a:lstStyle/>
          <a:p>
            <a:pPr marL="0" indent="0">
              <a:buNone/>
            </a:pPr>
            <a:r>
              <a:rPr lang="en-US" sz="6600" b="1" dirty="0">
                <a:solidFill>
                  <a:srgbClr val="FFFFFF"/>
                </a:solidFill>
                <a:latin typeface="Arial" pitchFamily="34" charset="0"/>
                <a:ea typeface="Arial" pitchFamily="34" charset="-122"/>
                <a:cs typeface="Arial" pitchFamily="34" charset="-120"/>
              </a:rPr>
              <a:t>Elastic Positionality</a:t>
            </a:r>
            <a:endParaRPr lang="en-US" sz="6600" dirty="0"/>
          </a:p>
        </p:txBody>
      </p:sp>
      <p:sp>
        <p:nvSpPr>
          <p:cNvPr id="5" name="Text 3">
            <a:extLst>
              <a:ext uri="{FF2B5EF4-FFF2-40B4-BE49-F238E27FC236}">
                <a16:creationId xmlns:a16="http://schemas.microsoft.com/office/drawing/2014/main" id="{A80371C7-BBD2-0A7F-1D07-370FCB63CA11}"/>
              </a:ext>
            </a:extLst>
          </p:cNvPr>
          <p:cNvSpPr/>
          <p:nvPr/>
        </p:nvSpPr>
        <p:spPr>
          <a:xfrm>
            <a:off x="219516" y="5265437"/>
            <a:ext cx="11612880" cy="640080"/>
          </a:xfrm>
          <a:prstGeom prst="rect">
            <a:avLst/>
          </a:prstGeom>
          <a:noFill/>
          <a:ln/>
        </p:spPr>
        <p:txBody>
          <a:bodyPr wrap="square" rtlCol="0" anchor="ctr"/>
          <a:lstStyle/>
          <a:p>
            <a:pPr marL="0" indent="0" algn="ctr">
              <a:buNone/>
            </a:pPr>
            <a:r>
              <a:rPr lang="en-US" sz="4400" dirty="0">
                <a:solidFill>
                  <a:srgbClr val="E7E2F0"/>
                </a:solidFill>
                <a:latin typeface="Arial" pitchFamily="34" charset="0"/>
                <a:ea typeface="Arial" pitchFamily="34" charset="-122"/>
                <a:cs typeface="Arial" pitchFamily="34" charset="-120"/>
              </a:rPr>
              <a:t>Dynamic Forces and Salience </a:t>
            </a:r>
          </a:p>
          <a:p>
            <a:pPr marL="0" indent="0" algn="ctr">
              <a:buNone/>
            </a:pPr>
            <a:r>
              <a:rPr lang="en-US" sz="4400" dirty="0">
                <a:solidFill>
                  <a:srgbClr val="E7E2F0"/>
                </a:solidFill>
                <a:latin typeface="Arial" pitchFamily="34" charset="0"/>
                <a:ea typeface="Arial" pitchFamily="34" charset="-122"/>
                <a:cs typeface="Arial" pitchFamily="34" charset="-120"/>
              </a:rPr>
              <a:t>Exploration Tool</a:t>
            </a:r>
            <a:endParaRPr lang="en-US" sz="4400" dirty="0"/>
          </a:p>
        </p:txBody>
      </p:sp>
      <p:sp>
        <p:nvSpPr>
          <p:cNvPr id="6" name="Shape 4">
            <a:extLst>
              <a:ext uri="{FF2B5EF4-FFF2-40B4-BE49-F238E27FC236}">
                <a16:creationId xmlns:a16="http://schemas.microsoft.com/office/drawing/2014/main" id="{D6740A72-7A87-3A8D-EF98-A9A9D730C6E9}"/>
              </a:ext>
              <a:ext uri="{C183D7F6-B498-43B3-948B-1728B52AA6E4}">
                <adec:decorative xmlns:adec="http://schemas.microsoft.com/office/drawing/2017/decorative" val="1"/>
              </a:ext>
            </a:extLst>
          </p:cNvPr>
          <p:cNvSpPr/>
          <p:nvPr/>
        </p:nvSpPr>
        <p:spPr>
          <a:xfrm rot="-1440000">
            <a:off x="8732520" y="566928"/>
            <a:ext cx="2880360" cy="1691640"/>
          </a:xfrm>
          <a:prstGeom prst="ellipse">
            <a:avLst/>
          </a:prstGeom>
          <a:solidFill>
            <a:srgbClr val="000000">
              <a:alpha val="0"/>
            </a:srgbClr>
          </a:solidFill>
          <a:ln w="25400">
            <a:solidFill>
              <a:srgbClr val="9E1B3B"/>
            </a:solidFill>
            <a:prstDash val="solid"/>
          </a:ln>
        </p:spPr>
        <p:txBody>
          <a:bodyPr/>
          <a:lstStyle/>
          <a:p>
            <a:endParaRPr lang="en-US"/>
          </a:p>
        </p:txBody>
      </p:sp>
      <p:sp>
        <p:nvSpPr>
          <p:cNvPr id="7" name="Shape 5">
            <a:extLst>
              <a:ext uri="{FF2B5EF4-FFF2-40B4-BE49-F238E27FC236}">
                <a16:creationId xmlns:a16="http://schemas.microsoft.com/office/drawing/2014/main" id="{3C9BCB7D-CE59-56C7-F3BF-A98677C5EDE6}"/>
              </a:ext>
              <a:ext uri="{C183D7F6-B498-43B3-948B-1728B52AA6E4}">
                <adec:decorative xmlns:adec="http://schemas.microsoft.com/office/drawing/2017/decorative" val="1"/>
              </a:ext>
            </a:extLst>
          </p:cNvPr>
          <p:cNvSpPr/>
          <p:nvPr/>
        </p:nvSpPr>
        <p:spPr>
          <a:xfrm rot="840000">
            <a:off x="9006840" y="1234440"/>
            <a:ext cx="2606040" cy="2240280"/>
          </a:xfrm>
          <a:prstGeom prst="roundRect">
            <a:avLst>
              <a:gd name="adj" fmla="val 44898"/>
            </a:avLst>
          </a:prstGeom>
          <a:solidFill>
            <a:srgbClr val="000000">
              <a:alpha val="0"/>
            </a:srgbClr>
          </a:solidFill>
          <a:ln w="25400">
            <a:solidFill>
              <a:srgbClr val="0F766E"/>
            </a:solidFill>
            <a:prstDash val="solid"/>
          </a:ln>
        </p:spPr>
        <p:txBody>
          <a:bodyPr/>
          <a:lstStyle/>
          <a:p>
            <a:endParaRPr lang="en-US"/>
          </a:p>
        </p:txBody>
      </p:sp>
      <p:sp>
        <p:nvSpPr>
          <p:cNvPr id="8" name="Shape 6">
            <a:extLst>
              <a:ext uri="{FF2B5EF4-FFF2-40B4-BE49-F238E27FC236}">
                <a16:creationId xmlns:a16="http://schemas.microsoft.com/office/drawing/2014/main" id="{9E302CAB-ED73-FBE4-484D-05FF2740DD79}"/>
              </a:ext>
              <a:ext uri="{C183D7F6-B498-43B3-948B-1728B52AA6E4}">
                <adec:decorative xmlns:adec="http://schemas.microsoft.com/office/drawing/2017/decorative" val="1"/>
              </a:ext>
            </a:extLst>
          </p:cNvPr>
          <p:cNvSpPr/>
          <p:nvPr/>
        </p:nvSpPr>
        <p:spPr>
          <a:xfrm>
            <a:off x="9372600" y="868680"/>
            <a:ext cx="1600200" cy="1600200"/>
          </a:xfrm>
          <a:prstGeom prst="ellipse">
            <a:avLst/>
          </a:prstGeom>
          <a:solidFill>
            <a:srgbClr val="000000">
              <a:alpha val="0"/>
            </a:srgbClr>
          </a:solidFill>
          <a:ln w="25400">
            <a:solidFill>
              <a:srgbClr val="E03157"/>
            </a:solidFill>
            <a:prstDash val="solid"/>
          </a:ln>
        </p:spPr>
        <p:txBody>
          <a:bodyPr/>
          <a:lstStyle/>
          <a:p>
            <a:endParaRPr lang="en-US"/>
          </a:p>
        </p:txBody>
      </p:sp>
      <p:sp>
        <p:nvSpPr>
          <p:cNvPr id="9" name="Shape 7">
            <a:extLst>
              <a:ext uri="{FF2B5EF4-FFF2-40B4-BE49-F238E27FC236}">
                <a16:creationId xmlns:a16="http://schemas.microsoft.com/office/drawing/2014/main" id="{3FE5F879-607B-FCA2-DE05-40FFDADDF760}"/>
              </a:ext>
              <a:ext uri="{C183D7F6-B498-43B3-948B-1728B52AA6E4}">
                <adec:decorative xmlns:adec="http://schemas.microsoft.com/office/drawing/2017/decorative" val="1"/>
              </a:ext>
            </a:extLst>
          </p:cNvPr>
          <p:cNvSpPr/>
          <p:nvPr/>
        </p:nvSpPr>
        <p:spPr>
          <a:xfrm rot="1560000">
            <a:off x="10195560" y="1600200"/>
            <a:ext cx="1371600" cy="2103120"/>
          </a:xfrm>
          <a:prstGeom prst="ellipse">
            <a:avLst/>
          </a:prstGeom>
          <a:solidFill>
            <a:srgbClr val="000000">
              <a:alpha val="0"/>
            </a:srgbClr>
          </a:solidFill>
          <a:ln w="25400">
            <a:solidFill>
              <a:srgbClr val="B8860B"/>
            </a:solidFill>
            <a:prstDash val="solid"/>
          </a:ln>
        </p:spPr>
        <p:txBody>
          <a:bodyPr/>
          <a:lstStyle/>
          <a:p>
            <a:endParaRPr lang="en-US"/>
          </a:p>
        </p:txBody>
      </p:sp>
      <p:sp>
        <p:nvSpPr>
          <p:cNvPr id="10" name="Shape 8">
            <a:extLst>
              <a:ext uri="{FF2B5EF4-FFF2-40B4-BE49-F238E27FC236}">
                <a16:creationId xmlns:a16="http://schemas.microsoft.com/office/drawing/2014/main" id="{57CA222B-AF95-2177-4904-9EB6860A220D}"/>
              </a:ext>
              <a:ext uri="{C183D7F6-B498-43B3-948B-1728B52AA6E4}">
                <adec:decorative xmlns:adec="http://schemas.microsoft.com/office/drawing/2017/decorative" val="1"/>
              </a:ext>
            </a:extLst>
          </p:cNvPr>
          <p:cNvSpPr/>
          <p:nvPr/>
        </p:nvSpPr>
        <p:spPr>
          <a:xfrm rot="-840000">
            <a:off x="8823960" y="2057400"/>
            <a:ext cx="2331720" cy="1280160"/>
          </a:xfrm>
          <a:prstGeom prst="ellipse">
            <a:avLst/>
          </a:prstGeom>
          <a:solidFill>
            <a:srgbClr val="000000">
              <a:alpha val="0"/>
            </a:srgbClr>
          </a:solidFill>
          <a:ln w="25400">
            <a:solidFill>
              <a:srgbClr val="1E9E5A"/>
            </a:solidFill>
            <a:prstDash val="solid"/>
          </a:ln>
        </p:spPr>
        <p:txBody>
          <a:bodyPr/>
          <a:lstStyle/>
          <a:p>
            <a:endParaRPr lang="en-US"/>
          </a:p>
        </p:txBody>
      </p:sp>
      <p:sp>
        <p:nvSpPr>
          <p:cNvPr id="11" name="Shape 9">
            <a:extLst>
              <a:ext uri="{FF2B5EF4-FFF2-40B4-BE49-F238E27FC236}">
                <a16:creationId xmlns:a16="http://schemas.microsoft.com/office/drawing/2014/main" id="{266D83E5-DC03-2FFE-6D9D-3B0486F55AA1}"/>
              </a:ext>
              <a:ext uri="{C183D7F6-B498-43B3-948B-1728B52AA6E4}">
                <adec:decorative xmlns:adec="http://schemas.microsoft.com/office/drawing/2017/decorative" val="1"/>
              </a:ext>
            </a:extLst>
          </p:cNvPr>
          <p:cNvSpPr/>
          <p:nvPr/>
        </p:nvSpPr>
        <p:spPr>
          <a:xfrm>
            <a:off x="10012680" y="2743200"/>
            <a:ext cx="1143000" cy="1143000"/>
          </a:xfrm>
          <a:prstGeom prst="ellipse">
            <a:avLst/>
          </a:prstGeom>
          <a:solidFill>
            <a:srgbClr val="000000">
              <a:alpha val="0"/>
            </a:srgbClr>
          </a:solidFill>
          <a:ln w="25400">
            <a:solidFill>
              <a:srgbClr val="2563EB"/>
            </a:solidFill>
            <a:prstDash val="solid"/>
          </a:ln>
        </p:spPr>
        <p:txBody>
          <a:bodyPr/>
          <a:lstStyle/>
          <a:p>
            <a:endParaRPr lang="en-US"/>
          </a:p>
        </p:txBody>
      </p:sp>
      <p:sp>
        <p:nvSpPr>
          <p:cNvPr id="12" name="Shape 10">
            <a:extLst>
              <a:ext uri="{FF2B5EF4-FFF2-40B4-BE49-F238E27FC236}">
                <a16:creationId xmlns:a16="http://schemas.microsoft.com/office/drawing/2014/main" id="{2C14F269-677D-1687-9A10-DEDEF0A3273A}"/>
              </a:ext>
              <a:ext uri="{C183D7F6-B498-43B3-948B-1728B52AA6E4}">
                <adec:decorative xmlns:adec="http://schemas.microsoft.com/office/drawing/2017/decorative" val="1"/>
              </a:ext>
            </a:extLst>
          </p:cNvPr>
          <p:cNvSpPr/>
          <p:nvPr/>
        </p:nvSpPr>
        <p:spPr>
          <a:xfrm rot="2280000">
            <a:off x="8549640" y="1417320"/>
            <a:ext cx="1234440" cy="1874520"/>
          </a:xfrm>
          <a:prstGeom prst="ellipse">
            <a:avLst/>
          </a:prstGeom>
          <a:solidFill>
            <a:srgbClr val="000000">
              <a:alpha val="0"/>
            </a:srgbClr>
          </a:solidFill>
          <a:ln w="25400">
            <a:solidFill>
              <a:srgbClr val="6E3FA3"/>
            </a:solidFill>
            <a:prstDash val="solid"/>
          </a:ln>
        </p:spPr>
        <p:txBody>
          <a:bodyPr/>
          <a:lstStyle/>
          <a:p>
            <a:endParaRPr lang="en-US"/>
          </a:p>
        </p:txBody>
      </p:sp>
    </p:spTree>
    <p:extLst>
      <p:ext uri="{BB962C8B-B14F-4D97-AF65-F5344CB8AC3E}">
        <p14:creationId xmlns:p14="http://schemas.microsoft.com/office/powerpoint/2010/main" val="674299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5D440-963D-B986-99B5-BCAD54FFEBEC}"/>
            </a:ext>
          </a:extLst>
        </p:cNvPr>
        <p:cNvGrpSpPr/>
        <p:nvPr/>
      </p:nvGrpSpPr>
      <p:grpSpPr>
        <a:xfrm>
          <a:off x="0" y="0"/>
          <a:ext cx="0" cy="0"/>
          <a:chOff x="0" y="0"/>
          <a:chExt cx="0" cy="0"/>
        </a:xfrm>
      </p:grpSpPr>
      <p:sp>
        <p:nvSpPr>
          <p:cNvPr id="29" name="Title 28">
            <a:extLst>
              <a:ext uri="{FF2B5EF4-FFF2-40B4-BE49-F238E27FC236}">
                <a16:creationId xmlns:a16="http://schemas.microsoft.com/office/drawing/2014/main" id="{2BDFA954-BDA6-8F7C-3599-24EAACE77CAE}"/>
              </a:ext>
            </a:extLst>
          </p:cNvPr>
          <p:cNvSpPr>
            <a:spLocks noGrp="1"/>
          </p:cNvSpPr>
          <p:nvPr>
            <p:ph type="title"/>
          </p:nvPr>
        </p:nvSpPr>
        <p:spPr>
          <a:xfrm>
            <a:off x="838200" y="894569"/>
            <a:ext cx="10515600" cy="1325563"/>
          </a:xfrm>
        </p:spPr>
        <p:txBody>
          <a:bodyPr/>
          <a:lstStyle/>
          <a:p>
            <a:r>
              <a:rPr lang="en-US" dirty="0"/>
              <a:t>Agenda</a:t>
            </a:r>
          </a:p>
        </p:txBody>
      </p:sp>
      <p:graphicFrame>
        <p:nvGraphicFramePr>
          <p:cNvPr id="21" name="Diagram 20" descr="1. Theoretical foundations&#10;2. Introducing elastic positionality (Highlighted)&#10;3. Applying dynamic forces &amp; salience&#10;4. Debrief and takeaways">
            <a:extLst>
              <a:ext uri="{FF2B5EF4-FFF2-40B4-BE49-F238E27FC236}">
                <a16:creationId xmlns:a16="http://schemas.microsoft.com/office/drawing/2014/main" id="{3E6F14C6-8071-98BC-D55F-CF2889B126D9}"/>
              </a:ext>
            </a:extLst>
          </p:cNvPr>
          <p:cNvGraphicFramePr/>
          <p:nvPr>
            <p:extLst>
              <p:ext uri="{D42A27DB-BD31-4B8C-83A1-F6EECF244321}">
                <p14:modId xmlns:p14="http://schemas.microsoft.com/office/powerpoint/2010/main" val="1222273940"/>
              </p:ext>
            </p:extLst>
          </p:nvPr>
        </p:nvGraphicFramePr>
        <p:xfrm>
          <a:off x="838200" y="2620371"/>
          <a:ext cx="10515600" cy="3556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109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Higher education foundations diagram</a:t>
            </a:r>
            <a:endParaRPr lang="en-US" sz="900" dirty="0"/>
          </a:p>
        </p:txBody>
      </p:sp>
      <p:grpSp>
        <p:nvGrpSpPr>
          <p:cNvPr id="5" name="Group 4" descr="Diagram illustrating &quot;White Supremacy,&quot; yields “Whiteness: Unmarked norm, default”, “Racism: Racial hierarchy, exclusion”, “Ableism: Normate body and mind” through “interlocking systems, mutually constituting” to “Reproduced across interlocking societal arenas. These are made up of “Organizational: Institutions, policies, admissions, accommodation, doculmentation gates”, “Representational: Curriculum, canon, images, discourse, whose knowledge counts as legitimate”, “Intersubjective: Everyday interactions and practices; who is read as belonging, capable”, and “Experiential: Lived, felt, and internalized experience of these systems”. These yield “Material effects on multiply marginalized students” which is “compounded barriers for dis/abled, foreign-born Students of Color”. &#10;">
            <a:extLst>
              <a:ext uri="{FF2B5EF4-FFF2-40B4-BE49-F238E27FC236}">
                <a16:creationId xmlns:a16="http://schemas.microsoft.com/office/drawing/2014/main" id="{3D876DC6-2915-5BFB-3310-44B2A70C49BA}"/>
              </a:ext>
            </a:extLst>
          </p:cNvPr>
          <p:cNvGrpSpPr/>
          <p:nvPr/>
        </p:nvGrpSpPr>
        <p:grpSpPr>
          <a:xfrm>
            <a:off x="406298" y="442707"/>
            <a:ext cx="11376355" cy="5991377"/>
            <a:chOff x="406298" y="442707"/>
            <a:chExt cx="11376355" cy="5991377"/>
          </a:xfrm>
        </p:grpSpPr>
        <p:grpSp>
          <p:nvGrpSpPr>
            <p:cNvPr id="42" name="Group 41">
              <a:extLst>
                <a:ext uri="{FF2B5EF4-FFF2-40B4-BE49-F238E27FC236}">
                  <a16:creationId xmlns:a16="http://schemas.microsoft.com/office/drawing/2014/main" id="{4186D5FD-2348-DFDC-09DD-02CB1DC5487D}"/>
                </a:ext>
              </a:extLst>
            </p:cNvPr>
            <p:cNvGrpSpPr/>
            <p:nvPr/>
          </p:nvGrpSpPr>
          <p:grpSpPr>
            <a:xfrm>
              <a:off x="3961409" y="442707"/>
              <a:ext cx="4266133" cy="731337"/>
              <a:chOff x="3961409" y="442707"/>
              <a:chExt cx="4266133" cy="731337"/>
            </a:xfrm>
          </p:grpSpPr>
          <p:sp>
            <p:nvSpPr>
              <p:cNvPr id="3" name="Shape 1"/>
              <p:cNvSpPr/>
              <p:nvPr/>
            </p:nvSpPr>
            <p:spPr>
              <a:xfrm>
                <a:off x="3961409" y="442707"/>
                <a:ext cx="4266133" cy="731337"/>
              </a:xfrm>
              <a:prstGeom prst="roundRect">
                <a:avLst>
                  <a:gd name="adj" fmla="val 10003"/>
                </a:avLst>
              </a:prstGeom>
              <a:solidFill>
                <a:srgbClr val="2B2B2B"/>
              </a:solidFill>
              <a:ln/>
            </p:spPr>
            <p:txBody>
              <a:bodyPr/>
              <a:lstStyle/>
              <a:p>
                <a:endParaRPr lang="en-US"/>
              </a:p>
            </p:txBody>
          </p:sp>
          <p:sp>
            <p:nvSpPr>
              <p:cNvPr id="4" name="Text 2"/>
              <p:cNvSpPr/>
              <p:nvPr/>
            </p:nvSpPr>
            <p:spPr>
              <a:xfrm>
                <a:off x="3961409" y="654048"/>
                <a:ext cx="4266133" cy="284409"/>
              </a:xfrm>
              <a:prstGeom prst="rect">
                <a:avLst/>
              </a:prstGeom>
              <a:noFill/>
              <a:ln/>
            </p:spPr>
            <p:txBody>
              <a:bodyPr wrap="square" rtlCol="0" anchor="ctr"/>
              <a:lstStyle/>
              <a:p>
                <a:pPr marL="0" indent="0" algn="ctr">
                  <a:buNone/>
                </a:pPr>
                <a:r>
                  <a:rPr lang="en-US" sz="3200" b="1" dirty="0">
                    <a:solidFill>
                      <a:srgbClr val="FFFFFF"/>
                    </a:solidFill>
                    <a:latin typeface="Arial" pitchFamily="34" charset="0"/>
                    <a:ea typeface="Arial" pitchFamily="34" charset="-122"/>
                    <a:cs typeface="Arial" pitchFamily="34" charset="-120"/>
                  </a:rPr>
                  <a:t>White Supremacy</a:t>
                </a:r>
                <a:endParaRPr lang="en-US" sz="3200" dirty="0"/>
              </a:p>
            </p:txBody>
          </p:sp>
        </p:grpSp>
        <p:sp>
          <p:nvSpPr>
            <p:cNvPr id="6" name="Shape 4"/>
            <p:cNvSpPr/>
            <p:nvPr/>
          </p:nvSpPr>
          <p:spPr>
            <a:xfrm flipH="1">
              <a:off x="2397161" y="1174044"/>
              <a:ext cx="2376846" cy="406298"/>
            </a:xfrm>
            <a:prstGeom prst="line">
              <a:avLst/>
            </a:prstGeom>
            <a:noFill/>
            <a:ln w="38100">
              <a:solidFill>
                <a:srgbClr val="7030A0"/>
              </a:solidFill>
              <a:prstDash val="solid"/>
              <a:tailEnd type="triangle"/>
            </a:ln>
          </p:spPr>
          <p:txBody>
            <a:bodyPr/>
            <a:lstStyle/>
            <a:p>
              <a:endParaRPr lang="en-US"/>
            </a:p>
          </p:txBody>
        </p:sp>
        <p:grpSp>
          <p:nvGrpSpPr>
            <p:cNvPr id="43" name="Group 42">
              <a:extLst>
                <a:ext uri="{FF2B5EF4-FFF2-40B4-BE49-F238E27FC236}">
                  <a16:creationId xmlns:a16="http://schemas.microsoft.com/office/drawing/2014/main" id="{7F11D04F-CB25-6290-C42D-4597998C2E8B}"/>
                </a:ext>
              </a:extLst>
            </p:cNvPr>
            <p:cNvGrpSpPr/>
            <p:nvPr/>
          </p:nvGrpSpPr>
          <p:grpSpPr>
            <a:xfrm>
              <a:off x="721180" y="1620972"/>
              <a:ext cx="3351962" cy="771967"/>
              <a:chOff x="721180" y="1620972"/>
              <a:chExt cx="3351962" cy="771967"/>
            </a:xfrm>
          </p:grpSpPr>
          <p:sp>
            <p:nvSpPr>
              <p:cNvPr id="7" name="Shape 5"/>
              <p:cNvSpPr/>
              <p:nvPr/>
            </p:nvSpPr>
            <p:spPr>
              <a:xfrm>
                <a:off x="721180" y="1620972"/>
                <a:ext cx="3351962" cy="771967"/>
              </a:xfrm>
              <a:prstGeom prst="roundRect">
                <a:avLst>
                  <a:gd name="adj" fmla="val 9476"/>
                </a:avLst>
              </a:prstGeom>
              <a:solidFill>
                <a:srgbClr val="DCEBFB"/>
              </a:solidFill>
              <a:ln w="12700">
                <a:solidFill>
                  <a:srgbClr val="1565C0"/>
                </a:solidFill>
                <a:prstDash val="solid"/>
              </a:ln>
            </p:spPr>
            <p:txBody>
              <a:bodyPr/>
              <a:lstStyle/>
              <a:p>
                <a:endParaRPr lang="en-US"/>
              </a:p>
            </p:txBody>
          </p:sp>
          <p:sp>
            <p:nvSpPr>
              <p:cNvPr id="8" name="Text 6"/>
              <p:cNvSpPr/>
              <p:nvPr/>
            </p:nvSpPr>
            <p:spPr>
              <a:xfrm>
                <a:off x="721180" y="1702232"/>
                <a:ext cx="3351962" cy="264094"/>
              </a:xfrm>
              <a:prstGeom prst="rect">
                <a:avLst/>
              </a:prstGeom>
              <a:noFill/>
              <a:ln/>
            </p:spPr>
            <p:txBody>
              <a:bodyPr wrap="square" rtlCol="0" anchor="ctr"/>
              <a:lstStyle/>
              <a:p>
                <a:pPr marL="0" indent="0" algn="ctr">
                  <a:buNone/>
                </a:pPr>
                <a:r>
                  <a:rPr lang="en-US" sz="2400" b="1" dirty="0">
                    <a:solidFill>
                      <a:srgbClr val="0D3A6B"/>
                    </a:solidFill>
                    <a:latin typeface="Arial" pitchFamily="34" charset="0"/>
                    <a:ea typeface="Arial" pitchFamily="34" charset="-122"/>
                    <a:cs typeface="Arial" pitchFamily="34" charset="-120"/>
                  </a:rPr>
                  <a:t>Whiteness</a:t>
                </a:r>
                <a:endParaRPr lang="en-US" sz="2400" dirty="0"/>
              </a:p>
            </p:txBody>
          </p:sp>
          <p:sp>
            <p:nvSpPr>
              <p:cNvPr id="9" name="Text 7"/>
              <p:cNvSpPr/>
              <p:nvPr/>
            </p:nvSpPr>
            <p:spPr>
              <a:xfrm>
                <a:off x="721180" y="2006956"/>
                <a:ext cx="3351962" cy="243779"/>
              </a:xfrm>
              <a:prstGeom prst="rect">
                <a:avLst/>
              </a:prstGeom>
              <a:noFill/>
              <a:ln/>
            </p:spPr>
            <p:txBody>
              <a:bodyPr wrap="square" rtlCol="0" anchor="ctr"/>
              <a:lstStyle/>
              <a:p>
                <a:pPr marL="0" indent="0" algn="ctr">
                  <a:buNone/>
                </a:pPr>
                <a:r>
                  <a:rPr lang="en-US" dirty="0">
                    <a:solidFill>
                      <a:srgbClr val="1565C0"/>
                    </a:solidFill>
                    <a:latin typeface="Arial" pitchFamily="34" charset="0"/>
                    <a:ea typeface="Arial" pitchFamily="34" charset="-122"/>
                    <a:cs typeface="Arial" pitchFamily="34" charset="-120"/>
                  </a:rPr>
                  <a:t>Unmarked norm, default</a:t>
                </a:r>
                <a:endParaRPr lang="en-US" dirty="0"/>
              </a:p>
            </p:txBody>
          </p:sp>
        </p:grpSp>
        <p:sp>
          <p:nvSpPr>
            <p:cNvPr id="10" name="Shape 8"/>
            <p:cNvSpPr/>
            <p:nvPr/>
          </p:nvSpPr>
          <p:spPr>
            <a:xfrm>
              <a:off x="4073141" y="2006956"/>
              <a:ext cx="345354" cy="0"/>
            </a:xfrm>
            <a:prstGeom prst="line">
              <a:avLst/>
            </a:prstGeom>
            <a:noFill/>
            <a:ln w="38100">
              <a:solidFill>
                <a:srgbClr val="555555"/>
              </a:solidFill>
              <a:prstDash val="sysDash"/>
            </a:ln>
          </p:spPr>
          <p:txBody>
            <a:bodyPr/>
            <a:lstStyle/>
            <a:p>
              <a:endParaRPr lang="en-US"/>
            </a:p>
          </p:txBody>
        </p:sp>
        <p:sp>
          <p:nvSpPr>
            <p:cNvPr id="11" name="Shape 9"/>
            <p:cNvSpPr/>
            <p:nvPr/>
          </p:nvSpPr>
          <p:spPr>
            <a:xfrm>
              <a:off x="6094476" y="1174044"/>
              <a:ext cx="0" cy="406298"/>
            </a:xfrm>
            <a:prstGeom prst="line">
              <a:avLst/>
            </a:prstGeom>
            <a:noFill/>
            <a:ln w="38100">
              <a:solidFill>
                <a:srgbClr val="7030A0"/>
              </a:solidFill>
              <a:prstDash val="solid"/>
              <a:tailEnd type="triangle"/>
            </a:ln>
          </p:spPr>
          <p:txBody>
            <a:bodyPr/>
            <a:lstStyle/>
            <a:p>
              <a:endParaRPr lang="en-US"/>
            </a:p>
          </p:txBody>
        </p:sp>
        <p:grpSp>
          <p:nvGrpSpPr>
            <p:cNvPr id="44" name="Group 43">
              <a:extLst>
                <a:ext uri="{FF2B5EF4-FFF2-40B4-BE49-F238E27FC236}">
                  <a16:creationId xmlns:a16="http://schemas.microsoft.com/office/drawing/2014/main" id="{007773DA-39C2-2D11-A061-1D1F9922DD5F}"/>
                </a:ext>
              </a:extLst>
            </p:cNvPr>
            <p:cNvGrpSpPr/>
            <p:nvPr/>
          </p:nvGrpSpPr>
          <p:grpSpPr>
            <a:xfrm>
              <a:off x="4418495" y="1620972"/>
              <a:ext cx="3351962" cy="771967"/>
              <a:chOff x="4418495" y="1620972"/>
              <a:chExt cx="3351962" cy="771967"/>
            </a:xfrm>
          </p:grpSpPr>
          <p:sp>
            <p:nvSpPr>
              <p:cNvPr id="12" name="Shape 10"/>
              <p:cNvSpPr/>
              <p:nvPr/>
            </p:nvSpPr>
            <p:spPr>
              <a:xfrm>
                <a:off x="4418495" y="1620972"/>
                <a:ext cx="3351962" cy="771967"/>
              </a:xfrm>
              <a:prstGeom prst="roundRect">
                <a:avLst>
                  <a:gd name="adj" fmla="val 9476"/>
                </a:avLst>
              </a:prstGeom>
              <a:solidFill>
                <a:srgbClr val="FBE0E0"/>
              </a:solidFill>
              <a:ln w="12700">
                <a:solidFill>
                  <a:srgbClr val="C62828"/>
                </a:solidFill>
                <a:prstDash val="solid"/>
              </a:ln>
            </p:spPr>
            <p:txBody>
              <a:bodyPr/>
              <a:lstStyle/>
              <a:p>
                <a:endParaRPr lang="en-US"/>
              </a:p>
            </p:txBody>
          </p:sp>
          <p:sp>
            <p:nvSpPr>
              <p:cNvPr id="13" name="Text 11"/>
              <p:cNvSpPr/>
              <p:nvPr/>
            </p:nvSpPr>
            <p:spPr>
              <a:xfrm>
                <a:off x="4418495" y="1702232"/>
                <a:ext cx="3351962" cy="264094"/>
              </a:xfrm>
              <a:prstGeom prst="rect">
                <a:avLst/>
              </a:prstGeom>
              <a:noFill/>
              <a:ln/>
            </p:spPr>
            <p:txBody>
              <a:bodyPr wrap="square" rtlCol="0" anchor="ctr"/>
              <a:lstStyle/>
              <a:p>
                <a:pPr marL="0" indent="0" algn="ctr">
                  <a:buNone/>
                </a:pPr>
                <a:r>
                  <a:rPr lang="en-US" sz="2400" b="1" dirty="0">
                    <a:solidFill>
                      <a:srgbClr val="7A1515"/>
                    </a:solidFill>
                    <a:latin typeface="Arial" pitchFamily="34" charset="0"/>
                    <a:ea typeface="Arial" pitchFamily="34" charset="-122"/>
                    <a:cs typeface="Arial" pitchFamily="34" charset="-120"/>
                  </a:rPr>
                  <a:t>Racism</a:t>
                </a:r>
                <a:endParaRPr lang="en-US" sz="2400" dirty="0"/>
              </a:p>
            </p:txBody>
          </p:sp>
          <p:sp>
            <p:nvSpPr>
              <p:cNvPr id="14" name="Text 12"/>
              <p:cNvSpPr/>
              <p:nvPr/>
            </p:nvSpPr>
            <p:spPr>
              <a:xfrm>
                <a:off x="4418495" y="2006956"/>
                <a:ext cx="3351962" cy="243779"/>
              </a:xfrm>
              <a:prstGeom prst="rect">
                <a:avLst/>
              </a:prstGeom>
              <a:noFill/>
              <a:ln/>
            </p:spPr>
            <p:txBody>
              <a:bodyPr wrap="square" rtlCol="0" anchor="ctr"/>
              <a:lstStyle/>
              <a:p>
                <a:pPr marL="0" indent="0" algn="ctr">
                  <a:buNone/>
                </a:pPr>
                <a:r>
                  <a:rPr lang="en-US" dirty="0">
                    <a:solidFill>
                      <a:srgbClr val="C62828"/>
                    </a:solidFill>
                    <a:latin typeface="Arial" pitchFamily="34" charset="0"/>
                    <a:ea typeface="Arial" pitchFamily="34" charset="-122"/>
                    <a:cs typeface="Arial" pitchFamily="34" charset="-120"/>
                  </a:rPr>
                  <a:t>Racial hierarchy, exclusion</a:t>
                </a:r>
                <a:endParaRPr lang="en-US" dirty="0"/>
              </a:p>
            </p:txBody>
          </p:sp>
        </p:grpSp>
        <p:sp>
          <p:nvSpPr>
            <p:cNvPr id="15" name="Shape 13"/>
            <p:cNvSpPr/>
            <p:nvPr/>
          </p:nvSpPr>
          <p:spPr>
            <a:xfrm>
              <a:off x="7770457" y="2006956"/>
              <a:ext cx="345354" cy="0"/>
            </a:xfrm>
            <a:prstGeom prst="line">
              <a:avLst/>
            </a:prstGeom>
            <a:noFill/>
            <a:ln w="38100">
              <a:solidFill>
                <a:srgbClr val="555555"/>
              </a:solidFill>
              <a:prstDash val="sysDash"/>
            </a:ln>
          </p:spPr>
          <p:txBody>
            <a:bodyPr/>
            <a:lstStyle/>
            <a:p>
              <a:endParaRPr lang="en-US"/>
            </a:p>
          </p:txBody>
        </p:sp>
        <p:sp>
          <p:nvSpPr>
            <p:cNvPr id="16" name="Shape 14"/>
            <p:cNvSpPr/>
            <p:nvPr/>
          </p:nvSpPr>
          <p:spPr>
            <a:xfrm>
              <a:off x="7414946" y="1174044"/>
              <a:ext cx="2376846" cy="406298"/>
            </a:xfrm>
            <a:prstGeom prst="line">
              <a:avLst/>
            </a:prstGeom>
            <a:noFill/>
            <a:ln w="38100">
              <a:solidFill>
                <a:srgbClr val="7030A0"/>
              </a:solidFill>
              <a:prstDash val="solid"/>
              <a:tailEnd type="triangle"/>
            </a:ln>
          </p:spPr>
          <p:txBody>
            <a:bodyPr/>
            <a:lstStyle/>
            <a:p>
              <a:endParaRPr lang="en-US"/>
            </a:p>
          </p:txBody>
        </p:sp>
        <p:grpSp>
          <p:nvGrpSpPr>
            <p:cNvPr id="45" name="Group 44">
              <a:extLst>
                <a:ext uri="{FF2B5EF4-FFF2-40B4-BE49-F238E27FC236}">
                  <a16:creationId xmlns:a16="http://schemas.microsoft.com/office/drawing/2014/main" id="{14D87522-CBAC-7120-E3BF-B07597054A6D}"/>
                </a:ext>
              </a:extLst>
            </p:cNvPr>
            <p:cNvGrpSpPr/>
            <p:nvPr/>
          </p:nvGrpSpPr>
          <p:grpSpPr>
            <a:xfrm>
              <a:off x="8115811" y="1620972"/>
              <a:ext cx="3351962" cy="771967"/>
              <a:chOff x="8115811" y="1620972"/>
              <a:chExt cx="3351962" cy="771967"/>
            </a:xfrm>
          </p:grpSpPr>
          <p:sp>
            <p:nvSpPr>
              <p:cNvPr id="17" name="Shape 15"/>
              <p:cNvSpPr/>
              <p:nvPr/>
            </p:nvSpPr>
            <p:spPr>
              <a:xfrm>
                <a:off x="8115811" y="1620972"/>
                <a:ext cx="3351962" cy="771967"/>
              </a:xfrm>
              <a:prstGeom prst="roundRect">
                <a:avLst>
                  <a:gd name="adj" fmla="val 9476"/>
                </a:avLst>
              </a:prstGeom>
              <a:solidFill>
                <a:srgbClr val="FCF3CC"/>
              </a:solidFill>
              <a:ln w="12700">
                <a:solidFill>
                  <a:srgbClr val="C99700"/>
                </a:solidFill>
                <a:prstDash val="solid"/>
              </a:ln>
            </p:spPr>
            <p:txBody>
              <a:bodyPr/>
              <a:lstStyle/>
              <a:p>
                <a:endParaRPr lang="en-US"/>
              </a:p>
            </p:txBody>
          </p:sp>
          <p:sp>
            <p:nvSpPr>
              <p:cNvPr id="18" name="Text 16"/>
              <p:cNvSpPr/>
              <p:nvPr/>
            </p:nvSpPr>
            <p:spPr>
              <a:xfrm>
                <a:off x="8115811" y="1702232"/>
                <a:ext cx="3351962" cy="264094"/>
              </a:xfrm>
              <a:prstGeom prst="rect">
                <a:avLst/>
              </a:prstGeom>
              <a:noFill/>
              <a:ln/>
            </p:spPr>
            <p:txBody>
              <a:bodyPr wrap="square" rtlCol="0" anchor="ctr"/>
              <a:lstStyle/>
              <a:p>
                <a:pPr marL="0" indent="0" algn="ctr">
                  <a:buNone/>
                </a:pPr>
                <a:r>
                  <a:rPr lang="en-US" sz="2400" b="1" dirty="0">
                    <a:solidFill>
                      <a:srgbClr val="6B5200"/>
                    </a:solidFill>
                    <a:latin typeface="Arial" pitchFamily="34" charset="0"/>
                    <a:ea typeface="Arial" pitchFamily="34" charset="-122"/>
                    <a:cs typeface="Arial" pitchFamily="34" charset="-120"/>
                  </a:rPr>
                  <a:t>Ableism</a:t>
                </a:r>
                <a:endParaRPr lang="en-US" sz="2400" dirty="0"/>
              </a:p>
            </p:txBody>
          </p:sp>
          <p:sp>
            <p:nvSpPr>
              <p:cNvPr id="19" name="Text 17"/>
              <p:cNvSpPr/>
              <p:nvPr/>
            </p:nvSpPr>
            <p:spPr>
              <a:xfrm>
                <a:off x="8115811" y="2006956"/>
                <a:ext cx="3351962" cy="243779"/>
              </a:xfrm>
              <a:prstGeom prst="rect">
                <a:avLst/>
              </a:prstGeom>
              <a:noFill/>
              <a:ln/>
            </p:spPr>
            <p:txBody>
              <a:bodyPr wrap="square" rtlCol="0" anchor="ctr"/>
              <a:lstStyle/>
              <a:p>
                <a:pPr marL="0" indent="0" algn="ctr">
                  <a:buNone/>
                </a:pPr>
                <a:r>
                  <a:rPr lang="en-US" dirty="0">
                    <a:solidFill>
                      <a:srgbClr val="8A6D00"/>
                    </a:solidFill>
                    <a:latin typeface="Arial" pitchFamily="34" charset="0"/>
                    <a:ea typeface="Arial" pitchFamily="34" charset="-122"/>
                    <a:cs typeface="Arial" pitchFamily="34" charset="-120"/>
                  </a:rPr>
                  <a:t>Normate body and mind</a:t>
                </a:r>
                <a:endParaRPr lang="en-US" dirty="0"/>
              </a:p>
            </p:txBody>
          </p:sp>
        </p:grpSp>
        <p:sp>
          <p:nvSpPr>
            <p:cNvPr id="20" name="Text 18"/>
            <p:cNvSpPr/>
            <p:nvPr/>
          </p:nvSpPr>
          <p:spPr>
            <a:xfrm>
              <a:off x="3047238" y="2530471"/>
              <a:ext cx="6094476" cy="223464"/>
            </a:xfrm>
            <a:prstGeom prst="rect">
              <a:avLst/>
            </a:prstGeom>
            <a:noFill/>
            <a:ln/>
          </p:spPr>
          <p:txBody>
            <a:bodyPr wrap="square" rtlCol="0" anchor="ctr"/>
            <a:lstStyle/>
            <a:p>
              <a:pPr marL="0" indent="0" algn="ctr">
                <a:buNone/>
              </a:pPr>
              <a:r>
                <a:rPr lang="en-US" i="1" dirty="0">
                  <a:solidFill>
                    <a:srgbClr val="5F5E5A"/>
                  </a:solidFill>
                  <a:latin typeface="Arial" pitchFamily="34" charset="0"/>
                  <a:ea typeface="Arial" pitchFamily="34" charset="-122"/>
                  <a:cs typeface="Arial" pitchFamily="34" charset="-120"/>
                </a:rPr>
                <a:t>Interlocking systems, mutually constituting</a:t>
              </a:r>
              <a:endParaRPr lang="en-US" dirty="0"/>
            </a:p>
          </p:txBody>
        </p:sp>
        <p:sp>
          <p:nvSpPr>
            <p:cNvPr id="21" name="Shape 19"/>
            <p:cNvSpPr/>
            <p:nvPr/>
          </p:nvSpPr>
          <p:spPr>
            <a:xfrm>
              <a:off x="6094476" y="2858658"/>
              <a:ext cx="0" cy="60945"/>
            </a:xfrm>
            <a:prstGeom prst="line">
              <a:avLst/>
            </a:prstGeom>
            <a:noFill/>
            <a:ln w="38100">
              <a:solidFill>
                <a:srgbClr val="7030A0"/>
              </a:solidFill>
              <a:prstDash val="solid"/>
              <a:tailEnd type="triangle"/>
            </a:ln>
          </p:spPr>
          <p:txBody>
            <a:bodyPr/>
            <a:lstStyle/>
            <a:p>
              <a:endParaRPr lang="en-US"/>
            </a:p>
          </p:txBody>
        </p:sp>
        <p:grpSp>
          <p:nvGrpSpPr>
            <p:cNvPr id="50" name="Group 49">
              <a:extLst>
                <a:ext uri="{FF2B5EF4-FFF2-40B4-BE49-F238E27FC236}">
                  <a16:creationId xmlns:a16="http://schemas.microsoft.com/office/drawing/2014/main" id="{75B2915A-5CD8-E7BE-9689-471E6FF1F055}"/>
                </a:ext>
              </a:extLst>
            </p:cNvPr>
            <p:cNvGrpSpPr/>
            <p:nvPr/>
          </p:nvGrpSpPr>
          <p:grpSpPr>
            <a:xfrm>
              <a:off x="406298" y="2960232"/>
              <a:ext cx="11376355" cy="2153382"/>
              <a:chOff x="406298" y="2819552"/>
              <a:chExt cx="11376355" cy="2153382"/>
            </a:xfrm>
          </p:grpSpPr>
          <p:sp>
            <p:nvSpPr>
              <p:cNvPr id="22" name="Shape 20"/>
              <p:cNvSpPr/>
              <p:nvPr/>
            </p:nvSpPr>
            <p:spPr>
              <a:xfrm>
                <a:off x="406298" y="2819552"/>
                <a:ext cx="11376355" cy="2153382"/>
              </a:xfrm>
              <a:prstGeom prst="roundRect">
                <a:avLst>
                  <a:gd name="adj" fmla="val 2123"/>
                </a:avLst>
              </a:prstGeom>
              <a:solidFill>
                <a:srgbClr val="E3F4E1"/>
              </a:solidFill>
              <a:ln w="12700">
                <a:solidFill>
                  <a:srgbClr val="2E7D32"/>
                </a:solidFill>
                <a:prstDash val="solid"/>
              </a:ln>
            </p:spPr>
            <p:txBody>
              <a:bodyPr/>
              <a:lstStyle/>
              <a:p>
                <a:endParaRPr lang="en-US"/>
              </a:p>
            </p:txBody>
          </p:sp>
          <p:sp>
            <p:nvSpPr>
              <p:cNvPr id="23" name="Text 21"/>
              <p:cNvSpPr/>
              <p:nvPr/>
            </p:nvSpPr>
            <p:spPr>
              <a:xfrm>
                <a:off x="406298" y="2900812"/>
                <a:ext cx="11376355" cy="284409"/>
              </a:xfrm>
              <a:prstGeom prst="rect">
                <a:avLst/>
              </a:prstGeom>
              <a:noFill/>
              <a:ln/>
            </p:spPr>
            <p:txBody>
              <a:bodyPr wrap="square" rtlCol="0" anchor="ctr"/>
              <a:lstStyle/>
              <a:p>
                <a:pPr marL="0" indent="0" algn="ctr">
                  <a:buNone/>
                </a:pPr>
                <a:r>
                  <a:rPr lang="en-US" sz="2400" b="1" dirty="0">
                    <a:solidFill>
                      <a:srgbClr val="1B5E20"/>
                    </a:solidFill>
                    <a:latin typeface="Arial" pitchFamily="34" charset="0"/>
                    <a:ea typeface="Arial" pitchFamily="34" charset="-122"/>
                    <a:cs typeface="Arial" pitchFamily="34" charset="-120"/>
                  </a:rPr>
                  <a:t>Reproduced across interlocking societal arenas</a:t>
                </a:r>
                <a:endParaRPr lang="en-US" sz="2400" dirty="0"/>
              </a:p>
            </p:txBody>
          </p:sp>
          <p:grpSp>
            <p:nvGrpSpPr>
              <p:cNvPr id="46" name="Group 45">
                <a:extLst>
                  <a:ext uri="{FF2B5EF4-FFF2-40B4-BE49-F238E27FC236}">
                    <a16:creationId xmlns:a16="http://schemas.microsoft.com/office/drawing/2014/main" id="{9B76E908-25AE-2B69-61E5-FD9DEBC07A7E}"/>
                  </a:ext>
                </a:extLst>
              </p:cNvPr>
              <p:cNvGrpSpPr/>
              <p:nvPr/>
            </p:nvGrpSpPr>
            <p:grpSpPr>
              <a:xfrm>
                <a:off x="497716" y="3307110"/>
                <a:ext cx="2661255" cy="1584564"/>
                <a:chOff x="497716" y="3307110"/>
                <a:chExt cx="2661255" cy="1584564"/>
              </a:xfrm>
            </p:grpSpPr>
            <p:sp>
              <p:nvSpPr>
                <p:cNvPr id="24" name="Shape 22"/>
                <p:cNvSpPr/>
                <p:nvPr/>
              </p:nvSpPr>
              <p:spPr>
                <a:xfrm>
                  <a:off x="497716" y="3307110"/>
                  <a:ext cx="2661255" cy="1584564"/>
                </a:xfrm>
                <a:prstGeom prst="roundRect">
                  <a:avLst>
                    <a:gd name="adj" fmla="val 4031"/>
                  </a:avLst>
                </a:prstGeom>
                <a:solidFill>
                  <a:srgbClr val="FBFBF8"/>
                </a:solidFill>
                <a:ln w="12700">
                  <a:solidFill>
                    <a:srgbClr val="8A8A82"/>
                  </a:solidFill>
                  <a:prstDash val="solid"/>
                </a:ln>
              </p:spPr>
              <p:txBody>
                <a:bodyPr/>
                <a:lstStyle/>
                <a:p>
                  <a:endParaRPr lang="en-US"/>
                </a:p>
              </p:txBody>
            </p:sp>
            <p:sp>
              <p:nvSpPr>
                <p:cNvPr id="25" name="Text 23"/>
                <p:cNvSpPr/>
                <p:nvPr/>
              </p:nvSpPr>
              <p:spPr>
                <a:xfrm>
                  <a:off x="497716" y="3408685"/>
                  <a:ext cx="2661255" cy="264094"/>
                </a:xfrm>
                <a:prstGeom prst="rect">
                  <a:avLst/>
                </a:prstGeom>
                <a:noFill/>
                <a:ln/>
              </p:spPr>
              <p:txBody>
                <a:bodyPr wrap="square" rtlCol="0" anchor="ctr"/>
                <a:lstStyle/>
                <a:p>
                  <a:pPr marL="0" indent="0" algn="ctr">
                    <a:buNone/>
                  </a:pPr>
                  <a:r>
                    <a:rPr lang="en-US" sz="2400" b="1" dirty="0">
                      <a:solidFill>
                        <a:srgbClr val="2C2C2A"/>
                      </a:solidFill>
                      <a:latin typeface="Arial" pitchFamily="34" charset="0"/>
                      <a:ea typeface="Arial" pitchFamily="34" charset="-122"/>
                      <a:cs typeface="Arial" pitchFamily="34" charset="-120"/>
                    </a:rPr>
                    <a:t>Organizational</a:t>
                  </a:r>
                  <a:endParaRPr lang="en-US" sz="2400" dirty="0"/>
                </a:p>
              </p:txBody>
            </p:sp>
            <p:sp>
              <p:nvSpPr>
                <p:cNvPr id="26" name="Text 24"/>
                <p:cNvSpPr/>
                <p:nvPr/>
              </p:nvSpPr>
              <p:spPr>
                <a:xfrm>
                  <a:off x="599290" y="3733724"/>
                  <a:ext cx="2458105" cy="853227"/>
                </a:xfrm>
                <a:prstGeom prst="rect">
                  <a:avLst/>
                </a:prstGeom>
                <a:noFill/>
                <a:ln/>
              </p:spPr>
              <p:txBody>
                <a:bodyPr wrap="square" rtlCol="0" anchor="t"/>
                <a:lstStyle/>
                <a:p>
                  <a:pPr marL="0" indent="0" algn="ctr">
                    <a:buNone/>
                  </a:pPr>
                  <a:r>
                    <a:rPr lang="en-US" dirty="0">
                      <a:solidFill>
                        <a:srgbClr val="5F5E5A"/>
                      </a:solidFill>
                      <a:latin typeface="Arial" pitchFamily="34" charset="0"/>
                      <a:ea typeface="Arial" pitchFamily="34" charset="-122"/>
                      <a:cs typeface="Arial" pitchFamily="34" charset="-120"/>
                    </a:rPr>
                    <a:t>Institutions, policies, admissions, accommodation, documentation gates</a:t>
                  </a:r>
                  <a:endParaRPr lang="en-US" dirty="0"/>
                </a:p>
              </p:txBody>
            </p:sp>
          </p:grpSp>
          <p:grpSp>
            <p:nvGrpSpPr>
              <p:cNvPr id="47" name="Group 46">
                <a:extLst>
                  <a:ext uri="{FF2B5EF4-FFF2-40B4-BE49-F238E27FC236}">
                    <a16:creationId xmlns:a16="http://schemas.microsoft.com/office/drawing/2014/main" id="{E1F7DC47-B480-CCE7-BA06-8F3949F7469F}"/>
                  </a:ext>
                </a:extLst>
              </p:cNvPr>
              <p:cNvGrpSpPr/>
              <p:nvPr/>
            </p:nvGrpSpPr>
            <p:grpSpPr>
              <a:xfrm>
                <a:off x="3341804" y="3307110"/>
                <a:ext cx="2661255" cy="1584564"/>
                <a:chOff x="3341804" y="3307110"/>
                <a:chExt cx="2661255" cy="1584564"/>
              </a:xfrm>
            </p:grpSpPr>
            <p:sp>
              <p:nvSpPr>
                <p:cNvPr id="27" name="Shape 25"/>
                <p:cNvSpPr/>
                <p:nvPr/>
              </p:nvSpPr>
              <p:spPr>
                <a:xfrm>
                  <a:off x="3341804" y="3307110"/>
                  <a:ext cx="2661255" cy="1584564"/>
                </a:xfrm>
                <a:prstGeom prst="roundRect">
                  <a:avLst>
                    <a:gd name="adj" fmla="val 4031"/>
                  </a:avLst>
                </a:prstGeom>
                <a:solidFill>
                  <a:srgbClr val="FBFBF8"/>
                </a:solidFill>
                <a:ln w="12700">
                  <a:solidFill>
                    <a:srgbClr val="8A8A82"/>
                  </a:solidFill>
                  <a:prstDash val="solid"/>
                </a:ln>
              </p:spPr>
              <p:txBody>
                <a:bodyPr/>
                <a:lstStyle/>
                <a:p>
                  <a:endParaRPr lang="en-US"/>
                </a:p>
              </p:txBody>
            </p:sp>
            <p:sp>
              <p:nvSpPr>
                <p:cNvPr id="28" name="Text 26"/>
                <p:cNvSpPr/>
                <p:nvPr/>
              </p:nvSpPr>
              <p:spPr>
                <a:xfrm>
                  <a:off x="3341804" y="3408685"/>
                  <a:ext cx="2661255" cy="264094"/>
                </a:xfrm>
                <a:prstGeom prst="rect">
                  <a:avLst/>
                </a:prstGeom>
                <a:noFill/>
                <a:ln/>
              </p:spPr>
              <p:txBody>
                <a:bodyPr wrap="square" rtlCol="0" anchor="ctr"/>
                <a:lstStyle/>
                <a:p>
                  <a:pPr marL="0" indent="0" algn="ctr">
                    <a:buNone/>
                  </a:pPr>
                  <a:r>
                    <a:rPr lang="en-US" sz="2400" b="1" dirty="0">
                      <a:solidFill>
                        <a:srgbClr val="2C2C2A"/>
                      </a:solidFill>
                      <a:latin typeface="Arial" pitchFamily="34" charset="0"/>
                      <a:ea typeface="Arial" pitchFamily="34" charset="-122"/>
                      <a:cs typeface="Arial" pitchFamily="34" charset="-120"/>
                    </a:rPr>
                    <a:t>Representational</a:t>
                  </a:r>
                  <a:endParaRPr lang="en-US" sz="2400" dirty="0"/>
                </a:p>
              </p:txBody>
            </p:sp>
            <p:sp>
              <p:nvSpPr>
                <p:cNvPr id="29" name="Text 27"/>
                <p:cNvSpPr/>
                <p:nvPr/>
              </p:nvSpPr>
              <p:spPr>
                <a:xfrm>
                  <a:off x="3443379" y="3733724"/>
                  <a:ext cx="2458105" cy="853227"/>
                </a:xfrm>
                <a:prstGeom prst="rect">
                  <a:avLst/>
                </a:prstGeom>
                <a:noFill/>
                <a:ln/>
              </p:spPr>
              <p:txBody>
                <a:bodyPr wrap="square" rtlCol="0" anchor="t"/>
                <a:lstStyle/>
                <a:p>
                  <a:pPr marL="0" indent="0" algn="ctr">
                    <a:buNone/>
                  </a:pPr>
                  <a:r>
                    <a:rPr lang="en-US" dirty="0">
                      <a:solidFill>
                        <a:srgbClr val="5F5E5A"/>
                      </a:solidFill>
                      <a:latin typeface="Arial" pitchFamily="34" charset="0"/>
                      <a:ea typeface="Arial" pitchFamily="34" charset="-122"/>
                      <a:cs typeface="Arial" pitchFamily="34" charset="-120"/>
                    </a:rPr>
                    <a:t>Curriculum, canon, images, discourse; whose knowledge counts as legitimate</a:t>
                  </a:r>
                  <a:endParaRPr lang="en-US" dirty="0"/>
                </a:p>
              </p:txBody>
            </p:sp>
          </p:grpSp>
          <p:grpSp>
            <p:nvGrpSpPr>
              <p:cNvPr id="48" name="Group 47">
                <a:extLst>
                  <a:ext uri="{FF2B5EF4-FFF2-40B4-BE49-F238E27FC236}">
                    <a16:creationId xmlns:a16="http://schemas.microsoft.com/office/drawing/2014/main" id="{3A11249E-AC33-573E-1E16-C77629E22629}"/>
                  </a:ext>
                </a:extLst>
              </p:cNvPr>
              <p:cNvGrpSpPr/>
              <p:nvPr/>
            </p:nvGrpSpPr>
            <p:grpSpPr>
              <a:xfrm>
                <a:off x="6185893" y="3307110"/>
                <a:ext cx="2661255" cy="1584564"/>
                <a:chOff x="6185893" y="3307110"/>
                <a:chExt cx="2661255" cy="1584564"/>
              </a:xfrm>
            </p:grpSpPr>
            <p:sp>
              <p:nvSpPr>
                <p:cNvPr id="30" name="Shape 28"/>
                <p:cNvSpPr/>
                <p:nvPr/>
              </p:nvSpPr>
              <p:spPr>
                <a:xfrm>
                  <a:off x="6185893" y="3307110"/>
                  <a:ext cx="2661255" cy="1584564"/>
                </a:xfrm>
                <a:prstGeom prst="roundRect">
                  <a:avLst>
                    <a:gd name="adj" fmla="val 4031"/>
                  </a:avLst>
                </a:prstGeom>
                <a:solidFill>
                  <a:srgbClr val="FBFBF8"/>
                </a:solidFill>
                <a:ln w="12700">
                  <a:solidFill>
                    <a:srgbClr val="8A8A82"/>
                  </a:solidFill>
                  <a:prstDash val="solid"/>
                </a:ln>
              </p:spPr>
              <p:txBody>
                <a:bodyPr/>
                <a:lstStyle/>
                <a:p>
                  <a:endParaRPr lang="en-US"/>
                </a:p>
              </p:txBody>
            </p:sp>
            <p:sp>
              <p:nvSpPr>
                <p:cNvPr id="31" name="Text 29"/>
                <p:cNvSpPr/>
                <p:nvPr/>
              </p:nvSpPr>
              <p:spPr>
                <a:xfrm>
                  <a:off x="6185893" y="3408685"/>
                  <a:ext cx="2661255" cy="264094"/>
                </a:xfrm>
                <a:prstGeom prst="rect">
                  <a:avLst/>
                </a:prstGeom>
                <a:noFill/>
                <a:ln/>
              </p:spPr>
              <p:txBody>
                <a:bodyPr wrap="square" rtlCol="0" anchor="ctr"/>
                <a:lstStyle/>
                <a:p>
                  <a:pPr marL="0" indent="0" algn="ctr">
                    <a:buNone/>
                  </a:pPr>
                  <a:r>
                    <a:rPr lang="en-US" sz="2400" b="1" dirty="0">
                      <a:solidFill>
                        <a:srgbClr val="2C2C2A"/>
                      </a:solidFill>
                      <a:latin typeface="Arial" pitchFamily="34" charset="0"/>
                      <a:ea typeface="Arial" pitchFamily="34" charset="-122"/>
                      <a:cs typeface="Arial" pitchFamily="34" charset="-120"/>
                    </a:rPr>
                    <a:t>Intersubjective</a:t>
                  </a:r>
                  <a:endParaRPr lang="en-US" sz="2400" dirty="0"/>
                </a:p>
              </p:txBody>
            </p:sp>
            <p:sp>
              <p:nvSpPr>
                <p:cNvPr id="32" name="Text 30"/>
                <p:cNvSpPr/>
                <p:nvPr/>
              </p:nvSpPr>
              <p:spPr>
                <a:xfrm>
                  <a:off x="6287468" y="3733724"/>
                  <a:ext cx="2458105" cy="853227"/>
                </a:xfrm>
                <a:prstGeom prst="rect">
                  <a:avLst/>
                </a:prstGeom>
                <a:noFill/>
                <a:ln/>
              </p:spPr>
              <p:txBody>
                <a:bodyPr wrap="square" rtlCol="0" anchor="t"/>
                <a:lstStyle/>
                <a:p>
                  <a:pPr marL="0" indent="0" algn="ctr">
                    <a:buNone/>
                  </a:pPr>
                  <a:r>
                    <a:rPr lang="en-US" dirty="0">
                      <a:solidFill>
                        <a:srgbClr val="5F5E5A"/>
                      </a:solidFill>
                      <a:latin typeface="Arial" pitchFamily="34" charset="0"/>
                      <a:ea typeface="Arial" pitchFamily="34" charset="-122"/>
                      <a:cs typeface="Arial" pitchFamily="34" charset="-120"/>
                    </a:rPr>
                    <a:t>Everyday interactions and practices; who is read as belonging, capable</a:t>
                  </a:r>
                  <a:endParaRPr lang="en-US" dirty="0"/>
                </a:p>
              </p:txBody>
            </p:sp>
          </p:grpSp>
          <p:grpSp>
            <p:nvGrpSpPr>
              <p:cNvPr id="49" name="Group 48">
                <a:extLst>
                  <a:ext uri="{FF2B5EF4-FFF2-40B4-BE49-F238E27FC236}">
                    <a16:creationId xmlns:a16="http://schemas.microsoft.com/office/drawing/2014/main" id="{5C5D2194-11C9-0F64-C0D1-AC18C38E7014}"/>
                  </a:ext>
                </a:extLst>
              </p:cNvPr>
              <p:cNvGrpSpPr/>
              <p:nvPr/>
            </p:nvGrpSpPr>
            <p:grpSpPr>
              <a:xfrm>
                <a:off x="9029982" y="3307109"/>
                <a:ext cx="2661255" cy="1584563"/>
                <a:chOff x="9029982" y="3307109"/>
                <a:chExt cx="2661255" cy="1584563"/>
              </a:xfrm>
            </p:grpSpPr>
            <p:sp>
              <p:nvSpPr>
                <p:cNvPr id="33" name="Shape 31"/>
                <p:cNvSpPr/>
                <p:nvPr/>
              </p:nvSpPr>
              <p:spPr>
                <a:xfrm>
                  <a:off x="9029982" y="3307109"/>
                  <a:ext cx="2661255" cy="1584563"/>
                </a:xfrm>
                <a:prstGeom prst="roundRect">
                  <a:avLst>
                    <a:gd name="adj" fmla="val 4031"/>
                  </a:avLst>
                </a:prstGeom>
                <a:solidFill>
                  <a:srgbClr val="FBFBF8"/>
                </a:solidFill>
                <a:ln w="12700">
                  <a:solidFill>
                    <a:srgbClr val="8A8A82"/>
                  </a:solidFill>
                  <a:prstDash val="solid"/>
                </a:ln>
              </p:spPr>
              <p:txBody>
                <a:bodyPr/>
                <a:lstStyle/>
                <a:p>
                  <a:endParaRPr lang="en-US"/>
                </a:p>
              </p:txBody>
            </p:sp>
            <p:sp>
              <p:nvSpPr>
                <p:cNvPr id="34" name="Text 32"/>
                <p:cNvSpPr/>
                <p:nvPr/>
              </p:nvSpPr>
              <p:spPr>
                <a:xfrm>
                  <a:off x="9029982" y="3408685"/>
                  <a:ext cx="2661255" cy="264094"/>
                </a:xfrm>
                <a:prstGeom prst="rect">
                  <a:avLst/>
                </a:prstGeom>
                <a:noFill/>
                <a:ln/>
              </p:spPr>
              <p:txBody>
                <a:bodyPr wrap="square" rtlCol="0" anchor="ctr"/>
                <a:lstStyle/>
                <a:p>
                  <a:pPr marL="0" indent="0" algn="ctr">
                    <a:buNone/>
                  </a:pPr>
                  <a:r>
                    <a:rPr lang="en-US" sz="2400" b="1" dirty="0">
                      <a:solidFill>
                        <a:srgbClr val="2C2C2A"/>
                      </a:solidFill>
                      <a:latin typeface="Arial" pitchFamily="34" charset="0"/>
                      <a:ea typeface="Arial" pitchFamily="34" charset="-122"/>
                      <a:cs typeface="Arial" pitchFamily="34" charset="-120"/>
                    </a:rPr>
                    <a:t>Experiential</a:t>
                  </a:r>
                  <a:endParaRPr lang="en-US" sz="2400" dirty="0"/>
                </a:p>
              </p:txBody>
            </p:sp>
            <p:sp>
              <p:nvSpPr>
                <p:cNvPr id="35" name="Text 33"/>
                <p:cNvSpPr/>
                <p:nvPr/>
              </p:nvSpPr>
              <p:spPr>
                <a:xfrm>
                  <a:off x="9131557" y="3733724"/>
                  <a:ext cx="2458105" cy="853227"/>
                </a:xfrm>
                <a:prstGeom prst="rect">
                  <a:avLst/>
                </a:prstGeom>
                <a:noFill/>
                <a:ln/>
              </p:spPr>
              <p:txBody>
                <a:bodyPr wrap="square" rtlCol="0" anchor="t"/>
                <a:lstStyle/>
                <a:p>
                  <a:pPr marL="0" indent="0" algn="ctr">
                    <a:buNone/>
                  </a:pPr>
                  <a:r>
                    <a:rPr lang="en-US" dirty="0">
                      <a:solidFill>
                        <a:srgbClr val="5F5E5A"/>
                      </a:solidFill>
                      <a:latin typeface="Arial" pitchFamily="34" charset="0"/>
                      <a:ea typeface="Arial" pitchFamily="34" charset="-122"/>
                      <a:cs typeface="Arial" pitchFamily="34" charset="-120"/>
                    </a:rPr>
                    <a:t>Lived, felt, and internalized experience of these systems</a:t>
                  </a:r>
                  <a:endParaRPr lang="en-US" dirty="0"/>
                </a:p>
              </p:txBody>
            </p:sp>
          </p:grpSp>
        </p:grpSp>
        <p:sp>
          <p:nvSpPr>
            <p:cNvPr id="36" name="Shape 34"/>
            <p:cNvSpPr/>
            <p:nvPr/>
          </p:nvSpPr>
          <p:spPr>
            <a:xfrm>
              <a:off x="6094476" y="5154244"/>
              <a:ext cx="0" cy="264094"/>
            </a:xfrm>
            <a:prstGeom prst="line">
              <a:avLst/>
            </a:prstGeom>
            <a:noFill/>
            <a:ln w="38100">
              <a:solidFill>
                <a:srgbClr val="7030A0"/>
              </a:solidFill>
              <a:prstDash val="solid"/>
              <a:tailEnd type="triangle"/>
            </a:ln>
          </p:spPr>
          <p:txBody>
            <a:bodyPr/>
            <a:lstStyle/>
            <a:p>
              <a:endParaRPr lang="en-US"/>
            </a:p>
          </p:txBody>
        </p:sp>
        <p:grpSp>
          <p:nvGrpSpPr>
            <p:cNvPr id="40" name="Group 39">
              <a:extLst>
                <a:ext uri="{FF2B5EF4-FFF2-40B4-BE49-F238E27FC236}">
                  <a16:creationId xmlns:a16="http://schemas.microsoft.com/office/drawing/2014/main" id="{65FD0F19-1B45-22F8-16A1-943D5780A7C3}"/>
                </a:ext>
              </a:extLst>
            </p:cNvPr>
            <p:cNvGrpSpPr/>
            <p:nvPr/>
          </p:nvGrpSpPr>
          <p:grpSpPr>
            <a:xfrm>
              <a:off x="1899166" y="5458968"/>
              <a:ext cx="8426515" cy="975116"/>
              <a:chOff x="1899166" y="5318288"/>
              <a:chExt cx="8426515" cy="975116"/>
            </a:xfrm>
          </p:grpSpPr>
          <p:sp>
            <p:nvSpPr>
              <p:cNvPr id="37" name="Shape 35"/>
              <p:cNvSpPr/>
              <p:nvPr/>
            </p:nvSpPr>
            <p:spPr>
              <a:xfrm>
                <a:off x="1899166" y="5318288"/>
                <a:ext cx="8426515" cy="975116"/>
              </a:xfrm>
              <a:prstGeom prst="roundRect">
                <a:avLst>
                  <a:gd name="adj" fmla="val 7502"/>
                </a:avLst>
              </a:prstGeom>
              <a:solidFill>
                <a:srgbClr val="FDE8D4"/>
              </a:solidFill>
              <a:ln w="12700">
                <a:solidFill>
                  <a:srgbClr val="E07B1A"/>
                </a:solidFill>
                <a:prstDash val="solid"/>
              </a:ln>
            </p:spPr>
            <p:txBody>
              <a:bodyPr/>
              <a:lstStyle/>
              <a:p>
                <a:endParaRPr lang="en-US"/>
              </a:p>
            </p:txBody>
          </p:sp>
          <p:sp>
            <p:nvSpPr>
              <p:cNvPr id="38" name="Text 36"/>
              <p:cNvSpPr/>
              <p:nvPr/>
            </p:nvSpPr>
            <p:spPr>
              <a:xfrm>
                <a:off x="2236763" y="5530832"/>
                <a:ext cx="7680960" cy="264094"/>
              </a:xfrm>
              <a:prstGeom prst="rect">
                <a:avLst/>
              </a:prstGeom>
              <a:noFill/>
              <a:ln/>
            </p:spPr>
            <p:txBody>
              <a:bodyPr wrap="square" rtlCol="0" anchor="ctr"/>
              <a:lstStyle/>
              <a:p>
                <a:pPr marL="0" indent="0" algn="ctr">
                  <a:buNone/>
                </a:pPr>
                <a:r>
                  <a:rPr lang="en-US" sz="2400" b="1" dirty="0">
                    <a:solidFill>
                      <a:srgbClr val="7A3E08"/>
                    </a:solidFill>
                    <a:latin typeface="Arial" pitchFamily="34" charset="0"/>
                    <a:ea typeface="Arial" pitchFamily="34" charset="-122"/>
                    <a:cs typeface="Arial" pitchFamily="34" charset="-120"/>
                  </a:rPr>
                  <a:t>Material effects on multiply marginalized students</a:t>
                </a:r>
                <a:endParaRPr lang="en-US" sz="2400" dirty="0"/>
              </a:p>
            </p:txBody>
          </p:sp>
          <p:sp>
            <p:nvSpPr>
              <p:cNvPr id="39" name="Text 37"/>
              <p:cNvSpPr/>
              <p:nvPr/>
            </p:nvSpPr>
            <p:spPr>
              <a:xfrm>
                <a:off x="2569837" y="5890275"/>
                <a:ext cx="7049278" cy="264094"/>
              </a:xfrm>
              <a:prstGeom prst="rect">
                <a:avLst/>
              </a:prstGeom>
              <a:noFill/>
              <a:ln/>
            </p:spPr>
            <p:txBody>
              <a:bodyPr wrap="square" rtlCol="0" anchor="ctr"/>
              <a:lstStyle/>
              <a:p>
                <a:pPr marL="0" indent="0" algn="ctr">
                  <a:buNone/>
                </a:pPr>
                <a:r>
                  <a:rPr lang="en-US" dirty="0">
                    <a:solidFill>
                      <a:srgbClr val="B5631A"/>
                    </a:solidFill>
                    <a:latin typeface="Arial" pitchFamily="34" charset="0"/>
                    <a:ea typeface="Arial" pitchFamily="34" charset="-122"/>
                    <a:cs typeface="Arial" pitchFamily="34" charset="-120"/>
                  </a:rPr>
                  <a:t>Compounded barriers for Dis/abled, foreign-born Students of Color</a:t>
                </a:r>
                <a:endParaRPr lang="en-US" dirty="0"/>
              </a:p>
            </p:txBody>
          </p:sp>
        </p:grpSp>
      </p:grpSp>
    </p:spTree>
    <p:extLst>
      <p:ext uri="{BB962C8B-B14F-4D97-AF65-F5344CB8AC3E}">
        <p14:creationId xmlns:p14="http://schemas.microsoft.com/office/powerpoint/2010/main" val="3537351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93F397-AB07-04FD-3933-65B14708B087}"/>
              </a:ext>
            </a:extLst>
          </p:cNvPr>
          <p:cNvSpPr>
            <a:spLocks noGrp="1"/>
          </p:cNvSpPr>
          <p:nvPr>
            <p:ph type="ctrTitle"/>
          </p:nvPr>
        </p:nvSpPr>
        <p:spPr>
          <a:xfrm>
            <a:off x="1524000" y="1122363"/>
            <a:ext cx="9798424" cy="2387600"/>
          </a:xfrm>
        </p:spPr>
        <p:txBody>
          <a:bodyPr>
            <a:normAutofit fontScale="90000"/>
          </a:bodyPr>
          <a:lstStyle/>
          <a:p>
            <a:r>
              <a:rPr lang="en-US" sz="4000" dirty="0"/>
              <a:t>Introducing</a:t>
            </a:r>
            <a:br>
              <a:rPr lang="en-US" sz="4000" dirty="0"/>
            </a:br>
            <a:r>
              <a:rPr lang="en-US" sz="7300" dirty="0"/>
              <a:t>Elastic Positionality </a:t>
            </a:r>
            <a:br>
              <a:rPr lang="en-US" sz="7300" dirty="0"/>
            </a:br>
            <a:r>
              <a:rPr lang="en-US" sz="7300" dirty="0"/>
              <a:t>Theory to Praxis Model</a:t>
            </a:r>
          </a:p>
        </p:txBody>
      </p:sp>
      <p:sp>
        <p:nvSpPr>
          <p:cNvPr id="5" name="Subtitle 4">
            <a:extLst>
              <a:ext uri="{FF2B5EF4-FFF2-40B4-BE49-F238E27FC236}">
                <a16:creationId xmlns:a16="http://schemas.microsoft.com/office/drawing/2014/main" id="{FCFEF27B-3CEB-9AB6-6EBB-5CD2C5A61E89}"/>
              </a:ext>
            </a:extLst>
          </p:cNvPr>
          <p:cNvSpPr>
            <a:spLocks noGrp="1"/>
          </p:cNvSpPr>
          <p:nvPr>
            <p:ph type="subTitle" idx="1"/>
          </p:nvPr>
        </p:nvSpPr>
        <p:spPr/>
        <p:txBody>
          <a:bodyPr/>
          <a:lstStyle/>
          <a:p>
            <a:r>
              <a:rPr lang="en-US" sz="3200" dirty="0">
                <a:solidFill>
                  <a:srgbClr val="00B0F0"/>
                </a:solidFill>
                <a:latin typeface="Arial" pitchFamily="34" charset="0"/>
                <a:ea typeface="Arial" pitchFamily="34" charset="-122"/>
                <a:cs typeface="Arial" pitchFamily="34" charset="-120"/>
              </a:rPr>
              <a:t>Dynamic Forces and Salience </a:t>
            </a:r>
          </a:p>
          <a:p>
            <a:r>
              <a:rPr lang="en-US" sz="3200" dirty="0">
                <a:solidFill>
                  <a:srgbClr val="00B0F0"/>
                </a:solidFill>
                <a:latin typeface="Arial" pitchFamily="34" charset="0"/>
                <a:ea typeface="Arial" pitchFamily="34" charset="-122"/>
                <a:cs typeface="Arial" pitchFamily="34" charset="-120"/>
              </a:rPr>
              <a:t>Exploration Tool</a:t>
            </a:r>
            <a:endParaRPr lang="en-US" sz="3200" dirty="0">
              <a:solidFill>
                <a:srgbClr val="00B0F0"/>
              </a:solidFill>
            </a:endParaRPr>
          </a:p>
          <a:p>
            <a:endParaRPr lang="en-US" dirty="0"/>
          </a:p>
          <a:p>
            <a:endParaRPr lang="en-US" dirty="0"/>
          </a:p>
        </p:txBody>
      </p:sp>
      <p:sp>
        <p:nvSpPr>
          <p:cNvPr id="8" name="TextBox 7">
            <a:extLst>
              <a:ext uri="{FF2B5EF4-FFF2-40B4-BE49-F238E27FC236}">
                <a16:creationId xmlns:a16="http://schemas.microsoft.com/office/drawing/2014/main" id="{8FB5B516-480E-E256-E7E5-792E229D504D}"/>
              </a:ext>
            </a:extLst>
          </p:cNvPr>
          <p:cNvSpPr txBox="1"/>
          <p:nvPr/>
        </p:nvSpPr>
        <p:spPr>
          <a:xfrm>
            <a:off x="3581400" y="5162843"/>
            <a:ext cx="5029200" cy="830997"/>
          </a:xfrm>
          <a:prstGeom prst="rect">
            <a:avLst/>
          </a:prstGeom>
          <a:noFill/>
        </p:spPr>
        <p:txBody>
          <a:bodyPr wrap="square" rtlCol="0">
            <a:spAutoFit/>
          </a:bodyPr>
          <a:lstStyle/>
          <a:p>
            <a:pPr algn="ctr"/>
            <a:r>
              <a:rPr lang="en-US" sz="2400" dirty="0"/>
              <a:t>Go to</a:t>
            </a:r>
          </a:p>
          <a:p>
            <a:pPr algn="ctr"/>
            <a:r>
              <a:rPr lang="en-US" sz="2400" dirty="0">
                <a:hlinkClick r:id="rId3"/>
              </a:rPr>
              <a:t>elastic-positionality.com</a:t>
            </a:r>
            <a:endParaRPr lang="en-US" sz="2400" dirty="0"/>
          </a:p>
        </p:txBody>
      </p:sp>
      <p:sp>
        <p:nvSpPr>
          <p:cNvPr id="9" name="TextBox 8">
            <a:extLst>
              <a:ext uri="{FF2B5EF4-FFF2-40B4-BE49-F238E27FC236}">
                <a16:creationId xmlns:a16="http://schemas.microsoft.com/office/drawing/2014/main" id="{F9428895-0FEF-196C-EB62-71CEA64ACADC}"/>
              </a:ext>
            </a:extLst>
          </p:cNvPr>
          <p:cNvSpPr txBox="1"/>
          <p:nvPr/>
        </p:nvSpPr>
        <p:spPr>
          <a:xfrm>
            <a:off x="2031627" y="6269798"/>
            <a:ext cx="8783170" cy="461665"/>
          </a:xfrm>
          <a:prstGeom prst="rect">
            <a:avLst/>
          </a:prstGeom>
          <a:noFill/>
        </p:spPr>
        <p:txBody>
          <a:bodyPr wrap="square" rtlCol="0">
            <a:spAutoFit/>
          </a:bodyPr>
          <a:lstStyle/>
          <a:p>
            <a:pPr algn="ctr"/>
            <a:r>
              <a:rPr lang="en-US" sz="2400" dirty="0"/>
              <a:t>Frame-by-frame images of the animated version of the tool to follow.</a:t>
            </a:r>
          </a:p>
        </p:txBody>
      </p:sp>
      <p:pic>
        <p:nvPicPr>
          <p:cNvPr id="11" name="Picture 10" descr="qr code goes to https://elastic-positionality.com">
            <a:extLst>
              <a:ext uri="{FF2B5EF4-FFF2-40B4-BE49-F238E27FC236}">
                <a16:creationId xmlns:a16="http://schemas.microsoft.com/office/drawing/2014/main" id="{50B2F1C3-C48B-735C-003D-136E9C2B21F6}"/>
              </a:ext>
            </a:extLst>
          </p:cNvPr>
          <p:cNvPicPr>
            <a:picLocks noChangeAspect="1"/>
          </p:cNvPicPr>
          <p:nvPr/>
        </p:nvPicPr>
        <p:blipFill>
          <a:blip r:embed="rId4"/>
          <a:stretch>
            <a:fillRect/>
          </a:stretch>
        </p:blipFill>
        <p:spPr>
          <a:xfrm>
            <a:off x="9191811" y="3509963"/>
            <a:ext cx="2609103" cy="2609103"/>
          </a:xfrm>
          <a:prstGeom prst="rect">
            <a:avLst/>
          </a:prstGeom>
        </p:spPr>
      </p:pic>
    </p:spTree>
    <p:extLst>
      <p:ext uri="{BB962C8B-B14F-4D97-AF65-F5344CB8AC3E}">
        <p14:creationId xmlns:p14="http://schemas.microsoft.com/office/powerpoint/2010/main" val="2501788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Narration: The systems of oppression</a:t>
            </a:r>
            <a:endParaRPr lang="en-US" sz="900" dirty="0"/>
          </a:p>
        </p:txBody>
      </p:sp>
      <p:pic>
        <p:nvPicPr>
          <p:cNvPr id="3"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71876" y="320040"/>
            <a:ext cx="9817768" cy="6217920"/>
          </a:xfrm>
          <a:prstGeom prst="rect">
            <a:avLst/>
          </a:prstGeom>
        </p:spPr>
      </p:pic>
      <p:sp>
        <p:nvSpPr>
          <p:cNvPr id="4" name="Shape 1">
            <a:extLst>
              <a:ext uri="{C183D7F6-B498-43B3-948B-1728B52AA6E4}">
                <adec:decorative xmlns:adec="http://schemas.microsoft.com/office/drawing/2017/decorative" val="1"/>
              </a:ext>
            </a:extLst>
          </p:cNvPr>
          <p:cNvSpPr/>
          <p:nvPr/>
        </p:nvSpPr>
        <p:spPr>
          <a:xfrm>
            <a:off x="0" y="0"/>
            <a:ext cx="12188952" cy="6858000"/>
          </a:xfrm>
          <a:prstGeom prst="rect">
            <a:avLst/>
          </a:prstGeom>
          <a:solidFill>
            <a:srgbClr val="FBFAF6">
              <a:alpha val="86000"/>
            </a:srgbClr>
          </a:solidFill>
          <a:ln/>
        </p:spPr>
        <p:txBody>
          <a:bodyPr/>
          <a:lstStyle/>
          <a:p>
            <a:endParaRPr lang="en-US"/>
          </a:p>
        </p:txBody>
      </p:sp>
      <p:sp>
        <p:nvSpPr>
          <p:cNvPr id="5" name="Text 2"/>
          <p:cNvSpPr/>
          <p:nvPr/>
        </p:nvSpPr>
        <p:spPr>
          <a:xfrm>
            <a:off x="1463040" y="2103120"/>
            <a:ext cx="9235440" cy="2651760"/>
          </a:xfrm>
          <a:prstGeom prst="rect">
            <a:avLst/>
          </a:prstGeom>
          <a:noFill/>
          <a:ln/>
        </p:spPr>
        <p:txBody>
          <a:bodyPr wrap="square" rtlCol="0" anchor="ctr"/>
          <a:lstStyle/>
          <a:p>
            <a:pPr marL="0" indent="0" algn="ctr">
              <a:lnSpc>
                <a:spcPct val="125000"/>
              </a:lnSpc>
              <a:buNone/>
            </a:pPr>
            <a:r>
              <a:rPr lang="en-US" sz="3200" dirty="0">
                <a:solidFill>
                  <a:srgbClr val="20242E"/>
                </a:solidFill>
                <a:latin typeface="Arial" pitchFamily="34" charset="0"/>
                <a:ea typeface="Arial" pitchFamily="34" charset="-122"/>
                <a:cs typeface="Arial" pitchFamily="34" charset="-120"/>
              </a:rPr>
              <a:t>Higher education is built upon and reinforces </a:t>
            </a:r>
            <a:r>
              <a:rPr lang="en-US" sz="3200" b="1" dirty="0">
                <a:solidFill>
                  <a:srgbClr val="63666E"/>
                </a:solidFill>
                <a:latin typeface="Arial" pitchFamily="34" charset="0"/>
                <a:ea typeface="Arial" pitchFamily="34" charset="-122"/>
                <a:cs typeface="Arial" pitchFamily="34" charset="-120"/>
              </a:rPr>
              <a:t>white supremacy</a:t>
            </a:r>
            <a:r>
              <a:rPr lang="en-US" sz="3200" dirty="0">
                <a:solidFill>
                  <a:srgbClr val="20242E"/>
                </a:solidFill>
                <a:latin typeface="Arial" pitchFamily="34" charset="0"/>
                <a:ea typeface="Arial" pitchFamily="34" charset="-122"/>
                <a:cs typeface="Arial" pitchFamily="34" charset="-120"/>
              </a:rPr>
              <a:t>, </a:t>
            </a:r>
            <a:r>
              <a:rPr lang="en-US" sz="3200" b="1" dirty="0">
                <a:solidFill>
                  <a:srgbClr val="63666E"/>
                </a:solidFill>
                <a:latin typeface="Arial" pitchFamily="34" charset="0"/>
                <a:ea typeface="Arial" pitchFamily="34" charset="-122"/>
                <a:cs typeface="Arial" pitchFamily="34" charset="-120"/>
              </a:rPr>
              <a:t>whiteness</a:t>
            </a:r>
            <a:r>
              <a:rPr lang="en-US" sz="3200" dirty="0">
                <a:solidFill>
                  <a:srgbClr val="20242E"/>
                </a:solidFill>
                <a:latin typeface="Arial" pitchFamily="34" charset="0"/>
                <a:ea typeface="Arial" pitchFamily="34" charset="-122"/>
                <a:cs typeface="Arial" pitchFamily="34" charset="-120"/>
              </a:rPr>
              <a:t>, </a:t>
            </a:r>
            <a:r>
              <a:rPr lang="en-US" sz="3200" b="1" dirty="0">
                <a:solidFill>
                  <a:srgbClr val="63666E"/>
                </a:solidFill>
                <a:latin typeface="Arial" pitchFamily="34" charset="0"/>
                <a:ea typeface="Arial" pitchFamily="34" charset="-122"/>
                <a:cs typeface="Arial" pitchFamily="34" charset="-120"/>
              </a:rPr>
              <a:t>ableism</a:t>
            </a:r>
            <a:r>
              <a:rPr lang="en-US" sz="3200" dirty="0">
                <a:solidFill>
                  <a:srgbClr val="20242E"/>
                </a:solidFill>
                <a:latin typeface="Arial" pitchFamily="34" charset="0"/>
                <a:ea typeface="Arial" pitchFamily="34" charset="-122"/>
                <a:cs typeface="Arial" pitchFamily="34" charset="-120"/>
              </a:rPr>
              <a:t>, and </a:t>
            </a:r>
            <a:r>
              <a:rPr lang="en-US" sz="3200" b="1" dirty="0">
                <a:solidFill>
                  <a:srgbClr val="63666E"/>
                </a:solidFill>
                <a:latin typeface="Arial" pitchFamily="34" charset="0"/>
                <a:ea typeface="Arial" pitchFamily="34" charset="-122"/>
                <a:cs typeface="Arial" pitchFamily="34" charset="-120"/>
              </a:rPr>
              <a:t>racism</a:t>
            </a:r>
            <a:r>
              <a:rPr lang="en-US" sz="3200" dirty="0">
                <a:solidFill>
                  <a:srgbClr val="20242E"/>
                </a:solidFill>
                <a:latin typeface="Arial" pitchFamily="34" charset="0"/>
                <a:ea typeface="Arial" pitchFamily="34" charset="-122"/>
                <a:cs typeface="Arial" pitchFamily="34" charset="-120"/>
              </a:rPr>
              <a:t> …</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THE SYSTEMS</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THE SYSTEMS</a:t>
            </a:r>
            <a:endParaRPr lang="en-US" sz="2400" dirty="0"/>
          </a:p>
        </p:txBody>
      </p:sp>
      <p:pic>
        <p:nvPicPr>
          <p:cNvPr id="4" name="Image 0" descr="Rounded outer frame labeled Whiteness (top), White Supremacy (bottom), Racism (left), and Ableism (right)."/>
          <p:cNvPicPr>
            <a:picLocks noChangeAspect="1"/>
          </p:cNvPicPr>
          <p:nvPr/>
        </p:nvPicPr>
        <p:blipFill>
          <a:blip r:embed="rId3"/>
          <a:stretch>
            <a:fillRect/>
          </a:stretch>
        </p:blipFill>
        <p:spPr>
          <a:xfrm>
            <a:off x="1244065" y="502920"/>
            <a:ext cx="9673389" cy="612648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Narration: Dominant deficit narratives</a:t>
            </a:r>
            <a:endParaRPr lang="en-US" sz="900" dirty="0"/>
          </a:p>
        </p:txBody>
      </p:sp>
      <p:pic>
        <p:nvPicPr>
          <p:cNvPr id="3"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71876" y="320040"/>
            <a:ext cx="9817768" cy="6217920"/>
          </a:xfrm>
          <a:prstGeom prst="rect">
            <a:avLst/>
          </a:prstGeom>
        </p:spPr>
      </p:pic>
      <p:sp>
        <p:nvSpPr>
          <p:cNvPr id="4" name="Shape 1">
            <a:extLst>
              <a:ext uri="{C183D7F6-B498-43B3-948B-1728B52AA6E4}">
                <adec:decorative xmlns:adec="http://schemas.microsoft.com/office/drawing/2017/decorative" val="1"/>
              </a:ext>
            </a:extLst>
          </p:cNvPr>
          <p:cNvSpPr/>
          <p:nvPr/>
        </p:nvSpPr>
        <p:spPr>
          <a:xfrm>
            <a:off x="0" y="0"/>
            <a:ext cx="12188952" cy="6858000"/>
          </a:xfrm>
          <a:prstGeom prst="rect">
            <a:avLst/>
          </a:prstGeom>
          <a:solidFill>
            <a:srgbClr val="FBFAF6">
              <a:alpha val="86000"/>
            </a:srgbClr>
          </a:solidFill>
          <a:ln/>
        </p:spPr>
        <p:txBody>
          <a:bodyPr/>
          <a:lstStyle/>
          <a:p>
            <a:endParaRPr lang="en-US"/>
          </a:p>
        </p:txBody>
      </p:sp>
      <p:sp>
        <p:nvSpPr>
          <p:cNvPr id="5" name="Text 2"/>
          <p:cNvSpPr/>
          <p:nvPr/>
        </p:nvSpPr>
        <p:spPr>
          <a:xfrm>
            <a:off x="1463040" y="2103120"/>
            <a:ext cx="9235440" cy="2651760"/>
          </a:xfrm>
          <a:prstGeom prst="rect">
            <a:avLst/>
          </a:prstGeom>
          <a:noFill/>
          <a:ln/>
        </p:spPr>
        <p:txBody>
          <a:bodyPr wrap="square" rtlCol="0" anchor="ctr"/>
          <a:lstStyle/>
          <a:p>
            <a:pPr marL="0" indent="0" algn="ctr">
              <a:lnSpc>
                <a:spcPct val="125000"/>
              </a:lnSpc>
              <a:buNone/>
            </a:pPr>
            <a:r>
              <a:rPr lang="en-US" sz="3200" dirty="0">
                <a:solidFill>
                  <a:srgbClr val="20242E"/>
                </a:solidFill>
                <a:latin typeface="Arial" pitchFamily="34" charset="0"/>
                <a:ea typeface="Arial" pitchFamily="34" charset="-122"/>
                <a:cs typeface="Arial" pitchFamily="34" charset="-120"/>
              </a:rPr>
              <a:t>… yielding </a:t>
            </a:r>
            <a:r>
              <a:rPr lang="en-US" sz="3200" b="1" dirty="0">
                <a:solidFill>
                  <a:srgbClr val="9E1B3B"/>
                </a:solidFill>
                <a:latin typeface="Arial" pitchFamily="34" charset="0"/>
                <a:ea typeface="Arial" pitchFamily="34" charset="-122"/>
                <a:cs typeface="Arial" pitchFamily="34" charset="-120"/>
              </a:rPr>
              <a:t>dominant deficit narratives</a:t>
            </a:r>
            <a:r>
              <a:rPr lang="en-US" sz="3200" dirty="0">
                <a:solidFill>
                  <a:srgbClr val="20242E"/>
                </a:solidFill>
                <a:latin typeface="Arial" pitchFamily="34" charset="0"/>
                <a:ea typeface="Arial" pitchFamily="34" charset="-122"/>
                <a:cs typeface="Arial" pitchFamily="34" charset="-120"/>
              </a:rPr>
              <a:t> — the result: </a:t>
            </a:r>
            <a:r>
              <a:rPr lang="en-US" sz="3200" b="1" dirty="0">
                <a:solidFill>
                  <a:srgbClr val="9E1B3B"/>
                </a:solidFill>
                <a:latin typeface="Arial" pitchFamily="34" charset="0"/>
                <a:ea typeface="Arial" pitchFamily="34" charset="-122"/>
                <a:cs typeface="Arial" pitchFamily="34" charset="-120"/>
              </a:rPr>
              <a:t>“Ability as property.”</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DOMINANT DEFICIT NARRATIVES</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1300" b="1" kern="0" spc="300" dirty="0">
                <a:solidFill>
                  <a:srgbClr val="6E3FA3"/>
                </a:solidFill>
                <a:latin typeface="Arial" pitchFamily="34" charset="0"/>
                <a:ea typeface="Arial" pitchFamily="34" charset="-122"/>
                <a:cs typeface="Arial" pitchFamily="34" charset="-120"/>
              </a:rPr>
              <a:t>DOMINANT DEFICIT NARRATIVES</a:t>
            </a:r>
            <a:endParaRPr lang="en-US" sz="1300" dirty="0"/>
          </a:p>
        </p:txBody>
      </p:sp>
      <p:pic>
        <p:nvPicPr>
          <p:cNvPr id="4" name="Image 0" descr="Inside the frame, a dashed crimson field labeled Dominant Deficit Narratives with boxes: racialized equals deviant, dis/abled equals incapable, racialized equals less intelligent, dis/abled equals illegitimate, racial hierarchy, normate bodymind, and Ability as Property."/>
          <p:cNvPicPr>
            <a:picLocks noChangeAspect="1"/>
          </p:cNvPicPr>
          <p:nvPr/>
        </p:nvPicPr>
        <p:blipFill>
          <a:blip r:embed="rId3"/>
          <a:stretch>
            <a:fillRect/>
          </a:stretch>
        </p:blipFill>
        <p:spPr>
          <a:xfrm>
            <a:off x="1244065" y="502920"/>
            <a:ext cx="9673389" cy="61264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5A9D4-14E7-7840-A70B-4DA0C488E305}"/>
              </a:ext>
            </a:extLst>
          </p:cNvPr>
          <p:cNvSpPr>
            <a:spLocks noGrp="1"/>
          </p:cNvSpPr>
          <p:nvPr>
            <p:ph type="title"/>
          </p:nvPr>
        </p:nvSpPr>
        <p:spPr/>
        <p:txBody>
          <a:bodyPr/>
          <a:lstStyle/>
          <a:p>
            <a:r>
              <a:rPr lang="en-US" dirty="0">
                <a:solidFill>
                  <a:schemeClr val="bg1"/>
                </a:solidFill>
              </a:rPr>
              <a:t>Conference Civility Statement</a:t>
            </a:r>
          </a:p>
        </p:txBody>
      </p:sp>
      <p:sp>
        <p:nvSpPr>
          <p:cNvPr id="3" name="Content Placeholder 2">
            <a:extLst>
              <a:ext uri="{FF2B5EF4-FFF2-40B4-BE49-F238E27FC236}">
                <a16:creationId xmlns:a16="http://schemas.microsoft.com/office/drawing/2014/main" id="{E5EC4788-6864-9444-A82A-3CD6131DBECE}"/>
              </a:ext>
            </a:extLst>
          </p:cNvPr>
          <p:cNvSpPr>
            <a:spLocks noGrp="1"/>
          </p:cNvSpPr>
          <p:nvPr>
            <p:ph idx="1"/>
          </p:nvPr>
        </p:nvSpPr>
        <p:spPr>
          <a:xfrm>
            <a:off x="838200" y="2186387"/>
            <a:ext cx="10515600" cy="3143274"/>
          </a:xfrm>
        </p:spPr>
        <p:txBody>
          <a:bodyPr>
            <a:noAutofit/>
          </a:bodyPr>
          <a:lstStyle/>
          <a:p>
            <a:pPr marL="0" indent="0" algn="ctr">
              <a:buNone/>
            </a:pPr>
            <a:r>
              <a:rPr lang="en-US" sz="3200" dirty="0"/>
              <a:t>We ask you to join us in creating a culture that reflects…</a:t>
            </a:r>
          </a:p>
          <a:p>
            <a:pPr marL="17463" indent="0" algn="ctr">
              <a:buNone/>
            </a:pPr>
            <a:r>
              <a:rPr lang="en-US" sz="3200" b="1" dirty="0"/>
              <a:t>Access and Inclusion</a:t>
            </a:r>
          </a:p>
          <a:p>
            <a:pPr marL="17463" indent="0" algn="ctr">
              <a:buNone/>
            </a:pPr>
            <a:r>
              <a:rPr lang="en-US" sz="3200" dirty="0"/>
              <a:t>and</a:t>
            </a:r>
          </a:p>
          <a:p>
            <a:pPr marL="17463" indent="0" algn="ctr">
              <a:buNone/>
            </a:pPr>
            <a:r>
              <a:rPr lang="en-US" sz="3200" b="1" dirty="0"/>
              <a:t>Civility and Respect </a:t>
            </a:r>
          </a:p>
          <a:p>
            <a:pPr marL="0" indent="0" algn="ctr">
              <a:spcAft>
                <a:spcPts val="3600"/>
              </a:spcAft>
              <a:buNone/>
            </a:pPr>
            <a:r>
              <a:rPr lang="en-US" sz="3200" dirty="0"/>
              <a:t>…this week and in all aspects of our organization.</a:t>
            </a:r>
            <a:endParaRPr lang="en-US" sz="3200" i="1" dirty="0"/>
          </a:p>
        </p:txBody>
      </p:sp>
    </p:spTree>
    <p:extLst>
      <p:ext uri="{BB962C8B-B14F-4D97-AF65-F5344CB8AC3E}">
        <p14:creationId xmlns:p14="http://schemas.microsoft.com/office/powerpoint/2010/main" val="2213854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Dominant Deficit Narratives — definition</a:t>
            </a:r>
            <a:endParaRPr lang="en-US" sz="900" dirty="0"/>
          </a:p>
        </p:txBody>
      </p:sp>
      <p:sp>
        <p:nvSpPr>
          <p:cNvPr id="3" name="Text 1"/>
          <p:cNvSpPr/>
          <p:nvPr/>
        </p:nvSpPr>
        <p:spPr>
          <a:xfrm>
            <a:off x="640080" y="292608"/>
            <a:ext cx="10881360" cy="658368"/>
          </a:xfrm>
          <a:prstGeom prst="rect">
            <a:avLst/>
          </a:prstGeom>
          <a:noFill/>
          <a:ln/>
        </p:spPr>
        <p:txBody>
          <a:bodyPr wrap="square" rtlCol="0" anchor="ctr"/>
          <a:lstStyle/>
          <a:p>
            <a:pPr marL="0" indent="0">
              <a:buNone/>
            </a:pPr>
            <a:r>
              <a:rPr lang="en-US" sz="3200" b="1" dirty="0">
                <a:solidFill>
                  <a:srgbClr val="9E1B3B"/>
                </a:solidFill>
                <a:latin typeface="Arial" pitchFamily="34" charset="0"/>
                <a:ea typeface="Arial" pitchFamily="34" charset="-122"/>
                <a:cs typeface="Arial" pitchFamily="34" charset="-120"/>
              </a:rPr>
              <a:t>Dominant Deficit Narratives</a:t>
            </a:r>
            <a:endParaRPr lang="en-US" sz="3200" dirty="0"/>
          </a:p>
        </p:txBody>
      </p:sp>
      <p:sp>
        <p:nvSpPr>
          <p:cNvPr id="4" name="Text 2"/>
          <p:cNvSpPr/>
          <p:nvPr/>
        </p:nvSpPr>
        <p:spPr>
          <a:xfrm>
            <a:off x="676656" y="950976"/>
            <a:ext cx="10789920" cy="384048"/>
          </a:xfrm>
          <a:prstGeom prst="rect">
            <a:avLst/>
          </a:prstGeom>
          <a:noFill/>
          <a:ln/>
        </p:spPr>
        <p:txBody>
          <a:bodyPr wrap="square" rtlCol="0" anchor="ctr"/>
          <a:lstStyle/>
          <a:p>
            <a:pPr marL="0" indent="0">
              <a:buNone/>
            </a:pPr>
            <a:r>
              <a:rPr lang="en-US" sz="2400" b="1" dirty="0">
                <a:solidFill>
                  <a:srgbClr val="5C6473"/>
                </a:solidFill>
                <a:latin typeface="Arial" pitchFamily="34" charset="0"/>
                <a:ea typeface="Arial" pitchFamily="34" charset="-122"/>
                <a:cs typeface="Arial" pitchFamily="34" charset="-120"/>
              </a:rPr>
              <a:t>Marginalized Identities Framed as Problems</a:t>
            </a:r>
            <a:endParaRPr lang="en-US" sz="2400" dirty="0"/>
          </a:p>
        </p:txBody>
      </p:sp>
      <p:grpSp>
        <p:nvGrpSpPr>
          <p:cNvPr id="22" name="Group 21" descr="A box reads:&#10;What they are: Widespread stories that say certain identities are “less than” or “broken.”&#13;&#10;">
            <a:extLst>
              <a:ext uri="{FF2B5EF4-FFF2-40B4-BE49-F238E27FC236}">
                <a16:creationId xmlns:a16="http://schemas.microsoft.com/office/drawing/2014/main" id="{0487C5B8-ED7D-8AC3-CE1A-414A6C565501}"/>
              </a:ext>
            </a:extLst>
          </p:cNvPr>
          <p:cNvGrpSpPr/>
          <p:nvPr/>
        </p:nvGrpSpPr>
        <p:grpSpPr>
          <a:xfrm>
            <a:off x="443128" y="1572768"/>
            <a:ext cx="5440680" cy="2286000"/>
            <a:chOff x="696352" y="1572768"/>
            <a:chExt cx="5440680" cy="2286000"/>
          </a:xfrm>
        </p:grpSpPr>
        <p:sp>
          <p:nvSpPr>
            <p:cNvPr id="5" name="Shape 3">
              <a:extLst>
                <a:ext uri="{C183D7F6-B498-43B3-948B-1728B52AA6E4}">
                  <adec:decorative xmlns:adec="http://schemas.microsoft.com/office/drawing/2017/decorative" val="1"/>
                </a:ext>
              </a:extLst>
            </p:cNvPr>
            <p:cNvSpPr/>
            <p:nvPr/>
          </p:nvSpPr>
          <p:spPr>
            <a:xfrm>
              <a:off x="696352" y="1572768"/>
              <a:ext cx="5440680" cy="2286000"/>
            </a:xfrm>
            <a:prstGeom prst="roundRect">
              <a:avLst>
                <a:gd name="adj" fmla="val 2400"/>
              </a:avLst>
            </a:prstGeom>
            <a:solidFill>
              <a:srgbClr val="FFFFFF"/>
            </a:solidFill>
            <a:ln w="13970">
              <a:solidFill>
                <a:srgbClr val="9E1B3B"/>
              </a:solidFill>
              <a:prstDash val="solid"/>
            </a:ln>
          </p:spPr>
          <p:txBody>
            <a:bodyPr/>
            <a:lstStyle/>
            <a:p>
              <a:endParaRPr lang="en-US"/>
            </a:p>
          </p:txBody>
        </p:sp>
        <p:grpSp>
          <p:nvGrpSpPr>
            <p:cNvPr id="17" name="Group 16" descr="A box reads: &#10;“What they are: &#10;Widespread stories that say certain identities are “less than or broken.”">
              <a:extLst>
                <a:ext uri="{FF2B5EF4-FFF2-40B4-BE49-F238E27FC236}">
                  <a16:creationId xmlns:a16="http://schemas.microsoft.com/office/drawing/2014/main" id="{EDE47E54-012E-0957-A584-E123E729B438}"/>
                </a:ext>
              </a:extLst>
            </p:cNvPr>
            <p:cNvGrpSpPr/>
            <p:nvPr/>
          </p:nvGrpSpPr>
          <p:grpSpPr>
            <a:xfrm>
              <a:off x="896112" y="1719072"/>
              <a:ext cx="4928616" cy="1975104"/>
              <a:chOff x="896112" y="1719072"/>
              <a:chExt cx="4928616" cy="1975104"/>
            </a:xfrm>
          </p:grpSpPr>
          <p:sp>
            <p:nvSpPr>
              <p:cNvPr id="6" name="Text 4"/>
              <p:cNvSpPr/>
              <p:nvPr/>
            </p:nvSpPr>
            <p:spPr>
              <a:xfrm>
                <a:off x="896112" y="1719072"/>
                <a:ext cx="4928616" cy="384048"/>
              </a:xfrm>
              <a:prstGeom prst="rect">
                <a:avLst/>
              </a:prstGeom>
              <a:noFill/>
              <a:ln/>
            </p:spPr>
            <p:txBody>
              <a:bodyPr wrap="square" rtlCol="0" anchor="ctr"/>
              <a:lstStyle/>
              <a:p>
                <a:pPr marL="0" indent="0">
                  <a:buNone/>
                </a:pPr>
                <a:r>
                  <a:rPr lang="en-US" sz="2400" b="1" dirty="0">
                    <a:solidFill>
                      <a:srgbClr val="9E1B3B"/>
                    </a:solidFill>
                    <a:latin typeface="Arial" pitchFamily="34" charset="0"/>
                    <a:ea typeface="Arial" pitchFamily="34" charset="-122"/>
                    <a:cs typeface="Arial" pitchFamily="34" charset="-120"/>
                  </a:rPr>
                  <a:t>What they are</a:t>
                </a:r>
                <a:endParaRPr lang="en-US" sz="2400" dirty="0"/>
              </a:p>
            </p:txBody>
          </p:sp>
          <p:sp>
            <p:nvSpPr>
              <p:cNvPr id="7" name="Text 5"/>
              <p:cNvSpPr/>
              <p:nvPr/>
            </p:nvSpPr>
            <p:spPr>
              <a:xfrm>
                <a:off x="896112" y="2139696"/>
                <a:ext cx="4928616" cy="1554480"/>
              </a:xfrm>
              <a:prstGeom prst="rect">
                <a:avLst/>
              </a:prstGeom>
              <a:noFill/>
              <a:ln/>
            </p:spPr>
            <p:txBody>
              <a:bodyPr wrap="square" rtlCol="0" anchor="t"/>
              <a:lstStyle/>
              <a:p>
                <a:pPr marL="0" indent="0">
                  <a:lnSpc>
                    <a:spcPct val="120000"/>
                  </a:lnSpc>
                  <a:buNone/>
                </a:pPr>
                <a:r>
                  <a:rPr lang="en-US" sz="2400" dirty="0">
                    <a:solidFill>
                      <a:srgbClr val="20242E"/>
                    </a:solidFill>
                    <a:latin typeface="Arial" pitchFamily="34" charset="0"/>
                    <a:ea typeface="Arial" pitchFamily="34" charset="-122"/>
                    <a:cs typeface="Arial" pitchFamily="34" charset="-120"/>
                  </a:rPr>
                  <a:t>Widespread stories that say certain identities are “less than” or “broken.”</a:t>
                </a:r>
                <a:endParaRPr lang="en-US" sz="2400" dirty="0"/>
              </a:p>
            </p:txBody>
          </p:sp>
        </p:grpSp>
      </p:grpSp>
      <p:grpSp>
        <p:nvGrpSpPr>
          <p:cNvPr id="23" name="Group 22" descr="A box reads, Examples: “Students of color don’t value education” or “Disability means inability.”&#13;&#10;">
            <a:extLst>
              <a:ext uri="{FF2B5EF4-FFF2-40B4-BE49-F238E27FC236}">
                <a16:creationId xmlns:a16="http://schemas.microsoft.com/office/drawing/2014/main" id="{E5574161-3AE0-0B1C-4933-F2F500C7EE48}"/>
              </a:ext>
            </a:extLst>
          </p:cNvPr>
          <p:cNvGrpSpPr/>
          <p:nvPr/>
        </p:nvGrpSpPr>
        <p:grpSpPr>
          <a:xfrm>
            <a:off x="6330456" y="1572768"/>
            <a:ext cx="5440680" cy="2286000"/>
            <a:chOff x="6583680" y="1572768"/>
            <a:chExt cx="5440680" cy="2286000"/>
          </a:xfrm>
        </p:grpSpPr>
        <p:sp>
          <p:nvSpPr>
            <p:cNvPr id="8" name="Shape 6" descr="A box reads&#10;“Impact&#10;These stories become the default way people think and act”"/>
            <p:cNvSpPr/>
            <p:nvPr/>
          </p:nvSpPr>
          <p:spPr>
            <a:xfrm>
              <a:off x="6583680" y="1572768"/>
              <a:ext cx="5440680" cy="2286000"/>
            </a:xfrm>
            <a:prstGeom prst="roundRect">
              <a:avLst>
                <a:gd name="adj" fmla="val 2400"/>
              </a:avLst>
            </a:prstGeom>
            <a:solidFill>
              <a:srgbClr val="FFFFFF"/>
            </a:solidFill>
            <a:ln w="13970">
              <a:solidFill>
                <a:srgbClr val="9E1B3B"/>
              </a:solidFill>
              <a:prstDash val="solid"/>
            </a:ln>
          </p:spPr>
          <p:txBody>
            <a:bodyPr/>
            <a:lstStyle/>
            <a:p>
              <a:endParaRPr lang="en-US"/>
            </a:p>
          </p:txBody>
        </p:sp>
        <p:sp>
          <p:nvSpPr>
            <p:cNvPr id="9" name="Text 7"/>
            <p:cNvSpPr/>
            <p:nvPr/>
          </p:nvSpPr>
          <p:spPr>
            <a:xfrm>
              <a:off x="6839712" y="1719072"/>
              <a:ext cx="4928616" cy="384048"/>
            </a:xfrm>
            <a:prstGeom prst="rect">
              <a:avLst/>
            </a:prstGeom>
            <a:noFill/>
            <a:ln/>
          </p:spPr>
          <p:txBody>
            <a:bodyPr wrap="square" rtlCol="0" anchor="ctr"/>
            <a:lstStyle/>
            <a:p>
              <a:pPr marL="0" indent="0">
                <a:buNone/>
              </a:pPr>
              <a:r>
                <a:rPr lang="en-US" sz="2400" b="1" dirty="0">
                  <a:solidFill>
                    <a:srgbClr val="9E1B3B"/>
                  </a:solidFill>
                  <a:latin typeface="Arial" pitchFamily="34" charset="0"/>
                  <a:ea typeface="Arial" pitchFamily="34" charset="-122"/>
                  <a:cs typeface="Arial" pitchFamily="34" charset="-120"/>
                </a:rPr>
                <a:t>Examples</a:t>
              </a:r>
              <a:endParaRPr lang="en-US" sz="2400" dirty="0"/>
            </a:p>
          </p:txBody>
        </p:sp>
        <p:sp>
          <p:nvSpPr>
            <p:cNvPr id="10" name="Text 8"/>
            <p:cNvSpPr/>
            <p:nvPr/>
          </p:nvSpPr>
          <p:spPr>
            <a:xfrm>
              <a:off x="6839712" y="2139696"/>
              <a:ext cx="4928616" cy="1554480"/>
            </a:xfrm>
            <a:prstGeom prst="rect">
              <a:avLst/>
            </a:prstGeom>
            <a:noFill/>
            <a:ln/>
          </p:spPr>
          <p:txBody>
            <a:bodyPr wrap="square" rtlCol="0" anchor="t"/>
            <a:lstStyle/>
            <a:p>
              <a:pPr marL="0" indent="0">
                <a:lnSpc>
                  <a:spcPct val="120000"/>
                </a:lnSpc>
                <a:buNone/>
              </a:pPr>
              <a:r>
                <a:rPr lang="en-US" sz="2400" dirty="0">
                  <a:solidFill>
                    <a:srgbClr val="20242E"/>
                  </a:solidFill>
                  <a:latin typeface="Arial" pitchFamily="34" charset="0"/>
                  <a:ea typeface="Arial" pitchFamily="34" charset="-122"/>
                  <a:cs typeface="Arial" pitchFamily="34" charset="-120"/>
                </a:rPr>
                <a:t>“Students of color don’t value education” or “Disability means inability.”</a:t>
              </a:r>
              <a:endParaRPr lang="en-US" sz="2400" dirty="0"/>
            </a:p>
          </p:txBody>
        </p:sp>
      </p:grpSp>
      <p:grpSp>
        <p:nvGrpSpPr>
          <p:cNvPr id="20" name="Group 19" descr="A box reads: “Impact: These stories become the default way people think and act.”">
            <a:extLst>
              <a:ext uri="{FF2B5EF4-FFF2-40B4-BE49-F238E27FC236}">
                <a16:creationId xmlns:a16="http://schemas.microsoft.com/office/drawing/2014/main" id="{DADEE0A3-3EC4-FA65-B53D-337CB6A4AC1D}"/>
              </a:ext>
            </a:extLst>
          </p:cNvPr>
          <p:cNvGrpSpPr/>
          <p:nvPr/>
        </p:nvGrpSpPr>
        <p:grpSpPr>
          <a:xfrm>
            <a:off x="386856" y="4178808"/>
            <a:ext cx="5440680" cy="2286000"/>
            <a:chOff x="640080" y="4178808"/>
            <a:chExt cx="5440680" cy="2286000"/>
          </a:xfrm>
        </p:grpSpPr>
        <p:sp>
          <p:nvSpPr>
            <p:cNvPr id="11" name="Shape 9"/>
            <p:cNvSpPr/>
            <p:nvPr/>
          </p:nvSpPr>
          <p:spPr>
            <a:xfrm>
              <a:off x="640080" y="4178808"/>
              <a:ext cx="5440680" cy="2286000"/>
            </a:xfrm>
            <a:prstGeom prst="roundRect">
              <a:avLst>
                <a:gd name="adj" fmla="val 2400"/>
              </a:avLst>
            </a:prstGeom>
            <a:solidFill>
              <a:srgbClr val="FFFFFF"/>
            </a:solidFill>
            <a:ln w="13970">
              <a:solidFill>
                <a:srgbClr val="9E1B3B"/>
              </a:solidFill>
              <a:prstDash val="solid"/>
            </a:ln>
          </p:spPr>
          <p:txBody>
            <a:bodyPr/>
            <a:lstStyle/>
            <a:p>
              <a:endParaRPr lang="en-US"/>
            </a:p>
          </p:txBody>
        </p:sp>
        <p:sp>
          <p:nvSpPr>
            <p:cNvPr id="12" name="Text 10"/>
            <p:cNvSpPr/>
            <p:nvPr/>
          </p:nvSpPr>
          <p:spPr>
            <a:xfrm>
              <a:off x="896112" y="4325112"/>
              <a:ext cx="4928616" cy="384048"/>
            </a:xfrm>
            <a:prstGeom prst="rect">
              <a:avLst/>
            </a:prstGeom>
            <a:noFill/>
            <a:ln/>
          </p:spPr>
          <p:txBody>
            <a:bodyPr wrap="square" rtlCol="0" anchor="ctr"/>
            <a:lstStyle/>
            <a:p>
              <a:pPr marL="0" indent="0">
                <a:buNone/>
              </a:pPr>
              <a:r>
                <a:rPr lang="en-US" sz="2400" b="1" dirty="0">
                  <a:solidFill>
                    <a:srgbClr val="9E1B3B"/>
                  </a:solidFill>
                  <a:latin typeface="Arial" pitchFamily="34" charset="0"/>
                  <a:ea typeface="Arial" pitchFamily="34" charset="-122"/>
                  <a:cs typeface="Arial" pitchFamily="34" charset="-120"/>
                </a:rPr>
                <a:t>Impact</a:t>
              </a:r>
              <a:endParaRPr lang="en-US" sz="2400" dirty="0"/>
            </a:p>
          </p:txBody>
        </p:sp>
        <p:sp>
          <p:nvSpPr>
            <p:cNvPr id="13" name="Text 11"/>
            <p:cNvSpPr/>
            <p:nvPr/>
          </p:nvSpPr>
          <p:spPr>
            <a:xfrm>
              <a:off x="896112" y="4745736"/>
              <a:ext cx="4928616" cy="1554480"/>
            </a:xfrm>
            <a:prstGeom prst="rect">
              <a:avLst/>
            </a:prstGeom>
            <a:noFill/>
            <a:ln/>
          </p:spPr>
          <p:txBody>
            <a:bodyPr wrap="square" rtlCol="0" anchor="t"/>
            <a:lstStyle/>
            <a:p>
              <a:pPr marL="0" indent="0">
                <a:lnSpc>
                  <a:spcPct val="120000"/>
                </a:lnSpc>
                <a:buNone/>
              </a:pPr>
              <a:r>
                <a:rPr lang="en-US" sz="2400" dirty="0">
                  <a:solidFill>
                    <a:srgbClr val="20242E"/>
                  </a:solidFill>
                  <a:latin typeface="Arial" pitchFamily="34" charset="0"/>
                  <a:ea typeface="Arial" pitchFamily="34" charset="-122"/>
                  <a:cs typeface="Arial" pitchFamily="34" charset="-120"/>
                </a:rPr>
                <a:t>These stories become the default way people think and act.</a:t>
              </a:r>
              <a:endParaRPr lang="en-US" sz="2400" dirty="0"/>
            </a:p>
          </p:txBody>
        </p:sp>
      </p:grpSp>
      <p:grpSp>
        <p:nvGrpSpPr>
          <p:cNvPr id="21" name="Group 20" descr="A box reads: “Power: They reinforce systems of oppression and justify inequality.”">
            <a:extLst>
              <a:ext uri="{FF2B5EF4-FFF2-40B4-BE49-F238E27FC236}">
                <a16:creationId xmlns:a16="http://schemas.microsoft.com/office/drawing/2014/main" id="{91B8EBC7-E0AE-DDB6-7B40-4321C6EAFE62}"/>
              </a:ext>
            </a:extLst>
          </p:cNvPr>
          <p:cNvGrpSpPr/>
          <p:nvPr/>
        </p:nvGrpSpPr>
        <p:grpSpPr>
          <a:xfrm>
            <a:off x="6330456" y="4178808"/>
            <a:ext cx="5440680" cy="2286000"/>
            <a:chOff x="6583680" y="4178808"/>
            <a:chExt cx="5440680" cy="2286000"/>
          </a:xfrm>
        </p:grpSpPr>
        <p:sp>
          <p:nvSpPr>
            <p:cNvPr id="14" name="Shape 12"/>
            <p:cNvSpPr/>
            <p:nvPr/>
          </p:nvSpPr>
          <p:spPr>
            <a:xfrm>
              <a:off x="6583680" y="4178808"/>
              <a:ext cx="5440680" cy="2286000"/>
            </a:xfrm>
            <a:prstGeom prst="roundRect">
              <a:avLst>
                <a:gd name="adj" fmla="val 2400"/>
              </a:avLst>
            </a:prstGeom>
            <a:solidFill>
              <a:srgbClr val="FFFFFF"/>
            </a:solidFill>
            <a:ln w="13970">
              <a:solidFill>
                <a:srgbClr val="9E1B3B"/>
              </a:solidFill>
              <a:prstDash val="solid"/>
            </a:ln>
          </p:spPr>
          <p:txBody>
            <a:bodyPr/>
            <a:lstStyle/>
            <a:p>
              <a:endParaRPr lang="en-US"/>
            </a:p>
          </p:txBody>
        </p:sp>
        <p:sp>
          <p:nvSpPr>
            <p:cNvPr id="15" name="Text 13"/>
            <p:cNvSpPr/>
            <p:nvPr/>
          </p:nvSpPr>
          <p:spPr>
            <a:xfrm>
              <a:off x="6839712" y="4325112"/>
              <a:ext cx="4928616" cy="384048"/>
            </a:xfrm>
            <a:prstGeom prst="rect">
              <a:avLst/>
            </a:prstGeom>
            <a:noFill/>
            <a:ln/>
          </p:spPr>
          <p:txBody>
            <a:bodyPr wrap="square" rtlCol="0" anchor="ctr"/>
            <a:lstStyle/>
            <a:p>
              <a:pPr marL="0" indent="0">
                <a:buNone/>
              </a:pPr>
              <a:r>
                <a:rPr lang="en-US" sz="2400" b="1" dirty="0">
                  <a:solidFill>
                    <a:srgbClr val="9E1B3B"/>
                  </a:solidFill>
                  <a:latin typeface="Arial" pitchFamily="34" charset="0"/>
                  <a:ea typeface="Arial" pitchFamily="34" charset="-122"/>
                  <a:cs typeface="Arial" pitchFamily="34" charset="-120"/>
                </a:rPr>
                <a:t>Power</a:t>
              </a:r>
              <a:endParaRPr lang="en-US" sz="2400" dirty="0"/>
            </a:p>
          </p:txBody>
        </p:sp>
        <p:sp>
          <p:nvSpPr>
            <p:cNvPr id="16" name="Text 14"/>
            <p:cNvSpPr/>
            <p:nvPr/>
          </p:nvSpPr>
          <p:spPr>
            <a:xfrm>
              <a:off x="6839712" y="4745736"/>
              <a:ext cx="4928616" cy="1554480"/>
            </a:xfrm>
            <a:prstGeom prst="rect">
              <a:avLst/>
            </a:prstGeom>
            <a:noFill/>
            <a:ln/>
          </p:spPr>
          <p:txBody>
            <a:bodyPr wrap="square" rtlCol="0" anchor="t"/>
            <a:lstStyle/>
            <a:p>
              <a:pPr marL="0" indent="0">
                <a:lnSpc>
                  <a:spcPct val="120000"/>
                </a:lnSpc>
                <a:buNone/>
              </a:pPr>
              <a:r>
                <a:rPr lang="en-US" sz="2400" dirty="0">
                  <a:solidFill>
                    <a:srgbClr val="20242E"/>
                  </a:solidFill>
                  <a:latin typeface="Arial" pitchFamily="34" charset="0"/>
                  <a:ea typeface="Arial" pitchFamily="34" charset="-122"/>
                  <a:cs typeface="Arial" pitchFamily="34" charset="-120"/>
                </a:rPr>
                <a:t>They reinforce systems of oppression and justify inequality.</a:t>
              </a:r>
              <a:endParaRPr lang="en-US" sz="2400"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Narration: Elastic positionality</a:t>
            </a:r>
            <a:endParaRPr lang="en-US" sz="900" dirty="0"/>
          </a:p>
        </p:txBody>
      </p:sp>
      <p:pic>
        <p:nvPicPr>
          <p:cNvPr id="3" name="Image 0" descr="Faded model diagram behind the narration sentence."/>
          <p:cNvPicPr>
            <a:picLocks noChangeAspect="1"/>
          </p:cNvPicPr>
          <p:nvPr/>
        </p:nvPicPr>
        <p:blipFill>
          <a:blip r:embed="rId3"/>
          <a:stretch>
            <a:fillRect/>
          </a:stretch>
        </p:blipFill>
        <p:spPr>
          <a:xfrm>
            <a:off x="1171876" y="320040"/>
            <a:ext cx="9817768" cy="6217920"/>
          </a:xfrm>
          <a:prstGeom prst="rect">
            <a:avLst/>
          </a:prstGeom>
        </p:spPr>
      </p:pic>
      <p:sp>
        <p:nvSpPr>
          <p:cNvPr id="4" name="Shape 1">
            <a:extLst>
              <a:ext uri="{C183D7F6-B498-43B3-948B-1728B52AA6E4}">
                <adec:decorative xmlns:adec="http://schemas.microsoft.com/office/drawing/2017/decorative" val="1"/>
              </a:ext>
            </a:extLst>
          </p:cNvPr>
          <p:cNvSpPr/>
          <p:nvPr/>
        </p:nvSpPr>
        <p:spPr>
          <a:xfrm>
            <a:off x="0" y="0"/>
            <a:ext cx="12188952" cy="6858000"/>
          </a:xfrm>
          <a:prstGeom prst="rect">
            <a:avLst/>
          </a:prstGeom>
          <a:solidFill>
            <a:srgbClr val="FBFAF6">
              <a:alpha val="86000"/>
            </a:srgbClr>
          </a:solidFill>
          <a:ln/>
        </p:spPr>
        <p:txBody>
          <a:bodyPr/>
          <a:lstStyle/>
          <a:p>
            <a:endParaRPr lang="en-US"/>
          </a:p>
        </p:txBody>
      </p:sp>
      <p:sp>
        <p:nvSpPr>
          <p:cNvPr id="5" name="Text 2"/>
          <p:cNvSpPr/>
          <p:nvPr/>
        </p:nvSpPr>
        <p:spPr>
          <a:xfrm>
            <a:off x="1463040" y="2103120"/>
            <a:ext cx="9235440" cy="2651760"/>
          </a:xfrm>
          <a:prstGeom prst="rect">
            <a:avLst/>
          </a:prstGeom>
          <a:noFill/>
          <a:ln/>
        </p:spPr>
        <p:txBody>
          <a:bodyPr wrap="square" rtlCol="0" anchor="ctr"/>
          <a:lstStyle/>
          <a:p>
            <a:pPr marL="0" indent="0" algn="ctr">
              <a:lnSpc>
                <a:spcPct val="125000"/>
              </a:lnSpc>
              <a:buNone/>
            </a:pPr>
            <a:r>
              <a:rPr lang="en-US" sz="3200" dirty="0">
                <a:solidFill>
                  <a:srgbClr val="20242E"/>
                </a:solidFill>
                <a:latin typeface="Arial" pitchFamily="34" charset="0"/>
                <a:ea typeface="Arial" pitchFamily="34" charset="-122"/>
                <a:cs typeface="Arial" pitchFamily="34" charset="-120"/>
              </a:rPr>
              <a:t>An individual’s </a:t>
            </a:r>
            <a:r>
              <a:rPr lang="en-US" sz="3200" b="1" dirty="0">
                <a:solidFill>
                  <a:srgbClr val="0F766E"/>
                </a:solidFill>
                <a:latin typeface="Arial" pitchFamily="34" charset="0"/>
                <a:ea typeface="Arial" pitchFamily="34" charset="-122"/>
                <a:cs typeface="Arial" pitchFamily="34" charset="-120"/>
              </a:rPr>
              <a:t>positionality</a:t>
            </a:r>
            <a:r>
              <a:rPr lang="en-US" sz="3200" dirty="0">
                <a:solidFill>
                  <a:srgbClr val="20242E"/>
                </a:solidFill>
                <a:latin typeface="Arial" pitchFamily="34" charset="0"/>
                <a:ea typeface="Arial" pitchFamily="34" charset="-122"/>
                <a:cs typeface="Arial" pitchFamily="34" charset="-120"/>
              </a:rPr>
              <a:t> — their intersecting </a:t>
            </a:r>
            <a:r>
              <a:rPr lang="en-US" sz="3200" b="1" dirty="0">
                <a:solidFill>
                  <a:srgbClr val="0F766E"/>
                </a:solidFill>
                <a:latin typeface="Arial" pitchFamily="34" charset="0"/>
                <a:ea typeface="Arial" pitchFamily="34" charset="-122"/>
                <a:cs typeface="Arial" pitchFamily="34" charset="-120"/>
              </a:rPr>
              <a:t>social positions</a:t>
            </a:r>
            <a:r>
              <a:rPr lang="en-US" sz="3200" dirty="0">
                <a:solidFill>
                  <a:srgbClr val="20242E"/>
                </a:solidFill>
                <a:latin typeface="Arial" pitchFamily="34" charset="0"/>
                <a:ea typeface="Arial" pitchFamily="34" charset="-122"/>
                <a:cs typeface="Arial" pitchFamily="34" charset="-120"/>
              </a:rPr>
              <a:t> within context, place, and time — is </a:t>
            </a:r>
            <a:r>
              <a:rPr lang="en-US" sz="3200" b="1" i="1" dirty="0">
                <a:solidFill>
                  <a:srgbClr val="20242E"/>
                </a:solidFill>
                <a:latin typeface="Arial" pitchFamily="34" charset="0"/>
                <a:ea typeface="Arial" pitchFamily="34" charset="-122"/>
                <a:cs typeface="Arial" pitchFamily="34" charset="-120"/>
              </a:rPr>
              <a:t>ELASTIC</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ELASTIC POSITIONALITY</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ELASTIC POSITIONALITY</a:t>
            </a:r>
            <a:endParaRPr lang="en-US" sz="2400" dirty="0"/>
          </a:p>
        </p:txBody>
      </p:sp>
      <p:pic>
        <p:nvPicPr>
          <p:cNvPr id="4" name="Image 0" descr="A neutral gray positionality membrane at center holding three blank social-position circles, with thin neutral lines reaching toward four unlabeled endpoints."/>
          <p:cNvPicPr>
            <a:picLocks noChangeAspect="1"/>
          </p:cNvPicPr>
          <p:nvPr/>
        </p:nvPicPr>
        <p:blipFill>
          <a:blip r:embed="rId3"/>
          <a:stretch>
            <a:fillRect/>
          </a:stretch>
        </p:blipFill>
        <p:spPr>
          <a:xfrm>
            <a:off x="1244065" y="502920"/>
            <a:ext cx="9673389" cy="612648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Narration: Societal arenas named</a:t>
            </a:r>
            <a:endParaRPr lang="en-US" sz="900" dirty="0"/>
          </a:p>
        </p:txBody>
      </p:sp>
      <p:pic>
        <p:nvPicPr>
          <p:cNvPr id="3"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71876" y="320040"/>
            <a:ext cx="9817768" cy="6217920"/>
          </a:xfrm>
          <a:prstGeom prst="rect">
            <a:avLst/>
          </a:prstGeom>
        </p:spPr>
      </p:pic>
      <p:sp>
        <p:nvSpPr>
          <p:cNvPr id="4" name="Shape 1">
            <a:extLst>
              <a:ext uri="{C183D7F6-B498-43B3-948B-1728B52AA6E4}">
                <adec:decorative xmlns:adec="http://schemas.microsoft.com/office/drawing/2017/decorative" val="1"/>
              </a:ext>
            </a:extLst>
          </p:cNvPr>
          <p:cNvSpPr/>
          <p:nvPr/>
        </p:nvSpPr>
        <p:spPr>
          <a:xfrm>
            <a:off x="0" y="0"/>
            <a:ext cx="12188952" cy="6858000"/>
          </a:xfrm>
          <a:prstGeom prst="rect">
            <a:avLst/>
          </a:prstGeom>
          <a:solidFill>
            <a:srgbClr val="FBFAF6">
              <a:alpha val="86000"/>
            </a:srgbClr>
          </a:solidFill>
          <a:ln/>
        </p:spPr>
        <p:txBody>
          <a:bodyPr/>
          <a:lstStyle/>
          <a:p>
            <a:endParaRPr lang="en-US"/>
          </a:p>
        </p:txBody>
      </p:sp>
      <p:sp>
        <p:nvSpPr>
          <p:cNvPr id="5" name="Text 2"/>
          <p:cNvSpPr/>
          <p:nvPr/>
        </p:nvSpPr>
        <p:spPr>
          <a:xfrm>
            <a:off x="1463040" y="2103120"/>
            <a:ext cx="9235440" cy="2651760"/>
          </a:xfrm>
          <a:prstGeom prst="rect">
            <a:avLst/>
          </a:prstGeom>
          <a:noFill/>
          <a:ln/>
        </p:spPr>
        <p:txBody>
          <a:bodyPr wrap="square" rtlCol="0" anchor="ctr"/>
          <a:lstStyle/>
          <a:p>
            <a:pPr marL="0" indent="0" algn="ctr">
              <a:lnSpc>
                <a:spcPct val="125000"/>
              </a:lnSpc>
              <a:buNone/>
            </a:pPr>
            <a:r>
              <a:rPr lang="en-US" sz="3200" b="1" dirty="0">
                <a:solidFill>
                  <a:srgbClr val="6E3FA3"/>
                </a:solidFill>
                <a:latin typeface="Arial" pitchFamily="34" charset="0"/>
                <a:ea typeface="Arial" pitchFamily="34" charset="-122"/>
                <a:cs typeface="Arial" pitchFamily="34" charset="-120"/>
              </a:rPr>
              <a:t>Societal arenas</a:t>
            </a:r>
            <a:r>
              <a:rPr lang="en-US" sz="3200" dirty="0">
                <a:solidFill>
                  <a:srgbClr val="20242E"/>
                </a:solidFill>
                <a:latin typeface="Arial" pitchFamily="34" charset="0"/>
                <a:ea typeface="Arial" pitchFamily="34" charset="-122"/>
                <a:cs typeface="Arial" pitchFamily="34" charset="-120"/>
              </a:rPr>
              <a:t> (</a:t>
            </a:r>
            <a:r>
              <a:rPr lang="en-US" sz="3200" b="1" dirty="0">
                <a:solidFill>
                  <a:srgbClr val="6E3FA3"/>
                </a:solidFill>
                <a:latin typeface="Arial" pitchFamily="34" charset="0"/>
                <a:ea typeface="Arial" pitchFamily="34" charset="-122"/>
                <a:cs typeface="Arial" pitchFamily="34" charset="-120"/>
              </a:rPr>
              <a:t>organizational</a:t>
            </a:r>
            <a:r>
              <a:rPr lang="en-US" sz="3200" dirty="0">
                <a:solidFill>
                  <a:srgbClr val="20242E"/>
                </a:solidFill>
                <a:latin typeface="Arial" pitchFamily="34" charset="0"/>
                <a:ea typeface="Arial" pitchFamily="34" charset="-122"/>
                <a:cs typeface="Arial" pitchFamily="34" charset="-120"/>
              </a:rPr>
              <a:t>, </a:t>
            </a:r>
            <a:r>
              <a:rPr lang="en-US" sz="3200" b="1" dirty="0">
                <a:solidFill>
                  <a:srgbClr val="6E3FA3"/>
                </a:solidFill>
                <a:latin typeface="Arial" pitchFamily="34" charset="0"/>
                <a:ea typeface="Arial" pitchFamily="34" charset="-122"/>
                <a:cs typeface="Arial" pitchFamily="34" charset="-120"/>
              </a:rPr>
              <a:t>representational</a:t>
            </a:r>
            <a:r>
              <a:rPr lang="en-US" sz="3200" dirty="0">
                <a:solidFill>
                  <a:srgbClr val="20242E"/>
                </a:solidFill>
                <a:latin typeface="Arial" pitchFamily="34" charset="0"/>
                <a:ea typeface="Arial" pitchFamily="34" charset="-122"/>
                <a:cs typeface="Arial" pitchFamily="34" charset="-120"/>
              </a:rPr>
              <a:t>, </a:t>
            </a:r>
            <a:r>
              <a:rPr lang="en-US" sz="3200" b="1" dirty="0">
                <a:solidFill>
                  <a:srgbClr val="6E3FA3"/>
                </a:solidFill>
                <a:latin typeface="Arial" pitchFamily="34" charset="0"/>
                <a:ea typeface="Arial" pitchFamily="34" charset="-122"/>
                <a:cs typeface="Arial" pitchFamily="34" charset="-120"/>
              </a:rPr>
              <a:t>intersubjective</a:t>
            </a:r>
            <a:r>
              <a:rPr lang="en-US" sz="3200" dirty="0">
                <a:solidFill>
                  <a:srgbClr val="20242E"/>
                </a:solidFill>
                <a:latin typeface="Arial" pitchFamily="34" charset="0"/>
                <a:ea typeface="Arial" pitchFamily="34" charset="-122"/>
                <a:cs typeface="Arial" pitchFamily="34" charset="-120"/>
              </a:rPr>
              <a:t>, </a:t>
            </a:r>
            <a:r>
              <a:rPr lang="en-US" sz="3200" b="1" dirty="0">
                <a:solidFill>
                  <a:srgbClr val="6E3FA3"/>
                </a:solidFill>
                <a:latin typeface="Arial" pitchFamily="34" charset="0"/>
                <a:ea typeface="Arial" pitchFamily="34" charset="-122"/>
                <a:cs typeface="Arial" pitchFamily="34" charset="-120"/>
              </a:rPr>
              <a:t>experiential</a:t>
            </a:r>
            <a:r>
              <a:rPr lang="en-US" sz="3200" dirty="0">
                <a:solidFill>
                  <a:srgbClr val="20242E"/>
                </a:solidFill>
                <a:latin typeface="Arial" pitchFamily="34" charset="0"/>
                <a:ea typeface="Arial" pitchFamily="34" charset="-122"/>
                <a:cs typeface="Arial" pitchFamily="34" charset="-120"/>
              </a:rPr>
              <a:t>) are the contexts an individual’s </a:t>
            </a:r>
            <a:r>
              <a:rPr lang="en-US" sz="3200" b="1" dirty="0">
                <a:solidFill>
                  <a:srgbClr val="0F766E"/>
                </a:solidFill>
                <a:latin typeface="Arial" pitchFamily="34" charset="0"/>
                <a:ea typeface="Arial" pitchFamily="34" charset="-122"/>
                <a:cs typeface="Arial" pitchFamily="34" charset="-120"/>
              </a:rPr>
              <a:t>positionality</a:t>
            </a:r>
            <a:r>
              <a:rPr lang="en-US" sz="3200" dirty="0">
                <a:solidFill>
                  <a:srgbClr val="20242E"/>
                </a:solidFill>
                <a:latin typeface="Arial" pitchFamily="34" charset="0"/>
                <a:ea typeface="Arial" pitchFamily="34" charset="-122"/>
                <a:cs typeface="Arial" pitchFamily="34" charset="-120"/>
              </a:rPr>
              <a:t> engages.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SOCIETAL ARENAS</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1300" b="1" kern="0" spc="300" dirty="0">
                <a:solidFill>
                  <a:srgbClr val="6E3FA3"/>
                </a:solidFill>
                <a:latin typeface="Arial" pitchFamily="34" charset="0"/>
                <a:ea typeface="Arial" pitchFamily="34" charset="-122"/>
                <a:cs typeface="Arial" pitchFamily="34" charset="-120"/>
              </a:rPr>
              <a:t>SOCIETAL ARENAS</a:t>
            </a:r>
            <a:endParaRPr lang="en-US" sz="1300" dirty="0"/>
          </a:p>
        </p:txBody>
      </p:sp>
      <p:pic>
        <p:nvPicPr>
          <p:cNvPr id="4" name="Image 0" descr="The four societal arenas are now labeled: Organizational, Representational, Intersubjective, Experiential."/>
          <p:cNvPicPr>
            <a:picLocks noChangeAspect="1"/>
          </p:cNvPicPr>
          <p:nvPr/>
        </p:nvPicPr>
        <p:blipFill>
          <a:blip r:embed="rId3"/>
          <a:stretch>
            <a:fillRect/>
          </a:stretch>
        </p:blipFill>
        <p:spPr>
          <a:xfrm>
            <a:off x="1244065" y="502920"/>
            <a:ext cx="9673389" cy="612648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Societal Arenas — examples</a:t>
            </a:r>
            <a:endParaRPr lang="en-US" sz="900" dirty="0"/>
          </a:p>
        </p:txBody>
      </p:sp>
      <p:sp>
        <p:nvSpPr>
          <p:cNvPr id="3" name="Text 1"/>
          <p:cNvSpPr/>
          <p:nvPr/>
        </p:nvSpPr>
        <p:spPr>
          <a:xfrm>
            <a:off x="640080" y="292608"/>
            <a:ext cx="10881360" cy="658368"/>
          </a:xfrm>
          <a:prstGeom prst="rect">
            <a:avLst/>
          </a:prstGeom>
          <a:noFill/>
          <a:ln/>
        </p:spPr>
        <p:txBody>
          <a:bodyPr wrap="square" rtlCol="0" anchor="ctr"/>
          <a:lstStyle/>
          <a:p>
            <a:pPr marL="0" indent="0">
              <a:buNone/>
            </a:pPr>
            <a:r>
              <a:rPr lang="en-US" sz="3200" b="1" dirty="0">
                <a:solidFill>
                  <a:srgbClr val="6E3FA3"/>
                </a:solidFill>
                <a:latin typeface="Arial" pitchFamily="34" charset="0"/>
                <a:ea typeface="Arial" pitchFamily="34" charset="-122"/>
                <a:cs typeface="Arial" pitchFamily="34" charset="-120"/>
              </a:rPr>
              <a:t>Societal Arenas</a:t>
            </a:r>
            <a:endParaRPr lang="en-US" sz="3200" dirty="0"/>
          </a:p>
        </p:txBody>
      </p:sp>
      <p:sp>
        <p:nvSpPr>
          <p:cNvPr id="4" name="Text 2"/>
          <p:cNvSpPr/>
          <p:nvPr/>
        </p:nvSpPr>
        <p:spPr>
          <a:xfrm>
            <a:off x="676656" y="950976"/>
            <a:ext cx="11347704" cy="384048"/>
          </a:xfrm>
          <a:prstGeom prst="rect">
            <a:avLst/>
          </a:prstGeom>
          <a:noFill/>
          <a:ln/>
        </p:spPr>
        <p:txBody>
          <a:bodyPr wrap="square" rtlCol="0" anchor="ctr"/>
          <a:lstStyle/>
          <a:p>
            <a:pPr marL="0" indent="0">
              <a:buNone/>
            </a:pPr>
            <a:r>
              <a:rPr lang="en-US" sz="2300" i="1" dirty="0">
                <a:solidFill>
                  <a:srgbClr val="5C6473"/>
                </a:solidFill>
                <a:latin typeface="Arial" pitchFamily="34" charset="0"/>
                <a:ea typeface="Arial" pitchFamily="34" charset="-122"/>
                <a:cs typeface="Arial" pitchFamily="34" charset="-120"/>
              </a:rPr>
              <a:t>Where Positionality (Identity) Happens — students engage their identities in context.</a:t>
            </a:r>
            <a:endParaRPr lang="en-US" sz="2300" dirty="0"/>
          </a:p>
        </p:txBody>
      </p:sp>
      <p:sp>
        <p:nvSpPr>
          <p:cNvPr id="5" name="Shape 3">
            <a:extLst>
              <a:ext uri="{C183D7F6-B498-43B3-948B-1728B52AA6E4}">
                <adec:decorative xmlns:adec="http://schemas.microsoft.com/office/drawing/2017/decorative" val="1"/>
              </a:ext>
            </a:extLst>
          </p:cNvPr>
          <p:cNvSpPr/>
          <p:nvPr/>
        </p:nvSpPr>
        <p:spPr>
          <a:xfrm>
            <a:off x="640080" y="1627632"/>
            <a:ext cx="5440680" cy="2212848"/>
          </a:xfrm>
          <a:prstGeom prst="roundRect">
            <a:avLst>
              <a:gd name="adj" fmla="val 2479"/>
            </a:avLst>
          </a:prstGeom>
          <a:solidFill>
            <a:srgbClr val="FFFFFF"/>
          </a:solidFill>
          <a:ln w="13970">
            <a:solidFill>
              <a:srgbClr val="6E3FA3"/>
            </a:solidFill>
            <a:prstDash val="solid"/>
          </a:ln>
        </p:spPr>
        <p:txBody>
          <a:bodyPr/>
          <a:lstStyle/>
          <a:p>
            <a:endParaRPr lang="en-US"/>
          </a:p>
        </p:txBody>
      </p:sp>
      <p:sp>
        <p:nvSpPr>
          <p:cNvPr id="6" name="Text 4"/>
          <p:cNvSpPr/>
          <p:nvPr/>
        </p:nvSpPr>
        <p:spPr>
          <a:xfrm>
            <a:off x="896112" y="177393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Organizational</a:t>
            </a:r>
            <a:endParaRPr lang="en-US" sz="2400" dirty="0"/>
          </a:p>
        </p:txBody>
      </p:sp>
      <p:sp>
        <p:nvSpPr>
          <p:cNvPr id="7" name="Text 5"/>
          <p:cNvSpPr/>
          <p:nvPr/>
        </p:nvSpPr>
        <p:spPr>
          <a:xfrm>
            <a:off x="896112" y="221284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Institutional structures and policies</a:t>
            </a:r>
            <a:endParaRPr lang="en-US" sz="2400" dirty="0"/>
          </a:p>
        </p:txBody>
      </p:sp>
      <p:sp>
        <p:nvSpPr>
          <p:cNvPr id="8" name="Shape 6">
            <a:extLst>
              <a:ext uri="{C183D7F6-B498-43B3-948B-1728B52AA6E4}">
                <adec:decorative xmlns:adec="http://schemas.microsoft.com/office/drawing/2017/decorative" val="1"/>
              </a:ext>
            </a:extLst>
          </p:cNvPr>
          <p:cNvSpPr/>
          <p:nvPr/>
        </p:nvSpPr>
        <p:spPr>
          <a:xfrm>
            <a:off x="6583680" y="1627632"/>
            <a:ext cx="5440680" cy="2212848"/>
          </a:xfrm>
          <a:prstGeom prst="roundRect">
            <a:avLst>
              <a:gd name="adj" fmla="val 2479"/>
            </a:avLst>
          </a:prstGeom>
          <a:solidFill>
            <a:srgbClr val="FFFFFF"/>
          </a:solidFill>
          <a:ln w="13970">
            <a:solidFill>
              <a:srgbClr val="6E3FA3"/>
            </a:solidFill>
            <a:prstDash val="solid"/>
          </a:ln>
        </p:spPr>
        <p:txBody>
          <a:bodyPr/>
          <a:lstStyle/>
          <a:p>
            <a:endParaRPr lang="en-US"/>
          </a:p>
        </p:txBody>
      </p:sp>
      <p:sp>
        <p:nvSpPr>
          <p:cNvPr id="9" name="Text 7"/>
          <p:cNvSpPr/>
          <p:nvPr/>
        </p:nvSpPr>
        <p:spPr>
          <a:xfrm>
            <a:off x="6839712" y="177393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Representational</a:t>
            </a:r>
            <a:endParaRPr lang="en-US" sz="2400" dirty="0"/>
          </a:p>
        </p:txBody>
      </p:sp>
      <p:sp>
        <p:nvSpPr>
          <p:cNvPr id="10" name="Text 8"/>
          <p:cNvSpPr/>
          <p:nvPr/>
        </p:nvSpPr>
        <p:spPr>
          <a:xfrm>
            <a:off x="6839712" y="221284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Messages, images, and information</a:t>
            </a:r>
            <a:endParaRPr lang="en-US" sz="2400" dirty="0"/>
          </a:p>
        </p:txBody>
      </p:sp>
      <p:sp>
        <p:nvSpPr>
          <p:cNvPr id="11" name="Shape 9">
            <a:extLst>
              <a:ext uri="{C183D7F6-B498-43B3-948B-1728B52AA6E4}">
                <adec:decorative xmlns:adec="http://schemas.microsoft.com/office/drawing/2017/decorative" val="1"/>
              </a:ext>
            </a:extLst>
          </p:cNvPr>
          <p:cNvSpPr/>
          <p:nvPr/>
        </p:nvSpPr>
        <p:spPr>
          <a:xfrm>
            <a:off x="640080" y="4187952"/>
            <a:ext cx="5440680" cy="2212848"/>
          </a:xfrm>
          <a:prstGeom prst="roundRect">
            <a:avLst>
              <a:gd name="adj" fmla="val 2479"/>
            </a:avLst>
          </a:prstGeom>
          <a:solidFill>
            <a:srgbClr val="FFFFFF"/>
          </a:solidFill>
          <a:ln w="13970">
            <a:solidFill>
              <a:srgbClr val="6E3FA3"/>
            </a:solidFill>
            <a:prstDash val="solid"/>
          </a:ln>
        </p:spPr>
        <p:txBody>
          <a:bodyPr/>
          <a:lstStyle/>
          <a:p>
            <a:endParaRPr lang="en-US"/>
          </a:p>
        </p:txBody>
      </p:sp>
      <p:sp>
        <p:nvSpPr>
          <p:cNvPr id="12" name="Text 10"/>
          <p:cNvSpPr/>
          <p:nvPr/>
        </p:nvSpPr>
        <p:spPr>
          <a:xfrm>
            <a:off x="896112" y="433425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Intersubjective</a:t>
            </a:r>
            <a:endParaRPr lang="en-US" sz="2400" dirty="0"/>
          </a:p>
        </p:txBody>
      </p:sp>
      <p:sp>
        <p:nvSpPr>
          <p:cNvPr id="13" name="Text 11"/>
          <p:cNvSpPr/>
          <p:nvPr/>
        </p:nvSpPr>
        <p:spPr>
          <a:xfrm>
            <a:off x="896112" y="477316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Daily interactions and relationships</a:t>
            </a:r>
            <a:endParaRPr lang="en-US" sz="2400" dirty="0"/>
          </a:p>
        </p:txBody>
      </p:sp>
      <p:sp>
        <p:nvSpPr>
          <p:cNvPr id="14" name="Shape 12">
            <a:extLst>
              <a:ext uri="{C183D7F6-B498-43B3-948B-1728B52AA6E4}">
                <adec:decorative xmlns:adec="http://schemas.microsoft.com/office/drawing/2017/decorative" val="1"/>
              </a:ext>
            </a:extLst>
          </p:cNvPr>
          <p:cNvSpPr/>
          <p:nvPr/>
        </p:nvSpPr>
        <p:spPr>
          <a:xfrm>
            <a:off x="6583680" y="4187952"/>
            <a:ext cx="5440680" cy="2212848"/>
          </a:xfrm>
          <a:prstGeom prst="roundRect">
            <a:avLst>
              <a:gd name="adj" fmla="val 2479"/>
            </a:avLst>
          </a:prstGeom>
          <a:solidFill>
            <a:srgbClr val="FFFFFF"/>
          </a:solidFill>
          <a:ln w="13970">
            <a:solidFill>
              <a:srgbClr val="6E3FA3"/>
            </a:solidFill>
            <a:prstDash val="solid"/>
          </a:ln>
        </p:spPr>
        <p:txBody>
          <a:bodyPr/>
          <a:lstStyle/>
          <a:p>
            <a:endParaRPr lang="en-US"/>
          </a:p>
        </p:txBody>
      </p:sp>
      <p:sp>
        <p:nvSpPr>
          <p:cNvPr id="15" name="Text 13"/>
          <p:cNvSpPr/>
          <p:nvPr/>
        </p:nvSpPr>
        <p:spPr>
          <a:xfrm>
            <a:off x="6839712" y="433425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Experiential</a:t>
            </a:r>
            <a:endParaRPr lang="en-US" sz="2400" dirty="0"/>
          </a:p>
        </p:txBody>
      </p:sp>
      <p:sp>
        <p:nvSpPr>
          <p:cNvPr id="16" name="Text 14"/>
          <p:cNvSpPr/>
          <p:nvPr/>
        </p:nvSpPr>
        <p:spPr>
          <a:xfrm>
            <a:off x="6839712" y="477316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Personal stories and lived experiences</a:t>
            </a:r>
            <a:endParaRPr lang="en-U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Narration: Dynamic positionality forces</a:t>
            </a:r>
            <a:endParaRPr lang="en-US" sz="900" dirty="0"/>
          </a:p>
        </p:txBody>
      </p:sp>
      <p:pic>
        <p:nvPicPr>
          <p:cNvPr id="3"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71876" y="320040"/>
            <a:ext cx="9817768" cy="6217920"/>
          </a:xfrm>
          <a:prstGeom prst="rect">
            <a:avLst/>
          </a:prstGeom>
        </p:spPr>
      </p:pic>
      <p:sp>
        <p:nvSpPr>
          <p:cNvPr id="4" name="Shape 1">
            <a:extLst>
              <a:ext uri="{C183D7F6-B498-43B3-948B-1728B52AA6E4}">
                <adec:decorative xmlns:adec="http://schemas.microsoft.com/office/drawing/2017/decorative" val="1"/>
              </a:ext>
            </a:extLst>
          </p:cNvPr>
          <p:cNvSpPr/>
          <p:nvPr/>
        </p:nvSpPr>
        <p:spPr>
          <a:xfrm>
            <a:off x="0" y="0"/>
            <a:ext cx="12188952" cy="6858000"/>
          </a:xfrm>
          <a:prstGeom prst="rect">
            <a:avLst/>
          </a:prstGeom>
          <a:solidFill>
            <a:srgbClr val="FBFAF6">
              <a:alpha val="86000"/>
            </a:srgbClr>
          </a:solidFill>
          <a:ln/>
        </p:spPr>
        <p:txBody>
          <a:bodyPr/>
          <a:lstStyle/>
          <a:p>
            <a:endParaRPr lang="en-US"/>
          </a:p>
        </p:txBody>
      </p:sp>
      <p:sp>
        <p:nvSpPr>
          <p:cNvPr id="5" name="Text 2"/>
          <p:cNvSpPr/>
          <p:nvPr/>
        </p:nvSpPr>
        <p:spPr>
          <a:xfrm>
            <a:off x="1463040" y="2103120"/>
            <a:ext cx="9235440" cy="2651760"/>
          </a:xfrm>
          <a:prstGeom prst="rect">
            <a:avLst/>
          </a:prstGeom>
          <a:noFill/>
          <a:ln/>
        </p:spPr>
        <p:txBody>
          <a:bodyPr wrap="square" rtlCol="0" anchor="ctr"/>
          <a:lstStyle/>
          <a:p>
            <a:pPr marL="0" indent="0" algn="ctr">
              <a:lnSpc>
                <a:spcPct val="125000"/>
              </a:lnSpc>
              <a:buNone/>
            </a:pPr>
            <a:r>
              <a:rPr lang="en-US" sz="3200" dirty="0">
                <a:solidFill>
                  <a:srgbClr val="20242E"/>
                </a:solidFill>
                <a:latin typeface="Arial" pitchFamily="34" charset="0"/>
                <a:ea typeface="Arial" pitchFamily="34" charset="-122"/>
                <a:cs typeface="Arial" pitchFamily="34" charset="-120"/>
              </a:rPr>
              <a:t>Within each arena, </a:t>
            </a:r>
            <a:r>
              <a:rPr lang="en-US" sz="3200" b="1" dirty="0">
                <a:solidFill>
                  <a:srgbClr val="0F766E"/>
                </a:solidFill>
                <a:latin typeface="Arial" pitchFamily="34" charset="0"/>
                <a:ea typeface="Arial" pitchFamily="34" charset="-122"/>
                <a:cs typeface="Arial" pitchFamily="34" charset="-120"/>
              </a:rPr>
              <a:t>dynamic positionality forces</a:t>
            </a:r>
            <a:r>
              <a:rPr lang="en-US" sz="3200" dirty="0">
                <a:solidFill>
                  <a:srgbClr val="20242E"/>
                </a:solidFill>
                <a:latin typeface="Arial" pitchFamily="34" charset="0"/>
                <a:ea typeface="Arial" pitchFamily="34" charset="-122"/>
                <a:cs typeface="Arial" pitchFamily="34" charset="-120"/>
              </a:rPr>
              <a:t> engage with the individual and shape their identification, expectations, and sense of belonging within their </a:t>
            </a:r>
            <a:r>
              <a:rPr lang="en-US" sz="3200" b="1" dirty="0">
                <a:solidFill>
                  <a:srgbClr val="0F766E"/>
                </a:solidFill>
                <a:latin typeface="Arial" pitchFamily="34" charset="0"/>
                <a:ea typeface="Arial" pitchFamily="34" charset="-122"/>
                <a:cs typeface="Arial" pitchFamily="34" charset="-120"/>
              </a:rPr>
              <a:t>social positions</a:t>
            </a:r>
            <a:r>
              <a:rPr lang="en-US" sz="3200" dirty="0">
                <a:solidFill>
                  <a:srgbClr val="20242E"/>
                </a:solidFill>
                <a:latin typeface="Arial" pitchFamily="34" charset="0"/>
                <a:ea typeface="Arial" pitchFamily="34" charset="-122"/>
                <a:cs typeface="Arial" pitchFamily="34" charset="-120"/>
              </a:rPr>
              <a:t>.</a:t>
            </a:r>
            <a:endParaRPr lang="en-US"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DYNAMIC POSITIONALITY FORCES</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DYNAMIC POSITIONALITY FORCES</a:t>
            </a:r>
            <a:endParaRPr lang="en-US" sz="2400" dirty="0"/>
          </a:p>
        </p:txBody>
      </p:sp>
      <p:pic>
        <p:nvPicPr>
          <p:cNvPr id="4" name="Image 0" descr="Same diagram; in the live demo all four arenas pulse to introduce the dynamic positionality forces."/>
          <p:cNvPicPr>
            <a:picLocks noChangeAspect="1"/>
          </p:cNvPicPr>
          <p:nvPr/>
        </p:nvPicPr>
        <p:blipFill>
          <a:blip r:embed="rId3"/>
          <a:stretch>
            <a:fillRect/>
          </a:stretch>
        </p:blipFill>
        <p:spPr>
          <a:xfrm>
            <a:off x="1244065" y="502920"/>
            <a:ext cx="9673389" cy="612648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Narration: Pulls</a:t>
            </a:r>
            <a:endParaRPr lang="en-US" sz="900" dirty="0"/>
          </a:p>
        </p:txBody>
      </p:sp>
      <p:pic>
        <p:nvPicPr>
          <p:cNvPr id="3" name="Image 0" descr="Faded model diagram behind the narration sentence."/>
          <p:cNvPicPr>
            <a:picLocks noChangeAspect="1"/>
          </p:cNvPicPr>
          <p:nvPr/>
        </p:nvPicPr>
        <p:blipFill>
          <a:blip r:embed="rId3"/>
          <a:stretch>
            <a:fillRect/>
          </a:stretch>
        </p:blipFill>
        <p:spPr>
          <a:xfrm>
            <a:off x="1171876" y="320040"/>
            <a:ext cx="9817768" cy="6217920"/>
          </a:xfrm>
          <a:prstGeom prst="rect">
            <a:avLst/>
          </a:prstGeom>
        </p:spPr>
      </p:pic>
      <p:sp>
        <p:nvSpPr>
          <p:cNvPr id="4" name="Shape 1">
            <a:extLst>
              <a:ext uri="{C183D7F6-B498-43B3-948B-1728B52AA6E4}">
                <adec:decorative xmlns:adec="http://schemas.microsoft.com/office/drawing/2017/decorative" val="1"/>
              </a:ext>
            </a:extLst>
          </p:cNvPr>
          <p:cNvSpPr/>
          <p:nvPr/>
        </p:nvSpPr>
        <p:spPr>
          <a:xfrm>
            <a:off x="0" y="0"/>
            <a:ext cx="12188952" cy="6858000"/>
          </a:xfrm>
          <a:prstGeom prst="rect">
            <a:avLst/>
          </a:prstGeom>
          <a:solidFill>
            <a:srgbClr val="FBFAF6">
              <a:alpha val="86000"/>
            </a:srgbClr>
          </a:solidFill>
          <a:ln/>
        </p:spPr>
        <p:txBody>
          <a:bodyPr/>
          <a:lstStyle/>
          <a:p>
            <a:endParaRPr lang="en-US"/>
          </a:p>
        </p:txBody>
      </p:sp>
      <p:sp>
        <p:nvSpPr>
          <p:cNvPr id="5" name="Text 2"/>
          <p:cNvSpPr/>
          <p:nvPr/>
        </p:nvSpPr>
        <p:spPr>
          <a:xfrm>
            <a:off x="1463040" y="2103120"/>
            <a:ext cx="9235440" cy="2651760"/>
          </a:xfrm>
          <a:prstGeom prst="rect">
            <a:avLst/>
          </a:prstGeom>
          <a:noFill/>
          <a:ln/>
        </p:spPr>
        <p:txBody>
          <a:bodyPr wrap="square" rtlCol="0" anchor="ctr"/>
          <a:lstStyle/>
          <a:p>
            <a:pPr marL="0" indent="0" algn="ctr">
              <a:lnSpc>
                <a:spcPct val="125000"/>
              </a:lnSpc>
              <a:buNone/>
            </a:pPr>
            <a:r>
              <a:rPr lang="en-US" sz="3200" b="1" dirty="0">
                <a:solidFill>
                  <a:srgbClr val="E03157"/>
                </a:solidFill>
                <a:latin typeface="Arial" pitchFamily="34" charset="0"/>
                <a:ea typeface="Arial" pitchFamily="34" charset="-122"/>
                <a:cs typeface="Arial" pitchFamily="34" charset="-120"/>
              </a:rPr>
              <a:t>Pulls</a:t>
            </a:r>
            <a:r>
              <a:rPr lang="en-US" sz="3200" dirty="0">
                <a:solidFill>
                  <a:srgbClr val="20242E"/>
                </a:solidFill>
                <a:latin typeface="Arial" pitchFamily="34" charset="0"/>
                <a:ea typeface="Arial" pitchFamily="34" charset="-122"/>
                <a:cs typeface="Arial" pitchFamily="34" charset="-120"/>
              </a:rPr>
              <a:t> stretch </a:t>
            </a:r>
            <a:r>
              <a:rPr lang="en-US" sz="3200" b="1" dirty="0">
                <a:solidFill>
                  <a:srgbClr val="0F766E"/>
                </a:solidFill>
                <a:latin typeface="Arial" pitchFamily="34" charset="0"/>
                <a:ea typeface="Arial" pitchFamily="34" charset="-122"/>
                <a:cs typeface="Arial" pitchFamily="34" charset="-120"/>
              </a:rPr>
              <a:t>positionality</a:t>
            </a:r>
            <a:r>
              <a:rPr lang="en-US" sz="3200" dirty="0">
                <a:solidFill>
                  <a:srgbClr val="20242E"/>
                </a:solidFill>
                <a:latin typeface="Arial" pitchFamily="34" charset="0"/>
                <a:ea typeface="Arial" pitchFamily="34" charset="-122"/>
                <a:cs typeface="Arial" pitchFamily="34" charset="-120"/>
              </a:rPr>
              <a:t> toward those </a:t>
            </a:r>
            <a:r>
              <a:rPr lang="en-US" sz="3200" b="1" dirty="0">
                <a:solidFill>
                  <a:srgbClr val="9E1B3B"/>
                </a:solidFill>
                <a:latin typeface="Arial" pitchFamily="34" charset="0"/>
                <a:ea typeface="Arial" pitchFamily="34" charset="-122"/>
                <a:cs typeface="Arial" pitchFamily="34" charset="-120"/>
              </a:rPr>
              <a:t>dominant deficit narratives</a:t>
            </a:r>
            <a:r>
              <a:rPr lang="en-US" sz="3200" dirty="0">
                <a:solidFill>
                  <a:srgbClr val="20242E"/>
                </a:solidFill>
                <a:latin typeface="Arial" pitchFamily="34" charset="0"/>
                <a:ea typeface="Arial" pitchFamily="34" charset="-122"/>
                <a:cs typeface="Arial" pitchFamily="34" charset="-120"/>
              </a:rPr>
              <a:t> …</a:t>
            </a:r>
            <a:endParaRPr lang="en-US" sz="3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PULLS · ORGANIZATIONAL FIRST</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1300" b="1" kern="0" spc="300" dirty="0">
                <a:solidFill>
                  <a:srgbClr val="6E3FA3"/>
                </a:solidFill>
                <a:latin typeface="Arial" pitchFamily="34" charset="0"/>
                <a:ea typeface="Arial" pitchFamily="34" charset="-122"/>
                <a:cs typeface="Arial" pitchFamily="34" charset="-120"/>
              </a:rPr>
              <a:t>PULLS · ORGANIZATIONAL FIRST</a:t>
            </a:r>
            <a:endParaRPr lang="en-US" sz="1300" dirty="0"/>
          </a:p>
        </p:txBody>
      </p:sp>
      <p:pic>
        <p:nvPicPr>
          <p:cNvPr id="4" name="Image 0" descr="Organizational arena pulls: its band turns red and thick, the membrane stretches toward Organizational, a red Pulling pill appears, and the nearby deficit box glows."/>
          <p:cNvPicPr>
            <a:picLocks noChangeAspect="1"/>
          </p:cNvPicPr>
          <p:nvPr/>
        </p:nvPicPr>
        <p:blipFill>
          <a:blip r:embed="rId3"/>
          <a:stretch>
            <a:fillRect/>
          </a:stretch>
        </p:blipFill>
        <p:spPr>
          <a:xfrm>
            <a:off x="1244065" y="502920"/>
            <a:ext cx="9673389" cy="61264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Title: Elastic Positionality — Dynamic Forces and Salience Exploration Tool</a:t>
            </a:r>
            <a:endParaRPr lang="en-US" sz="900" dirty="0"/>
          </a:p>
        </p:txBody>
      </p:sp>
      <p:sp>
        <p:nvSpPr>
          <p:cNvPr id="3" name="Text 1"/>
          <p:cNvSpPr/>
          <p:nvPr/>
        </p:nvSpPr>
        <p:spPr>
          <a:xfrm>
            <a:off x="822960" y="1371600"/>
            <a:ext cx="10515600" cy="365760"/>
          </a:xfrm>
          <a:prstGeom prst="rect">
            <a:avLst/>
          </a:prstGeom>
          <a:noFill/>
          <a:ln/>
        </p:spPr>
        <p:txBody>
          <a:bodyPr wrap="square" rtlCol="0" anchor="ctr"/>
          <a:lstStyle/>
          <a:p>
            <a:pPr marL="0" indent="0">
              <a:buNone/>
            </a:pPr>
            <a:r>
              <a:rPr lang="en-US" sz="2400" b="1" kern="0" spc="500" dirty="0">
                <a:solidFill>
                  <a:srgbClr val="B9A6D6"/>
                </a:solidFill>
                <a:latin typeface="Arial" pitchFamily="34" charset="0"/>
                <a:ea typeface="Arial" pitchFamily="34" charset="-122"/>
                <a:cs typeface="Arial" pitchFamily="34" charset="-120"/>
              </a:rPr>
              <a:t>A THEORY TO PRAXIS MODEL</a:t>
            </a:r>
            <a:endParaRPr lang="en-US" sz="2400" dirty="0"/>
          </a:p>
        </p:txBody>
      </p:sp>
      <p:sp>
        <p:nvSpPr>
          <p:cNvPr id="4" name="Text 2"/>
          <p:cNvSpPr/>
          <p:nvPr/>
        </p:nvSpPr>
        <p:spPr>
          <a:xfrm>
            <a:off x="777240" y="1737360"/>
            <a:ext cx="10607040" cy="1005840"/>
          </a:xfrm>
          <a:prstGeom prst="rect">
            <a:avLst/>
          </a:prstGeom>
          <a:noFill/>
          <a:ln/>
        </p:spPr>
        <p:txBody>
          <a:bodyPr wrap="square" rtlCol="0" anchor="ctr"/>
          <a:lstStyle/>
          <a:p>
            <a:pPr marL="0" indent="0">
              <a:buNone/>
            </a:pPr>
            <a:r>
              <a:rPr lang="en-US" sz="5200" b="1" dirty="0">
                <a:solidFill>
                  <a:srgbClr val="FFFFFF"/>
                </a:solidFill>
                <a:latin typeface="Arial" pitchFamily="34" charset="0"/>
                <a:ea typeface="Arial" pitchFamily="34" charset="-122"/>
                <a:cs typeface="Arial" pitchFamily="34" charset="-120"/>
              </a:rPr>
              <a:t>Elastic </a:t>
            </a:r>
            <a:r>
              <a:rPr lang="en-US" sz="6000" b="1" dirty="0">
                <a:solidFill>
                  <a:srgbClr val="FFFFFF"/>
                </a:solidFill>
                <a:latin typeface="Arial" pitchFamily="34" charset="0"/>
                <a:ea typeface="Arial" pitchFamily="34" charset="-122"/>
                <a:cs typeface="Arial" pitchFamily="34" charset="-120"/>
              </a:rPr>
              <a:t>Positionality</a:t>
            </a:r>
            <a:endParaRPr lang="en-US" sz="6000" dirty="0"/>
          </a:p>
        </p:txBody>
      </p:sp>
      <p:sp>
        <p:nvSpPr>
          <p:cNvPr id="5" name="Text 3"/>
          <p:cNvSpPr/>
          <p:nvPr/>
        </p:nvSpPr>
        <p:spPr>
          <a:xfrm>
            <a:off x="822960" y="2943077"/>
            <a:ext cx="10515600" cy="640080"/>
          </a:xfrm>
          <a:prstGeom prst="rect">
            <a:avLst/>
          </a:prstGeom>
          <a:noFill/>
          <a:ln/>
        </p:spPr>
        <p:txBody>
          <a:bodyPr wrap="square" rtlCol="0" anchor="ctr"/>
          <a:lstStyle/>
          <a:p>
            <a:pPr marL="0" indent="0">
              <a:buNone/>
            </a:pPr>
            <a:r>
              <a:rPr lang="en-US" sz="4400" dirty="0">
                <a:solidFill>
                  <a:srgbClr val="E7E2F0"/>
                </a:solidFill>
                <a:latin typeface="Arial" pitchFamily="34" charset="0"/>
                <a:ea typeface="Arial" pitchFamily="34" charset="-122"/>
                <a:cs typeface="Arial" pitchFamily="34" charset="-120"/>
              </a:rPr>
              <a:t>Dynamic Forces and Salience </a:t>
            </a:r>
          </a:p>
          <a:p>
            <a:pPr marL="0" indent="0">
              <a:buNone/>
            </a:pPr>
            <a:r>
              <a:rPr lang="en-US" sz="4400" dirty="0">
                <a:solidFill>
                  <a:srgbClr val="E7E2F0"/>
                </a:solidFill>
                <a:latin typeface="Arial" pitchFamily="34" charset="0"/>
                <a:ea typeface="Arial" pitchFamily="34" charset="-122"/>
                <a:cs typeface="Arial" pitchFamily="34" charset="-120"/>
              </a:rPr>
              <a:t>Exploration Tool</a:t>
            </a:r>
            <a:endParaRPr lang="en-US" sz="4400" dirty="0"/>
          </a:p>
        </p:txBody>
      </p:sp>
      <p:sp>
        <p:nvSpPr>
          <p:cNvPr id="6" name="Shape 4">
            <a:extLst>
              <a:ext uri="{C183D7F6-B498-43B3-948B-1728B52AA6E4}">
                <adec:decorative xmlns:adec="http://schemas.microsoft.com/office/drawing/2017/decorative" val="1"/>
              </a:ext>
            </a:extLst>
          </p:cNvPr>
          <p:cNvSpPr/>
          <p:nvPr/>
        </p:nvSpPr>
        <p:spPr>
          <a:xfrm rot="-1440000">
            <a:off x="8732520" y="566928"/>
            <a:ext cx="2880360" cy="1691640"/>
          </a:xfrm>
          <a:prstGeom prst="ellipse">
            <a:avLst/>
          </a:prstGeom>
          <a:solidFill>
            <a:srgbClr val="000000">
              <a:alpha val="0"/>
            </a:srgbClr>
          </a:solidFill>
          <a:ln w="25400">
            <a:solidFill>
              <a:srgbClr val="9E1B3B"/>
            </a:solidFill>
            <a:prstDash val="solid"/>
          </a:ln>
        </p:spPr>
        <p:txBody>
          <a:bodyPr/>
          <a:lstStyle/>
          <a:p>
            <a:endParaRPr lang="en-US"/>
          </a:p>
        </p:txBody>
      </p:sp>
      <p:sp>
        <p:nvSpPr>
          <p:cNvPr id="7" name="Shape 5">
            <a:extLst>
              <a:ext uri="{C183D7F6-B498-43B3-948B-1728B52AA6E4}">
                <adec:decorative xmlns:adec="http://schemas.microsoft.com/office/drawing/2017/decorative" val="1"/>
              </a:ext>
            </a:extLst>
          </p:cNvPr>
          <p:cNvSpPr/>
          <p:nvPr/>
        </p:nvSpPr>
        <p:spPr>
          <a:xfrm rot="840000">
            <a:off x="9006840" y="1234440"/>
            <a:ext cx="2606040" cy="2240280"/>
          </a:xfrm>
          <a:prstGeom prst="roundRect">
            <a:avLst>
              <a:gd name="adj" fmla="val 44898"/>
            </a:avLst>
          </a:prstGeom>
          <a:solidFill>
            <a:srgbClr val="000000">
              <a:alpha val="0"/>
            </a:srgbClr>
          </a:solidFill>
          <a:ln w="25400">
            <a:solidFill>
              <a:srgbClr val="0F766E"/>
            </a:solidFill>
            <a:prstDash val="solid"/>
          </a:ln>
        </p:spPr>
        <p:txBody>
          <a:bodyPr/>
          <a:lstStyle/>
          <a:p>
            <a:endParaRPr lang="en-US"/>
          </a:p>
        </p:txBody>
      </p:sp>
      <p:sp>
        <p:nvSpPr>
          <p:cNvPr id="8" name="Shape 6">
            <a:extLst>
              <a:ext uri="{C183D7F6-B498-43B3-948B-1728B52AA6E4}">
                <adec:decorative xmlns:adec="http://schemas.microsoft.com/office/drawing/2017/decorative" val="1"/>
              </a:ext>
            </a:extLst>
          </p:cNvPr>
          <p:cNvSpPr/>
          <p:nvPr/>
        </p:nvSpPr>
        <p:spPr>
          <a:xfrm>
            <a:off x="9372600" y="868680"/>
            <a:ext cx="1600200" cy="1600200"/>
          </a:xfrm>
          <a:prstGeom prst="ellipse">
            <a:avLst/>
          </a:prstGeom>
          <a:solidFill>
            <a:srgbClr val="000000">
              <a:alpha val="0"/>
            </a:srgbClr>
          </a:solidFill>
          <a:ln w="25400">
            <a:solidFill>
              <a:srgbClr val="E03157"/>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rot="1560000">
            <a:off x="10195560" y="1600200"/>
            <a:ext cx="1371600" cy="2103120"/>
          </a:xfrm>
          <a:prstGeom prst="ellipse">
            <a:avLst/>
          </a:prstGeom>
          <a:solidFill>
            <a:srgbClr val="000000">
              <a:alpha val="0"/>
            </a:srgbClr>
          </a:solidFill>
          <a:ln w="25400">
            <a:solidFill>
              <a:srgbClr val="B8860B"/>
            </a:solidFill>
            <a:prstDash val="solid"/>
          </a:ln>
        </p:spPr>
        <p:txBody>
          <a:bodyPr/>
          <a:lstStyle/>
          <a:p>
            <a:endParaRPr lang="en-US"/>
          </a:p>
        </p:txBody>
      </p:sp>
      <p:sp>
        <p:nvSpPr>
          <p:cNvPr id="10" name="Shape 8">
            <a:extLst>
              <a:ext uri="{C183D7F6-B498-43B3-948B-1728B52AA6E4}">
                <adec:decorative xmlns:adec="http://schemas.microsoft.com/office/drawing/2017/decorative" val="1"/>
              </a:ext>
            </a:extLst>
          </p:cNvPr>
          <p:cNvSpPr/>
          <p:nvPr/>
        </p:nvSpPr>
        <p:spPr>
          <a:xfrm rot="-840000">
            <a:off x="8823960" y="2057400"/>
            <a:ext cx="2331720" cy="1280160"/>
          </a:xfrm>
          <a:prstGeom prst="ellipse">
            <a:avLst/>
          </a:prstGeom>
          <a:solidFill>
            <a:srgbClr val="000000">
              <a:alpha val="0"/>
            </a:srgbClr>
          </a:solidFill>
          <a:ln w="25400">
            <a:solidFill>
              <a:srgbClr val="1E9E5A"/>
            </a:solidFill>
            <a:prstDash val="solid"/>
          </a:ln>
        </p:spPr>
        <p:txBody>
          <a:bodyPr/>
          <a:lstStyle/>
          <a:p>
            <a:endParaRPr lang="en-US"/>
          </a:p>
        </p:txBody>
      </p:sp>
      <p:sp>
        <p:nvSpPr>
          <p:cNvPr id="11" name="Shape 9">
            <a:extLst>
              <a:ext uri="{C183D7F6-B498-43B3-948B-1728B52AA6E4}">
                <adec:decorative xmlns:adec="http://schemas.microsoft.com/office/drawing/2017/decorative" val="1"/>
              </a:ext>
            </a:extLst>
          </p:cNvPr>
          <p:cNvSpPr/>
          <p:nvPr/>
        </p:nvSpPr>
        <p:spPr>
          <a:xfrm>
            <a:off x="10012680" y="2743200"/>
            <a:ext cx="1143000" cy="1143000"/>
          </a:xfrm>
          <a:prstGeom prst="ellipse">
            <a:avLst/>
          </a:prstGeom>
          <a:solidFill>
            <a:srgbClr val="000000">
              <a:alpha val="0"/>
            </a:srgbClr>
          </a:solidFill>
          <a:ln w="25400">
            <a:solidFill>
              <a:srgbClr val="2563EB"/>
            </a:solidFill>
            <a:prstDash val="solid"/>
          </a:ln>
        </p:spPr>
        <p:txBody>
          <a:bodyPr/>
          <a:lstStyle/>
          <a:p>
            <a:endParaRPr lang="en-US"/>
          </a:p>
        </p:txBody>
      </p:sp>
      <p:sp>
        <p:nvSpPr>
          <p:cNvPr id="12" name="Shape 10">
            <a:extLst>
              <a:ext uri="{C183D7F6-B498-43B3-948B-1728B52AA6E4}">
                <adec:decorative xmlns:adec="http://schemas.microsoft.com/office/drawing/2017/decorative" val="1"/>
              </a:ext>
            </a:extLst>
          </p:cNvPr>
          <p:cNvSpPr/>
          <p:nvPr/>
        </p:nvSpPr>
        <p:spPr>
          <a:xfrm rot="2280000">
            <a:off x="8549640" y="1417320"/>
            <a:ext cx="1234440" cy="1874520"/>
          </a:xfrm>
          <a:prstGeom prst="ellipse">
            <a:avLst/>
          </a:prstGeom>
          <a:solidFill>
            <a:srgbClr val="000000">
              <a:alpha val="0"/>
            </a:srgbClr>
          </a:solidFill>
          <a:ln w="25400">
            <a:solidFill>
              <a:srgbClr val="6E3FA3"/>
            </a:solidFill>
            <a:prstDash val="solid"/>
          </a:ln>
        </p:spPr>
        <p:txBody>
          <a:bodyPr/>
          <a:lstStyle/>
          <a:p>
            <a:endParaRPr lang="en-US"/>
          </a:p>
        </p:txBody>
      </p:sp>
      <p:sp>
        <p:nvSpPr>
          <p:cNvPr id="13" name="Text 11"/>
          <p:cNvSpPr/>
          <p:nvPr/>
        </p:nvSpPr>
        <p:spPr>
          <a:xfrm>
            <a:off x="822960" y="4281777"/>
            <a:ext cx="10515600" cy="1051560"/>
          </a:xfrm>
          <a:prstGeom prst="rect">
            <a:avLst/>
          </a:prstGeom>
          <a:noFill/>
          <a:ln/>
        </p:spPr>
        <p:txBody>
          <a:bodyPr wrap="square" rtlCol="0" anchor="ctr"/>
          <a:lstStyle/>
          <a:p>
            <a:pPr marL="0" indent="0">
              <a:lnSpc>
                <a:spcPct val="128000"/>
              </a:lnSpc>
              <a:buNone/>
            </a:pPr>
            <a:r>
              <a:rPr lang="en-US" b="1" dirty="0">
                <a:solidFill>
                  <a:srgbClr val="C9C3D6"/>
                </a:solidFill>
                <a:latin typeface="Arial" pitchFamily="34" charset="0"/>
                <a:ea typeface="Arial" pitchFamily="34" charset="-122"/>
                <a:cs typeface="Arial" pitchFamily="34" charset="-120"/>
              </a:rPr>
              <a:t>This tool is designed to assist higher-education student services in understanding the forces that act on multiply marginalized students — and whether their own practice feeds dominant deficit narratives or reinforces the counter-narratives that empower students’ agency and welcomes their whole selves.</a:t>
            </a:r>
            <a:endParaRPr lang="en-US" dirty="0"/>
          </a:p>
        </p:txBody>
      </p:sp>
      <p:sp>
        <p:nvSpPr>
          <p:cNvPr id="14" name="Text 12"/>
          <p:cNvSpPr/>
          <p:nvPr/>
        </p:nvSpPr>
        <p:spPr>
          <a:xfrm>
            <a:off x="822960" y="5853451"/>
            <a:ext cx="10515600" cy="731520"/>
          </a:xfrm>
          <a:prstGeom prst="rect">
            <a:avLst/>
          </a:prstGeom>
          <a:noFill/>
          <a:ln/>
        </p:spPr>
        <p:txBody>
          <a:bodyPr wrap="square" rtlCol="0" anchor="ctr"/>
          <a:lstStyle/>
          <a:p>
            <a:pPr marL="0" indent="0">
              <a:buNone/>
            </a:pPr>
            <a:r>
              <a:rPr lang="en-US" b="1" dirty="0">
                <a:solidFill>
                  <a:srgbClr val="C9C3D6"/>
                </a:solidFill>
                <a:latin typeface="Arial" pitchFamily="34" charset="0"/>
                <a:ea typeface="Arial" pitchFamily="34" charset="-122"/>
                <a:cs typeface="Arial" pitchFamily="34" charset="-120"/>
              </a:rPr>
              <a:t>To use the interactive model: drag each </a:t>
            </a:r>
            <a:r>
              <a:rPr lang="en-US" b="1" dirty="0">
                <a:solidFill>
                  <a:srgbClr val="C026D3"/>
                </a:solidFill>
                <a:latin typeface="Arial" pitchFamily="34" charset="0"/>
                <a:ea typeface="Arial" pitchFamily="34" charset="-122"/>
                <a:cs typeface="Arial" pitchFamily="34" charset="-120"/>
              </a:rPr>
              <a:t>societal arena’s</a:t>
            </a:r>
            <a:r>
              <a:rPr lang="en-US" b="1" dirty="0">
                <a:solidFill>
                  <a:srgbClr val="C9C3D6"/>
                </a:solidFill>
                <a:latin typeface="Arial" pitchFamily="34" charset="0"/>
                <a:ea typeface="Arial" pitchFamily="34" charset="-122"/>
                <a:cs typeface="Arial" pitchFamily="34" charset="-120"/>
              </a:rPr>
              <a:t> </a:t>
            </a:r>
            <a:r>
              <a:rPr lang="en-US" b="1" dirty="0">
                <a:solidFill>
                  <a:srgbClr val="E03157"/>
                </a:solidFill>
                <a:latin typeface="Arial" pitchFamily="34" charset="0"/>
                <a:ea typeface="Arial" pitchFamily="34" charset="-122"/>
                <a:cs typeface="Arial" pitchFamily="34" charset="-120"/>
              </a:rPr>
              <a:t>pulls</a:t>
            </a:r>
            <a:r>
              <a:rPr lang="en-US" b="1" dirty="0">
                <a:solidFill>
                  <a:srgbClr val="C9C3D6"/>
                </a:solidFill>
                <a:latin typeface="Arial" pitchFamily="34" charset="0"/>
                <a:ea typeface="Arial" pitchFamily="34" charset="-122"/>
                <a:cs typeface="Arial" pitchFamily="34" charset="-120"/>
              </a:rPr>
              <a:t>, </a:t>
            </a:r>
            <a:r>
              <a:rPr lang="en-US" b="1" dirty="0">
                <a:solidFill>
                  <a:srgbClr val="B8860B"/>
                </a:solidFill>
                <a:latin typeface="Arial" pitchFamily="34" charset="0"/>
                <a:ea typeface="Arial" pitchFamily="34" charset="-122"/>
                <a:cs typeface="Arial" pitchFamily="34" charset="-120"/>
              </a:rPr>
              <a:t>reinforcers</a:t>
            </a:r>
            <a:r>
              <a:rPr lang="en-US" b="1" dirty="0">
                <a:solidFill>
                  <a:srgbClr val="C9C3D6"/>
                </a:solidFill>
                <a:latin typeface="Arial" pitchFamily="34" charset="0"/>
                <a:ea typeface="Arial" pitchFamily="34" charset="-122"/>
                <a:cs typeface="Arial" pitchFamily="34" charset="-120"/>
              </a:rPr>
              <a:t>, and </a:t>
            </a:r>
            <a:r>
              <a:rPr lang="en-US" b="1" dirty="0">
                <a:solidFill>
                  <a:srgbClr val="1E9E5A"/>
                </a:solidFill>
                <a:latin typeface="Arial" pitchFamily="34" charset="0"/>
                <a:ea typeface="Arial" pitchFamily="34" charset="-122"/>
                <a:cs typeface="Arial" pitchFamily="34" charset="-120"/>
              </a:rPr>
              <a:t>pushes</a:t>
            </a:r>
            <a:r>
              <a:rPr lang="en-US" b="1" dirty="0">
                <a:solidFill>
                  <a:srgbClr val="C9C3D6"/>
                </a:solidFill>
                <a:latin typeface="Arial" pitchFamily="34" charset="0"/>
                <a:ea typeface="Arial" pitchFamily="34" charset="-122"/>
                <a:cs typeface="Arial" pitchFamily="34" charset="-120"/>
              </a:rPr>
              <a:t> sliders and watch </a:t>
            </a:r>
            <a:r>
              <a:rPr lang="en-US" b="1" dirty="0">
                <a:solidFill>
                  <a:srgbClr val="2DD4BF"/>
                </a:solidFill>
                <a:latin typeface="Arial" pitchFamily="34" charset="0"/>
                <a:ea typeface="Arial" pitchFamily="34" charset="-122"/>
                <a:cs typeface="Arial" pitchFamily="34" charset="-120"/>
              </a:rPr>
              <a:t>positionality</a:t>
            </a:r>
            <a:r>
              <a:rPr lang="en-US" b="1" dirty="0">
                <a:solidFill>
                  <a:srgbClr val="C9C3D6"/>
                </a:solidFill>
                <a:latin typeface="Arial" pitchFamily="34" charset="0"/>
                <a:ea typeface="Arial" pitchFamily="34" charset="-122"/>
                <a:cs typeface="Arial" pitchFamily="34" charset="-120"/>
              </a:rPr>
              <a:t> and </a:t>
            </a:r>
            <a:r>
              <a:rPr lang="en-US" b="1" dirty="0">
                <a:solidFill>
                  <a:srgbClr val="60A5FA"/>
                </a:solidFill>
                <a:latin typeface="Arial" pitchFamily="34" charset="0"/>
                <a:ea typeface="Arial" pitchFamily="34" charset="-122"/>
                <a:cs typeface="Arial" pitchFamily="34" charset="-120"/>
              </a:rPr>
              <a:t>salience</a:t>
            </a:r>
            <a:r>
              <a:rPr lang="en-US" b="1" dirty="0">
                <a:solidFill>
                  <a:srgbClr val="C9C3D6"/>
                </a:solidFill>
                <a:latin typeface="Arial" pitchFamily="34" charset="0"/>
                <a:ea typeface="Arial" pitchFamily="34" charset="-122"/>
                <a:cs typeface="Arial" pitchFamily="34" charset="-120"/>
              </a:rPr>
              <a:t> respond; type real examples in each </a:t>
            </a:r>
            <a:r>
              <a:rPr lang="en-US" b="1" dirty="0">
                <a:solidFill>
                  <a:srgbClr val="C026D3"/>
                </a:solidFill>
                <a:latin typeface="Arial" pitchFamily="34" charset="0"/>
                <a:ea typeface="Arial" pitchFamily="34" charset="-122"/>
                <a:cs typeface="Arial" pitchFamily="34" charset="-120"/>
              </a:rPr>
              <a:t>societal arena’s</a:t>
            </a:r>
            <a:r>
              <a:rPr lang="en-US" b="1" dirty="0">
                <a:solidFill>
                  <a:srgbClr val="C9C3D6"/>
                </a:solidFill>
                <a:latin typeface="Arial" pitchFamily="34" charset="0"/>
                <a:ea typeface="Arial" pitchFamily="34" charset="-122"/>
                <a:cs typeface="Arial" pitchFamily="34" charset="-120"/>
              </a:rPr>
              <a:t> boxes.</a:t>
            </a:r>
            <a:endParaRPr lang="en-US" b="1"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PULLS · ALL ARENAS</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1300" b="1" kern="0" spc="300" dirty="0">
                <a:solidFill>
                  <a:srgbClr val="6E3FA3"/>
                </a:solidFill>
                <a:latin typeface="Arial" pitchFamily="34" charset="0"/>
                <a:ea typeface="Arial" pitchFamily="34" charset="-122"/>
                <a:cs typeface="Arial" pitchFamily="34" charset="-120"/>
              </a:rPr>
              <a:t>PULLS · ALL ARENAS</a:t>
            </a:r>
            <a:endParaRPr lang="en-US" sz="1300" dirty="0"/>
          </a:p>
        </p:txBody>
      </p:sp>
      <p:pic>
        <p:nvPicPr>
          <p:cNvPr id="4" name="Image 0" descr="All four bands red and pulling; the membrane is distorted in four directions; salience is low."/>
          <p:cNvPicPr>
            <a:picLocks noChangeAspect="1"/>
          </p:cNvPicPr>
          <p:nvPr/>
        </p:nvPicPr>
        <p:blipFill>
          <a:blip r:embed="rId3"/>
          <a:stretch>
            <a:fillRect/>
          </a:stretch>
        </p:blipFill>
        <p:spPr>
          <a:xfrm>
            <a:off x="1244065" y="502920"/>
            <a:ext cx="9673389" cy="612648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Positionality Pulls — examples</a:t>
            </a:r>
            <a:endParaRPr lang="en-US" sz="900" dirty="0"/>
          </a:p>
        </p:txBody>
      </p:sp>
      <p:sp>
        <p:nvSpPr>
          <p:cNvPr id="3" name="Text 1"/>
          <p:cNvSpPr/>
          <p:nvPr/>
        </p:nvSpPr>
        <p:spPr>
          <a:xfrm>
            <a:off x="640080" y="292608"/>
            <a:ext cx="10881360" cy="658368"/>
          </a:xfrm>
          <a:prstGeom prst="rect">
            <a:avLst/>
          </a:prstGeom>
          <a:noFill/>
          <a:ln/>
        </p:spPr>
        <p:txBody>
          <a:bodyPr wrap="square" rtlCol="0" anchor="ctr"/>
          <a:lstStyle/>
          <a:p>
            <a:pPr marL="0" indent="0">
              <a:buNone/>
            </a:pPr>
            <a:r>
              <a:rPr lang="en-US" sz="3200" b="1" dirty="0">
                <a:solidFill>
                  <a:srgbClr val="E03157"/>
                </a:solidFill>
                <a:latin typeface="Arial" pitchFamily="34" charset="0"/>
                <a:ea typeface="Arial" pitchFamily="34" charset="-122"/>
                <a:cs typeface="Arial" pitchFamily="34" charset="-120"/>
              </a:rPr>
              <a:t>Positionality Pulls</a:t>
            </a:r>
            <a:endParaRPr lang="en-US" sz="3200" dirty="0"/>
          </a:p>
        </p:txBody>
      </p:sp>
      <p:sp>
        <p:nvSpPr>
          <p:cNvPr id="4" name="Text 2"/>
          <p:cNvSpPr/>
          <p:nvPr/>
        </p:nvSpPr>
        <p:spPr>
          <a:xfrm>
            <a:off x="676656" y="950976"/>
            <a:ext cx="10789920" cy="384048"/>
          </a:xfrm>
          <a:prstGeom prst="rect">
            <a:avLst/>
          </a:prstGeom>
          <a:noFill/>
          <a:ln/>
        </p:spPr>
        <p:txBody>
          <a:bodyPr wrap="square" rtlCol="0" anchor="ctr"/>
          <a:lstStyle/>
          <a:p>
            <a:pPr marL="0" indent="0">
              <a:buNone/>
            </a:pPr>
            <a:r>
              <a:rPr lang="en-US" sz="2400" i="1" dirty="0">
                <a:solidFill>
                  <a:srgbClr val="5C6473"/>
                </a:solidFill>
                <a:latin typeface="Arial" pitchFamily="34" charset="0"/>
                <a:ea typeface="Arial" pitchFamily="34" charset="-122"/>
                <a:cs typeface="Arial" pitchFamily="34" charset="-120"/>
              </a:rPr>
              <a:t>Negative forces that drag students toward deficit narratives.</a:t>
            </a:r>
            <a:endParaRPr lang="en-US" sz="2400" dirty="0"/>
          </a:p>
        </p:txBody>
      </p:sp>
      <p:sp>
        <p:nvSpPr>
          <p:cNvPr id="5" name="Shape 3">
            <a:extLst>
              <a:ext uri="{C183D7F6-B498-43B3-948B-1728B52AA6E4}">
                <adec:decorative xmlns:adec="http://schemas.microsoft.com/office/drawing/2017/decorative" val="1"/>
              </a:ext>
            </a:extLst>
          </p:cNvPr>
          <p:cNvSpPr/>
          <p:nvPr/>
        </p:nvSpPr>
        <p:spPr>
          <a:xfrm>
            <a:off x="414992" y="1627632"/>
            <a:ext cx="5440680" cy="2212848"/>
          </a:xfrm>
          <a:prstGeom prst="roundRect">
            <a:avLst>
              <a:gd name="adj" fmla="val 2479"/>
            </a:avLst>
          </a:prstGeom>
          <a:solidFill>
            <a:srgbClr val="FFFFFF"/>
          </a:solidFill>
          <a:ln w="13970">
            <a:solidFill>
              <a:srgbClr val="E03157"/>
            </a:solidFill>
            <a:prstDash val="solid"/>
          </a:ln>
        </p:spPr>
        <p:txBody>
          <a:bodyPr/>
          <a:lstStyle/>
          <a:p>
            <a:endParaRPr lang="en-US"/>
          </a:p>
        </p:txBody>
      </p:sp>
      <p:sp>
        <p:nvSpPr>
          <p:cNvPr id="6" name="Text 4"/>
          <p:cNvSpPr/>
          <p:nvPr/>
        </p:nvSpPr>
        <p:spPr>
          <a:xfrm>
            <a:off x="896112" y="177393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Organizational</a:t>
            </a:r>
            <a:endParaRPr lang="en-US" sz="2400" dirty="0"/>
          </a:p>
        </p:txBody>
      </p:sp>
      <p:sp>
        <p:nvSpPr>
          <p:cNvPr id="7" name="Text 5"/>
          <p:cNvSpPr/>
          <p:nvPr/>
        </p:nvSpPr>
        <p:spPr>
          <a:xfrm>
            <a:off x="896112" y="221284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Inaccessible buildings, inadequate disability services</a:t>
            </a:r>
            <a:endParaRPr lang="en-US" sz="2400" dirty="0"/>
          </a:p>
        </p:txBody>
      </p:sp>
      <p:sp>
        <p:nvSpPr>
          <p:cNvPr id="8" name="Shape 6">
            <a:extLst>
              <a:ext uri="{C183D7F6-B498-43B3-948B-1728B52AA6E4}">
                <adec:decorative xmlns:adec="http://schemas.microsoft.com/office/drawing/2017/decorative" val="1"/>
              </a:ext>
            </a:extLst>
          </p:cNvPr>
          <p:cNvSpPr/>
          <p:nvPr/>
        </p:nvSpPr>
        <p:spPr>
          <a:xfrm>
            <a:off x="6358592" y="1627632"/>
            <a:ext cx="5440680" cy="2212848"/>
          </a:xfrm>
          <a:prstGeom prst="roundRect">
            <a:avLst>
              <a:gd name="adj" fmla="val 2479"/>
            </a:avLst>
          </a:prstGeom>
          <a:solidFill>
            <a:srgbClr val="FFFFFF"/>
          </a:solidFill>
          <a:ln w="13970">
            <a:solidFill>
              <a:srgbClr val="E03157"/>
            </a:solidFill>
            <a:prstDash val="solid"/>
          </a:ln>
        </p:spPr>
        <p:txBody>
          <a:bodyPr/>
          <a:lstStyle/>
          <a:p>
            <a:endParaRPr lang="en-US"/>
          </a:p>
        </p:txBody>
      </p:sp>
      <p:sp>
        <p:nvSpPr>
          <p:cNvPr id="9" name="Text 7"/>
          <p:cNvSpPr/>
          <p:nvPr/>
        </p:nvSpPr>
        <p:spPr>
          <a:xfrm>
            <a:off x="6839712" y="177393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Representational</a:t>
            </a:r>
            <a:endParaRPr lang="en-US" sz="2400" dirty="0"/>
          </a:p>
        </p:txBody>
      </p:sp>
      <p:sp>
        <p:nvSpPr>
          <p:cNvPr id="10" name="Text 8"/>
          <p:cNvSpPr/>
          <p:nvPr/>
        </p:nvSpPr>
        <p:spPr>
          <a:xfrm>
            <a:off x="6839712" y="221284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Stereotypes, deficit-focused messaging</a:t>
            </a:r>
            <a:endParaRPr lang="en-US" sz="2400" dirty="0"/>
          </a:p>
        </p:txBody>
      </p:sp>
      <p:sp>
        <p:nvSpPr>
          <p:cNvPr id="11" name="Shape 9">
            <a:extLst>
              <a:ext uri="{C183D7F6-B498-43B3-948B-1728B52AA6E4}">
                <adec:decorative xmlns:adec="http://schemas.microsoft.com/office/drawing/2017/decorative" val="1"/>
              </a:ext>
            </a:extLst>
          </p:cNvPr>
          <p:cNvSpPr/>
          <p:nvPr/>
        </p:nvSpPr>
        <p:spPr>
          <a:xfrm>
            <a:off x="414992" y="4187952"/>
            <a:ext cx="5440680" cy="2212848"/>
          </a:xfrm>
          <a:prstGeom prst="roundRect">
            <a:avLst>
              <a:gd name="adj" fmla="val 2479"/>
            </a:avLst>
          </a:prstGeom>
          <a:solidFill>
            <a:srgbClr val="FFFFFF"/>
          </a:solidFill>
          <a:ln w="13970">
            <a:solidFill>
              <a:srgbClr val="E03157"/>
            </a:solidFill>
            <a:prstDash val="solid"/>
          </a:ln>
        </p:spPr>
        <p:txBody>
          <a:bodyPr/>
          <a:lstStyle/>
          <a:p>
            <a:endParaRPr lang="en-US"/>
          </a:p>
        </p:txBody>
      </p:sp>
      <p:sp>
        <p:nvSpPr>
          <p:cNvPr id="12" name="Text 10"/>
          <p:cNvSpPr/>
          <p:nvPr/>
        </p:nvSpPr>
        <p:spPr>
          <a:xfrm>
            <a:off x="896112" y="433425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Intersubjective</a:t>
            </a:r>
            <a:endParaRPr lang="en-US" sz="2400" dirty="0"/>
          </a:p>
        </p:txBody>
      </p:sp>
      <p:sp>
        <p:nvSpPr>
          <p:cNvPr id="13" name="Text 11"/>
          <p:cNvSpPr/>
          <p:nvPr/>
        </p:nvSpPr>
        <p:spPr>
          <a:xfrm>
            <a:off x="896112" y="477316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Microaggressions, low expectations from faculty</a:t>
            </a:r>
            <a:endParaRPr lang="en-US" sz="2400" dirty="0"/>
          </a:p>
        </p:txBody>
      </p:sp>
      <p:sp>
        <p:nvSpPr>
          <p:cNvPr id="14" name="Shape 12">
            <a:extLst>
              <a:ext uri="{C183D7F6-B498-43B3-948B-1728B52AA6E4}">
                <adec:decorative xmlns:adec="http://schemas.microsoft.com/office/drawing/2017/decorative" val="1"/>
              </a:ext>
            </a:extLst>
          </p:cNvPr>
          <p:cNvSpPr/>
          <p:nvPr/>
        </p:nvSpPr>
        <p:spPr>
          <a:xfrm>
            <a:off x="6358592" y="4187952"/>
            <a:ext cx="5440680" cy="2212848"/>
          </a:xfrm>
          <a:prstGeom prst="roundRect">
            <a:avLst>
              <a:gd name="adj" fmla="val 2479"/>
            </a:avLst>
          </a:prstGeom>
          <a:solidFill>
            <a:srgbClr val="FFFFFF"/>
          </a:solidFill>
          <a:ln w="13970">
            <a:solidFill>
              <a:srgbClr val="E03157"/>
            </a:solidFill>
            <a:prstDash val="solid"/>
          </a:ln>
        </p:spPr>
        <p:txBody>
          <a:bodyPr/>
          <a:lstStyle/>
          <a:p>
            <a:endParaRPr lang="en-US"/>
          </a:p>
        </p:txBody>
      </p:sp>
      <p:sp>
        <p:nvSpPr>
          <p:cNvPr id="15" name="Text 13"/>
          <p:cNvSpPr/>
          <p:nvPr/>
        </p:nvSpPr>
        <p:spPr>
          <a:xfrm>
            <a:off x="6839712" y="433425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Experiential</a:t>
            </a:r>
            <a:endParaRPr lang="en-US" sz="2400" dirty="0"/>
          </a:p>
        </p:txBody>
      </p:sp>
      <p:sp>
        <p:nvSpPr>
          <p:cNvPr id="16" name="Text 14"/>
          <p:cNvSpPr/>
          <p:nvPr/>
        </p:nvSpPr>
        <p:spPr>
          <a:xfrm>
            <a:off x="6839712" y="477316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Isolation, invisibility, feeling unwelcome</a:t>
            </a:r>
            <a:endParaRPr lang="en-US"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Narration: Reinforcers</a:t>
            </a:r>
            <a:endParaRPr lang="en-US" sz="900" dirty="0"/>
          </a:p>
        </p:txBody>
      </p:sp>
      <p:pic>
        <p:nvPicPr>
          <p:cNvPr id="3" name="Image 0" descr="Faded model diagram behind the narration sentence."/>
          <p:cNvPicPr>
            <a:picLocks noChangeAspect="1"/>
          </p:cNvPicPr>
          <p:nvPr/>
        </p:nvPicPr>
        <p:blipFill>
          <a:blip r:embed="rId3"/>
          <a:stretch>
            <a:fillRect/>
          </a:stretch>
        </p:blipFill>
        <p:spPr>
          <a:xfrm>
            <a:off x="1171876" y="320040"/>
            <a:ext cx="9817768" cy="6217920"/>
          </a:xfrm>
          <a:prstGeom prst="rect">
            <a:avLst/>
          </a:prstGeom>
        </p:spPr>
      </p:pic>
      <p:sp>
        <p:nvSpPr>
          <p:cNvPr id="4" name="Shape 1">
            <a:extLst>
              <a:ext uri="{C183D7F6-B498-43B3-948B-1728B52AA6E4}">
                <adec:decorative xmlns:adec="http://schemas.microsoft.com/office/drawing/2017/decorative" val="1"/>
              </a:ext>
            </a:extLst>
          </p:cNvPr>
          <p:cNvSpPr/>
          <p:nvPr/>
        </p:nvSpPr>
        <p:spPr>
          <a:xfrm>
            <a:off x="0" y="0"/>
            <a:ext cx="12188952" cy="6858000"/>
          </a:xfrm>
          <a:prstGeom prst="rect">
            <a:avLst/>
          </a:prstGeom>
          <a:solidFill>
            <a:srgbClr val="FBFAF6">
              <a:alpha val="86000"/>
            </a:srgbClr>
          </a:solidFill>
          <a:ln/>
        </p:spPr>
        <p:txBody>
          <a:bodyPr/>
          <a:lstStyle/>
          <a:p>
            <a:endParaRPr lang="en-US"/>
          </a:p>
        </p:txBody>
      </p:sp>
      <p:sp>
        <p:nvSpPr>
          <p:cNvPr id="5" name="Text 2"/>
          <p:cNvSpPr/>
          <p:nvPr/>
        </p:nvSpPr>
        <p:spPr>
          <a:xfrm>
            <a:off x="1463040" y="2103120"/>
            <a:ext cx="9235440" cy="2651760"/>
          </a:xfrm>
          <a:prstGeom prst="rect">
            <a:avLst/>
          </a:prstGeom>
          <a:noFill/>
          <a:ln/>
        </p:spPr>
        <p:txBody>
          <a:bodyPr wrap="square" rtlCol="0" anchor="ctr"/>
          <a:lstStyle/>
          <a:p>
            <a:pPr marL="0" indent="0" algn="ctr">
              <a:lnSpc>
                <a:spcPct val="125000"/>
              </a:lnSpc>
              <a:buNone/>
            </a:pPr>
            <a:r>
              <a:rPr lang="en-US" sz="3200" dirty="0">
                <a:solidFill>
                  <a:srgbClr val="20242E"/>
                </a:solidFill>
                <a:latin typeface="Arial" pitchFamily="34" charset="0"/>
                <a:ea typeface="Arial" pitchFamily="34" charset="-122"/>
                <a:cs typeface="Arial" pitchFamily="34" charset="-120"/>
              </a:rPr>
              <a:t>… </a:t>
            </a:r>
            <a:r>
              <a:rPr lang="en-US" sz="3200" b="1" dirty="0">
                <a:solidFill>
                  <a:srgbClr val="B8860B"/>
                </a:solidFill>
                <a:latin typeface="Arial" pitchFamily="34" charset="0"/>
                <a:ea typeface="Arial" pitchFamily="34" charset="-122"/>
                <a:cs typeface="Arial" pitchFamily="34" charset="-120"/>
              </a:rPr>
              <a:t>reinforcers</a:t>
            </a:r>
            <a:r>
              <a:rPr lang="en-US" sz="3200" dirty="0">
                <a:solidFill>
                  <a:srgbClr val="20242E"/>
                </a:solidFill>
                <a:latin typeface="Arial" pitchFamily="34" charset="0"/>
                <a:ea typeface="Arial" pitchFamily="34" charset="-122"/>
                <a:cs typeface="Arial" pitchFamily="34" charset="-120"/>
              </a:rPr>
              <a:t> build resilience and counter-narratives …</a:t>
            </a:r>
            <a:endParaRPr lang="en-US" sz="3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REINFORCERS · ORGANIZATIONAL</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REINFORCERS · ORGANIZATIONAL</a:t>
            </a:r>
            <a:endParaRPr lang="en-US" sz="2400" dirty="0"/>
          </a:p>
        </p:txBody>
      </p:sp>
      <p:pic>
        <p:nvPicPr>
          <p:cNvPr id="4" name="Image 0" descr="Organizational band has turned gold and thick (Reinforcing) while the other three remain red and pulling."/>
          <p:cNvPicPr>
            <a:picLocks noChangeAspect="1"/>
          </p:cNvPicPr>
          <p:nvPr/>
        </p:nvPicPr>
        <p:blipFill>
          <a:blip r:embed="rId3"/>
          <a:stretch>
            <a:fillRect/>
          </a:stretch>
        </p:blipFill>
        <p:spPr>
          <a:xfrm>
            <a:off x="1244065" y="502920"/>
            <a:ext cx="9673389" cy="612648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REINFORCERS · ALL ARENAS</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1300" b="1" kern="0" spc="300" dirty="0">
                <a:solidFill>
                  <a:srgbClr val="6E3FA3"/>
                </a:solidFill>
                <a:latin typeface="Arial" pitchFamily="34" charset="0"/>
                <a:ea typeface="Arial" pitchFamily="34" charset="-122"/>
                <a:cs typeface="Arial" pitchFamily="34" charset="-120"/>
              </a:rPr>
              <a:t>REINFORCERS · ALL ARENAS</a:t>
            </a:r>
            <a:endParaRPr lang="en-US" sz="1300" dirty="0"/>
          </a:p>
        </p:txBody>
      </p:sp>
      <p:pic>
        <p:nvPicPr>
          <p:cNvPr id="4" name="Image 0" descr="All four bands gold and thick, pills read Reinforcing, and the membrane springs back round."/>
          <p:cNvPicPr>
            <a:picLocks noChangeAspect="1"/>
          </p:cNvPicPr>
          <p:nvPr/>
        </p:nvPicPr>
        <p:blipFill>
          <a:blip r:embed="rId3"/>
          <a:stretch>
            <a:fillRect/>
          </a:stretch>
        </p:blipFill>
        <p:spPr>
          <a:xfrm>
            <a:off x="1244065" y="502920"/>
            <a:ext cx="9673389" cy="612648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Positionality Reinforcers — examples</a:t>
            </a:r>
            <a:endParaRPr lang="en-US" sz="900" dirty="0"/>
          </a:p>
        </p:txBody>
      </p:sp>
      <p:sp>
        <p:nvSpPr>
          <p:cNvPr id="3" name="Text 1"/>
          <p:cNvSpPr/>
          <p:nvPr/>
        </p:nvSpPr>
        <p:spPr>
          <a:xfrm>
            <a:off x="640080" y="292608"/>
            <a:ext cx="10881360" cy="658368"/>
          </a:xfrm>
          <a:prstGeom prst="rect">
            <a:avLst/>
          </a:prstGeom>
          <a:noFill/>
          <a:ln/>
        </p:spPr>
        <p:txBody>
          <a:bodyPr wrap="square" rtlCol="0" anchor="ctr"/>
          <a:lstStyle/>
          <a:p>
            <a:pPr marL="0" indent="0">
              <a:buNone/>
            </a:pPr>
            <a:r>
              <a:rPr lang="en-US" sz="3200" b="1" dirty="0">
                <a:solidFill>
                  <a:srgbClr val="B8860B"/>
                </a:solidFill>
                <a:latin typeface="Arial" pitchFamily="34" charset="0"/>
                <a:ea typeface="Arial" pitchFamily="34" charset="-122"/>
                <a:cs typeface="Arial" pitchFamily="34" charset="-120"/>
              </a:rPr>
              <a:t>Positionality Reinforcers</a:t>
            </a:r>
            <a:endParaRPr lang="en-US" sz="3200" dirty="0"/>
          </a:p>
        </p:txBody>
      </p:sp>
      <p:sp>
        <p:nvSpPr>
          <p:cNvPr id="4" name="Text 2"/>
          <p:cNvSpPr/>
          <p:nvPr/>
        </p:nvSpPr>
        <p:spPr>
          <a:xfrm>
            <a:off x="676656" y="950976"/>
            <a:ext cx="10789920" cy="384048"/>
          </a:xfrm>
          <a:prstGeom prst="rect">
            <a:avLst/>
          </a:prstGeom>
          <a:noFill/>
          <a:ln/>
        </p:spPr>
        <p:txBody>
          <a:bodyPr wrap="square" rtlCol="0" anchor="ctr"/>
          <a:lstStyle/>
          <a:p>
            <a:pPr marL="0" indent="0">
              <a:buNone/>
            </a:pPr>
            <a:r>
              <a:rPr lang="en-US" sz="2400" i="1" dirty="0">
                <a:solidFill>
                  <a:srgbClr val="5C6473"/>
                </a:solidFill>
                <a:latin typeface="Arial" pitchFamily="34" charset="0"/>
                <a:ea typeface="Arial" pitchFamily="34" charset="-122"/>
                <a:cs typeface="Arial" pitchFamily="34" charset="-120"/>
              </a:rPr>
              <a:t>Positive forces that build resilience and counter-narratives.</a:t>
            </a:r>
            <a:endParaRPr lang="en-US" sz="2400" dirty="0"/>
          </a:p>
        </p:txBody>
      </p:sp>
      <p:sp>
        <p:nvSpPr>
          <p:cNvPr id="5" name="Shape 3">
            <a:extLst>
              <a:ext uri="{C183D7F6-B498-43B3-948B-1728B52AA6E4}">
                <adec:decorative xmlns:adec="http://schemas.microsoft.com/office/drawing/2017/decorative" val="1"/>
              </a:ext>
            </a:extLst>
          </p:cNvPr>
          <p:cNvSpPr/>
          <p:nvPr/>
        </p:nvSpPr>
        <p:spPr>
          <a:xfrm>
            <a:off x="429060" y="1627632"/>
            <a:ext cx="5440680" cy="2212848"/>
          </a:xfrm>
          <a:prstGeom prst="roundRect">
            <a:avLst>
              <a:gd name="adj" fmla="val 2479"/>
            </a:avLst>
          </a:prstGeom>
          <a:solidFill>
            <a:srgbClr val="FFFFFF"/>
          </a:solidFill>
          <a:ln w="13970">
            <a:solidFill>
              <a:srgbClr val="B8860B"/>
            </a:solidFill>
            <a:prstDash val="solid"/>
          </a:ln>
        </p:spPr>
        <p:txBody>
          <a:bodyPr/>
          <a:lstStyle/>
          <a:p>
            <a:endParaRPr lang="en-US"/>
          </a:p>
        </p:txBody>
      </p:sp>
      <p:sp>
        <p:nvSpPr>
          <p:cNvPr id="6" name="Text 4"/>
          <p:cNvSpPr/>
          <p:nvPr/>
        </p:nvSpPr>
        <p:spPr>
          <a:xfrm>
            <a:off x="896112" y="177393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Organizational</a:t>
            </a:r>
            <a:endParaRPr lang="en-US" sz="2400" dirty="0"/>
          </a:p>
        </p:txBody>
      </p:sp>
      <p:sp>
        <p:nvSpPr>
          <p:cNvPr id="7" name="Text 5"/>
          <p:cNvSpPr/>
          <p:nvPr/>
        </p:nvSpPr>
        <p:spPr>
          <a:xfrm>
            <a:off x="896112" y="221284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HBCUs, Deaf community spaces, culturally responsive services</a:t>
            </a:r>
            <a:endParaRPr lang="en-US" sz="2400" dirty="0"/>
          </a:p>
        </p:txBody>
      </p:sp>
      <p:sp>
        <p:nvSpPr>
          <p:cNvPr id="8" name="Shape 6">
            <a:extLst>
              <a:ext uri="{C183D7F6-B498-43B3-948B-1728B52AA6E4}">
                <adec:decorative xmlns:adec="http://schemas.microsoft.com/office/drawing/2017/decorative" val="1"/>
              </a:ext>
            </a:extLst>
          </p:cNvPr>
          <p:cNvSpPr/>
          <p:nvPr/>
        </p:nvSpPr>
        <p:spPr>
          <a:xfrm>
            <a:off x="6372660" y="1627632"/>
            <a:ext cx="5440680" cy="2212848"/>
          </a:xfrm>
          <a:prstGeom prst="roundRect">
            <a:avLst>
              <a:gd name="adj" fmla="val 2479"/>
            </a:avLst>
          </a:prstGeom>
          <a:solidFill>
            <a:srgbClr val="FFFFFF"/>
          </a:solidFill>
          <a:ln w="13970">
            <a:solidFill>
              <a:srgbClr val="B8860B"/>
            </a:solidFill>
            <a:prstDash val="solid"/>
          </a:ln>
        </p:spPr>
        <p:txBody>
          <a:bodyPr/>
          <a:lstStyle/>
          <a:p>
            <a:endParaRPr lang="en-US"/>
          </a:p>
        </p:txBody>
      </p:sp>
      <p:sp>
        <p:nvSpPr>
          <p:cNvPr id="9" name="Text 7"/>
          <p:cNvSpPr/>
          <p:nvPr/>
        </p:nvSpPr>
        <p:spPr>
          <a:xfrm>
            <a:off x="6839712" y="177393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Representational</a:t>
            </a:r>
            <a:endParaRPr lang="en-US" sz="2400" dirty="0"/>
          </a:p>
        </p:txBody>
      </p:sp>
      <p:sp>
        <p:nvSpPr>
          <p:cNvPr id="10" name="Text 8"/>
          <p:cNvSpPr/>
          <p:nvPr/>
        </p:nvSpPr>
        <p:spPr>
          <a:xfrm>
            <a:off x="6839712" y="221284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Positive role models, affirming images and stories</a:t>
            </a:r>
            <a:endParaRPr lang="en-US" sz="2400" dirty="0"/>
          </a:p>
        </p:txBody>
      </p:sp>
      <p:sp>
        <p:nvSpPr>
          <p:cNvPr id="11" name="Shape 9">
            <a:extLst>
              <a:ext uri="{C183D7F6-B498-43B3-948B-1728B52AA6E4}">
                <adec:decorative xmlns:adec="http://schemas.microsoft.com/office/drawing/2017/decorative" val="1"/>
              </a:ext>
            </a:extLst>
          </p:cNvPr>
          <p:cNvSpPr/>
          <p:nvPr/>
        </p:nvSpPr>
        <p:spPr>
          <a:xfrm>
            <a:off x="429060" y="4187952"/>
            <a:ext cx="5440680" cy="2212848"/>
          </a:xfrm>
          <a:prstGeom prst="roundRect">
            <a:avLst>
              <a:gd name="adj" fmla="val 2479"/>
            </a:avLst>
          </a:prstGeom>
          <a:solidFill>
            <a:srgbClr val="FFFFFF"/>
          </a:solidFill>
          <a:ln w="13970">
            <a:solidFill>
              <a:srgbClr val="B8860B"/>
            </a:solidFill>
            <a:prstDash val="solid"/>
          </a:ln>
        </p:spPr>
        <p:txBody>
          <a:bodyPr/>
          <a:lstStyle/>
          <a:p>
            <a:endParaRPr lang="en-US"/>
          </a:p>
        </p:txBody>
      </p:sp>
      <p:sp>
        <p:nvSpPr>
          <p:cNvPr id="12" name="Text 10"/>
          <p:cNvSpPr/>
          <p:nvPr/>
        </p:nvSpPr>
        <p:spPr>
          <a:xfrm>
            <a:off x="896112" y="433425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Intersubjective</a:t>
            </a:r>
            <a:endParaRPr lang="en-US" sz="2400" dirty="0"/>
          </a:p>
        </p:txBody>
      </p:sp>
      <p:sp>
        <p:nvSpPr>
          <p:cNvPr id="13" name="Text 11"/>
          <p:cNvSpPr/>
          <p:nvPr/>
        </p:nvSpPr>
        <p:spPr>
          <a:xfrm>
            <a:off x="896112" y="477316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Mentorship, supportive relationships, community</a:t>
            </a:r>
            <a:endParaRPr lang="en-US" sz="2400" dirty="0"/>
          </a:p>
        </p:txBody>
      </p:sp>
      <p:sp>
        <p:nvSpPr>
          <p:cNvPr id="14" name="Shape 12">
            <a:extLst>
              <a:ext uri="{C183D7F6-B498-43B3-948B-1728B52AA6E4}">
                <adec:decorative xmlns:adec="http://schemas.microsoft.com/office/drawing/2017/decorative" val="1"/>
              </a:ext>
            </a:extLst>
          </p:cNvPr>
          <p:cNvSpPr/>
          <p:nvPr/>
        </p:nvSpPr>
        <p:spPr>
          <a:xfrm>
            <a:off x="6372660" y="4187952"/>
            <a:ext cx="5440680" cy="2212848"/>
          </a:xfrm>
          <a:prstGeom prst="roundRect">
            <a:avLst>
              <a:gd name="adj" fmla="val 2479"/>
            </a:avLst>
          </a:prstGeom>
          <a:solidFill>
            <a:srgbClr val="FFFFFF"/>
          </a:solidFill>
          <a:ln w="13970">
            <a:solidFill>
              <a:srgbClr val="B8860B"/>
            </a:solidFill>
            <a:prstDash val="solid"/>
          </a:ln>
        </p:spPr>
        <p:txBody>
          <a:bodyPr/>
          <a:lstStyle/>
          <a:p>
            <a:endParaRPr lang="en-US"/>
          </a:p>
        </p:txBody>
      </p:sp>
      <p:sp>
        <p:nvSpPr>
          <p:cNvPr id="15" name="Text 13"/>
          <p:cNvSpPr/>
          <p:nvPr/>
        </p:nvSpPr>
        <p:spPr>
          <a:xfrm>
            <a:off x="6839712" y="433425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Experiential</a:t>
            </a:r>
            <a:endParaRPr lang="en-US" sz="2400" dirty="0"/>
          </a:p>
        </p:txBody>
      </p:sp>
      <p:sp>
        <p:nvSpPr>
          <p:cNvPr id="16" name="Text 14"/>
          <p:cNvSpPr/>
          <p:nvPr/>
        </p:nvSpPr>
        <p:spPr>
          <a:xfrm>
            <a:off x="6839712" y="477316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Identity-affirming spaces, cultural pride, achievement</a:t>
            </a:r>
            <a:endParaRPr lang="en-US"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Counter-Narratives — definition</a:t>
            </a:r>
            <a:endParaRPr lang="en-US" sz="900" dirty="0"/>
          </a:p>
        </p:txBody>
      </p:sp>
      <p:sp>
        <p:nvSpPr>
          <p:cNvPr id="3" name="Text 1"/>
          <p:cNvSpPr/>
          <p:nvPr/>
        </p:nvSpPr>
        <p:spPr>
          <a:xfrm>
            <a:off x="640080" y="292608"/>
            <a:ext cx="10881360" cy="658368"/>
          </a:xfrm>
          <a:prstGeom prst="rect">
            <a:avLst/>
          </a:prstGeom>
          <a:noFill/>
          <a:ln/>
        </p:spPr>
        <p:txBody>
          <a:bodyPr wrap="square" rtlCol="0" anchor="ctr"/>
          <a:lstStyle/>
          <a:p>
            <a:pPr marL="0" indent="0">
              <a:buNone/>
            </a:pPr>
            <a:r>
              <a:rPr lang="en-US" sz="3200" b="1" dirty="0">
                <a:solidFill>
                  <a:srgbClr val="B8860B"/>
                </a:solidFill>
                <a:latin typeface="Arial" pitchFamily="34" charset="0"/>
                <a:ea typeface="Arial" pitchFamily="34" charset="-122"/>
                <a:cs typeface="Arial" pitchFamily="34" charset="-120"/>
              </a:rPr>
              <a:t>Counter-Narratives</a:t>
            </a:r>
            <a:endParaRPr lang="en-US" sz="3200" dirty="0"/>
          </a:p>
        </p:txBody>
      </p:sp>
      <p:sp>
        <p:nvSpPr>
          <p:cNvPr id="4" name="Text 2"/>
          <p:cNvSpPr/>
          <p:nvPr/>
        </p:nvSpPr>
        <p:spPr>
          <a:xfrm>
            <a:off x="676656" y="950976"/>
            <a:ext cx="10789920" cy="384048"/>
          </a:xfrm>
          <a:prstGeom prst="rect">
            <a:avLst/>
          </a:prstGeom>
          <a:noFill/>
          <a:ln/>
        </p:spPr>
        <p:txBody>
          <a:bodyPr wrap="square" rtlCol="0" anchor="ctr"/>
          <a:lstStyle/>
          <a:p>
            <a:pPr marL="0" indent="0">
              <a:buNone/>
            </a:pPr>
            <a:r>
              <a:rPr lang="en-US" sz="2400" i="1" dirty="0">
                <a:solidFill>
                  <a:srgbClr val="5C6473"/>
                </a:solidFill>
                <a:latin typeface="Arial" pitchFamily="34" charset="0"/>
                <a:ea typeface="Arial" pitchFamily="34" charset="-122"/>
                <a:cs typeface="Arial" pitchFamily="34" charset="-120"/>
              </a:rPr>
              <a:t>Alternatives that Challenge Deficit Narratives</a:t>
            </a:r>
            <a:endParaRPr lang="en-US" sz="2400" i="1" dirty="0"/>
          </a:p>
        </p:txBody>
      </p:sp>
      <p:sp>
        <p:nvSpPr>
          <p:cNvPr id="5" name="Shape 3">
            <a:extLst>
              <a:ext uri="{C183D7F6-B498-43B3-948B-1728B52AA6E4}">
                <adec:decorative xmlns:adec="http://schemas.microsoft.com/office/drawing/2017/decorative" val="1"/>
              </a:ext>
            </a:extLst>
          </p:cNvPr>
          <p:cNvSpPr/>
          <p:nvPr/>
        </p:nvSpPr>
        <p:spPr>
          <a:xfrm>
            <a:off x="429060" y="1572768"/>
            <a:ext cx="5440680" cy="2286000"/>
          </a:xfrm>
          <a:prstGeom prst="roundRect">
            <a:avLst>
              <a:gd name="adj" fmla="val 2400"/>
            </a:avLst>
          </a:prstGeom>
          <a:solidFill>
            <a:srgbClr val="FFFFFF"/>
          </a:solidFill>
          <a:ln w="13970">
            <a:solidFill>
              <a:srgbClr val="B8860B"/>
            </a:solidFill>
            <a:prstDash val="solid"/>
          </a:ln>
        </p:spPr>
        <p:txBody>
          <a:bodyPr/>
          <a:lstStyle/>
          <a:p>
            <a:endParaRPr lang="en-US"/>
          </a:p>
        </p:txBody>
      </p:sp>
      <p:sp>
        <p:nvSpPr>
          <p:cNvPr id="6" name="Text 4"/>
          <p:cNvSpPr/>
          <p:nvPr/>
        </p:nvSpPr>
        <p:spPr>
          <a:xfrm>
            <a:off x="797636" y="1719072"/>
            <a:ext cx="4928616" cy="384048"/>
          </a:xfrm>
          <a:prstGeom prst="rect">
            <a:avLst/>
          </a:prstGeom>
          <a:noFill/>
          <a:ln/>
        </p:spPr>
        <p:txBody>
          <a:bodyPr wrap="square" rtlCol="0" anchor="ctr"/>
          <a:lstStyle/>
          <a:p>
            <a:pPr marL="0" indent="0">
              <a:buNone/>
            </a:pPr>
            <a:r>
              <a:rPr lang="en-US" sz="2400" b="1" dirty="0">
                <a:solidFill>
                  <a:srgbClr val="B8860B"/>
                </a:solidFill>
                <a:latin typeface="Arial" pitchFamily="34" charset="0"/>
                <a:ea typeface="Arial" pitchFamily="34" charset="-122"/>
                <a:cs typeface="Arial" pitchFamily="34" charset="-120"/>
              </a:rPr>
              <a:t>What they are</a:t>
            </a:r>
            <a:endParaRPr lang="en-US" sz="2400" dirty="0"/>
          </a:p>
        </p:txBody>
      </p:sp>
      <p:sp>
        <p:nvSpPr>
          <p:cNvPr id="7" name="Text 5"/>
          <p:cNvSpPr/>
          <p:nvPr/>
        </p:nvSpPr>
        <p:spPr>
          <a:xfrm>
            <a:off x="797636" y="2139696"/>
            <a:ext cx="4928616" cy="1554480"/>
          </a:xfrm>
          <a:prstGeom prst="rect">
            <a:avLst/>
          </a:prstGeom>
          <a:noFill/>
          <a:ln/>
        </p:spPr>
        <p:txBody>
          <a:bodyPr wrap="square" rtlCol="0" anchor="t"/>
          <a:lstStyle/>
          <a:p>
            <a:pPr marL="0" indent="0">
              <a:lnSpc>
                <a:spcPct val="120000"/>
              </a:lnSpc>
              <a:buNone/>
            </a:pPr>
            <a:r>
              <a:rPr lang="en-US" sz="2400" dirty="0">
                <a:solidFill>
                  <a:srgbClr val="20242E"/>
                </a:solidFill>
                <a:latin typeface="Arial" pitchFamily="34" charset="0"/>
                <a:ea typeface="Arial" pitchFamily="34" charset="-122"/>
                <a:cs typeface="Arial" pitchFamily="34" charset="-120"/>
              </a:rPr>
              <a:t>Stories that highlight strength, resilience, and capability.</a:t>
            </a:r>
            <a:endParaRPr lang="en-US" sz="2400" dirty="0"/>
          </a:p>
        </p:txBody>
      </p:sp>
      <p:sp>
        <p:nvSpPr>
          <p:cNvPr id="8" name="Shape 6">
            <a:extLst>
              <a:ext uri="{C183D7F6-B498-43B3-948B-1728B52AA6E4}">
                <adec:decorative xmlns:adec="http://schemas.microsoft.com/office/drawing/2017/decorative" val="1"/>
              </a:ext>
            </a:extLst>
          </p:cNvPr>
          <p:cNvSpPr/>
          <p:nvPr/>
        </p:nvSpPr>
        <p:spPr>
          <a:xfrm>
            <a:off x="6372660" y="1572768"/>
            <a:ext cx="5440680" cy="2286000"/>
          </a:xfrm>
          <a:prstGeom prst="roundRect">
            <a:avLst>
              <a:gd name="adj" fmla="val 2400"/>
            </a:avLst>
          </a:prstGeom>
          <a:solidFill>
            <a:srgbClr val="FFFFFF"/>
          </a:solidFill>
          <a:ln w="13970">
            <a:solidFill>
              <a:srgbClr val="B8860B"/>
            </a:solidFill>
            <a:prstDash val="solid"/>
          </a:ln>
        </p:spPr>
        <p:txBody>
          <a:bodyPr/>
          <a:lstStyle/>
          <a:p>
            <a:endParaRPr lang="en-US"/>
          </a:p>
        </p:txBody>
      </p:sp>
      <p:sp>
        <p:nvSpPr>
          <p:cNvPr id="9" name="Text 7"/>
          <p:cNvSpPr/>
          <p:nvPr/>
        </p:nvSpPr>
        <p:spPr>
          <a:xfrm>
            <a:off x="6741236" y="1719072"/>
            <a:ext cx="4928616" cy="384048"/>
          </a:xfrm>
          <a:prstGeom prst="rect">
            <a:avLst/>
          </a:prstGeom>
          <a:noFill/>
          <a:ln/>
        </p:spPr>
        <p:txBody>
          <a:bodyPr wrap="square" rtlCol="0" anchor="ctr"/>
          <a:lstStyle/>
          <a:p>
            <a:pPr marL="0" indent="0">
              <a:buNone/>
            </a:pPr>
            <a:r>
              <a:rPr lang="en-US" sz="2400" b="1" dirty="0">
                <a:solidFill>
                  <a:srgbClr val="B8860B"/>
                </a:solidFill>
                <a:latin typeface="Arial" pitchFamily="34" charset="0"/>
                <a:ea typeface="Arial" pitchFamily="34" charset="-122"/>
                <a:cs typeface="Arial" pitchFamily="34" charset="-120"/>
              </a:rPr>
              <a:t>Examples</a:t>
            </a:r>
            <a:endParaRPr lang="en-US" sz="2400" dirty="0"/>
          </a:p>
        </p:txBody>
      </p:sp>
      <p:sp>
        <p:nvSpPr>
          <p:cNvPr id="10" name="Text 8"/>
          <p:cNvSpPr/>
          <p:nvPr/>
        </p:nvSpPr>
        <p:spPr>
          <a:xfrm>
            <a:off x="6741236" y="2139696"/>
            <a:ext cx="4928616" cy="1554480"/>
          </a:xfrm>
          <a:prstGeom prst="rect">
            <a:avLst/>
          </a:prstGeom>
          <a:noFill/>
          <a:ln/>
        </p:spPr>
        <p:txBody>
          <a:bodyPr wrap="square" rtlCol="0" anchor="t"/>
          <a:lstStyle/>
          <a:p>
            <a:pPr marL="0" indent="0">
              <a:lnSpc>
                <a:spcPct val="120000"/>
              </a:lnSpc>
              <a:buNone/>
            </a:pPr>
            <a:r>
              <a:rPr lang="en-US" sz="2400" dirty="0">
                <a:solidFill>
                  <a:srgbClr val="20242E"/>
                </a:solidFill>
                <a:latin typeface="Arial" pitchFamily="34" charset="0"/>
                <a:ea typeface="Arial" pitchFamily="34" charset="-122"/>
                <a:cs typeface="Arial" pitchFamily="34" charset="-120"/>
              </a:rPr>
              <a:t>“Our communities have rich traditions of learning” or “Disability is part of human diversity.”</a:t>
            </a:r>
            <a:endParaRPr lang="en-US" sz="2400" dirty="0"/>
          </a:p>
        </p:txBody>
      </p:sp>
      <p:sp>
        <p:nvSpPr>
          <p:cNvPr id="11" name="Shape 9">
            <a:extLst>
              <a:ext uri="{C183D7F6-B498-43B3-948B-1728B52AA6E4}">
                <adec:decorative xmlns:adec="http://schemas.microsoft.com/office/drawing/2017/decorative" val="1"/>
              </a:ext>
            </a:extLst>
          </p:cNvPr>
          <p:cNvSpPr/>
          <p:nvPr/>
        </p:nvSpPr>
        <p:spPr>
          <a:xfrm>
            <a:off x="429060" y="4178808"/>
            <a:ext cx="5440680" cy="2286000"/>
          </a:xfrm>
          <a:prstGeom prst="roundRect">
            <a:avLst>
              <a:gd name="adj" fmla="val 2400"/>
            </a:avLst>
          </a:prstGeom>
          <a:solidFill>
            <a:srgbClr val="FFFFFF"/>
          </a:solidFill>
          <a:ln w="13970">
            <a:solidFill>
              <a:srgbClr val="B8860B"/>
            </a:solidFill>
            <a:prstDash val="solid"/>
          </a:ln>
        </p:spPr>
        <p:txBody>
          <a:bodyPr/>
          <a:lstStyle/>
          <a:p>
            <a:endParaRPr lang="en-US"/>
          </a:p>
        </p:txBody>
      </p:sp>
      <p:sp>
        <p:nvSpPr>
          <p:cNvPr id="12" name="Text 10"/>
          <p:cNvSpPr/>
          <p:nvPr/>
        </p:nvSpPr>
        <p:spPr>
          <a:xfrm>
            <a:off x="797636" y="4325112"/>
            <a:ext cx="4928616" cy="384048"/>
          </a:xfrm>
          <a:prstGeom prst="rect">
            <a:avLst/>
          </a:prstGeom>
          <a:noFill/>
          <a:ln/>
        </p:spPr>
        <p:txBody>
          <a:bodyPr wrap="square" rtlCol="0" anchor="ctr"/>
          <a:lstStyle/>
          <a:p>
            <a:pPr marL="0" indent="0">
              <a:buNone/>
            </a:pPr>
            <a:r>
              <a:rPr lang="en-US" sz="2400" b="1" dirty="0">
                <a:solidFill>
                  <a:srgbClr val="B8860B"/>
                </a:solidFill>
                <a:latin typeface="Arial" pitchFamily="34" charset="0"/>
                <a:ea typeface="Arial" pitchFamily="34" charset="-122"/>
                <a:cs typeface="Arial" pitchFamily="34" charset="-120"/>
              </a:rPr>
              <a:t>Impact</a:t>
            </a:r>
            <a:endParaRPr lang="en-US" sz="2400" dirty="0"/>
          </a:p>
        </p:txBody>
      </p:sp>
      <p:sp>
        <p:nvSpPr>
          <p:cNvPr id="13" name="Text 11"/>
          <p:cNvSpPr/>
          <p:nvPr/>
        </p:nvSpPr>
        <p:spPr>
          <a:xfrm>
            <a:off x="797636" y="4745736"/>
            <a:ext cx="4928616" cy="1554480"/>
          </a:xfrm>
          <a:prstGeom prst="rect">
            <a:avLst/>
          </a:prstGeom>
          <a:noFill/>
          <a:ln/>
        </p:spPr>
        <p:txBody>
          <a:bodyPr wrap="square" rtlCol="0" anchor="t"/>
          <a:lstStyle/>
          <a:p>
            <a:pPr marL="0" indent="0">
              <a:lnSpc>
                <a:spcPct val="120000"/>
              </a:lnSpc>
              <a:buNone/>
            </a:pPr>
            <a:r>
              <a:rPr lang="en-US" sz="2400" dirty="0">
                <a:solidFill>
                  <a:srgbClr val="20242E"/>
                </a:solidFill>
                <a:latin typeface="Arial" pitchFamily="34" charset="0"/>
                <a:ea typeface="Arial" pitchFamily="34" charset="-122"/>
                <a:cs typeface="Arial" pitchFamily="34" charset="-120"/>
              </a:rPr>
              <a:t>They build pride and create new possibilities.</a:t>
            </a:r>
            <a:endParaRPr lang="en-US" sz="2400" dirty="0"/>
          </a:p>
        </p:txBody>
      </p:sp>
      <p:sp>
        <p:nvSpPr>
          <p:cNvPr id="14" name="Shape 12">
            <a:extLst>
              <a:ext uri="{C183D7F6-B498-43B3-948B-1728B52AA6E4}">
                <adec:decorative xmlns:adec="http://schemas.microsoft.com/office/drawing/2017/decorative" val="1"/>
              </a:ext>
            </a:extLst>
          </p:cNvPr>
          <p:cNvSpPr/>
          <p:nvPr/>
        </p:nvSpPr>
        <p:spPr>
          <a:xfrm>
            <a:off x="6372660" y="4178808"/>
            <a:ext cx="5440680" cy="2286000"/>
          </a:xfrm>
          <a:prstGeom prst="roundRect">
            <a:avLst>
              <a:gd name="adj" fmla="val 2400"/>
            </a:avLst>
          </a:prstGeom>
          <a:solidFill>
            <a:srgbClr val="FFFFFF"/>
          </a:solidFill>
          <a:ln w="13970">
            <a:solidFill>
              <a:srgbClr val="B8860B"/>
            </a:solidFill>
            <a:prstDash val="solid"/>
          </a:ln>
        </p:spPr>
        <p:txBody>
          <a:bodyPr/>
          <a:lstStyle/>
          <a:p>
            <a:endParaRPr lang="en-US"/>
          </a:p>
        </p:txBody>
      </p:sp>
      <p:sp>
        <p:nvSpPr>
          <p:cNvPr id="15" name="Text 13"/>
          <p:cNvSpPr/>
          <p:nvPr/>
        </p:nvSpPr>
        <p:spPr>
          <a:xfrm>
            <a:off x="6741236" y="4325112"/>
            <a:ext cx="4928616" cy="384048"/>
          </a:xfrm>
          <a:prstGeom prst="rect">
            <a:avLst/>
          </a:prstGeom>
          <a:noFill/>
          <a:ln/>
        </p:spPr>
        <p:txBody>
          <a:bodyPr wrap="square" rtlCol="0" anchor="ctr"/>
          <a:lstStyle/>
          <a:p>
            <a:pPr marL="0" indent="0">
              <a:buNone/>
            </a:pPr>
            <a:r>
              <a:rPr lang="en-US" sz="2400" b="1" dirty="0">
                <a:solidFill>
                  <a:srgbClr val="B8860B"/>
                </a:solidFill>
                <a:latin typeface="Arial" pitchFamily="34" charset="0"/>
                <a:ea typeface="Arial" pitchFamily="34" charset="-122"/>
                <a:cs typeface="Arial" pitchFamily="34" charset="-120"/>
              </a:rPr>
              <a:t>Power</a:t>
            </a:r>
            <a:endParaRPr lang="en-US" sz="2400" dirty="0"/>
          </a:p>
        </p:txBody>
      </p:sp>
      <p:sp>
        <p:nvSpPr>
          <p:cNvPr id="16" name="Text 14"/>
          <p:cNvSpPr/>
          <p:nvPr/>
        </p:nvSpPr>
        <p:spPr>
          <a:xfrm>
            <a:off x="6741236" y="4745736"/>
            <a:ext cx="4928616" cy="1554480"/>
          </a:xfrm>
          <a:prstGeom prst="rect">
            <a:avLst/>
          </a:prstGeom>
          <a:noFill/>
          <a:ln/>
        </p:spPr>
        <p:txBody>
          <a:bodyPr wrap="square" rtlCol="0" anchor="t"/>
          <a:lstStyle/>
          <a:p>
            <a:pPr marL="0" indent="0">
              <a:lnSpc>
                <a:spcPct val="120000"/>
              </a:lnSpc>
              <a:buNone/>
            </a:pPr>
            <a:r>
              <a:rPr lang="en-US" sz="2400" dirty="0">
                <a:solidFill>
                  <a:srgbClr val="20242E"/>
                </a:solidFill>
                <a:latin typeface="Arial" pitchFamily="34" charset="0"/>
                <a:ea typeface="Arial" pitchFamily="34" charset="-122"/>
                <a:cs typeface="Arial" pitchFamily="34" charset="-120"/>
              </a:rPr>
              <a:t>They protect against negative forces and fuel resistance.</a:t>
            </a:r>
            <a:endParaRPr lang="en-US"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Narration: Pushes</a:t>
            </a:r>
            <a:endParaRPr lang="en-US" sz="900" dirty="0"/>
          </a:p>
        </p:txBody>
      </p:sp>
      <p:pic>
        <p:nvPicPr>
          <p:cNvPr id="3"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71876" y="320040"/>
            <a:ext cx="9817768" cy="6217920"/>
          </a:xfrm>
          <a:prstGeom prst="rect">
            <a:avLst/>
          </a:prstGeom>
        </p:spPr>
      </p:pic>
      <p:sp>
        <p:nvSpPr>
          <p:cNvPr id="4" name="Shape 1">
            <a:extLst>
              <a:ext uri="{C183D7F6-B498-43B3-948B-1728B52AA6E4}">
                <adec:decorative xmlns:adec="http://schemas.microsoft.com/office/drawing/2017/decorative" val="1"/>
              </a:ext>
            </a:extLst>
          </p:cNvPr>
          <p:cNvSpPr/>
          <p:nvPr/>
        </p:nvSpPr>
        <p:spPr>
          <a:xfrm>
            <a:off x="0" y="0"/>
            <a:ext cx="12188952" cy="6858000"/>
          </a:xfrm>
          <a:prstGeom prst="rect">
            <a:avLst/>
          </a:prstGeom>
          <a:solidFill>
            <a:srgbClr val="FBFAF6">
              <a:alpha val="86000"/>
            </a:srgbClr>
          </a:solidFill>
          <a:ln/>
        </p:spPr>
        <p:txBody>
          <a:bodyPr/>
          <a:lstStyle/>
          <a:p>
            <a:endParaRPr lang="en-US"/>
          </a:p>
        </p:txBody>
      </p:sp>
      <p:sp>
        <p:nvSpPr>
          <p:cNvPr id="5" name="Text 2"/>
          <p:cNvSpPr/>
          <p:nvPr/>
        </p:nvSpPr>
        <p:spPr>
          <a:xfrm>
            <a:off x="1463040" y="2103120"/>
            <a:ext cx="9235440" cy="2651760"/>
          </a:xfrm>
          <a:prstGeom prst="rect">
            <a:avLst/>
          </a:prstGeom>
          <a:noFill/>
          <a:ln/>
        </p:spPr>
        <p:txBody>
          <a:bodyPr wrap="square" rtlCol="0" anchor="ctr"/>
          <a:lstStyle/>
          <a:p>
            <a:pPr marL="0" indent="0" algn="ctr">
              <a:lnSpc>
                <a:spcPct val="125000"/>
              </a:lnSpc>
              <a:buNone/>
            </a:pPr>
            <a:r>
              <a:rPr lang="en-US" sz="3200" dirty="0">
                <a:solidFill>
                  <a:srgbClr val="20242E"/>
                </a:solidFill>
                <a:latin typeface="Arial" pitchFamily="34" charset="0"/>
                <a:ea typeface="Arial" pitchFamily="34" charset="-122"/>
                <a:cs typeface="Arial" pitchFamily="34" charset="-120"/>
              </a:rPr>
              <a:t>… and, thus empowered, the individual </a:t>
            </a:r>
            <a:r>
              <a:rPr lang="en-US" sz="3200" b="1" dirty="0">
                <a:solidFill>
                  <a:srgbClr val="1E9E5A"/>
                </a:solidFill>
                <a:latin typeface="Arial" pitchFamily="34" charset="0"/>
                <a:ea typeface="Arial" pitchFamily="34" charset="-122"/>
                <a:cs typeface="Arial" pitchFamily="34" charset="-120"/>
              </a:rPr>
              <a:t>pushes</a:t>
            </a:r>
            <a:r>
              <a:rPr lang="en-US" sz="3200" dirty="0">
                <a:solidFill>
                  <a:srgbClr val="20242E"/>
                </a:solidFill>
                <a:latin typeface="Arial" pitchFamily="34" charset="0"/>
                <a:ea typeface="Arial" pitchFamily="34" charset="-122"/>
                <a:cs typeface="Arial" pitchFamily="34" charset="-120"/>
              </a:rPr>
              <a:t> back on the oppressive systems to create change.</a:t>
            </a:r>
            <a:endParaRPr lang="en-US" sz="3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PUSHES · ORGANIZATIONAL</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PUSHES · ORGANIZATIONAL</a:t>
            </a:r>
            <a:endParaRPr lang="en-US" sz="2400" dirty="0"/>
          </a:p>
        </p:txBody>
      </p:sp>
      <p:pic>
        <p:nvPicPr>
          <p:cNvPr id="4" name="Image 0" descr="Organizational now pushes: a large green arrow fires outward past its arena label while others reinforce."/>
          <p:cNvPicPr>
            <a:picLocks noChangeAspect="1"/>
          </p:cNvPicPr>
          <p:nvPr/>
        </p:nvPicPr>
        <p:blipFill>
          <a:blip r:embed="rId3"/>
          <a:stretch>
            <a:fillRect/>
          </a:stretch>
        </p:blipFill>
        <p:spPr>
          <a:xfrm>
            <a:off x="1244065" y="502920"/>
            <a:ext cx="9673389" cy="612648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PUSHES · ALL ARENAS</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PUSHES · ALL ARENAS</a:t>
            </a:r>
            <a:endParaRPr lang="en-US" sz="2400" dirty="0"/>
          </a:p>
        </p:txBody>
      </p:sp>
      <p:pic>
        <p:nvPicPr>
          <p:cNvPr id="4" name="Image 0" descr="All four arenas pushing: green bands with large outward arrows; the membrane is full and green-tinged."/>
          <p:cNvPicPr>
            <a:picLocks noChangeAspect="1"/>
          </p:cNvPicPr>
          <p:nvPr/>
        </p:nvPicPr>
        <p:blipFill>
          <a:blip r:embed="rId3"/>
          <a:stretch>
            <a:fillRect/>
          </a:stretch>
        </p:blipFill>
        <p:spPr>
          <a:xfrm>
            <a:off x="1244065" y="502920"/>
            <a:ext cx="9673389" cy="612648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8EB70-368A-EA7C-BF95-B3A191BBDBB1}"/>
            </a:ext>
          </a:extLst>
        </p:cNvPr>
        <p:cNvGrpSpPr/>
        <p:nvPr/>
      </p:nvGrpSpPr>
      <p:grpSpPr>
        <a:xfrm>
          <a:off x="0" y="0"/>
          <a:ext cx="0" cy="0"/>
          <a:chOff x="0" y="0"/>
          <a:chExt cx="0" cy="0"/>
        </a:xfrm>
      </p:grpSpPr>
      <p:sp>
        <p:nvSpPr>
          <p:cNvPr id="29" name="Title 28">
            <a:extLst>
              <a:ext uri="{FF2B5EF4-FFF2-40B4-BE49-F238E27FC236}">
                <a16:creationId xmlns:a16="http://schemas.microsoft.com/office/drawing/2014/main" id="{E517D973-A9D5-D4F6-C8BE-771667C94D9D}"/>
              </a:ext>
            </a:extLst>
          </p:cNvPr>
          <p:cNvSpPr>
            <a:spLocks noGrp="1"/>
          </p:cNvSpPr>
          <p:nvPr>
            <p:ph type="title"/>
          </p:nvPr>
        </p:nvSpPr>
        <p:spPr>
          <a:xfrm>
            <a:off x="838200" y="894569"/>
            <a:ext cx="10515600" cy="1325563"/>
          </a:xfrm>
        </p:spPr>
        <p:txBody>
          <a:bodyPr/>
          <a:lstStyle/>
          <a:p>
            <a:r>
              <a:rPr lang="en-US" dirty="0"/>
              <a:t>Agenda</a:t>
            </a:r>
          </a:p>
        </p:txBody>
      </p:sp>
      <p:graphicFrame>
        <p:nvGraphicFramePr>
          <p:cNvPr id="21" name="Diagram 20" descr="1. Theoretical foundations&#10;2. Introducing elastic positionality&#10;3. Applying dynamic forces &amp; salience&#10;4. Debrief and takeaways">
            <a:extLst>
              <a:ext uri="{FF2B5EF4-FFF2-40B4-BE49-F238E27FC236}">
                <a16:creationId xmlns:a16="http://schemas.microsoft.com/office/drawing/2014/main" id="{BA1204FF-A525-4538-9357-EC4161ECDA20}"/>
              </a:ext>
            </a:extLst>
          </p:cNvPr>
          <p:cNvGraphicFramePr/>
          <p:nvPr>
            <p:extLst>
              <p:ext uri="{D42A27DB-BD31-4B8C-83A1-F6EECF244321}">
                <p14:modId xmlns:p14="http://schemas.microsoft.com/office/powerpoint/2010/main" val="580388096"/>
              </p:ext>
            </p:extLst>
          </p:nvPr>
        </p:nvGraphicFramePr>
        <p:xfrm>
          <a:off x="838200" y="2620371"/>
          <a:ext cx="10515600" cy="3556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96841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Positionality Pushes — examples</a:t>
            </a:r>
            <a:endParaRPr lang="en-US" sz="900" dirty="0"/>
          </a:p>
        </p:txBody>
      </p:sp>
      <p:sp>
        <p:nvSpPr>
          <p:cNvPr id="3" name="Text 1"/>
          <p:cNvSpPr/>
          <p:nvPr/>
        </p:nvSpPr>
        <p:spPr>
          <a:xfrm>
            <a:off x="640080" y="292608"/>
            <a:ext cx="10881360" cy="658368"/>
          </a:xfrm>
          <a:prstGeom prst="rect">
            <a:avLst/>
          </a:prstGeom>
          <a:noFill/>
          <a:ln/>
        </p:spPr>
        <p:txBody>
          <a:bodyPr wrap="square" rtlCol="0" anchor="ctr"/>
          <a:lstStyle/>
          <a:p>
            <a:pPr marL="0" indent="0">
              <a:buNone/>
            </a:pPr>
            <a:r>
              <a:rPr lang="en-US" sz="3200" b="1" dirty="0">
                <a:solidFill>
                  <a:srgbClr val="1E9E5A"/>
                </a:solidFill>
                <a:latin typeface="Arial" pitchFamily="34" charset="0"/>
                <a:ea typeface="Arial" pitchFamily="34" charset="-122"/>
                <a:cs typeface="Arial" pitchFamily="34" charset="-120"/>
              </a:rPr>
              <a:t>Positionality Pushes</a:t>
            </a:r>
            <a:endParaRPr lang="en-US" sz="3200" dirty="0"/>
          </a:p>
        </p:txBody>
      </p:sp>
      <p:sp>
        <p:nvSpPr>
          <p:cNvPr id="4" name="Text 2"/>
          <p:cNvSpPr/>
          <p:nvPr/>
        </p:nvSpPr>
        <p:spPr>
          <a:xfrm>
            <a:off x="676656" y="950976"/>
            <a:ext cx="10789920" cy="384048"/>
          </a:xfrm>
          <a:prstGeom prst="rect">
            <a:avLst/>
          </a:prstGeom>
          <a:noFill/>
          <a:ln/>
        </p:spPr>
        <p:txBody>
          <a:bodyPr wrap="square" rtlCol="0" anchor="ctr"/>
          <a:lstStyle/>
          <a:p>
            <a:pPr marL="0" indent="0">
              <a:buNone/>
            </a:pPr>
            <a:r>
              <a:rPr lang="en-US" sz="2400" i="1" dirty="0">
                <a:solidFill>
                  <a:srgbClr val="5C6473"/>
                </a:solidFill>
                <a:latin typeface="Arial" pitchFamily="34" charset="0"/>
                <a:ea typeface="Arial" pitchFamily="34" charset="-122"/>
                <a:cs typeface="Arial" pitchFamily="34" charset="-120"/>
              </a:rPr>
              <a:t>Active forces where students push back and create change.</a:t>
            </a:r>
            <a:endParaRPr lang="en-US" sz="2400" dirty="0"/>
          </a:p>
        </p:txBody>
      </p:sp>
      <p:sp>
        <p:nvSpPr>
          <p:cNvPr id="5" name="Shape 3">
            <a:extLst>
              <a:ext uri="{C183D7F6-B498-43B3-948B-1728B52AA6E4}">
                <adec:decorative xmlns:adec="http://schemas.microsoft.com/office/drawing/2017/decorative" val="1"/>
              </a:ext>
            </a:extLst>
          </p:cNvPr>
          <p:cNvSpPr/>
          <p:nvPr/>
        </p:nvSpPr>
        <p:spPr>
          <a:xfrm>
            <a:off x="414992" y="1627632"/>
            <a:ext cx="5440680" cy="2212848"/>
          </a:xfrm>
          <a:prstGeom prst="roundRect">
            <a:avLst>
              <a:gd name="adj" fmla="val 2479"/>
            </a:avLst>
          </a:prstGeom>
          <a:solidFill>
            <a:srgbClr val="FFFFFF"/>
          </a:solidFill>
          <a:ln w="13970">
            <a:solidFill>
              <a:srgbClr val="1E9E5A"/>
            </a:solidFill>
            <a:prstDash val="solid"/>
          </a:ln>
        </p:spPr>
        <p:txBody>
          <a:bodyPr/>
          <a:lstStyle/>
          <a:p>
            <a:endParaRPr lang="en-US"/>
          </a:p>
        </p:txBody>
      </p:sp>
      <p:sp>
        <p:nvSpPr>
          <p:cNvPr id="6" name="Text 4"/>
          <p:cNvSpPr/>
          <p:nvPr/>
        </p:nvSpPr>
        <p:spPr>
          <a:xfrm>
            <a:off x="896112" y="177393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Organizational</a:t>
            </a:r>
            <a:endParaRPr lang="en-US" sz="2400" dirty="0"/>
          </a:p>
        </p:txBody>
      </p:sp>
      <p:sp>
        <p:nvSpPr>
          <p:cNvPr id="7" name="Text 5"/>
          <p:cNvSpPr/>
          <p:nvPr/>
        </p:nvSpPr>
        <p:spPr>
          <a:xfrm>
            <a:off x="896112" y="221284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Policy advocacy, demanding institutional change</a:t>
            </a:r>
            <a:endParaRPr lang="en-US" sz="2400" dirty="0"/>
          </a:p>
        </p:txBody>
      </p:sp>
      <p:sp>
        <p:nvSpPr>
          <p:cNvPr id="8" name="Shape 6">
            <a:extLst>
              <a:ext uri="{C183D7F6-B498-43B3-948B-1728B52AA6E4}">
                <adec:decorative xmlns:adec="http://schemas.microsoft.com/office/drawing/2017/decorative" val="1"/>
              </a:ext>
            </a:extLst>
          </p:cNvPr>
          <p:cNvSpPr/>
          <p:nvPr/>
        </p:nvSpPr>
        <p:spPr>
          <a:xfrm>
            <a:off x="6358592" y="1627632"/>
            <a:ext cx="5440680" cy="2212848"/>
          </a:xfrm>
          <a:prstGeom prst="roundRect">
            <a:avLst>
              <a:gd name="adj" fmla="val 2479"/>
            </a:avLst>
          </a:prstGeom>
          <a:solidFill>
            <a:srgbClr val="FFFFFF"/>
          </a:solidFill>
          <a:ln w="13970">
            <a:solidFill>
              <a:srgbClr val="1E9E5A"/>
            </a:solidFill>
            <a:prstDash val="solid"/>
          </a:ln>
        </p:spPr>
        <p:txBody>
          <a:bodyPr/>
          <a:lstStyle/>
          <a:p>
            <a:endParaRPr lang="en-US"/>
          </a:p>
        </p:txBody>
      </p:sp>
      <p:sp>
        <p:nvSpPr>
          <p:cNvPr id="9" name="Text 7"/>
          <p:cNvSpPr/>
          <p:nvPr/>
        </p:nvSpPr>
        <p:spPr>
          <a:xfrm>
            <a:off x="6839712" y="177393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Representational</a:t>
            </a:r>
            <a:endParaRPr lang="en-US" sz="2400" dirty="0"/>
          </a:p>
        </p:txBody>
      </p:sp>
      <p:sp>
        <p:nvSpPr>
          <p:cNvPr id="10" name="Text 8"/>
          <p:cNvSpPr/>
          <p:nvPr/>
        </p:nvSpPr>
        <p:spPr>
          <a:xfrm>
            <a:off x="6839712" y="221284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Creating counter-narratives, sharing stories</a:t>
            </a:r>
            <a:endParaRPr lang="en-US" sz="2400" dirty="0"/>
          </a:p>
        </p:txBody>
      </p:sp>
      <p:sp>
        <p:nvSpPr>
          <p:cNvPr id="11" name="Shape 9">
            <a:extLst>
              <a:ext uri="{C183D7F6-B498-43B3-948B-1728B52AA6E4}">
                <adec:decorative xmlns:adec="http://schemas.microsoft.com/office/drawing/2017/decorative" val="1"/>
              </a:ext>
            </a:extLst>
          </p:cNvPr>
          <p:cNvSpPr/>
          <p:nvPr/>
        </p:nvSpPr>
        <p:spPr>
          <a:xfrm>
            <a:off x="414992" y="4187952"/>
            <a:ext cx="5440680" cy="2212848"/>
          </a:xfrm>
          <a:prstGeom prst="roundRect">
            <a:avLst>
              <a:gd name="adj" fmla="val 2479"/>
            </a:avLst>
          </a:prstGeom>
          <a:solidFill>
            <a:srgbClr val="FFFFFF"/>
          </a:solidFill>
          <a:ln w="13970">
            <a:solidFill>
              <a:srgbClr val="1E9E5A"/>
            </a:solidFill>
            <a:prstDash val="solid"/>
          </a:ln>
        </p:spPr>
        <p:txBody>
          <a:bodyPr/>
          <a:lstStyle/>
          <a:p>
            <a:endParaRPr lang="en-US"/>
          </a:p>
        </p:txBody>
      </p:sp>
      <p:sp>
        <p:nvSpPr>
          <p:cNvPr id="12" name="Text 10"/>
          <p:cNvSpPr/>
          <p:nvPr/>
        </p:nvSpPr>
        <p:spPr>
          <a:xfrm>
            <a:off x="896112" y="433425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Intersubjective</a:t>
            </a:r>
            <a:endParaRPr lang="en-US" sz="2400" dirty="0"/>
          </a:p>
        </p:txBody>
      </p:sp>
      <p:sp>
        <p:nvSpPr>
          <p:cNvPr id="13" name="Text 11"/>
          <p:cNvSpPr/>
          <p:nvPr/>
        </p:nvSpPr>
        <p:spPr>
          <a:xfrm>
            <a:off x="896112" y="477316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Self-advocacy in classrooms, educating others</a:t>
            </a:r>
            <a:endParaRPr lang="en-US" sz="2400" dirty="0"/>
          </a:p>
        </p:txBody>
      </p:sp>
      <p:sp>
        <p:nvSpPr>
          <p:cNvPr id="14" name="Shape 12">
            <a:extLst>
              <a:ext uri="{C183D7F6-B498-43B3-948B-1728B52AA6E4}">
                <adec:decorative xmlns:adec="http://schemas.microsoft.com/office/drawing/2017/decorative" val="1"/>
              </a:ext>
            </a:extLst>
          </p:cNvPr>
          <p:cNvSpPr/>
          <p:nvPr/>
        </p:nvSpPr>
        <p:spPr>
          <a:xfrm>
            <a:off x="6358592" y="4187952"/>
            <a:ext cx="5440680" cy="2212848"/>
          </a:xfrm>
          <a:prstGeom prst="roundRect">
            <a:avLst>
              <a:gd name="adj" fmla="val 2479"/>
            </a:avLst>
          </a:prstGeom>
          <a:solidFill>
            <a:srgbClr val="FFFFFF"/>
          </a:solidFill>
          <a:ln w="13970">
            <a:solidFill>
              <a:srgbClr val="1E9E5A"/>
            </a:solidFill>
            <a:prstDash val="solid"/>
          </a:ln>
        </p:spPr>
        <p:txBody>
          <a:bodyPr/>
          <a:lstStyle/>
          <a:p>
            <a:endParaRPr lang="en-US"/>
          </a:p>
        </p:txBody>
      </p:sp>
      <p:sp>
        <p:nvSpPr>
          <p:cNvPr id="15" name="Text 13"/>
          <p:cNvSpPr/>
          <p:nvPr/>
        </p:nvSpPr>
        <p:spPr>
          <a:xfrm>
            <a:off x="6839712" y="4334256"/>
            <a:ext cx="4928616"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Experiential</a:t>
            </a:r>
            <a:endParaRPr lang="en-US" sz="2400" dirty="0"/>
          </a:p>
        </p:txBody>
      </p:sp>
      <p:sp>
        <p:nvSpPr>
          <p:cNvPr id="16" name="Text 14"/>
          <p:cNvSpPr/>
          <p:nvPr/>
        </p:nvSpPr>
        <p:spPr>
          <a:xfrm>
            <a:off x="6839712" y="4773168"/>
            <a:ext cx="4928616" cy="146304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Building community, organizing, resistance movements</a:t>
            </a:r>
            <a:endParaRPr lang="en-US"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Intersectional Identity Stress</a:t>
            </a:r>
            <a:endParaRPr lang="en-US" sz="900" dirty="0"/>
          </a:p>
        </p:txBody>
      </p:sp>
      <p:sp>
        <p:nvSpPr>
          <p:cNvPr id="3" name="Text 1"/>
          <p:cNvSpPr/>
          <p:nvPr/>
        </p:nvSpPr>
        <p:spPr>
          <a:xfrm>
            <a:off x="640080" y="457200"/>
            <a:ext cx="10881360" cy="731520"/>
          </a:xfrm>
          <a:prstGeom prst="rect">
            <a:avLst/>
          </a:prstGeom>
          <a:noFill/>
          <a:ln/>
        </p:spPr>
        <p:txBody>
          <a:bodyPr wrap="square" rtlCol="0" anchor="ctr"/>
          <a:lstStyle/>
          <a:p>
            <a:pPr marL="0" indent="0">
              <a:buNone/>
            </a:pPr>
            <a:r>
              <a:rPr lang="en-US" sz="4800" b="1" dirty="0">
                <a:solidFill>
                  <a:srgbClr val="1E3A8A"/>
                </a:solidFill>
                <a:latin typeface="Arial" pitchFamily="34" charset="0"/>
                <a:ea typeface="Arial" pitchFamily="34" charset="-122"/>
                <a:cs typeface="Arial" pitchFamily="34" charset="-120"/>
              </a:rPr>
              <a:t>Intersectional Identity Stress</a:t>
            </a:r>
            <a:endParaRPr lang="en-US" sz="4800" dirty="0"/>
          </a:p>
        </p:txBody>
      </p:sp>
      <p:sp>
        <p:nvSpPr>
          <p:cNvPr id="4" name="Text 2"/>
          <p:cNvSpPr/>
          <p:nvPr/>
        </p:nvSpPr>
        <p:spPr>
          <a:xfrm>
            <a:off x="676656" y="1207008"/>
            <a:ext cx="10789920" cy="457200"/>
          </a:xfrm>
          <a:prstGeom prst="rect">
            <a:avLst/>
          </a:prstGeom>
          <a:noFill/>
          <a:ln/>
        </p:spPr>
        <p:txBody>
          <a:bodyPr wrap="square" rtlCol="0" anchor="ctr"/>
          <a:lstStyle/>
          <a:p>
            <a:pPr marL="0" indent="0">
              <a:buNone/>
            </a:pPr>
            <a:r>
              <a:rPr lang="en-US" sz="2400" i="1" dirty="0">
                <a:solidFill>
                  <a:srgbClr val="5C6473"/>
                </a:solidFill>
                <a:latin typeface="Arial" pitchFamily="34" charset="0"/>
                <a:ea typeface="Arial" pitchFamily="34" charset="-122"/>
                <a:cs typeface="Arial" pitchFamily="34" charset="-120"/>
              </a:rPr>
              <a:t>Results of Unequal and Conflicting Systems</a:t>
            </a:r>
            <a:endParaRPr lang="en-US" sz="2400" i="1" dirty="0"/>
          </a:p>
        </p:txBody>
      </p:sp>
      <p:sp>
        <p:nvSpPr>
          <p:cNvPr id="6" name="Text 4"/>
          <p:cNvSpPr/>
          <p:nvPr/>
        </p:nvSpPr>
        <p:spPr>
          <a:xfrm>
            <a:off x="1097280" y="2377440"/>
            <a:ext cx="9966960" cy="3108960"/>
          </a:xfrm>
          <a:prstGeom prst="rect">
            <a:avLst/>
          </a:prstGeom>
          <a:noFill/>
          <a:ln/>
        </p:spPr>
        <p:txBody>
          <a:bodyPr wrap="square" rtlCol="0" anchor="ctr"/>
          <a:lstStyle/>
          <a:p>
            <a:pPr marL="0" indent="0">
              <a:lnSpc>
                <a:spcPct val="140000"/>
              </a:lnSpc>
              <a:buNone/>
            </a:pPr>
            <a:r>
              <a:rPr lang="en-US" sz="3200" dirty="0">
                <a:solidFill>
                  <a:srgbClr val="20242E"/>
                </a:solidFill>
                <a:latin typeface="Arial" pitchFamily="34" charset="0"/>
                <a:ea typeface="Arial" pitchFamily="34" charset="-122"/>
                <a:cs typeface="Arial" pitchFamily="34" charset="-120"/>
              </a:rPr>
              <a:t>Conflicting experiences of oppression &amp; privilege — exclusion &amp; belonging — at different social positions, across societal arenas, time, and place, increase intersectional stress.</a:t>
            </a:r>
            <a:endParaRPr lang="en-US" sz="32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Narration: Dynamic salience</a:t>
            </a:r>
            <a:endParaRPr lang="en-US" sz="900" dirty="0"/>
          </a:p>
        </p:txBody>
      </p:sp>
      <p:pic>
        <p:nvPicPr>
          <p:cNvPr id="3" name="Image 0">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71876" y="320040"/>
            <a:ext cx="9817768" cy="6217920"/>
          </a:xfrm>
          <a:prstGeom prst="rect">
            <a:avLst/>
          </a:prstGeom>
        </p:spPr>
      </p:pic>
      <p:sp>
        <p:nvSpPr>
          <p:cNvPr id="4" name="Shape 1">
            <a:extLst>
              <a:ext uri="{C183D7F6-B498-43B3-948B-1728B52AA6E4}">
                <adec:decorative xmlns:adec="http://schemas.microsoft.com/office/drawing/2017/decorative" val="1"/>
              </a:ext>
            </a:extLst>
          </p:cNvPr>
          <p:cNvSpPr/>
          <p:nvPr/>
        </p:nvSpPr>
        <p:spPr>
          <a:xfrm>
            <a:off x="0" y="0"/>
            <a:ext cx="12188952" cy="6858000"/>
          </a:xfrm>
          <a:prstGeom prst="rect">
            <a:avLst/>
          </a:prstGeom>
          <a:solidFill>
            <a:srgbClr val="FBFAF6">
              <a:alpha val="86000"/>
            </a:srgbClr>
          </a:solidFill>
          <a:ln/>
        </p:spPr>
        <p:txBody>
          <a:bodyPr/>
          <a:lstStyle/>
          <a:p>
            <a:endParaRPr lang="en-US"/>
          </a:p>
        </p:txBody>
      </p:sp>
      <p:sp>
        <p:nvSpPr>
          <p:cNvPr id="5" name="Text 2"/>
          <p:cNvSpPr/>
          <p:nvPr/>
        </p:nvSpPr>
        <p:spPr>
          <a:xfrm>
            <a:off x="1463040" y="2103120"/>
            <a:ext cx="9235440" cy="2651760"/>
          </a:xfrm>
          <a:prstGeom prst="rect">
            <a:avLst/>
          </a:prstGeom>
          <a:noFill/>
          <a:ln/>
        </p:spPr>
        <p:txBody>
          <a:bodyPr wrap="square" rtlCol="0" anchor="ctr"/>
          <a:lstStyle/>
          <a:p>
            <a:pPr marL="0" indent="0" algn="ctr">
              <a:lnSpc>
                <a:spcPct val="125000"/>
              </a:lnSpc>
              <a:buNone/>
            </a:pPr>
            <a:r>
              <a:rPr lang="en-US" sz="3200" dirty="0">
                <a:solidFill>
                  <a:srgbClr val="20242E"/>
                </a:solidFill>
                <a:latin typeface="Arial" pitchFamily="34" charset="0"/>
                <a:ea typeface="Arial" pitchFamily="34" charset="-122"/>
                <a:cs typeface="Arial" pitchFamily="34" charset="-120"/>
              </a:rPr>
              <a:t>The </a:t>
            </a:r>
            <a:r>
              <a:rPr lang="en-US" sz="3200" b="1" dirty="0">
                <a:solidFill>
                  <a:srgbClr val="2563EB"/>
                </a:solidFill>
                <a:latin typeface="Arial" pitchFamily="34" charset="0"/>
                <a:ea typeface="Arial" pitchFamily="34" charset="-122"/>
                <a:cs typeface="Arial" pitchFamily="34" charset="-120"/>
              </a:rPr>
              <a:t>dynamic salience</a:t>
            </a:r>
            <a:r>
              <a:rPr lang="en-US" sz="3200" dirty="0">
                <a:solidFill>
                  <a:srgbClr val="20242E"/>
                </a:solidFill>
                <a:latin typeface="Arial" pitchFamily="34" charset="0"/>
                <a:ea typeface="Arial" pitchFamily="34" charset="-122"/>
                <a:cs typeface="Arial" pitchFamily="34" charset="-120"/>
              </a:rPr>
              <a:t> spectrum shows how </a:t>
            </a:r>
            <a:r>
              <a:rPr lang="en-US" sz="3200" b="1" dirty="0">
                <a:solidFill>
                  <a:srgbClr val="0F766E"/>
                </a:solidFill>
                <a:latin typeface="Arial" pitchFamily="34" charset="0"/>
                <a:ea typeface="Arial" pitchFamily="34" charset="-122"/>
                <a:cs typeface="Arial" pitchFamily="34" charset="-120"/>
              </a:rPr>
              <a:t>social positions</a:t>
            </a:r>
            <a:r>
              <a:rPr lang="en-US" sz="3200" dirty="0">
                <a:solidFill>
                  <a:srgbClr val="20242E"/>
                </a:solidFill>
                <a:latin typeface="Arial" pitchFamily="34" charset="0"/>
                <a:ea typeface="Arial" pitchFamily="34" charset="-122"/>
                <a:cs typeface="Arial" pitchFamily="34" charset="-120"/>
              </a:rPr>
              <a:t> cohere — </a:t>
            </a:r>
            <a:r>
              <a:rPr lang="en-US" sz="3200" b="1" dirty="0">
                <a:solidFill>
                  <a:srgbClr val="2563EB"/>
                </a:solidFill>
                <a:latin typeface="Arial" pitchFamily="34" charset="0"/>
                <a:ea typeface="Arial" pitchFamily="34" charset="-122"/>
                <a:cs typeface="Arial" pitchFamily="34" charset="-120"/>
              </a:rPr>
              <a:t>fractured, stressed, strategic,</a:t>
            </a:r>
            <a:r>
              <a:rPr lang="en-US" sz="3200" dirty="0">
                <a:solidFill>
                  <a:srgbClr val="20242E"/>
                </a:solidFill>
                <a:latin typeface="Arial" pitchFamily="34" charset="0"/>
                <a:ea typeface="Arial" pitchFamily="34" charset="-122"/>
                <a:cs typeface="Arial" pitchFamily="34" charset="-120"/>
              </a:rPr>
              <a:t> or </a:t>
            </a:r>
            <a:r>
              <a:rPr lang="en-US" sz="3200" b="1" dirty="0">
                <a:solidFill>
                  <a:srgbClr val="2563EB"/>
                </a:solidFill>
                <a:latin typeface="Arial" pitchFamily="34" charset="0"/>
                <a:ea typeface="Arial" pitchFamily="34" charset="-122"/>
                <a:cs typeface="Arial" pitchFamily="34" charset="-120"/>
              </a:rPr>
              <a:t>synergistic</a:t>
            </a:r>
            <a:r>
              <a:rPr lang="en-US" sz="3200" dirty="0">
                <a:solidFill>
                  <a:srgbClr val="20242E"/>
                </a:solidFill>
                <a:latin typeface="Arial" pitchFamily="34" charset="0"/>
                <a:ea typeface="Arial" pitchFamily="34" charset="-122"/>
                <a:cs typeface="Arial" pitchFamily="34" charset="-120"/>
              </a:rPr>
              <a:t> — as </a:t>
            </a:r>
            <a:r>
              <a:rPr lang="en-US" sz="3200" b="1" dirty="0">
                <a:solidFill>
                  <a:srgbClr val="1E3A8A"/>
                </a:solidFill>
                <a:latin typeface="Arial" pitchFamily="34" charset="0"/>
                <a:ea typeface="Arial" pitchFamily="34" charset="-122"/>
                <a:cs typeface="Arial" pitchFamily="34" charset="-120"/>
              </a:rPr>
              <a:t>intersectional stress</a:t>
            </a:r>
            <a:r>
              <a:rPr lang="en-US" sz="3200" dirty="0">
                <a:solidFill>
                  <a:srgbClr val="20242E"/>
                </a:solidFill>
                <a:latin typeface="Arial" pitchFamily="34" charset="0"/>
                <a:ea typeface="Arial" pitchFamily="34" charset="-122"/>
                <a:cs typeface="Arial" pitchFamily="34" charset="-120"/>
              </a:rPr>
              <a:t> rises or falls under the influence of the </a:t>
            </a:r>
            <a:r>
              <a:rPr lang="en-US" sz="3200" b="1" dirty="0">
                <a:solidFill>
                  <a:srgbClr val="0F766E"/>
                </a:solidFill>
                <a:latin typeface="Arial" pitchFamily="34" charset="0"/>
                <a:ea typeface="Arial" pitchFamily="34" charset="-122"/>
                <a:cs typeface="Arial" pitchFamily="34" charset="-120"/>
              </a:rPr>
              <a:t>dynamic positionality forces</a:t>
            </a:r>
            <a:r>
              <a:rPr lang="en-US" sz="3200" dirty="0">
                <a:solidFill>
                  <a:srgbClr val="20242E"/>
                </a:solidFill>
                <a:latin typeface="Arial" pitchFamily="34" charset="0"/>
                <a:ea typeface="Arial" pitchFamily="34" charset="-122"/>
                <a:cs typeface="Arial" pitchFamily="34" charset="-120"/>
              </a:rPr>
              <a:t> across the different </a:t>
            </a:r>
            <a:r>
              <a:rPr lang="en-US" sz="3200" b="1" dirty="0">
                <a:solidFill>
                  <a:srgbClr val="6E3FA3"/>
                </a:solidFill>
                <a:latin typeface="Arial" pitchFamily="34" charset="0"/>
                <a:ea typeface="Arial" pitchFamily="34" charset="-122"/>
                <a:cs typeface="Arial" pitchFamily="34" charset="-120"/>
              </a:rPr>
              <a:t>societal arenas</a:t>
            </a:r>
            <a:r>
              <a:rPr lang="en-US" sz="3200" dirty="0">
                <a:solidFill>
                  <a:srgbClr val="20242E"/>
                </a:solidFill>
                <a:latin typeface="Arial" pitchFamily="34" charset="0"/>
                <a:ea typeface="Arial" pitchFamily="34" charset="-122"/>
                <a:cs typeface="Arial" pitchFamily="34" charset="-120"/>
              </a:rPr>
              <a:t>.</a:t>
            </a:r>
            <a:endParaRPr lang="en-US" sz="32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DYNAMIC SALIENCE</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DYNAMIC SALIENCE - INTRODUCED</a:t>
            </a:r>
            <a:endParaRPr lang="en-US" sz="2400" dirty="0"/>
          </a:p>
        </p:txBody>
      </p:sp>
      <p:pic>
        <p:nvPicPr>
          <p:cNvPr id="4" name="Image 0" descr="The dynamic salience spectrum appears below the diagram with an intersectional stress axis; the marker sits toward Strategic while all arenas push."/>
          <p:cNvPicPr>
            <a:picLocks noChangeAspect="1"/>
          </p:cNvPicPr>
          <p:nvPr/>
        </p:nvPicPr>
        <p:blipFill>
          <a:blip r:embed="rId3"/>
          <a:stretch>
            <a:fillRect/>
          </a:stretch>
        </p:blipFill>
        <p:spPr>
          <a:xfrm>
            <a:off x="2251710" y="502920"/>
            <a:ext cx="7658100" cy="612648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640080" y="274320"/>
            <a:ext cx="10881360" cy="6400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563EB"/>
                </a:solidFill>
                <a:effectLst/>
                <a:uLnTx/>
                <a:uFillTx/>
                <a:latin typeface="Arial" pitchFamily="34" charset="0"/>
                <a:ea typeface="Arial" pitchFamily="34" charset="-122"/>
                <a:cs typeface="Arial" pitchFamily="34" charset="-120"/>
              </a:rPr>
              <a:t>Dynamic Salience Defined</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2"/>
          <p:cNvSpPr/>
          <p:nvPr/>
        </p:nvSpPr>
        <p:spPr>
          <a:xfrm>
            <a:off x="640080" y="998808"/>
            <a:ext cx="10881360" cy="685800"/>
          </a:xfrm>
          <a:prstGeom prst="rect">
            <a:avLst/>
          </a:prstGeom>
          <a:noFill/>
          <a:ln/>
        </p:spPr>
        <p:txBody>
          <a:bodyPr wrap="square" rtlCol="0" anchor="ctr"/>
          <a:lstStyle/>
          <a:p>
            <a:pPr marL="0" indent="0">
              <a:buNone/>
            </a:pPr>
            <a:r>
              <a:rPr lang="en-US" sz="2400" dirty="0">
                <a:solidFill>
                  <a:srgbClr val="5C6473"/>
                </a:solidFill>
                <a:latin typeface="Arial" pitchFamily="34" charset="0"/>
                <a:ea typeface="Arial" pitchFamily="34" charset="-122"/>
                <a:cs typeface="Arial" pitchFamily="34" charset="-120"/>
              </a:rPr>
              <a:t>Social positions (identities) are apparent or attended to in varying degrees depending on social contexts (societal arenas), place, and time — directly related to intersectional stress and the results of oppression/</a:t>
            </a:r>
            <a:r>
              <a:rPr lang="en-US" sz="2400" dirty="0" err="1">
                <a:solidFill>
                  <a:srgbClr val="5C6473"/>
                </a:solidFill>
                <a:latin typeface="Arial" pitchFamily="34" charset="0"/>
                <a:ea typeface="Arial" pitchFamily="34" charset="-122"/>
                <a:cs typeface="Arial" pitchFamily="34" charset="-120"/>
              </a:rPr>
              <a:t>privilege.d</a:t>
            </a:r>
            <a:endParaRPr lang="en-US" sz="2400" dirty="0"/>
          </a:p>
        </p:txBody>
      </p:sp>
      <p:grpSp>
        <p:nvGrpSpPr>
          <p:cNvPr id="24" name="Group 23" descr="A box reads: “Fractured: One or more positions are ignored or blocked.”">
            <a:extLst>
              <a:ext uri="{FF2B5EF4-FFF2-40B4-BE49-F238E27FC236}">
                <a16:creationId xmlns:a16="http://schemas.microsoft.com/office/drawing/2014/main" id="{366112CE-220B-6860-5EB7-8A6FD92BACE0}"/>
              </a:ext>
            </a:extLst>
          </p:cNvPr>
          <p:cNvGrpSpPr/>
          <p:nvPr/>
        </p:nvGrpSpPr>
        <p:grpSpPr>
          <a:xfrm>
            <a:off x="414992" y="2077797"/>
            <a:ext cx="5440680" cy="2148840"/>
            <a:chOff x="414992" y="2077797"/>
            <a:chExt cx="5440680" cy="2148840"/>
          </a:xfrm>
        </p:grpSpPr>
        <p:sp>
          <p:nvSpPr>
            <p:cNvPr id="5" name="Shape 3"/>
            <p:cNvSpPr/>
            <p:nvPr/>
          </p:nvSpPr>
          <p:spPr>
            <a:xfrm>
              <a:off x="414992" y="2077797"/>
              <a:ext cx="5440680" cy="2148840"/>
            </a:xfrm>
            <a:prstGeom prst="roundRect">
              <a:avLst>
                <a:gd name="adj" fmla="val 2553"/>
              </a:avLst>
            </a:prstGeom>
            <a:solidFill>
              <a:srgbClr val="FFFFFF"/>
            </a:solidFill>
            <a:ln w="12700">
              <a:solidFill>
                <a:srgbClr val="C9C7BE"/>
              </a:solidFill>
              <a:prstDash val="solid"/>
            </a:ln>
          </p:spPr>
          <p:txBody>
            <a:bodyPr/>
            <a:lstStyle/>
            <a:p>
              <a:endParaRPr lang="en-US"/>
            </a:p>
          </p:txBody>
        </p:sp>
        <p:sp>
          <p:nvSpPr>
            <p:cNvPr id="6" name="Shape 4"/>
            <p:cNvSpPr/>
            <p:nvPr/>
          </p:nvSpPr>
          <p:spPr>
            <a:xfrm>
              <a:off x="414992" y="2187525"/>
              <a:ext cx="109728" cy="1929384"/>
            </a:xfrm>
            <a:prstGeom prst="rect">
              <a:avLst/>
            </a:prstGeom>
            <a:solidFill>
              <a:srgbClr val="E03157"/>
            </a:solidFill>
            <a:ln/>
          </p:spPr>
          <p:txBody>
            <a:bodyPr/>
            <a:lstStyle/>
            <a:p>
              <a:endParaRPr lang="en-US"/>
            </a:p>
          </p:txBody>
        </p:sp>
        <p:sp>
          <p:nvSpPr>
            <p:cNvPr id="7" name="Text 5"/>
            <p:cNvSpPr/>
            <p:nvPr/>
          </p:nvSpPr>
          <p:spPr>
            <a:xfrm>
              <a:off x="665395" y="2242389"/>
              <a:ext cx="5050901" cy="402336"/>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Fractured</a:t>
              </a:r>
              <a:endParaRPr lang="en-US" sz="2400" dirty="0"/>
            </a:p>
          </p:txBody>
        </p:sp>
        <p:sp>
          <p:nvSpPr>
            <p:cNvPr id="8" name="Text 6"/>
            <p:cNvSpPr/>
            <p:nvPr/>
          </p:nvSpPr>
          <p:spPr>
            <a:xfrm>
              <a:off x="665395" y="2717877"/>
              <a:ext cx="5032019" cy="132588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One or more positions are ignored or blocked.</a:t>
              </a:r>
              <a:endParaRPr lang="en-US" sz="2400" dirty="0"/>
            </a:p>
          </p:txBody>
        </p:sp>
      </p:grpSp>
      <p:grpSp>
        <p:nvGrpSpPr>
          <p:cNvPr id="25" name="Group 24" descr="A box reads “Stressed: One or more positions are given attention, but it is uncomfortable—not by choice.”">
            <a:extLst>
              <a:ext uri="{FF2B5EF4-FFF2-40B4-BE49-F238E27FC236}">
                <a16:creationId xmlns:a16="http://schemas.microsoft.com/office/drawing/2014/main" id="{6635C7C3-262A-39A1-A9B3-25F5FE88B978}"/>
              </a:ext>
            </a:extLst>
          </p:cNvPr>
          <p:cNvGrpSpPr/>
          <p:nvPr/>
        </p:nvGrpSpPr>
        <p:grpSpPr>
          <a:xfrm>
            <a:off x="6358592" y="2077797"/>
            <a:ext cx="5440680" cy="2148840"/>
            <a:chOff x="6358592" y="2077797"/>
            <a:chExt cx="5440680" cy="2148840"/>
          </a:xfrm>
        </p:grpSpPr>
        <p:sp>
          <p:nvSpPr>
            <p:cNvPr id="9" name="Shape 7"/>
            <p:cNvSpPr/>
            <p:nvPr/>
          </p:nvSpPr>
          <p:spPr>
            <a:xfrm>
              <a:off x="6358592" y="2077797"/>
              <a:ext cx="5440680" cy="2148840"/>
            </a:xfrm>
            <a:prstGeom prst="roundRect">
              <a:avLst>
                <a:gd name="adj" fmla="val 2553"/>
              </a:avLst>
            </a:prstGeom>
            <a:solidFill>
              <a:srgbClr val="FFFFFF"/>
            </a:solidFill>
            <a:ln w="12700">
              <a:solidFill>
                <a:srgbClr val="C9C7BE"/>
              </a:solidFill>
              <a:prstDash val="solid"/>
            </a:ln>
          </p:spPr>
          <p:txBody>
            <a:bodyPr/>
            <a:lstStyle/>
            <a:p>
              <a:endParaRPr lang="en-US"/>
            </a:p>
          </p:txBody>
        </p:sp>
        <p:sp>
          <p:nvSpPr>
            <p:cNvPr id="10" name="Shape 8"/>
            <p:cNvSpPr/>
            <p:nvPr/>
          </p:nvSpPr>
          <p:spPr>
            <a:xfrm>
              <a:off x="6358592" y="2187525"/>
              <a:ext cx="109728" cy="1929384"/>
            </a:xfrm>
            <a:prstGeom prst="rect">
              <a:avLst/>
            </a:prstGeom>
            <a:solidFill>
              <a:srgbClr val="B8860B"/>
            </a:solidFill>
            <a:ln/>
          </p:spPr>
          <p:txBody>
            <a:bodyPr/>
            <a:lstStyle/>
            <a:p>
              <a:endParaRPr lang="en-US"/>
            </a:p>
          </p:txBody>
        </p:sp>
        <p:sp>
          <p:nvSpPr>
            <p:cNvPr id="11" name="Text 9"/>
            <p:cNvSpPr/>
            <p:nvPr/>
          </p:nvSpPr>
          <p:spPr>
            <a:xfrm>
              <a:off x="6608995" y="2242389"/>
              <a:ext cx="5050901" cy="402336"/>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Stressed</a:t>
              </a:r>
              <a:endParaRPr lang="en-US" sz="2400" dirty="0"/>
            </a:p>
          </p:txBody>
        </p:sp>
        <p:sp>
          <p:nvSpPr>
            <p:cNvPr id="12" name="Text 10"/>
            <p:cNvSpPr/>
            <p:nvPr/>
          </p:nvSpPr>
          <p:spPr>
            <a:xfrm>
              <a:off x="6608995" y="2717877"/>
              <a:ext cx="5032019" cy="132588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One or more positions are given attention, but it is uncomfortable — not by choice.</a:t>
              </a:r>
              <a:endParaRPr lang="en-US" sz="2400" dirty="0"/>
            </a:p>
          </p:txBody>
        </p:sp>
      </p:grpSp>
      <p:grpSp>
        <p:nvGrpSpPr>
          <p:cNvPr id="26" name="Group 25" descr="A box reads: “Strategic: An individual intentially chooses which positions to enact in a context”">
            <a:extLst>
              <a:ext uri="{FF2B5EF4-FFF2-40B4-BE49-F238E27FC236}">
                <a16:creationId xmlns:a16="http://schemas.microsoft.com/office/drawing/2014/main" id="{6F0CE387-315C-6A54-2DB1-4C459C729809}"/>
              </a:ext>
            </a:extLst>
          </p:cNvPr>
          <p:cNvGrpSpPr/>
          <p:nvPr/>
        </p:nvGrpSpPr>
        <p:grpSpPr>
          <a:xfrm>
            <a:off x="414992" y="4389120"/>
            <a:ext cx="5440680" cy="2148840"/>
            <a:chOff x="414992" y="4389120"/>
            <a:chExt cx="5440680" cy="2148840"/>
          </a:xfrm>
        </p:grpSpPr>
        <p:sp>
          <p:nvSpPr>
            <p:cNvPr id="13" name="Shape 11"/>
            <p:cNvSpPr/>
            <p:nvPr/>
          </p:nvSpPr>
          <p:spPr>
            <a:xfrm>
              <a:off x="414992" y="4389120"/>
              <a:ext cx="5440680" cy="2148840"/>
            </a:xfrm>
            <a:prstGeom prst="roundRect">
              <a:avLst>
                <a:gd name="adj" fmla="val 2553"/>
              </a:avLst>
            </a:prstGeom>
            <a:solidFill>
              <a:srgbClr val="FFFFFF"/>
            </a:solidFill>
            <a:ln w="12700">
              <a:solidFill>
                <a:srgbClr val="C9C7BE"/>
              </a:solidFill>
              <a:prstDash val="solid"/>
            </a:ln>
          </p:spPr>
          <p:txBody>
            <a:bodyPr/>
            <a:lstStyle/>
            <a:p>
              <a:endParaRPr lang="en-US"/>
            </a:p>
          </p:txBody>
        </p:sp>
        <p:sp>
          <p:nvSpPr>
            <p:cNvPr id="14" name="Shape 12"/>
            <p:cNvSpPr/>
            <p:nvPr/>
          </p:nvSpPr>
          <p:spPr>
            <a:xfrm>
              <a:off x="414992" y="4487596"/>
              <a:ext cx="109728" cy="1929384"/>
            </a:xfrm>
            <a:prstGeom prst="rect">
              <a:avLst/>
            </a:prstGeom>
            <a:solidFill>
              <a:srgbClr val="4E9A61"/>
            </a:solidFill>
            <a:ln/>
          </p:spPr>
          <p:txBody>
            <a:bodyPr/>
            <a:lstStyle/>
            <a:p>
              <a:endParaRPr lang="en-US"/>
            </a:p>
          </p:txBody>
        </p:sp>
        <p:sp>
          <p:nvSpPr>
            <p:cNvPr id="15" name="Text 13"/>
            <p:cNvSpPr/>
            <p:nvPr/>
          </p:nvSpPr>
          <p:spPr>
            <a:xfrm>
              <a:off x="665395" y="4584664"/>
              <a:ext cx="5050901" cy="402336"/>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Strategic</a:t>
              </a:r>
              <a:endParaRPr lang="en-US" sz="2400" dirty="0"/>
            </a:p>
          </p:txBody>
        </p:sp>
        <p:sp>
          <p:nvSpPr>
            <p:cNvPr id="16" name="Text 14"/>
            <p:cNvSpPr/>
            <p:nvPr/>
          </p:nvSpPr>
          <p:spPr>
            <a:xfrm>
              <a:off x="665395" y="5060152"/>
              <a:ext cx="5032019" cy="132588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An individual intentionally chooses which positions to enact in a context.</a:t>
              </a:r>
              <a:endParaRPr lang="en-US" sz="2400" dirty="0"/>
            </a:p>
          </p:txBody>
        </p:sp>
      </p:grpSp>
      <p:grpSp>
        <p:nvGrpSpPr>
          <p:cNvPr id="27" name="Group 26" descr="A box reads: “An individual enacts most positions freely — bringing their full self to a context.”">
            <a:extLst>
              <a:ext uri="{FF2B5EF4-FFF2-40B4-BE49-F238E27FC236}">
                <a16:creationId xmlns:a16="http://schemas.microsoft.com/office/drawing/2014/main" id="{40734407-F41E-247B-9137-343F51DA3B14}"/>
              </a:ext>
            </a:extLst>
          </p:cNvPr>
          <p:cNvGrpSpPr/>
          <p:nvPr/>
        </p:nvGrpSpPr>
        <p:grpSpPr>
          <a:xfrm>
            <a:off x="6358592" y="4389120"/>
            <a:ext cx="5458968" cy="2148840"/>
            <a:chOff x="6358592" y="4389120"/>
            <a:chExt cx="5458968" cy="2148840"/>
          </a:xfrm>
        </p:grpSpPr>
        <p:sp>
          <p:nvSpPr>
            <p:cNvPr id="17" name="Shape 15"/>
            <p:cNvSpPr/>
            <p:nvPr/>
          </p:nvSpPr>
          <p:spPr>
            <a:xfrm>
              <a:off x="6376880" y="4389120"/>
              <a:ext cx="5440680" cy="2148840"/>
            </a:xfrm>
            <a:prstGeom prst="roundRect">
              <a:avLst>
                <a:gd name="adj" fmla="val 2553"/>
              </a:avLst>
            </a:prstGeom>
            <a:solidFill>
              <a:srgbClr val="FFFFFF"/>
            </a:solidFill>
            <a:ln w="12700">
              <a:solidFill>
                <a:srgbClr val="C9C7BE"/>
              </a:solidFill>
              <a:prstDash val="solid"/>
            </a:ln>
          </p:spPr>
          <p:txBody>
            <a:bodyPr/>
            <a:lstStyle/>
            <a:p>
              <a:endParaRPr lang="en-US"/>
            </a:p>
          </p:txBody>
        </p:sp>
        <p:sp>
          <p:nvSpPr>
            <p:cNvPr id="18" name="Shape 16"/>
            <p:cNvSpPr/>
            <p:nvPr/>
          </p:nvSpPr>
          <p:spPr>
            <a:xfrm>
              <a:off x="6358592" y="4501664"/>
              <a:ext cx="109728" cy="1929384"/>
            </a:xfrm>
            <a:prstGeom prst="rect">
              <a:avLst/>
            </a:prstGeom>
            <a:solidFill>
              <a:srgbClr val="1E9E5A"/>
            </a:solidFill>
            <a:ln/>
          </p:spPr>
          <p:txBody>
            <a:bodyPr/>
            <a:lstStyle/>
            <a:p>
              <a:endParaRPr lang="en-US"/>
            </a:p>
          </p:txBody>
        </p:sp>
        <p:sp>
          <p:nvSpPr>
            <p:cNvPr id="19" name="Text 17"/>
            <p:cNvSpPr/>
            <p:nvPr/>
          </p:nvSpPr>
          <p:spPr>
            <a:xfrm>
              <a:off x="6608995" y="4584664"/>
              <a:ext cx="5050901" cy="402336"/>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Synergistic</a:t>
              </a:r>
              <a:endParaRPr lang="en-US" sz="2400" dirty="0"/>
            </a:p>
          </p:txBody>
        </p:sp>
        <p:sp>
          <p:nvSpPr>
            <p:cNvPr id="20" name="Text 18"/>
            <p:cNvSpPr/>
            <p:nvPr/>
          </p:nvSpPr>
          <p:spPr>
            <a:xfrm>
              <a:off x="6608995" y="5060152"/>
              <a:ext cx="5032019" cy="1325880"/>
            </a:xfrm>
            <a:prstGeom prst="rect">
              <a:avLst/>
            </a:prstGeom>
            <a:noFill/>
            <a:ln/>
          </p:spPr>
          <p:txBody>
            <a:bodyPr wrap="square" rtlCol="0" anchor="t"/>
            <a:lstStyle/>
            <a:p>
              <a:pPr marL="0" indent="0">
                <a:lnSpc>
                  <a:spcPct val="125000"/>
                </a:lnSpc>
                <a:buNone/>
              </a:pPr>
              <a:r>
                <a:rPr lang="en-US" sz="2400" dirty="0">
                  <a:solidFill>
                    <a:srgbClr val="20242E"/>
                  </a:solidFill>
                  <a:latin typeface="Arial" pitchFamily="34" charset="0"/>
                  <a:ea typeface="Arial" pitchFamily="34" charset="-122"/>
                  <a:cs typeface="Arial" pitchFamily="34" charset="-120"/>
                </a:rPr>
                <a:t>An individual enacts most positions freely — bringing their full self to a context.</a:t>
              </a:r>
              <a:endParaRPr lang="en-US" sz="2400" dirty="0"/>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SALIENCE · FRACTURED</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SALIENCE · FRACTURED</a:t>
            </a:r>
            <a:endParaRPr lang="en-US" sz="2400" dirty="0"/>
          </a:p>
        </p:txBody>
      </p:sp>
      <p:pic>
        <p:nvPicPr>
          <p:cNvPr id="4" name="Image 0" descr="Fractured salience: heavy pulls everywhere; the Ability circle breaks away from the cluster while Race brightens and dominates; the marker sits in Fractured."/>
          <p:cNvPicPr>
            <a:picLocks noChangeAspect="1"/>
          </p:cNvPicPr>
          <p:nvPr/>
        </p:nvPicPr>
        <p:blipFill>
          <a:blip r:embed="rId3"/>
          <a:stretch>
            <a:fillRect/>
          </a:stretch>
        </p:blipFill>
        <p:spPr>
          <a:xfrm>
            <a:off x="2251710" y="502920"/>
            <a:ext cx="7658100" cy="612648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SALIENCE · STRESSED</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SALIENCE · STRESSED</a:t>
            </a:r>
            <a:endParaRPr lang="en-US" sz="2400" dirty="0"/>
          </a:p>
        </p:txBody>
      </p:sp>
      <p:pic>
        <p:nvPicPr>
          <p:cNvPr id="4" name="Image 0" descr="Stressed salience, mixed forces: Representational pulls and Intersubjective is half-pulling while Organizational and Experiential reinforce; the circles regroup with jagged outlines; the marker sits in Stressed."/>
          <p:cNvPicPr>
            <a:picLocks noChangeAspect="1"/>
          </p:cNvPicPr>
          <p:nvPr/>
        </p:nvPicPr>
        <p:blipFill>
          <a:blip r:embed="rId3"/>
          <a:stretch>
            <a:fillRect/>
          </a:stretch>
        </p:blipFill>
        <p:spPr>
          <a:xfrm>
            <a:off x="2251710" y="502920"/>
            <a:ext cx="7658100" cy="612648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SALIENCE · STRATEGIC</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SALIENCE · STRATEGIC</a:t>
            </a:r>
            <a:endParaRPr lang="en-US" sz="2400" dirty="0"/>
          </a:p>
        </p:txBody>
      </p:sp>
      <p:pic>
        <p:nvPicPr>
          <p:cNvPr id="4" name="Image 0" descr="Strategic salience, mixed forces: Organizational and Experiential push while Representational and Intersubjective reinforce; circles overlap with one foregrounded; the marker sits in Strategic."/>
          <p:cNvPicPr>
            <a:picLocks noChangeAspect="1"/>
          </p:cNvPicPr>
          <p:nvPr/>
        </p:nvPicPr>
        <p:blipFill>
          <a:blip r:embed="rId3"/>
          <a:stretch>
            <a:fillRect/>
          </a:stretch>
        </p:blipFill>
        <p:spPr>
          <a:xfrm>
            <a:off x="2251710" y="502920"/>
            <a:ext cx="7658100" cy="612648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SALIENCE · SYNERGISTIC</a:t>
            </a:r>
            <a:endParaRPr lang="en-US" sz="900" dirty="0"/>
          </a:p>
        </p:txBody>
      </p:sp>
      <p:sp>
        <p:nvSpPr>
          <p:cNvPr id="3" name="Text 1"/>
          <p:cNvSpPr/>
          <p:nvPr/>
        </p:nvSpPr>
        <p:spPr>
          <a:xfrm>
            <a:off x="502920" y="146304"/>
            <a:ext cx="10058400" cy="32004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SALIENCE · SYNERGISTIC</a:t>
            </a:r>
            <a:endParaRPr lang="en-US" sz="2400" dirty="0"/>
          </a:p>
        </p:txBody>
      </p:sp>
      <p:pic>
        <p:nvPicPr>
          <p:cNvPr id="4" name="Image 0" descr="Synergistic salience: all four arenas push at varied strengths; the circles fully overlap at even brightness; the marker sits in Synergistic."/>
          <p:cNvPicPr>
            <a:picLocks noChangeAspect="1"/>
          </p:cNvPicPr>
          <p:nvPr/>
        </p:nvPicPr>
        <p:blipFill>
          <a:blip r:embed="rId3"/>
          <a:stretch>
            <a:fillRect/>
          </a:stretch>
        </p:blipFill>
        <p:spPr>
          <a:xfrm>
            <a:off x="2251710" y="502920"/>
            <a:ext cx="7658100" cy="612648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The model in one paragraph</a:t>
            </a:r>
            <a:endParaRPr lang="en-US" sz="900" dirty="0"/>
          </a:p>
        </p:txBody>
      </p:sp>
      <p:sp>
        <p:nvSpPr>
          <p:cNvPr id="3" name="Text 1"/>
          <p:cNvSpPr/>
          <p:nvPr/>
        </p:nvSpPr>
        <p:spPr>
          <a:xfrm>
            <a:off x="640080" y="502920"/>
            <a:ext cx="10972800" cy="411480"/>
          </a:xfrm>
          <a:prstGeom prst="rect">
            <a:avLst/>
          </a:prstGeom>
          <a:noFill/>
          <a:ln/>
        </p:spPr>
        <p:txBody>
          <a:bodyPr wrap="square" rtlCol="0" anchor="ctr"/>
          <a:lstStyle/>
          <a:p>
            <a:pPr marL="0" indent="0">
              <a:buNone/>
            </a:pPr>
            <a:r>
              <a:rPr lang="en-US" sz="2400" b="1" kern="0" spc="300" dirty="0">
                <a:solidFill>
                  <a:srgbClr val="6E3FA3"/>
                </a:solidFill>
                <a:latin typeface="Arial" pitchFamily="34" charset="0"/>
                <a:ea typeface="Arial" pitchFamily="34" charset="-122"/>
                <a:cs typeface="Arial" pitchFamily="34" charset="-120"/>
              </a:rPr>
              <a:t>THE THEORY-TO-PRAXIS MODEL IN ONE PARAGRAPH</a:t>
            </a:r>
            <a:endParaRPr lang="en-US" sz="2400" dirty="0"/>
          </a:p>
        </p:txBody>
      </p:sp>
      <p:sp>
        <p:nvSpPr>
          <p:cNvPr id="4" name="Text 2"/>
          <p:cNvSpPr/>
          <p:nvPr/>
        </p:nvSpPr>
        <p:spPr>
          <a:xfrm>
            <a:off x="914400" y="914400"/>
            <a:ext cx="10332720" cy="4754880"/>
          </a:xfrm>
          <a:prstGeom prst="rect">
            <a:avLst/>
          </a:prstGeom>
          <a:noFill/>
          <a:ln/>
        </p:spPr>
        <p:txBody>
          <a:bodyPr wrap="square" rtlCol="0" anchor="t"/>
          <a:lstStyle/>
          <a:p>
            <a:pPr marL="0" indent="0" algn="l">
              <a:lnSpc>
                <a:spcPct val="145000"/>
              </a:lnSpc>
              <a:buNone/>
            </a:pPr>
            <a:r>
              <a:rPr lang="en-US" sz="2000" dirty="0">
                <a:solidFill>
                  <a:srgbClr val="20242E"/>
                </a:solidFill>
                <a:latin typeface="Arial" pitchFamily="34" charset="0"/>
                <a:ea typeface="Arial" pitchFamily="34" charset="-122"/>
                <a:cs typeface="Arial" pitchFamily="34" charset="-120"/>
              </a:rPr>
              <a:t>Higher education is built upon and reinforces </a:t>
            </a:r>
            <a:r>
              <a:rPr lang="en-US" sz="2000" b="1" dirty="0">
                <a:solidFill>
                  <a:srgbClr val="63666E"/>
                </a:solidFill>
                <a:latin typeface="Arial" pitchFamily="34" charset="0"/>
                <a:ea typeface="Arial" pitchFamily="34" charset="-122"/>
                <a:cs typeface="Arial" pitchFamily="34" charset="-120"/>
              </a:rPr>
              <a:t>white supremacy</a:t>
            </a:r>
            <a:r>
              <a:rPr lang="en-US" sz="2000" dirty="0">
                <a:solidFill>
                  <a:srgbClr val="20242E"/>
                </a:solidFill>
                <a:latin typeface="Arial" pitchFamily="34" charset="0"/>
                <a:ea typeface="Arial" pitchFamily="34" charset="-122"/>
                <a:cs typeface="Arial" pitchFamily="34" charset="-120"/>
              </a:rPr>
              <a:t>, </a:t>
            </a:r>
            <a:r>
              <a:rPr lang="en-US" sz="2000" b="1" dirty="0">
                <a:solidFill>
                  <a:srgbClr val="63666E"/>
                </a:solidFill>
                <a:latin typeface="Arial" pitchFamily="34" charset="0"/>
                <a:ea typeface="Arial" pitchFamily="34" charset="-122"/>
                <a:cs typeface="Arial" pitchFamily="34" charset="-120"/>
              </a:rPr>
              <a:t>whiteness</a:t>
            </a:r>
            <a:r>
              <a:rPr lang="en-US" sz="2000" dirty="0">
                <a:solidFill>
                  <a:srgbClr val="20242E"/>
                </a:solidFill>
                <a:latin typeface="Arial" pitchFamily="34" charset="0"/>
                <a:ea typeface="Arial" pitchFamily="34" charset="-122"/>
                <a:cs typeface="Arial" pitchFamily="34" charset="-120"/>
              </a:rPr>
              <a:t>, </a:t>
            </a:r>
            <a:r>
              <a:rPr lang="en-US" sz="2000" b="1" dirty="0">
                <a:solidFill>
                  <a:srgbClr val="63666E"/>
                </a:solidFill>
                <a:latin typeface="Arial" pitchFamily="34" charset="0"/>
                <a:ea typeface="Arial" pitchFamily="34" charset="-122"/>
                <a:cs typeface="Arial" pitchFamily="34" charset="-120"/>
              </a:rPr>
              <a:t>ableism</a:t>
            </a:r>
            <a:r>
              <a:rPr lang="en-US" sz="2000" dirty="0">
                <a:solidFill>
                  <a:srgbClr val="20242E"/>
                </a:solidFill>
                <a:latin typeface="Arial" pitchFamily="34" charset="0"/>
                <a:ea typeface="Arial" pitchFamily="34" charset="-122"/>
                <a:cs typeface="Arial" pitchFamily="34" charset="-120"/>
              </a:rPr>
              <a:t>, and </a:t>
            </a:r>
            <a:r>
              <a:rPr lang="en-US" sz="2000" b="1" dirty="0">
                <a:solidFill>
                  <a:srgbClr val="63666E"/>
                </a:solidFill>
                <a:latin typeface="Arial" pitchFamily="34" charset="0"/>
                <a:ea typeface="Arial" pitchFamily="34" charset="-122"/>
                <a:cs typeface="Arial" pitchFamily="34" charset="-120"/>
              </a:rPr>
              <a:t>racism</a:t>
            </a:r>
            <a:r>
              <a:rPr lang="en-US" sz="2000" dirty="0">
                <a:solidFill>
                  <a:srgbClr val="20242E"/>
                </a:solidFill>
                <a:latin typeface="Arial" pitchFamily="34" charset="0"/>
                <a:ea typeface="Arial" pitchFamily="34" charset="-122"/>
                <a:cs typeface="Arial" pitchFamily="34" charset="-120"/>
              </a:rPr>
              <a:t>, yielding </a:t>
            </a:r>
            <a:r>
              <a:rPr lang="en-US" sz="2000" b="1" dirty="0">
                <a:solidFill>
                  <a:srgbClr val="9E1B3B"/>
                </a:solidFill>
                <a:latin typeface="Arial" pitchFamily="34" charset="0"/>
                <a:ea typeface="Arial" pitchFamily="34" charset="-122"/>
                <a:cs typeface="Arial" pitchFamily="34" charset="-120"/>
              </a:rPr>
              <a:t>dominant deficit narratives</a:t>
            </a:r>
            <a:r>
              <a:rPr lang="en-US" sz="2000" dirty="0">
                <a:solidFill>
                  <a:srgbClr val="20242E"/>
                </a:solidFill>
                <a:latin typeface="Arial" pitchFamily="34" charset="0"/>
                <a:ea typeface="Arial" pitchFamily="34" charset="-122"/>
                <a:cs typeface="Arial" pitchFamily="34" charset="-120"/>
              </a:rPr>
              <a:t> — the result: </a:t>
            </a:r>
            <a:r>
              <a:rPr lang="en-US" sz="2000" b="1" dirty="0">
                <a:solidFill>
                  <a:srgbClr val="9E1B3B"/>
                </a:solidFill>
                <a:latin typeface="Arial" pitchFamily="34" charset="0"/>
                <a:ea typeface="Arial" pitchFamily="34" charset="-122"/>
                <a:cs typeface="Arial" pitchFamily="34" charset="-120"/>
              </a:rPr>
              <a:t>“Ability as property.”</a:t>
            </a:r>
            <a:r>
              <a:rPr lang="en-US" sz="2000" dirty="0">
                <a:solidFill>
                  <a:srgbClr val="20242E"/>
                </a:solidFill>
                <a:latin typeface="Arial" pitchFamily="34" charset="0"/>
                <a:ea typeface="Arial" pitchFamily="34" charset="-122"/>
                <a:cs typeface="Arial" pitchFamily="34" charset="-120"/>
              </a:rPr>
              <a:t> An individual’s </a:t>
            </a:r>
            <a:r>
              <a:rPr lang="en-US" sz="2000" b="1" dirty="0">
                <a:solidFill>
                  <a:srgbClr val="0F766E"/>
                </a:solidFill>
                <a:latin typeface="Arial" pitchFamily="34" charset="0"/>
                <a:ea typeface="Arial" pitchFamily="34" charset="-122"/>
                <a:cs typeface="Arial" pitchFamily="34" charset="-120"/>
              </a:rPr>
              <a:t>positionality</a:t>
            </a:r>
            <a:r>
              <a:rPr lang="en-US" sz="2000" dirty="0">
                <a:solidFill>
                  <a:srgbClr val="20242E"/>
                </a:solidFill>
                <a:latin typeface="Arial" pitchFamily="34" charset="0"/>
                <a:ea typeface="Arial" pitchFamily="34" charset="-122"/>
                <a:cs typeface="Arial" pitchFamily="34" charset="-120"/>
              </a:rPr>
              <a:t> — their intersecting </a:t>
            </a:r>
            <a:r>
              <a:rPr lang="en-US" sz="2000" b="1" dirty="0">
                <a:solidFill>
                  <a:srgbClr val="0F766E"/>
                </a:solidFill>
                <a:latin typeface="Arial" pitchFamily="34" charset="0"/>
                <a:ea typeface="Arial" pitchFamily="34" charset="-122"/>
                <a:cs typeface="Arial" pitchFamily="34" charset="-120"/>
              </a:rPr>
              <a:t>social positions</a:t>
            </a:r>
            <a:r>
              <a:rPr lang="en-US" sz="2000" dirty="0">
                <a:solidFill>
                  <a:srgbClr val="20242E"/>
                </a:solidFill>
                <a:latin typeface="Arial" pitchFamily="34" charset="0"/>
                <a:ea typeface="Arial" pitchFamily="34" charset="-122"/>
                <a:cs typeface="Arial" pitchFamily="34" charset="-120"/>
              </a:rPr>
              <a:t> within context, place, and time — is </a:t>
            </a:r>
            <a:r>
              <a:rPr lang="en-US" sz="2000" b="1" i="1" dirty="0">
                <a:solidFill>
                  <a:srgbClr val="20242E"/>
                </a:solidFill>
                <a:latin typeface="Arial" pitchFamily="34" charset="0"/>
                <a:ea typeface="Arial" pitchFamily="34" charset="-122"/>
                <a:cs typeface="Arial" pitchFamily="34" charset="-120"/>
              </a:rPr>
              <a:t>ELASTIC</a:t>
            </a:r>
            <a:r>
              <a:rPr lang="en-US" sz="2000" dirty="0">
                <a:solidFill>
                  <a:srgbClr val="20242E"/>
                </a:solidFill>
                <a:latin typeface="Arial" pitchFamily="34" charset="0"/>
                <a:ea typeface="Arial" pitchFamily="34" charset="-122"/>
                <a:cs typeface="Arial" pitchFamily="34" charset="-120"/>
              </a:rPr>
              <a:t>. </a:t>
            </a:r>
            <a:r>
              <a:rPr lang="en-US" sz="2000" b="1" dirty="0">
                <a:solidFill>
                  <a:srgbClr val="6E3FA3"/>
                </a:solidFill>
                <a:latin typeface="Arial" pitchFamily="34" charset="0"/>
                <a:ea typeface="Arial" pitchFamily="34" charset="-122"/>
                <a:cs typeface="Arial" pitchFamily="34" charset="-120"/>
              </a:rPr>
              <a:t>Societal arenas</a:t>
            </a:r>
            <a:r>
              <a:rPr lang="en-US" sz="2000" dirty="0">
                <a:solidFill>
                  <a:srgbClr val="20242E"/>
                </a:solidFill>
                <a:latin typeface="Arial" pitchFamily="34" charset="0"/>
                <a:ea typeface="Arial" pitchFamily="34" charset="-122"/>
                <a:cs typeface="Arial" pitchFamily="34" charset="-120"/>
              </a:rPr>
              <a:t> (</a:t>
            </a:r>
            <a:r>
              <a:rPr lang="en-US" sz="2000" b="1" dirty="0">
                <a:solidFill>
                  <a:srgbClr val="6E3FA3"/>
                </a:solidFill>
                <a:latin typeface="Arial" pitchFamily="34" charset="0"/>
                <a:ea typeface="Arial" pitchFamily="34" charset="-122"/>
                <a:cs typeface="Arial" pitchFamily="34" charset="-120"/>
              </a:rPr>
              <a:t>organizational</a:t>
            </a:r>
            <a:r>
              <a:rPr lang="en-US" sz="2000" dirty="0">
                <a:solidFill>
                  <a:srgbClr val="20242E"/>
                </a:solidFill>
                <a:latin typeface="Arial" pitchFamily="34" charset="0"/>
                <a:ea typeface="Arial" pitchFamily="34" charset="-122"/>
                <a:cs typeface="Arial" pitchFamily="34" charset="-120"/>
              </a:rPr>
              <a:t>, </a:t>
            </a:r>
            <a:r>
              <a:rPr lang="en-US" sz="2000" b="1" dirty="0">
                <a:solidFill>
                  <a:srgbClr val="6E3FA3"/>
                </a:solidFill>
                <a:latin typeface="Arial" pitchFamily="34" charset="0"/>
                <a:ea typeface="Arial" pitchFamily="34" charset="-122"/>
                <a:cs typeface="Arial" pitchFamily="34" charset="-120"/>
              </a:rPr>
              <a:t>representational</a:t>
            </a:r>
            <a:r>
              <a:rPr lang="en-US" sz="2000" dirty="0">
                <a:solidFill>
                  <a:srgbClr val="20242E"/>
                </a:solidFill>
                <a:latin typeface="Arial" pitchFamily="34" charset="0"/>
                <a:ea typeface="Arial" pitchFamily="34" charset="-122"/>
                <a:cs typeface="Arial" pitchFamily="34" charset="-120"/>
              </a:rPr>
              <a:t>, </a:t>
            </a:r>
            <a:r>
              <a:rPr lang="en-US" sz="2000" b="1" dirty="0">
                <a:solidFill>
                  <a:srgbClr val="6E3FA3"/>
                </a:solidFill>
                <a:latin typeface="Arial" pitchFamily="34" charset="0"/>
                <a:ea typeface="Arial" pitchFamily="34" charset="-122"/>
                <a:cs typeface="Arial" pitchFamily="34" charset="-120"/>
              </a:rPr>
              <a:t>intersubjective</a:t>
            </a:r>
            <a:r>
              <a:rPr lang="en-US" sz="2000" dirty="0">
                <a:solidFill>
                  <a:srgbClr val="20242E"/>
                </a:solidFill>
                <a:latin typeface="Arial" pitchFamily="34" charset="0"/>
                <a:ea typeface="Arial" pitchFamily="34" charset="-122"/>
                <a:cs typeface="Arial" pitchFamily="34" charset="-120"/>
              </a:rPr>
              <a:t>, </a:t>
            </a:r>
            <a:r>
              <a:rPr lang="en-US" sz="2000" b="1" dirty="0">
                <a:solidFill>
                  <a:srgbClr val="6E3FA3"/>
                </a:solidFill>
                <a:latin typeface="Arial" pitchFamily="34" charset="0"/>
                <a:ea typeface="Arial" pitchFamily="34" charset="-122"/>
                <a:cs typeface="Arial" pitchFamily="34" charset="-120"/>
              </a:rPr>
              <a:t>experiential</a:t>
            </a:r>
            <a:r>
              <a:rPr lang="en-US" sz="2000" dirty="0">
                <a:solidFill>
                  <a:srgbClr val="20242E"/>
                </a:solidFill>
                <a:latin typeface="Arial" pitchFamily="34" charset="0"/>
                <a:ea typeface="Arial" pitchFamily="34" charset="-122"/>
                <a:cs typeface="Arial" pitchFamily="34" charset="-120"/>
              </a:rPr>
              <a:t>) are the contexts an individual’s </a:t>
            </a:r>
            <a:r>
              <a:rPr lang="en-US" sz="2000" b="1" dirty="0">
                <a:solidFill>
                  <a:srgbClr val="0F766E"/>
                </a:solidFill>
                <a:latin typeface="Arial" pitchFamily="34" charset="0"/>
                <a:ea typeface="Arial" pitchFamily="34" charset="-122"/>
                <a:cs typeface="Arial" pitchFamily="34" charset="-120"/>
              </a:rPr>
              <a:t>positionality</a:t>
            </a:r>
            <a:r>
              <a:rPr lang="en-US" sz="2000" dirty="0">
                <a:solidFill>
                  <a:srgbClr val="20242E"/>
                </a:solidFill>
                <a:latin typeface="Arial" pitchFamily="34" charset="0"/>
                <a:ea typeface="Arial" pitchFamily="34" charset="-122"/>
                <a:cs typeface="Arial" pitchFamily="34" charset="-120"/>
              </a:rPr>
              <a:t> engages. Within each arena, </a:t>
            </a:r>
            <a:r>
              <a:rPr lang="en-US" sz="2000" b="1" dirty="0">
                <a:solidFill>
                  <a:srgbClr val="0F766E"/>
                </a:solidFill>
                <a:latin typeface="Arial" pitchFamily="34" charset="0"/>
                <a:ea typeface="Arial" pitchFamily="34" charset="-122"/>
                <a:cs typeface="Arial" pitchFamily="34" charset="-120"/>
              </a:rPr>
              <a:t>dynamic positionality forces</a:t>
            </a:r>
            <a:r>
              <a:rPr lang="en-US" sz="2000" dirty="0">
                <a:solidFill>
                  <a:srgbClr val="20242E"/>
                </a:solidFill>
                <a:latin typeface="Arial" pitchFamily="34" charset="0"/>
                <a:ea typeface="Arial" pitchFamily="34" charset="-122"/>
                <a:cs typeface="Arial" pitchFamily="34" charset="-120"/>
              </a:rPr>
              <a:t> engage with the individual and shape their identification, expectations, and sense of belonging within their </a:t>
            </a:r>
            <a:r>
              <a:rPr lang="en-US" sz="2000" b="1" dirty="0">
                <a:solidFill>
                  <a:srgbClr val="0F766E"/>
                </a:solidFill>
                <a:latin typeface="Arial" pitchFamily="34" charset="0"/>
                <a:ea typeface="Arial" pitchFamily="34" charset="-122"/>
                <a:cs typeface="Arial" pitchFamily="34" charset="-120"/>
              </a:rPr>
              <a:t>social positions</a:t>
            </a:r>
            <a:r>
              <a:rPr lang="en-US" sz="2000" dirty="0">
                <a:solidFill>
                  <a:srgbClr val="20242E"/>
                </a:solidFill>
                <a:latin typeface="Arial" pitchFamily="34" charset="0"/>
                <a:ea typeface="Arial" pitchFamily="34" charset="-122"/>
                <a:cs typeface="Arial" pitchFamily="34" charset="-120"/>
              </a:rPr>
              <a:t>. </a:t>
            </a:r>
            <a:r>
              <a:rPr lang="en-US" sz="2000" b="1" dirty="0">
                <a:solidFill>
                  <a:srgbClr val="E03157"/>
                </a:solidFill>
                <a:latin typeface="Arial" pitchFamily="34" charset="0"/>
                <a:ea typeface="Arial" pitchFamily="34" charset="-122"/>
                <a:cs typeface="Arial" pitchFamily="34" charset="-120"/>
              </a:rPr>
              <a:t>Pulls</a:t>
            </a:r>
            <a:r>
              <a:rPr lang="en-US" sz="2000" dirty="0">
                <a:solidFill>
                  <a:srgbClr val="20242E"/>
                </a:solidFill>
                <a:latin typeface="Arial" pitchFamily="34" charset="0"/>
                <a:ea typeface="Arial" pitchFamily="34" charset="-122"/>
                <a:cs typeface="Arial" pitchFamily="34" charset="-120"/>
              </a:rPr>
              <a:t> stretch </a:t>
            </a:r>
            <a:r>
              <a:rPr lang="en-US" sz="2000" b="1" dirty="0">
                <a:solidFill>
                  <a:srgbClr val="0F766E"/>
                </a:solidFill>
                <a:latin typeface="Arial" pitchFamily="34" charset="0"/>
                <a:ea typeface="Arial" pitchFamily="34" charset="-122"/>
                <a:cs typeface="Arial" pitchFamily="34" charset="-120"/>
              </a:rPr>
              <a:t>positionality</a:t>
            </a:r>
            <a:r>
              <a:rPr lang="en-US" sz="2000" dirty="0">
                <a:solidFill>
                  <a:srgbClr val="20242E"/>
                </a:solidFill>
                <a:latin typeface="Arial" pitchFamily="34" charset="0"/>
                <a:ea typeface="Arial" pitchFamily="34" charset="-122"/>
                <a:cs typeface="Arial" pitchFamily="34" charset="-120"/>
              </a:rPr>
              <a:t> toward those </a:t>
            </a:r>
            <a:r>
              <a:rPr lang="en-US" sz="2000" b="1" dirty="0">
                <a:solidFill>
                  <a:srgbClr val="9E1B3B"/>
                </a:solidFill>
                <a:latin typeface="Arial" pitchFamily="34" charset="0"/>
                <a:ea typeface="Arial" pitchFamily="34" charset="-122"/>
                <a:cs typeface="Arial" pitchFamily="34" charset="-120"/>
              </a:rPr>
              <a:t>dominant deficit narratives</a:t>
            </a:r>
            <a:r>
              <a:rPr lang="en-US" sz="2000" dirty="0">
                <a:solidFill>
                  <a:srgbClr val="20242E"/>
                </a:solidFill>
                <a:latin typeface="Arial" pitchFamily="34" charset="0"/>
                <a:ea typeface="Arial" pitchFamily="34" charset="-122"/>
                <a:cs typeface="Arial" pitchFamily="34" charset="-120"/>
              </a:rPr>
              <a:t>, </a:t>
            </a:r>
            <a:r>
              <a:rPr lang="en-US" sz="2000" b="1" dirty="0">
                <a:solidFill>
                  <a:srgbClr val="B8860B"/>
                </a:solidFill>
                <a:latin typeface="Arial" pitchFamily="34" charset="0"/>
                <a:ea typeface="Arial" pitchFamily="34" charset="-122"/>
                <a:cs typeface="Arial" pitchFamily="34" charset="-120"/>
              </a:rPr>
              <a:t>reinforcers</a:t>
            </a:r>
            <a:r>
              <a:rPr lang="en-US" sz="2000" dirty="0">
                <a:solidFill>
                  <a:srgbClr val="20242E"/>
                </a:solidFill>
                <a:latin typeface="Arial" pitchFamily="34" charset="0"/>
                <a:ea typeface="Arial" pitchFamily="34" charset="-122"/>
                <a:cs typeface="Arial" pitchFamily="34" charset="-120"/>
              </a:rPr>
              <a:t> build resilience and counter-narratives, and, thus empowered, the individual </a:t>
            </a:r>
            <a:r>
              <a:rPr lang="en-US" sz="2000" b="1" dirty="0">
                <a:solidFill>
                  <a:srgbClr val="1E9E5A"/>
                </a:solidFill>
                <a:latin typeface="Arial" pitchFamily="34" charset="0"/>
                <a:ea typeface="Arial" pitchFamily="34" charset="-122"/>
                <a:cs typeface="Arial" pitchFamily="34" charset="-120"/>
              </a:rPr>
              <a:t>pushes</a:t>
            </a:r>
            <a:r>
              <a:rPr lang="en-US" sz="2000" dirty="0">
                <a:solidFill>
                  <a:srgbClr val="20242E"/>
                </a:solidFill>
                <a:latin typeface="Arial" pitchFamily="34" charset="0"/>
                <a:ea typeface="Arial" pitchFamily="34" charset="-122"/>
                <a:cs typeface="Arial" pitchFamily="34" charset="-120"/>
              </a:rPr>
              <a:t> back on the oppressive systems to create change. The </a:t>
            </a:r>
            <a:r>
              <a:rPr lang="en-US" sz="2000" b="1" dirty="0">
                <a:solidFill>
                  <a:srgbClr val="2563EB"/>
                </a:solidFill>
                <a:latin typeface="Arial" pitchFamily="34" charset="0"/>
                <a:ea typeface="Arial" pitchFamily="34" charset="-122"/>
                <a:cs typeface="Arial" pitchFamily="34" charset="-120"/>
              </a:rPr>
              <a:t>dynamic salience</a:t>
            </a:r>
            <a:r>
              <a:rPr lang="en-US" sz="2000" dirty="0">
                <a:solidFill>
                  <a:srgbClr val="20242E"/>
                </a:solidFill>
                <a:latin typeface="Arial" pitchFamily="34" charset="0"/>
                <a:ea typeface="Arial" pitchFamily="34" charset="-122"/>
                <a:cs typeface="Arial" pitchFamily="34" charset="-120"/>
              </a:rPr>
              <a:t> spectrum shows how </a:t>
            </a:r>
            <a:r>
              <a:rPr lang="en-US" sz="2000" b="1" dirty="0">
                <a:solidFill>
                  <a:srgbClr val="0F766E"/>
                </a:solidFill>
                <a:latin typeface="Arial" pitchFamily="34" charset="0"/>
                <a:ea typeface="Arial" pitchFamily="34" charset="-122"/>
                <a:cs typeface="Arial" pitchFamily="34" charset="-120"/>
              </a:rPr>
              <a:t>social positions</a:t>
            </a:r>
            <a:r>
              <a:rPr lang="en-US" sz="2000" dirty="0">
                <a:solidFill>
                  <a:srgbClr val="20242E"/>
                </a:solidFill>
                <a:latin typeface="Arial" pitchFamily="34" charset="0"/>
                <a:ea typeface="Arial" pitchFamily="34" charset="-122"/>
                <a:cs typeface="Arial" pitchFamily="34" charset="-120"/>
              </a:rPr>
              <a:t> cohere — </a:t>
            </a:r>
            <a:r>
              <a:rPr lang="en-US" sz="2000" b="1" dirty="0">
                <a:solidFill>
                  <a:srgbClr val="2563EB"/>
                </a:solidFill>
                <a:latin typeface="Arial" pitchFamily="34" charset="0"/>
                <a:ea typeface="Arial" pitchFamily="34" charset="-122"/>
                <a:cs typeface="Arial" pitchFamily="34" charset="-120"/>
              </a:rPr>
              <a:t>fractured, stressed, strategic,</a:t>
            </a:r>
            <a:r>
              <a:rPr lang="en-US" sz="2000" dirty="0">
                <a:solidFill>
                  <a:srgbClr val="20242E"/>
                </a:solidFill>
                <a:latin typeface="Arial" pitchFamily="34" charset="0"/>
                <a:ea typeface="Arial" pitchFamily="34" charset="-122"/>
                <a:cs typeface="Arial" pitchFamily="34" charset="-120"/>
              </a:rPr>
              <a:t> or </a:t>
            </a:r>
            <a:r>
              <a:rPr lang="en-US" sz="2000" b="1" dirty="0">
                <a:solidFill>
                  <a:srgbClr val="2563EB"/>
                </a:solidFill>
                <a:latin typeface="Arial" pitchFamily="34" charset="0"/>
                <a:ea typeface="Arial" pitchFamily="34" charset="-122"/>
                <a:cs typeface="Arial" pitchFamily="34" charset="-120"/>
              </a:rPr>
              <a:t>synergistic</a:t>
            </a:r>
            <a:r>
              <a:rPr lang="en-US" sz="2000" dirty="0">
                <a:solidFill>
                  <a:srgbClr val="20242E"/>
                </a:solidFill>
                <a:latin typeface="Arial" pitchFamily="34" charset="0"/>
                <a:ea typeface="Arial" pitchFamily="34" charset="-122"/>
                <a:cs typeface="Arial" pitchFamily="34" charset="-120"/>
              </a:rPr>
              <a:t> — as </a:t>
            </a:r>
            <a:r>
              <a:rPr lang="en-US" sz="2000" b="1" dirty="0">
                <a:solidFill>
                  <a:srgbClr val="1E3A8A"/>
                </a:solidFill>
                <a:latin typeface="Arial" pitchFamily="34" charset="0"/>
                <a:ea typeface="Arial" pitchFamily="34" charset="-122"/>
                <a:cs typeface="Arial" pitchFamily="34" charset="-120"/>
              </a:rPr>
              <a:t>intersectional stress</a:t>
            </a:r>
            <a:r>
              <a:rPr lang="en-US" sz="2000" dirty="0">
                <a:solidFill>
                  <a:srgbClr val="20242E"/>
                </a:solidFill>
                <a:latin typeface="Arial" pitchFamily="34" charset="0"/>
                <a:ea typeface="Arial" pitchFamily="34" charset="-122"/>
                <a:cs typeface="Arial" pitchFamily="34" charset="-120"/>
              </a:rPr>
              <a:t> rises or falls under the influence of the </a:t>
            </a:r>
            <a:r>
              <a:rPr lang="en-US" sz="2000" b="1" dirty="0">
                <a:solidFill>
                  <a:srgbClr val="0F766E"/>
                </a:solidFill>
                <a:latin typeface="Arial" pitchFamily="34" charset="0"/>
                <a:ea typeface="Arial" pitchFamily="34" charset="-122"/>
                <a:cs typeface="Arial" pitchFamily="34" charset="-120"/>
              </a:rPr>
              <a:t>dynamic positionality forces</a:t>
            </a:r>
            <a:r>
              <a:rPr lang="en-US" sz="2000" dirty="0">
                <a:solidFill>
                  <a:srgbClr val="20242E"/>
                </a:solidFill>
                <a:latin typeface="Arial" pitchFamily="34" charset="0"/>
                <a:ea typeface="Arial" pitchFamily="34" charset="-122"/>
                <a:cs typeface="Arial" pitchFamily="34" charset="-120"/>
              </a:rPr>
              <a:t> across the different </a:t>
            </a:r>
            <a:r>
              <a:rPr lang="en-US" sz="2000" b="1" dirty="0">
                <a:solidFill>
                  <a:srgbClr val="6E3FA3"/>
                </a:solidFill>
                <a:latin typeface="Arial" pitchFamily="34" charset="0"/>
                <a:ea typeface="Arial" pitchFamily="34" charset="-122"/>
                <a:cs typeface="Arial" pitchFamily="34" charset="-120"/>
              </a:rPr>
              <a:t>societal arenas</a:t>
            </a:r>
            <a:r>
              <a:rPr lang="en-US" sz="2000" dirty="0">
                <a:solidFill>
                  <a:srgbClr val="20242E"/>
                </a:solidFill>
                <a:latin typeface="Arial" pitchFamily="34" charset="0"/>
                <a:ea typeface="Arial" pitchFamily="34" charset="-122"/>
                <a:cs typeface="Arial" pitchFamily="34" charset="-120"/>
              </a:rPr>
              <a:t>.</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3E6884F7-4ACE-A902-B5CE-4F60667505BC}"/>
              </a:ext>
            </a:extLst>
          </p:cNvPr>
          <p:cNvSpPr>
            <a:spLocks noGrp="1"/>
          </p:cNvSpPr>
          <p:nvPr>
            <p:ph type="title"/>
          </p:nvPr>
        </p:nvSpPr>
        <p:spPr>
          <a:xfrm>
            <a:off x="838200" y="894569"/>
            <a:ext cx="10515600" cy="1325563"/>
          </a:xfrm>
        </p:spPr>
        <p:txBody>
          <a:bodyPr/>
          <a:lstStyle/>
          <a:p>
            <a:r>
              <a:rPr lang="en-US" dirty="0"/>
              <a:t>Agenda </a:t>
            </a:r>
            <a:endParaRPr lang="en-US" dirty="0">
              <a:solidFill>
                <a:schemeClr val="accent1">
                  <a:lumMod val="20000"/>
                  <a:lumOff val="80000"/>
                </a:schemeClr>
              </a:solidFill>
            </a:endParaRPr>
          </a:p>
        </p:txBody>
      </p:sp>
      <p:graphicFrame>
        <p:nvGraphicFramePr>
          <p:cNvPr id="21" name="Diagram 20">
            <a:extLst>
              <a:ext uri="{FF2B5EF4-FFF2-40B4-BE49-F238E27FC236}">
                <a16:creationId xmlns:a16="http://schemas.microsoft.com/office/drawing/2014/main" id="{91803CF2-A55D-2E4B-3C41-01622805E3A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9376651"/>
              </p:ext>
            </p:extLst>
          </p:nvPr>
        </p:nvGraphicFramePr>
        <p:xfrm>
          <a:off x="838200" y="2620371"/>
          <a:ext cx="10515600" cy="3556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0CA43-7D77-3CE1-A1F2-76DCF57FEB8B}"/>
            </a:ext>
          </a:extLst>
        </p:cNvPr>
        <p:cNvGrpSpPr/>
        <p:nvPr/>
      </p:nvGrpSpPr>
      <p:grpSpPr>
        <a:xfrm>
          <a:off x="0" y="0"/>
          <a:ext cx="0" cy="0"/>
          <a:chOff x="0" y="0"/>
          <a:chExt cx="0" cy="0"/>
        </a:xfrm>
      </p:grpSpPr>
      <p:sp>
        <p:nvSpPr>
          <p:cNvPr id="29" name="Title 28">
            <a:extLst>
              <a:ext uri="{FF2B5EF4-FFF2-40B4-BE49-F238E27FC236}">
                <a16:creationId xmlns:a16="http://schemas.microsoft.com/office/drawing/2014/main" id="{D5C92971-FA5C-ABF3-0489-A6D3CED0DD7A}"/>
              </a:ext>
            </a:extLst>
          </p:cNvPr>
          <p:cNvSpPr>
            <a:spLocks noGrp="1"/>
          </p:cNvSpPr>
          <p:nvPr>
            <p:ph type="title"/>
          </p:nvPr>
        </p:nvSpPr>
        <p:spPr>
          <a:xfrm>
            <a:off x="838200" y="894569"/>
            <a:ext cx="10515600" cy="1325563"/>
          </a:xfrm>
        </p:spPr>
        <p:txBody>
          <a:bodyPr/>
          <a:lstStyle/>
          <a:p>
            <a:r>
              <a:rPr lang="en-US" dirty="0"/>
              <a:t>Agenda</a:t>
            </a:r>
          </a:p>
        </p:txBody>
      </p:sp>
      <p:graphicFrame>
        <p:nvGraphicFramePr>
          <p:cNvPr id="21" name="Diagram 20" descr="1. Theoretical foundations&#10;2. Introducing elastic positionality&#10;3. Applying dynamic forces &amp; salience (Highliighted)&#10;4. Debrief and takeaways">
            <a:extLst>
              <a:ext uri="{FF2B5EF4-FFF2-40B4-BE49-F238E27FC236}">
                <a16:creationId xmlns:a16="http://schemas.microsoft.com/office/drawing/2014/main" id="{0160015B-8AF9-2CBB-B9F8-D78A785AC4B3}"/>
              </a:ext>
            </a:extLst>
          </p:cNvPr>
          <p:cNvGraphicFramePr/>
          <p:nvPr>
            <p:extLst>
              <p:ext uri="{D42A27DB-BD31-4B8C-83A1-F6EECF244321}">
                <p14:modId xmlns:p14="http://schemas.microsoft.com/office/powerpoint/2010/main" val="604478096"/>
              </p:ext>
            </p:extLst>
          </p:nvPr>
        </p:nvGraphicFramePr>
        <p:xfrm>
          <a:off x="838200" y="2620371"/>
          <a:ext cx="10515600" cy="3556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4024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76CE1CBD-A365-0A37-7A7C-B8509A88CBF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A90894B-D837-5152-9FF7-1E8F9EC38497}"/>
              </a:ext>
            </a:extLst>
          </p:cNvPr>
          <p:cNvSpPr>
            <a:spLocks noGrp="1"/>
          </p:cNvSpPr>
          <p:nvPr>
            <p:ph type="ctrTitle"/>
          </p:nvPr>
        </p:nvSpPr>
        <p:spPr>
          <a:xfrm>
            <a:off x="1524000" y="-477837"/>
            <a:ext cx="9144000" cy="2387600"/>
          </a:xfrm>
        </p:spPr>
        <p:txBody>
          <a:bodyPr/>
          <a:lstStyle/>
          <a:p>
            <a:r>
              <a:rPr lang="en-US" dirty="0"/>
              <a:t>Group Exercise</a:t>
            </a:r>
          </a:p>
        </p:txBody>
      </p:sp>
      <p:sp>
        <p:nvSpPr>
          <p:cNvPr id="5" name="Subtitle 4">
            <a:extLst>
              <a:ext uri="{FF2B5EF4-FFF2-40B4-BE49-F238E27FC236}">
                <a16:creationId xmlns:a16="http://schemas.microsoft.com/office/drawing/2014/main" id="{57CB1E17-C4D4-8AEE-1575-D5773BF456A5}"/>
              </a:ext>
            </a:extLst>
          </p:cNvPr>
          <p:cNvSpPr>
            <a:spLocks noGrp="1"/>
          </p:cNvSpPr>
          <p:nvPr>
            <p:ph type="subTitle" idx="1"/>
          </p:nvPr>
        </p:nvSpPr>
        <p:spPr>
          <a:xfrm>
            <a:off x="1524000" y="1909763"/>
            <a:ext cx="9144000" cy="739307"/>
          </a:xfrm>
        </p:spPr>
        <p:txBody>
          <a:bodyPr>
            <a:normAutofit/>
          </a:bodyPr>
          <a:lstStyle/>
          <a:p>
            <a:r>
              <a:rPr lang="en-US" sz="3900" dirty="0">
                <a:solidFill>
                  <a:schemeClr val="accent1">
                    <a:lumMod val="75000"/>
                  </a:schemeClr>
                </a:solidFill>
              </a:rPr>
              <a:t>Case Study: Meet Aurora</a:t>
            </a:r>
          </a:p>
          <a:p>
            <a:endParaRPr lang="en-US" dirty="0">
              <a:solidFill>
                <a:srgbClr val="7030A0"/>
              </a:solidFill>
            </a:endParaRPr>
          </a:p>
          <a:p>
            <a:endParaRPr lang="en-US" dirty="0"/>
          </a:p>
        </p:txBody>
      </p:sp>
      <p:sp>
        <p:nvSpPr>
          <p:cNvPr id="2" name="TextBox 1">
            <a:extLst>
              <a:ext uri="{FF2B5EF4-FFF2-40B4-BE49-F238E27FC236}">
                <a16:creationId xmlns:a16="http://schemas.microsoft.com/office/drawing/2014/main" id="{9BCAA38C-867B-48AC-6184-867E79570B31}"/>
              </a:ext>
            </a:extLst>
          </p:cNvPr>
          <p:cNvSpPr txBox="1"/>
          <p:nvPr/>
        </p:nvSpPr>
        <p:spPr>
          <a:xfrm>
            <a:off x="4908550" y="2723958"/>
            <a:ext cx="5759450" cy="2677656"/>
          </a:xfrm>
          <a:prstGeom prst="rect">
            <a:avLst/>
          </a:prstGeom>
          <a:noFill/>
        </p:spPr>
        <p:txBody>
          <a:bodyPr wrap="square" rtlCol="0">
            <a:spAutoFit/>
          </a:bodyPr>
          <a:lstStyle/>
          <a:p>
            <a:r>
              <a:rPr lang="en-US" sz="2400" dirty="0"/>
              <a:t>Steps in the Exercise:</a:t>
            </a:r>
          </a:p>
          <a:p>
            <a:pPr marL="457200" indent="-457200">
              <a:buFont typeface="+mj-lt"/>
              <a:buAutoNum type="arabicPeriod"/>
            </a:pPr>
            <a:r>
              <a:rPr lang="en-US" sz="2400" dirty="0">
                <a:solidFill>
                  <a:srgbClr val="FF0000"/>
                </a:solidFill>
              </a:rPr>
              <a:t>Map the Pulls</a:t>
            </a:r>
          </a:p>
          <a:p>
            <a:pPr marL="457200" indent="-457200">
              <a:buFont typeface="+mj-lt"/>
              <a:buAutoNum type="arabicPeriod"/>
            </a:pPr>
            <a:r>
              <a:rPr lang="en-US" sz="2400" dirty="0">
                <a:solidFill>
                  <a:schemeClr val="accent4">
                    <a:lumMod val="75000"/>
                  </a:schemeClr>
                </a:solidFill>
              </a:rPr>
              <a:t>Plan the Reinforcers</a:t>
            </a:r>
          </a:p>
          <a:p>
            <a:pPr marL="457200" indent="-457200">
              <a:buFont typeface="+mj-lt"/>
              <a:buAutoNum type="arabicPeriod"/>
            </a:pPr>
            <a:r>
              <a:rPr lang="en-US" sz="2400" dirty="0">
                <a:solidFill>
                  <a:srgbClr val="00B050"/>
                </a:solidFill>
              </a:rPr>
              <a:t>Capacity </a:t>
            </a:r>
          </a:p>
          <a:p>
            <a:pPr marL="457200" indent="-457200">
              <a:buFont typeface="+mj-lt"/>
              <a:buAutoNum type="arabicPeriod"/>
            </a:pPr>
            <a:r>
              <a:rPr lang="en-US" sz="2400" dirty="0">
                <a:solidFill>
                  <a:schemeClr val="accent5">
                    <a:lumMod val="75000"/>
                  </a:schemeClr>
                </a:solidFill>
              </a:rPr>
              <a:t>Debrief</a:t>
            </a:r>
          </a:p>
          <a:p>
            <a:endParaRPr lang="en-US" sz="2400" dirty="0"/>
          </a:p>
          <a:p>
            <a:endParaRPr lang="en-US" sz="2400" dirty="0"/>
          </a:p>
        </p:txBody>
      </p:sp>
      <p:sp>
        <p:nvSpPr>
          <p:cNvPr id="6" name="TextBox 5">
            <a:extLst>
              <a:ext uri="{FF2B5EF4-FFF2-40B4-BE49-F238E27FC236}">
                <a16:creationId xmlns:a16="http://schemas.microsoft.com/office/drawing/2014/main" id="{CA1A0466-63EC-2555-2A2C-0F9D31510F88}"/>
              </a:ext>
            </a:extLst>
          </p:cNvPr>
          <p:cNvSpPr txBox="1"/>
          <p:nvPr/>
        </p:nvSpPr>
        <p:spPr>
          <a:xfrm>
            <a:off x="658906" y="4919008"/>
            <a:ext cx="11405536" cy="1938992"/>
          </a:xfrm>
          <a:prstGeom prst="rect">
            <a:avLst/>
          </a:prstGeom>
          <a:noFill/>
        </p:spPr>
        <p:txBody>
          <a:bodyPr wrap="square" rtlCol="0">
            <a:spAutoFit/>
          </a:bodyPr>
          <a:lstStyle/>
          <a:p>
            <a:r>
              <a:rPr lang="en-US" sz="2400" dirty="0"/>
              <a:t>Materials Needed:</a:t>
            </a:r>
          </a:p>
          <a:p>
            <a:pPr marL="457200" indent="-457200">
              <a:buFont typeface="Arial" panose="020B0604020202020204" pitchFamily="34" charset="0"/>
              <a:buChar char="•"/>
            </a:pPr>
            <a:r>
              <a:rPr lang="en-US" sz="2400" dirty="0"/>
              <a:t>Tool: </a:t>
            </a:r>
            <a:r>
              <a:rPr lang="en-US" sz="2400" b="1" dirty="0">
                <a:solidFill>
                  <a:srgbClr val="7030A0"/>
                </a:solidFill>
                <a:hlinkClick r:id="rId2" tooltip="elastic-positionality.com">
                  <a:extLst>
                    <a:ext uri="{A12FA001-AC4F-418D-AE19-62706E023703}">
                      <ahyp:hlinkClr xmlns:ahyp="http://schemas.microsoft.com/office/drawing/2018/hyperlinkcolor" val="tx"/>
                    </a:ext>
                  </a:extLst>
                </a:hlinkClick>
              </a:rPr>
              <a:t>elastic-positionality.com</a:t>
            </a:r>
            <a:endParaRPr lang="en-US" sz="2400" b="1" dirty="0">
              <a:solidFill>
                <a:srgbClr val="7030A0"/>
              </a:solidFill>
            </a:endParaRPr>
          </a:p>
          <a:p>
            <a:pPr marL="457200" indent="-457200">
              <a:buFont typeface="Arial" panose="020B0604020202020204" pitchFamily="34" charset="0"/>
              <a:buChar char="•"/>
            </a:pPr>
            <a:r>
              <a:rPr lang="en-US" sz="2400" dirty="0"/>
              <a:t>Find </a:t>
            </a:r>
            <a:r>
              <a:rPr lang="en-US" sz="2400" b="1" dirty="0">
                <a:solidFill>
                  <a:srgbClr val="7030A0"/>
                </a:solidFill>
              </a:rPr>
              <a:t>Vignette and Instructions </a:t>
            </a:r>
            <a:r>
              <a:rPr lang="en-US" sz="2400" dirty="0"/>
              <a:t>in ”Workshop Tools” under “About this tool” at the top</a:t>
            </a:r>
          </a:p>
          <a:p>
            <a:pPr marL="457200" indent="-457200">
              <a:buFont typeface="Arial" panose="020B0604020202020204" pitchFamily="34" charset="0"/>
              <a:buChar char="•"/>
            </a:pPr>
            <a:r>
              <a:rPr lang="en-US" sz="2400" dirty="0"/>
              <a:t>Find </a:t>
            </a:r>
            <a:r>
              <a:rPr lang="en-US" sz="2400" b="1" dirty="0">
                <a:solidFill>
                  <a:srgbClr val="7030A0"/>
                </a:solidFill>
              </a:rPr>
              <a:t>Participant Worksheet </a:t>
            </a:r>
            <a:r>
              <a:rPr lang="en-US" sz="2400" dirty="0"/>
              <a:t>in ”Workshop Tools” under “About this tool” at the top</a:t>
            </a:r>
          </a:p>
          <a:p>
            <a:endParaRPr lang="en-US" sz="2400" dirty="0"/>
          </a:p>
        </p:txBody>
      </p:sp>
      <p:pic>
        <p:nvPicPr>
          <p:cNvPr id="7" name="Picture 6" descr="QR code to elastic-politionality dot com">
            <a:extLst>
              <a:ext uri="{FF2B5EF4-FFF2-40B4-BE49-F238E27FC236}">
                <a16:creationId xmlns:a16="http://schemas.microsoft.com/office/drawing/2014/main" id="{E8FE4682-D48F-A7D3-7A48-3B17AC91A9F4}"/>
              </a:ext>
            </a:extLst>
          </p:cNvPr>
          <p:cNvPicPr>
            <a:picLocks noChangeAspect="1"/>
          </p:cNvPicPr>
          <p:nvPr/>
        </p:nvPicPr>
        <p:blipFill>
          <a:blip r:embed="rId3"/>
          <a:stretch>
            <a:fillRect/>
          </a:stretch>
        </p:blipFill>
        <p:spPr>
          <a:xfrm>
            <a:off x="2538224" y="2723958"/>
            <a:ext cx="1947768" cy="1947768"/>
          </a:xfrm>
          <a:prstGeom prst="rect">
            <a:avLst/>
          </a:prstGeom>
        </p:spPr>
      </p:pic>
      <p:pic>
        <p:nvPicPr>
          <p:cNvPr id="8" name="Picture 7">
            <a:extLst>
              <a:ext uri="{FF2B5EF4-FFF2-40B4-BE49-F238E27FC236}">
                <a16:creationId xmlns:a16="http://schemas.microsoft.com/office/drawing/2014/main" id="{1D4F2C24-71D1-C8F0-D6A3-E9E98968161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82026" y="2723958"/>
            <a:ext cx="2056130" cy="2743200"/>
          </a:xfrm>
          <a:prstGeom prst="rect">
            <a:avLst/>
          </a:prstGeom>
        </p:spPr>
      </p:pic>
    </p:spTree>
    <p:extLst>
      <p:ext uri="{BB962C8B-B14F-4D97-AF65-F5344CB8AC3E}">
        <p14:creationId xmlns:p14="http://schemas.microsoft.com/office/powerpoint/2010/main" val="9590980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Meet Aurora — student vignette</a:t>
            </a:r>
            <a:endParaRPr lang="en-US" sz="900" dirty="0"/>
          </a:p>
        </p:txBody>
      </p:sp>
      <p:sp>
        <p:nvSpPr>
          <p:cNvPr id="3" name="Text 1"/>
          <p:cNvSpPr/>
          <p:nvPr/>
        </p:nvSpPr>
        <p:spPr>
          <a:xfrm>
            <a:off x="640080" y="201168"/>
            <a:ext cx="10881360" cy="548640"/>
          </a:xfrm>
          <a:prstGeom prst="rect">
            <a:avLst/>
          </a:prstGeom>
          <a:noFill/>
          <a:ln/>
        </p:spPr>
        <p:txBody>
          <a:bodyPr wrap="square" rtlCol="0" anchor="ctr"/>
          <a:lstStyle/>
          <a:p>
            <a:pPr marL="0" indent="0">
              <a:buNone/>
            </a:pPr>
            <a:r>
              <a:rPr lang="en-US" sz="3200" b="1" dirty="0">
                <a:solidFill>
                  <a:srgbClr val="6E3FA3"/>
                </a:solidFill>
                <a:latin typeface="Arial" pitchFamily="34" charset="0"/>
                <a:ea typeface="Arial" pitchFamily="34" charset="-122"/>
                <a:cs typeface="Arial" pitchFamily="34" charset="-120"/>
              </a:rPr>
              <a:t>Meet Aurora</a:t>
            </a:r>
            <a:endParaRPr lang="en-US" sz="3200" dirty="0"/>
          </a:p>
        </p:txBody>
      </p:sp>
      <p:sp>
        <p:nvSpPr>
          <p:cNvPr id="4" name="Text 2"/>
          <p:cNvSpPr/>
          <p:nvPr/>
        </p:nvSpPr>
        <p:spPr>
          <a:xfrm>
            <a:off x="670560" y="749808"/>
            <a:ext cx="10835640" cy="5852160"/>
          </a:xfrm>
          <a:prstGeom prst="rect">
            <a:avLst/>
          </a:prstGeom>
          <a:noFill/>
          <a:ln/>
        </p:spPr>
        <p:txBody>
          <a:bodyPr wrap="square" rtlCol="0" anchor="t"/>
          <a:lstStyle/>
          <a:p>
            <a:pPr marL="0" indent="0">
              <a:lnSpc>
                <a:spcPct val="122000"/>
              </a:lnSpc>
              <a:buNone/>
            </a:pPr>
            <a:r>
              <a:rPr lang="en-US" sz="2600" dirty="0">
                <a:solidFill>
                  <a:srgbClr val="20242E"/>
                </a:solidFill>
                <a:ea typeface="Arial" pitchFamily="34" charset="-122"/>
                <a:cs typeface="Arial" pitchFamily="34" charset="-120"/>
              </a:rPr>
              <a:t>I’m Aurora. I’m 32, from Brazil — I came here in 2016. Back home I was just Brazilian; I didn’t get racialized until I arrived in the United States. Here, when I fill out a form, my skin color is not there, because my ethnicity is mixed up. When I have to, I say Afro-Latina — that’s not on the form either. I’m working on my master’s in social work, and I registered with the disability services office for my low vision. I also live with depression and anxiety, but I didn’t ask for accommodations for those. Honestly, the office felt like more of a disservice than a service — everything has to be requested, and my white classmates seem to know everything that’s available from the get-go. If you come as an outsider from another country, everything is just so different; it’s harder when you have to jump through a lot of hoops.</a:t>
            </a:r>
            <a:endParaRPr lang="en-US" sz="26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a:extLst>
            <a:ext uri="{FF2B5EF4-FFF2-40B4-BE49-F238E27FC236}">
              <a16:creationId xmlns:a16="http://schemas.microsoft.com/office/drawing/2014/main" id="{CC9D7384-3368-1FFD-577F-E5DE2EDF8093}"/>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5E8DF1B-C3FE-D77D-0B99-309E5A03D2CC}"/>
              </a:ext>
            </a:extLst>
          </p:cNvPr>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Meet Aurora — student vignette</a:t>
            </a:r>
            <a:endParaRPr lang="en-US" sz="900" dirty="0"/>
          </a:p>
        </p:txBody>
      </p:sp>
      <p:sp>
        <p:nvSpPr>
          <p:cNvPr id="3" name="Text 1">
            <a:extLst>
              <a:ext uri="{FF2B5EF4-FFF2-40B4-BE49-F238E27FC236}">
                <a16:creationId xmlns:a16="http://schemas.microsoft.com/office/drawing/2014/main" id="{F1902432-125E-3E7E-A041-BC9D3094E597}"/>
              </a:ext>
            </a:extLst>
          </p:cNvPr>
          <p:cNvSpPr/>
          <p:nvPr/>
        </p:nvSpPr>
        <p:spPr>
          <a:xfrm>
            <a:off x="685800" y="521208"/>
            <a:ext cx="10881360" cy="548640"/>
          </a:xfrm>
          <a:prstGeom prst="rect">
            <a:avLst/>
          </a:prstGeom>
          <a:noFill/>
          <a:ln/>
        </p:spPr>
        <p:txBody>
          <a:bodyPr wrap="square" rtlCol="0" anchor="ctr"/>
          <a:lstStyle/>
          <a:p>
            <a:pPr marL="0" indent="0">
              <a:buNone/>
            </a:pPr>
            <a:r>
              <a:rPr lang="en-US" sz="3200" b="1" dirty="0">
                <a:solidFill>
                  <a:srgbClr val="6E3FA3"/>
                </a:solidFill>
                <a:latin typeface="Arial" pitchFamily="34" charset="0"/>
                <a:ea typeface="Arial" pitchFamily="34" charset="-122"/>
                <a:cs typeface="Arial" pitchFamily="34" charset="-120"/>
              </a:rPr>
              <a:t>Meet Aurora, continued</a:t>
            </a:r>
            <a:endParaRPr lang="en-US" sz="3200" dirty="0"/>
          </a:p>
        </p:txBody>
      </p:sp>
      <p:sp>
        <p:nvSpPr>
          <p:cNvPr id="4" name="Text 2">
            <a:extLst>
              <a:ext uri="{FF2B5EF4-FFF2-40B4-BE49-F238E27FC236}">
                <a16:creationId xmlns:a16="http://schemas.microsoft.com/office/drawing/2014/main" id="{42A298A3-61C9-4930-D197-89079A5883FA}"/>
              </a:ext>
            </a:extLst>
          </p:cNvPr>
          <p:cNvSpPr/>
          <p:nvPr/>
        </p:nvSpPr>
        <p:spPr>
          <a:xfrm>
            <a:off x="685800" y="1115568"/>
            <a:ext cx="10835640" cy="5852160"/>
          </a:xfrm>
          <a:prstGeom prst="rect">
            <a:avLst/>
          </a:prstGeom>
          <a:noFill/>
          <a:ln/>
        </p:spPr>
        <p:txBody>
          <a:bodyPr wrap="square" rtlCol="0" anchor="t"/>
          <a:lstStyle/>
          <a:p>
            <a:pPr marL="0" indent="0">
              <a:lnSpc>
                <a:spcPct val="122000"/>
              </a:lnSpc>
              <a:buNone/>
            </a:pPr>
            <a:r>
              <a:rPr lang="en-US" sz="2600" dirty="0">
                <a:solidFill>
                  <a:srgbClr val="20242E"/>
                </a:solidFill>
                <a:ea typeface="Arial" pitchFamily="34" charset="-122"/>
                <a:cs typeface="Arial" pitchFamily="34" charset="-120"/>
              </a:rPr>
              <a:t>And when I do ask, it feels like my race comes in front of everything else — like being brown and having a disability is “too much,” so whatever’s in the back isn’t a priority. Nobody asks me, “What are your accessibility needs?” So I do a lot of self-advocacy, and it’s tiring. When I meet someone, I’m not going to lead with what I struggle with — I’ll tell you what I do best, that I’m from Brazil, Latina, Afro-Latina. That comes first. I’m already down on privilege. These days I mostly manage: friends in class fill me in when I miss something on the screen, and I bought a tablet so I can make the files as big as I need. My disability doesn’t define me — it didn’t stop me from being here. But I keep thinking: in Brazil, some of this just felt automatic.</a:t>
            </a:r>
            <a:endParaRPr lang="en-US" sz="2600" dirty="0"/>
          </a:p>
        </p:txBody>
      </p:sp>
    </p:spTree>
    <p:extLst>
      <p:ext uri="{BB962C8B-B14F-4D97-AF65-F5344CB8AC3E}">
        <p14:creationId xmlns:p14="http://schemas.microsoft.com/office/powerpoint/2010/main" val="23779938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A92BD3B-9431-E791-241A-D942C5AEAB53}"/>
              </a:ext>
              <a:ext uri="{C183D7F6-B498-43B3-948B-1728B52AA6E4}">
                <adec:decorative xmlns:adec="http://schemas.microsoft.com/office/drawing/2017/decorative" val="1"/>
              </a:ext>
            </a:extLst>
          </p:cNvPr>
          <p:cNvSpPr/>
          <p:nvPr/>
        </p:nvSpPr>
        <p:spPr>
          <a:xfrm>
            <a:off x="634248" y="1597618"/>
            <a:ext cx="10957560" cy="50032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Workshop — Map the pulls</a:t>
            </a:r>
            <a:endParaRPr lang="en-US" sz="900" dirty="0"/>
          </a:p>
        </p:txBody>
      </p:sp>
      <p:sp>
        <p:nvSpPr>
          <p:cNvPr id="3" name="Text 1"/>
          <p:cNvSpPr/>
          <p:nvPr/>
        </p:nvSpPr>
        <p:spPr>
          <a:xfrm>
            <a:off x="640080" y="457200"/>
            <a:ext cx="10881360" cy="457200"/>
          </a:xfrm>
          <a:prstGeom prst="rect">
            <a:avLst/>
          </a:prstGeom>
          <a:noFill/>
          <a:ln/>
        </p:spPr>
        <p:txBody>
          <a:bodyPr wrap="square" rtlCol="0" anchor="ctr"/>
          <a:lstStyle/>
          <a:p>
            <a:pPr marL="0" indent="0">
              <a:buNone/>
            </a:pPr>
            <a:r>
              <a:rPr lang="en-US" sz="1600" b="1" kern="0" spc="300" dirty="0">
                <a:solidFill>
                  <a:srgbClr val="5C6473"/>
                </a:solidFill>
                <a:latin typeface="Arial" pitchFamily="34" charset="0"/>
                <a:ea typeface="Arial" pitchFamily="34" charset="-122"/>
                <a:cs typeface="Arial" pitchFamily="34" charset="-120"/>
              </a:rPr>
              <a:t>WORKSHOP · ROUND 1 · 10 MIN</a:t>
            </a:r>
            <a:endParaRPr lang="en-US" sz="1600" dirty="0"/>
          </a:p>
        </p:txBody>
      </p:sp>
      <p:sp>
        <p:nvSpPr>
          <p:cNvPr id="4" name="Text 2"/>
          <p:cNvSpPr/>
          <p:nvPr/>
        </p:nvSpPr>
        <p:spPr>
          <a:xfrm>
            <a:off x="640080" y="914400"/>
            <a:ext cx="10881360" cy="777240"/>
          </a:xfrm>
          <a:prstGeom prst="rect">
            <a:avLst/>
          </a:prstGeom>
          <a:noFill/>
          <a:ln/>
        </p:spPr>
        <p:txBody>
          <a:bodyPr wrap="square" rtlCol="0" anchor="ctr"/>
          <a:lstStyle/>
          <a:p>
            <a:pPr marL="0" indent="0">
              <a:buNone/>
            </a:pPr>
            <a:r>
              <a:rPr lang="en-US" sz="3600" b="1" dirty="0">
                <a:solidFill>
                  <a:srgbClr val="E03157"/>
                </a:solidFill>
                <a:latin typeface="Arial" pitchFamily="34" charset="0"/>
                <a:ea typeface="Arial" pitchFamily="34" charset="-122"/>
                <a:cs typeface="Arial" pitchFamily="34" charset="-120"/>
              </a:rPr>
              <a:t>Map the pulls</a:t>
            </a:r>
            <a:endParaRPr lang="en-US" sz="3600" dirty="0"/>
          </a:p>
        </p:txBody>
      </p:sp>
      <p:sp>
        <p:nvSpPr>
          <p:cNvPr id="5" name="Rectangle 4">
            <a:extLst>
              <a:ext uri="{FF2B5EF4-FFF2-40B4-BE49-F238E27FC236}">
                <a16:creationId xmlns:a16="http://schemas.microsoft.com/office/drawing/2014/main" id="{CDA5ED7C-FC96-4941-9684-4020844D32EB}"/>
              </a:ext>
            </a:extLst>
          </p:cNvPr>
          <p:cNvSpPr/>
          <p:nvPr/>
        </p:nvSpPr>
        <p:spPr>
          <a:xfrm>
            <a:off x="767829" y="1608628"/>
            <a:ext cx="10690397" cy="4865790"/>
          </a:xfrm>
          <a:prstGeom prst="rect">
            <a:avLst/>
          </a:prstGeom>
        </p:spPr>
        <p:txBody>
          <a:bodyPr/>
          <a:lstStyle/>
          <a:p>
            <a:pPr lvl="0">
              <a:buChar char="•"/>
            </a:pPr>
            <a:r>
              <a:rPr lang="en-US" sz="3200" dirty="0"/>
              <a:t>In your arena group, name the pulls acting on Aurora in your societal arena.</a:t>
            </a:r>
          </a:p>
          <a:p>
            <a:pPr lvl="0">
              <a:buChar char="•"/>
            </a:pPr>
            <a:r>
              <a:rPr lang="en-US" sz="3200" dirty="0"/>
              <a:t>At least one pull must be something a disability services office itself produces or tolerates — a form, a phrasing, a delay, an eligibility gate.</a:t>
            </a:r>
          </a:p>
          <a:p>
            <a:pPr lvl="0">
              <a:buChar char="•"/>
            </a:pPr>
            <a:r>
              <a:rPr lang="en-US" sz="3200" dirty="0"/>
              <a:t>Report out — we’ll type them in, raise the red sliders, and watch the model respond.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Positionality Pulls — fill-in</a:t>
            </a:r>
            <a:endParaRPr lang="en-US" sz="900" dirty="0"/>
          </a:p>
        </p:txBody>
      </p:sp>
      <p:sp>
        <p:nvSpPr>
          <p:cNvPr id="3" name="Text 1"/>
          <p:cNvSpPr/>
          <p:nvPr/>
        </p:nvSpPr>
        <p:spPr>
          <a:xfrm>
            <a:off x="640080" y="320040"/>
            <a:ext cx="8686800" cy="685800"/>
          </a:xfrm>
          <a:prstGeom prst="rect">
            <a:avLst/>
          </a:prstGeom>
          <a:noFill/>
          <a:ln/>
        </p:spPr>
        <p:txBody>
          <a:bodyPr wrap="square" rtlCol="0" anchor="ctr"/>
          <a:lstStyle/>
          <a:p>
            <a:pPr marL="0" indent="0">
              <a:buNone/>
            </a:pPr>
            <a:r>
              <a:rPr lang="en-US" sz="3200" b="1" dirty="0">
                <a:solidFill>
                  <a:srgbClr val="E03157"/>
                </a:solidFill>
                <a:latin typeface="Arial" pitchFamily="34" charset="0"/>
                <a:ea typeface="Arial" pitchFamily="34" charset="-122"/>
                <a:cs typeface="Arial" pitchFamily="34" charset="-120"/>
              </a:rPr>
              <a:t>Positionality Pulls - Examples</a:t>
            </a:r>
            <a:endParaRPr lang="en-US" sz="3200" dirty="0"/>
          </a:p>
        </p:txBody>
      </p:sp>
      <p:sp>
        <p:nvSpPr>
          <p:cNvPr id="5" name="Shape 3">
            <a:extLst>
              <a:ext uri="{C183D7F6-B498-43B3-948B-1728B52AA6E4}">
                <adec:decorative xmlns:adec="http://schemas.microsoft.com/office/drawing/2017/decorative" val="1"/>
              </a:ext>
            </a:extLst>
          </p:cNvPr>
          <p:cNvSpPr/>
          <p:nvPr/>
        </p:nvSpPr>
        <p:spPr>
          <a:xfrm>
            <a:off x="658368" y="1389888"/>
            <a:ext cx="2011680" cy="54864"/>
          </a:xfrm>
          <a:prstGeom prst="rect">
            <a:avLst/>
          </a:prstGeom>
          <a:solidFill>
            <a:srgbClr val="E03157"/>
          </a:solidFill>
          <a:ln/>
        </p:spPr>
        <p:txBody>
          <a:bodyPr/>
          <a:lstStyle/>
          <a:p>
            <a:endParaRPr lang="en-US"/>
          </a:p>
        </p:txBody>
      </p:sp>
      <p:grpSp>
        <p:nvGrpSpPr>
          <p:cNvPr id="18" name="Group 17" descr="A box reads Orgizational. It has a “TO BE ADDED” area to write in”">
            <a:extLst>
              <a:ext uri="{FF2B5EF4-FFF2-40B4-BE49-F238E27FC236}">
                <a16:creationId xmlns:a16="http://schemas.microsoft.com/office/drawing/2014/main" id="{54CA3BFD-BE27-444D-C188-1BBEA14DCD9D}"/>
              </a:ext>
            </a:extLst>
          </p:cNvPr>
          <p:cNvGrpSpPr/>
          <p:nvPr/>
        </p:nvGrpSpPr>
        <p:grpSpPr>
          <a:xfrm>
            <a:off x="414992" y="1691640"/>
            <a:ext cx="5440680" cy="2240280"/>
            <a:chOff x="414992" y="1691640"/>
            <a:chExt cx="5440680" cy="2240280"/>
          </a:xfrm>
        </p:grpSpPr>
        <p:sp>
          <p:nvSpPr>
            <p:cNvPr id="6" name="Shape 4"/>
            <p:cNvSpPr/>
            <p:nvPr/>
          </p:nvSpPr>
          <p:spPr>
            <a:xfrm>
              <a:off x="414992" y="1691640"/>
              <a:ext cx="5440680" cy="2240280"/>
            </a:xfrm>
            <a:prstGeom prst="roundRect">
              <a:avLst>
                <a:gd name="adj" fmla="val 2857"/>
              </a:avLst>
            </a:prstGeom>
            <a:solidFill>
              <a:srgbClr val="FFFFFF"/>
            </a:solidFill>
            <a:ln w="15240">
              <a:solidFill>
                <a:srgbClr val="E03157"/>
              </a:solidFill>
              <a:prstDash val="solid"/>
            </a:ln>
          </p:spPr>
          <p:txBody>
            <a:bodyPr/>
            <a:lstStyle/>
            <a:p>
              <a:endParaRPr lang="en-US"/>
            </a:p>
          </p:txBody>
        </p:sp>
        <p:sp>
          <p:nvSpPr>
            <p:cNvPr id="7" name="Text 5"/>
            <p:cNvSpPr/>
            <p:nvPr/>
          </p:nvSpPr>
          <p:spPr>
            <a:xfrm>
              <a:off x="643592" y="183794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Organizational</a:t>
              </a:r>
              <a:endParaRPr lang="en-US" sz="2400" dirty="0"/>
            </a:p>
          </p:txBody>
        </p:sp>
        <p:sp>
          <p:nvSpPr>
            <p:cNvPr id="8" name="Text 6"/>
            <p:cNvSpPr/>
            <p:nvPr/>
          </p:nvSpPr>
          <p:spPr>
            <a:xfrm>
              <a:off x="557427" y="2391156"/>
              <a:ext cx="5193323"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grpSp>
      <p:grpSp>
        <p:nvGrpSpPr>
          <p:cNvPr id="20" name="Group 19" descr="A box reads “Representational” It has a “TO BE ADDED” area to write in”">
            <a:extLst>
              <a:ext uri="{FF2B5EF4-FFF2-40B4-BE49-F238E27FC236}">
                <a16:creationId xmlns:a16="http://schemas.microsoft.com/office/drawing/2014/main" id="{003E368B-7CCE-CF3F-0B5D-EBC4FF1CABF7}"/>
              </a:ext>
            </a:extLst>
          </p:cNvPr>
          <p:cNvGrpSpPr/>
          <p:nvPr/>
        </p:nvGrpSpPr>
        <p:grpSpPr>
          <a:xfrm>
            <a:off x="6358592" y="1691640"/>
            <a:ext cx="5440680" cy="2240280"/>
            <a:chOff x="6358592" y="1691640"/>
            <a:chExt cx="5440680" cy="2240280"/>
          </a:xfrm>
        </p:grpSpPr>
        <p:sp>
          <p:nvSpPr>
            <p:cNvPr id="9" name="Shape 7"/>
            <p:cNvSpPr/>
            <p:nvPr/>
          </p:nvSpPr>
          <p:spPr>
            <a:xfrm>
              <a:off x="6358592" y="1691640"/>
              <a:ext cx="5440680" cy="2240280"/>
            </a:xfrm>
            <a:prstGeom prst="roundRect">
              <a:avLst>
                <a:gd name="adj" fmla="val 2857"/>
              </a:avLst>
            </a:prstGeom>
            <a:solidFill>
              <a:srgbClr val="FFFFFF"/>
            </a:solidFill>
            <a:ln w="15240">
              <a:solidFill>
                <a:srgbClr val="E03157"/>
              </a:solidFill>
              <a:prstDash val="solid"/>
            </a:ln>
          </p:spPr>
          <p:txBody>
            <a:bodyPr/>
            <a:lstStyle/>
            <a:p>
              <a:endParaRPr lang="en-US"/>
            </a:p>
          </p:txBody>
        </p:sp>
        <p:sp>
          <p:nvSpPr>
            <p:cNvPr id="10" name="Text 8"/>
            <p:cNvSpPr/>
            <p:nvPr/>
          </p:nvSpPr>
          <p:spPr>
            <a:xfrm>
              <a:off x="6587192" y="183794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Representational</a:t>
              </a:r>
              <a:endParaRPr lang="en-US" sz="2400" dirty="0"/>
            </a:p>
          </p:txBody>
        </p:sp>
        <p:sp>
          <p:nvSpPr>
            <p:cNvPr id="11" name="Text 9"/>
            <p:cNvSpPr/>
            <p:nvPr/>
          </p:nvSpPr>
          <p:spPr>
            <a:xfrm>
              <a:off x="6485205" y="2355283"/>
              <a:ext cx="5149367"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grpSp>
      <p:grpSp>
        <p:nvGrpSpPr>
          <p:cNvPr id="21" name="Group 20" descr="A box reads “Intersubjective” It has a “TO BE ADDED” area to write in”">
            <a:extLst>
              <a:ext uri="{FF2B5EF4-FFF2-40B4-BE49-F238E27FC236}">
                <a16:creationId xmlns:a16="http://schemas.microsoft.com/office/drawing/2014/main" id="{8FF4C7F7-5F8A-9833-364E-9F8D8BED912E}"/>
              </a:ext>
            </a:extLst>
          </p:cNvPr>
          <p:cNvGrpSpPr/>
          <p:nvPr/>
        </p:nvGrpSpPr>
        <p:grpSpPr>
          <a:xfrm>
            <a:off x="433749" y="4308231"/>
            <a:ext cx="5440680" cy="2240280"/>
            <a:chOff x="433749" y="4308231"/>
            <a:chExt cx="5440680" cy="2240280"/>
          </a:xfrm>
        </p:grpSpPr>
        <p:sp>
          <p:nvSpPr>
            <p:cNvPr id="12" name="Shape 10"/>
            <p:cNvSpPr/>
            <p:nvPr/>
          </p:nvSpPr>
          <p:spPr>
            <a:xfrm>
              <a:off x="433749" y="4308231"/>
              <a:ext cx="5440680" cy="2240280"/>
            </a:xfrm>
            <a:prstGeom prst="roundRect">
              <a:avLst>
                <a:gd name="adj" fmla="val 2857"/>
              </a:avLst>
            </a:prstGeom>
            <a:solidFill>
              <a:srgbClr val="FFFFFF"/>
            </a:solidFill>
            <a:ln w="15240">
              <a:solidFill>
                <a:srgbClr val="E03157"/>
              </a:solidFill>
              <a:prstDash val="solid"/>
            </a:ln>
          </p:spPr>
          <p:txBody>
            <a:bodyPr/>
            <a:lstStyle/>
            <a:p>
              <a:endParaRPr lang="en-US"/>
            </a:p>
          </p:txBody>
        </p:sp>
        <p:sp>
          <p:nvSpPr>
            <p:cNvPr id="13" name="Text 11"/>
            <p:cNvSpPr/>
            <p:nvPr/>
          </p:nvSpPr>
          <p:spPr>
            <a:xfrm>
              <a:off x="643592" y="444398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Intersubjective</a:t>
              </a:r>
              <a:endParaRPr lang="en-US" sz="2400" dirty="0"/>
            </a:p>
          </p:txBody>
        </p:sp>
        <p:sp>
          <p:nvSpPr>
            <p:cNvPr id="14" name="Text 12"/>
            <p:cNvSpPr/>
            <p:nvPr/>
          </p:nvSpPr>
          <p:spPr>
            <a:xfrm>
              <a:off x="557427" y="499192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grpSp>
      <p:grpSp>
        <p:nvGrpSpPr>
          <p:cNvPr id="22" name="Group 21" descr="A box reads “Experiential”. It has a “TO BE ADDED” area to write in”">
            <a:extLst>
              <a:ext uri="{FF2B5EF4-FFF2-40B4-BE49-F238E27FC236}">
                <a16:creationId xmlns:a16="http://schemas.microsoft.com/office/drawing/2014/main" id="{C9BD9D9E-D659-3C27-711F-62759CF78383}"/>
              </a:ext>
            </a:extLst>
          </p:cNvPr>
          <p:cNvGrpSpPr/>
          <p:nvPr/>
        </p:nvGrpSpPr>
        <p:grpSpPr>
          <a:xfrm>
            <a:off x="6358592" y="4297680"/>
            <a:ext cx="5440680" cy="2240280"/>
            <a:chOff x="6358592" y="4297680"/>
            <a:chExt cx="5440680" cy="2240280"/>
          </a:xfrm>
        </p:grpSpPr>
        <p:sp>
          <p:nvSpPr>
            <p:cNvPr id="15" name="Shape 13"/>
            <p:cNvSpPr/>
            <p:nvPr/>
          </p:nvSpPr>
          <p:spPr>
            <a:xfrm>
              <a:off x="6358592" y="4297680"/>
              <a:ext cx="5440680" cy="2240280"/>
            </a:xfrm>
            <a:prstGeom prst="roundRect">
              <a:avLst>
                <a:gd name="adj" fmla="val 2857"/>
              </a:avLst>
            </a:prstGeom>
            <a:solidFill>
              <a:srgbClr val="FFFFFF"/>
            </a:solidFill>
            <a:ln w="15240">
              <a:solidFill>
                <a:srgbClr val="E03157"/>
              </a:solidFill>
              <a:prstDash val="solid"/>
            </a:ln>
          </p:spPr>
          <p:txBody>
            <a:bodyPr/>
            <a:lstStyle/>
            <a:p>
              <a:endParaRPr lang="en-US"/>
            </a:p>
          </p:txBody>
        </p:sp>
        <p:sp>
          <p:nvSpPr>
            <p:cNvPr id="16" name="Text 14"/>
            <p:cNvSpPr/>
            <p:nvPr/>
          </p:nvSpPr>
          <p:spPr>
            <a:xfrm>
              <a:off x="6587192" y="444398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Experiential</a:t>
              </a:r>
              <a:endParaRPr lang="en-US" sz="2400" dirty="0"/>
            </a:p>
          </p:txBody>
        </p:sp>
        <p:sp>
          <p:nvSpPr>
            <p:cNvPr id="17" name="Text 15"/>
            <p:cNvSpPr/>
            <p:nvPr/>
          </p:nvSpPr>
          <p:spPr>
            <a:xfrm>
              <a:off x="6485205" y="4937760"/>
              <a:ext cx="5149367"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Dynamic Salience — fill-in</a:t>
            </a:r>
            <a:endParaRPr lang="en-US" sz="900" dirty="0"/>
          </a:p>
        </p:txBody>
      </p:sp>
      <p:sp>
        <p:nvSpPr>
          <p:cNvPr id="3" name="Text 1"/>
          <p:cNvSpPr/>
          <p:nvPr/>
        </p:nvSpPr>
        <p:spPr>
          <a:xfrm>
            <a:off x="640080" y="320040"/>
            <a:ext cx="8686800" cy="685800"/>
          </a:xfrm>
          <a:prstGeom prst="rect">
            <a:avLst/>
          </a:prstGeom>
          <a:noFill/>
          <a:ln/>
        </p:spPr>
        <p:txBody>
          <a:bodyPr wrap="square" rtlCol="0" anchor="ctr"/>
          <a:lstStyle/>
          <a:p>
            <a:pPr marL="0" indent="0">
              <a:buNone/>
            </a:pPr>
            <a:r>
              <a:rPr lang="en-US" sz="3200" b="1" dirty="0">
                <a:solidFill>
                  <a:srgbClr val="2563EB"/>
                </a:solidFill>
                <a:latin typeface="Arial" pitchFamily="34" charset="0"/>
                <a:ea typeface="Arial" pitchFamily="34" charset="-122"/>
                <a:cs typeface="Arial" pitchFamily="34" charset="-120"/>
              </a:rPr>
              <a:t>Dynamic</a:t>
            </a:r>
            <a:r>
              <a:rPr lang="en-US" sz="2400" b="1" dirty="0">
                <a:solidFill>
                  <a:srgbClr val="2563EB"/>
                </a:solidFill>
                <a:latin typeface="Arial" pitchFamily="34" charset="0"/>
                <a:ea typeface="Arial" pitchFamily="34" charset="-122"/>
                <a:cs typeface="Arial" pitchFamily="34" charset="-120"/>
              </a:rPr>
              <a:t> </a:t>
            </a:r>
            <a:r>
              <a:rPr lang="en-US" sz="3200" b="1" dirty="0">
                <a:solidFill>
                  <a:srgbClr val="2563EB"/>
                </a:solidFill>
                <a:latin typeface="Arial" pitchFamily="34" charset="0"/>
                <a:ea typeface="Arial" pitchFamily="34" charset="-122"/>
                <a:cs typeface="Arial" pitchFamily="34" charset="-120"/>
              </a:rPr>
              <a:t>Salience – Examples from Pulls</a:t>
            </a:r>
            <a:endParaRPr lang="en-US" sz="3200" dirty="0"/>
          </a:p>
        </p:txBody>
      </p:sp>
      <p:sp>
        <p:nvSpPr>
          <p:cNvPr id="5" name="Shape 3">
            <a:extLst>
              <a:ext uri="{C183D7F6-B498-43B3-948B-1728B52AA6E4}">
                <adec:decorative xmlns:adec="http://schemas.microsoft.com/office/drawing/2017/decorative" val="1"/>
              </a:ext>
            </a:extLst>
          </p:cNvPr>
          <p:cNvSpPr/>
          <p:nvPr/>
        </p:nvSpPr>
        <p:spPr>
          <a:xfrm>
            <a:off x="658368" y="1389888"/>
            <a:ext cx="2011680" cy="54864"/>
          </a:xfrm>
          <a:prstGeom prst="rect">
            <a:avLst/>
          </a:prstGeom>
          <a:solidFill>
            <a:srgbClr val="2563EB"/>
          </a:solidFill>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400931" y="169164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7" name="Text 5"/>
          <p:cNvSpPr/>
          <p:nvPr/>
        </p:nvSpPr>
        <p:spPr>
          <a:xfrm>
            <a:off x="629531" y="183794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Fractured</a:t>
            </a:r>
            <a:endParaRPr lang="en-US" sz="2400" dirty="0"/>
          </a:p>
        </p:txBody>
      </p:sp>
      <p:sp>
        <p:nvSpPr>
          <p:cNvPr id="8" name="Text 6"/>
          <p:cNvSpPr/>
          <p:nvPr/>
        </p:nvSpPr>
        <p:spPr>
          <a:xfrm>
            <a:off x="868680" y="233172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9" name="Shape 7">
            <a:extLst>
              <a:ext uri="{C183D7F6-B498-43B3-948B-1728B52AA6E4}">
                <adec:decorative xmlns:adec="http://schemas.microsoft.com/office/drawing/2017/decorative" val="1"/>
              </a:ext>
            </a:extLst>
          </p:cNvPr>
          <p:cNvSpPr/>
          <p:nvPr/>
        </p:nvSpPr>
        <p:spPr>
          <a:xfrm>
            <a:off x="6344531" y="169164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10" name="Text 8"/>
          <p:cNvSpPr/>
          <p:nvPr/>
        </p:nvSpPr>
        <p:spPr>
          <a:xfrm>
            <a:off x="6573131" y="183794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Strategic</a:t>
            </a:r>
            <a:endParaRPr lang="en-US" sz="2400" dirty="0"/>
          </a:p>
        </p:txBody>
      </p:sp>
      <p:sp>
        <p:nvSpPr>
          <p:cNvPr id="11" name="Text 9"/>
          <p:cNvSpPr/>
          <p:nvPr/>
        </p:nvSpPr>
        <p:spPr>
          <a:xfrm>
            <a:off x="6812280" y="233172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12" name="Shape 10">
            <a:extLst>
              <a:ext uri="{C183D7F6-B498-43B3-948B-1728B52AA6E4}">
                <adec:decorative xmlns:adec="http://schemas.microsoft.com/office/drawing/2017/decorative" val="1"/>
              </a:ext>
            </a:extLst>
          </p:cNvPr>
          <p:cNvSpPr/>
          <p:nvPr/>
        </p:nvSpPr>
        <p:spPr>
          <a:xfrm>
            <a:off x="400931" y="429768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13" name="Text 11"/>
          <p:cNvSpPr/>
          <p:nvPr/>
        </p:nvSpPr>
        <p:spPr>
          <a:xfrm>
            <a:off x="629531" y="444398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Stressed</a:t>
            </a:r>
            <a:endParaRPr lang="en-US" sz="2400" dirty="0"/>
          </a:p>
        </p:txBody>
      </p:sp>
      <p:sp>
        <p:nvSpPr>
          <p:cNvPr id="14" name="Text 12"/>
          <p:cNvSpPr/>
          <p:nvPr/>
        </p:nvSpPr>
        <p:spPr>
          <a:xfrm>
            <a:off x="868680" y="493776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15" name="Shape 13">
            <a:extLst>
              <a:ext uri="{C183D7F6-B498-43B3-948B-1728B52AA6E4}">
                <adec:decorative xmlns:adec="http://schemas.microsoft.com/office/drawing/2017/decorative" val="1"/>
              </a:ext>
            </a:extLst>
          </p:cNvPr>
          <p:cNvSpPr/>
          <p:nvPr/>
        </p:nvSpPr>
        <p:spPr>
          <a:xfrm>
            <a:off x="6344531" y="429768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16" name="Text 14"/>
          <p:cNvSpPr/>
          <p:nvPr/>
        </p:nvSpPr>
        <p:spPr>
          <a:xfrm>
            <a:off x="6573131" y="444398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Synergistic</a:t>
            </a:r>
            <a:endParaRPr lang="en-US" sz="2400" dirty="0"/>
          </a:p>
        </p:txBody>
      </p:sp>
      <p:sp>
        <p:nvSpPr>
          <p:cNvPr id="17" name="Text 15"/>
          <p:cNvSpPr/>
          <p:nvPr/>
        </p:nvSpPr>
        <p:spPr>
          <a:xfrm>
            <a:off x="6812280" y="493776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Workshop — Reinforce</a:t>
            </a:r>
            <a:endParaRPr lang="en-US" sz="900" dirty="0"/>
          </a:p>
        </p:txBody>
      </p:sp>
      <p:sp>
        <p:nvSpPr>
          <p:cNvPr id="3" name="Text 1"/>
          <p:cNvSpPr/>
          <p:nvPr/>
        </p:nvSpPr>
        <p:spPr>
          <a:xfrm>
            <a:off x="640080" y="457200"/>
            <a:ext cx="10881360" cy="457200"/>
          </a:xfrm>
          <a:prstGeom prst="rect">
            <a:avLst/>
          </a:prstGeom>
          <a:noFill/>
          <a:ln/>
        </p:spPr>
        <p:txBody>
          <a:bodyPr wrap="square" rtlCol="0" anchor="ctr"/>
          <a:lstStyle/>
          <a:p>
            <a:pPr marL="0" indent="0">
              <a:buNone/>
            </a:pPr>
            <a:r>
              <a:rPr lang="en-US" sz="1600" b="1" kern="0" spc="300" dirty="0">
                <a:solidFill>
                  <a:srgbClr val="5C6473"/>
                </a:solidFill>
                <a:latin typeface="Arial" pitchFamily="34" charset="0"/>
                <a:ea typeface="Arial" pitchFamily="34" charset="-122"/>
                <a:cs typeface="Arial" pitchFamily="34" charset="-120"/>
              </a:rPr>
              <a:t>WORKSHOP · ROUND 2 · 10 MIN</a:t>
            </a:r>
            <a:endParaRPr lang="en-US" sz="1600" dirty="0"/>
          </a:p>
        </p:txBody>
      </p:sp>
      <p:sp>
        <p:nvSpPr>
          <p:cNvPr id="4" name="Text 2"/>
          <p:cNvSpPr/>
          <p:nvPr/>
        </p:nvSpPr>
        <p:spPr>
          <a:xfrm>
            <a:off x="640080" y="914400"/>
            <a:ext cx="10881360" cy="777240"/>
          </a:xfrm>
          <a:prstGeom prst="rect">
            <a:avLst/>
          </a:prstGeom>
          <a:noFill/>
          <a:ln/>
        </p:spPr>
        <p:txBody>
          <a:bodyPr wrap="square" rtlCol="0" anchor="ctr"/>
          <a:lstStyle/>
          <a:p>
            <a:pPr marL="0" indent="0">
              <a:buNone/>
            </a:pPr>
            <a:r>
              <a:rPr lang="en-US" sz="3200" b="1" dirty="0">
                <a:solidFill>
                  <a:schemeClr val="accent4">
                    <a:lumMod val="75000"/>
                  </a:schemeClr>
                </a:solidFill>
                <a:latin typeface="Arial" pitchFamily="34" charset="0"/>
                <a:ea typeface="Arial" pitchFamily="34" charset="-122"/>
                <a:cs typeface="Arial" pitchFamily="34" charset="-120"/>
              </a:rPr>
              <a:t>Plan Reinforcers</a:t>
            </a:r>
            <a:endParaRPr lang="en-US" sz="3200" dirty="0">
              <a:solidFill>
                <a:schemeClr val="accent4">
                  <a:lumMod val="75000"/>
                </a:schemeClr>
              </a:solidFill>
            </a:endParaRPr>
          </a:p>
        </p:txBody>
      </p:sp>
      <p:sp>
        <p:nvSpPr>
          <p:cNvPr id="6" name="Text 4"/>
          <p:cNvSpPr/>
          <p:nvPr/>
        </p:nvSpPr>
        <p:spPr>
          <a:xfrm>
            <a:off x="914400" y="2130552"/>
            <a:ext cx="310896" cy="310896"/>
          </a:xfrm>
          <a:prstGeom prst="rect">
            <a:avLst/>
          </a:prstGeom>
          <a:noFill/>
          <a:ln/>
        </p:spPr>
        <p:txBody>
          <a:bodyPr wrap="square" rtlCol="0" anchor="ctr"/>
          <a:lstStyle/>
          <a:p>
            <a:pPr marL="0" indent="0" algn="ctr">
              <a:buNone/>
            </a:pPr>
            <a:r>
              <a:rPr lang="en-US" sz="1300" b="1" dirty="0">
                <a:solidFill>
                  <a:srgbClr val="FFFFFF"/>
                </a:solidFill>
                <a:latin typeface="Arial" pitchFamily="34" charset="0"/>
                <a:ea typeface="Arial" pitchFamily="34" charset="-122"/>
                <a:cs typeface="Arial" pitchFamily="34" charset="-120"/>
              </a:rPr>
              <a:t>1</a:t>
            </a:r>
            <a:endParaRPr lang="en-US" sz="1300" dirty="0"/>
          </a:p>
        </p:txBody>
      </p:sp>
      <p:sp>
        <p:nvSpPr>
          <p:cNvPr id="9" name="Text 7"/>
          <p:cNvSpPr/>
          <p:nvPr/>
        </p:nvSpPr>
        <p:spPr>
          <a:xfrm>
            <a:off x="914400" y="3182112"/>
            <a:ext cx="310896" cy="310896"/>
          </a:xfrm>
          <a:prstGeom prst="rect">
            <a:avLst/>
          </a:prstGeom>
          <a:noFill/>
          <a:ln/>
        </p:spPr>
        <p:txBody>
          <a:bodyPr wrap="square" rtlCol="0" anchor="ctr"/>
          <a:lstStyle/>
          <a:p>
            <a:pPr marL="0" indent="0" algn="ctr">
              <a:buNone/>
            </a:pPr>
            <a:r>
              <a:rPr lang="en-US" sz="1300" b="1" dirty="0">
                <a:solidFill>
                  <a:srgbClr val="FFFFFF"/>
                </a:solidFill>
                <a:latin typeface="Arial" pitchFamily="34" charset="0"/>
                <a:ea typeface="Arial" pitchFamily="34" charset="-122"/>
                <a:cs typeface="Arial" pitchFamily="34" charset="-120"/>
              </a:rPr>
              <a:t>2</a:t>
            </a:r>
            <a:endParaRPr lang="en-US" sz="1300" dirty="0"/>
          </a:p>
        </p:txBody>
      </p:sp>
      <p:sp>
        <p:nvSpPr>
          <p:cNvPr id="31" name="Rectangle 30">
            <a:extLst>
              <a:ext uri="{FF2B5EF4-FFF2-40B4-BE49-F238E27FC236}">
                <a16:creationId xmlns:a16="http://schemas.microsoft.com/office/drawing/2014/main" id="{893A75F4-48CC-0758-53F5-0A8C4F67C719}"/>
              </a:ext>
              <a:ext uri="{C183D7F6-B498-43B3-948B-1728B52AA6E4}">
                <adec:decorative xmlns:adec="http://schemas.microsoft.com/office/drawing/2017/decorative" val="1"/>
              </a:ext>
            </a:extLst>
          </p:cNvPr>
          <p:cNvSpPr/>
          <p:nvPr/>
        </p:nvSpPr>
        <p:spPr>
          <a:xfrm>
            <a:off x="594360" y="1586483"/>
            <a:ext cx="10957560" cy="50032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 4">
            <a:extLst>
              <a:ext uri="{FF2B5EF4-FFF2-40B4-BE49-F238E27FC236}">
                <a16:creationId xmlns:a16="http://schemas.microsoft.com/office/drawing/2014/main" id="{38D03025-75B1-0B7A-97CA-348FF08ECC2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3144863"/>
              </p:ext>
            </p:extLst>
          </p:nvPr>
        </p:nvGraphicFramePr>
        <p:xfrm>
          <a:off x="1007165" y="1945046"/>
          <a:ext cx="9966960" cy="3221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 name="TextBox 29">
            <a:extLst>
              <a:ext uri="{FF2B5EF4-FFF2-40B4-BE49-F238E27FC236}">
                <a16:creationId xmlns:a16="http://schemas.microsoft.com/office/drawing/2014/main" id="{D323E3B2-E73A-2105-7E2A-8886750C381D}"/>
              </a:ext>
            </a:extLst>
          </p:cNvPr>
          <p:cNvSpPr txBox="1"/>
          <p:nvPr/>
        </p:nvSpPr>
        <p:spPr>
          <a:xfrm>
            <a:off x="1007165" y="5166359"/>
            <a:ext cx="10668000" cy="1938992"/>
          </a:xfrm>
          <a:prstGeom prst="rect">
            <a:avLst/>
          </a:prstGeom>
          <a:noFill/>
        </p:spPr>
        <p:txBody>
          <a:bodyPr wrap="square" rtlCol="0">
            <a:spAutoFit/>
          </a:bodyPr>
          <a:lstStyle/>
          <a:p>
            <a:r>
              <a:rPr lang="en-US" sz="4000" dirty="0"/>
              <a:t>Notice: Reinforcement doesn’t erase pulls — </a:t>
            </a:r>
          </a:p>
          <a:p>
            <a:r>
              <a:rPr lang="en-US" sz="4000" b="1" dirty="0">
                <a:solidFill>
                  <a:schemeClr val="accent4">
                    <a:lumMod val="75000"/>
                  </a:schemeClr>
                </a:solidFill>
              </a:rPr>
              <a:t>It contests them!!</a:t>
            </a:r>
          </a:p>
          <a:p>
            <a:endParaRPr lang="en-US" sz="40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Positionality Reinforcers — fill-in</a:t>
            </a:r>
            <a:endParaRPr lang="en-US" sz="900" dirty="0"/>
          </a:p>
        </p:txBody>
      </p:sp>
      <p:sp>
        <p:nvSpPr>
          <p:cNvPr id="3" name="Text 1"/>
          <p:cNvSpPr/>
          <p:nvPr/>
        </p:nvSpPr>
        <p:spPr>
          <a:xfrm>
            <a:off x="640079" y="320040"/>
            <a:ext cx="10717033" cy="685800"/>
          </a:xfrm>
          <a:prstGeom prst="rect">
            <a:avLst/>
          </a:prstGeom>
          <a:noFill/>
          <a:ln/>
        </p:spPr>
        <p:txBody>
          <a:bodyPr wrap="square" rtlCol="0" anchor="ctr"/>
          <a:lstStyle/>
          <a:p>
            <a:pPr marL="0" indent="0">
              <a:buNone/>
            </a:pPr>
            <a:r>
              <a:rPr lang="en-US" sz="3200" b="1" dirty="0">
                <a:solidFill>
                  <a:srgbClr val="B8860B"/>
                </a:solidFill>
                <a:latin typeface="Arial" pitchFamily="34" charset="0"/>
                <a:ea typeface="Arial" pitchFamily="34" charset="-122"/>
                <a:cs typeface="Arial" pitchFamily="34" charset="-120"/>
              </a:rPr>
              <a:t>Positionality Reinforcers – Examples</a:t>
            </a:r>
            <a:endParaRPr lang="en-US" sz="3200" dirty="0"/>
          </a:p>
        </p:txBody>
      </p:sp>
      <p:sp>
        <p:nvSpPr>
          <p:cNvPr id="5" name="Shape 3">
            <a:extLst>
              <a:ext uri="{C183D7F6-B498-43B3-948B-1728B52AA6E4}">
                <adec:decorative xmlns:adec="http://schemas.microsoft.com/office/drawing/2017/decorative" val="1"/>
              </a:ext>
            </a:extLst>
          </p:cNvPr>
          <p:cNvSpPr/>
          <p:nvPr/>
        </p:nvSpPr>
        <p:spPr>
          <a:xfrm>
            <a:off x="658368" y="1389888"/>
            <a:ext cx="2011680" cy="54864"/>
          </a:xfrm>
          <a:prstGeom prst="rect">
            <a:avLst/>
          </a:prstGeom>
          <a:solidFill>
            <a:srgbClr val="B8860B"/>
          </a:solidFill>
          <a:ln/>
        </p:spPr>
        <p:txBody>
          <a:bodyPr/>
          <a:lstStyle/>
          <a:p>
            <a:endParaRPr lang="en-US"/>
          </a:p>
        </p:txBody>
      </p:sp>
      <p:sp>
        <p:nvSpPr>
          <p:cNvPr id="6" name="Shape 4" descr="A box reads “Orgizational”. It has a “TO BE ADDED” area to write in”"/>
          <p:cNvSpPr/>
          <p:nvPr/>
        </p:nvSpPr>
        <p:spPr>
          <a:xfrm>
            <a:off x="429062" y="1691640"/>
            <a:ext cx="5440680" cy="2240280"/>
          </a:xfrm>
          <a:prstGeom prst="roundRect">
            <a:avLst>
              <a:gd name="adj" fmla="val 2857"/>
            </a:avLst>
          </a:prstGeom>
          <a:solidFill>
            <a:srgbClr val="FFFFFF"/>
          </a:solidFill>
          <a:ln w="15240">
            <a:solidFill>
              <a:srgbClr val="B8860B"/>
            </a:solidFill>
            <a:prstDash val="solid"/>
          </a:ln>
        </p:spPr>
        <p:txBody>
          <a:bodyPr/>
          <a:lstStyle/>
          <a:p>
            <a:endParaRPr lang="en-US"/>
          </a:p>
        </p:txBody>
      </p:sp>
      <p:sp>
        <p:nvSpPr>
          <p:cNvPr id="7" name="Text 5"/>
          <p:cNvSpPr/>
          <p:nvPr/>
        </p:nvSpPr>
        <p:spPr>
          <a:xfrm>
            <a:off x="657662" y="183794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Organizational</a:t>
            </a:r>
            <a:endParaRPr lang="en-US" sz="2400" dirty="0"/>
          </a:p>
        </p:txBody>
      </p:sp>
      <p:sp>
        <p:nvSpPr>
          <p:cNvPr id="8" name="Text 6"/>
          <p:cNvSpPr/>
          <p:nvPr/>
        </p:nvSpPr>
        <p:spPr>
          <a:xfrm>
            <a:off x="868680" y="233172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9" name="Shape 7">
            <a:extLst>
              <a:ext uri="{C183D7F6-B498-43B3-948B-1728B52AA6E4}">
                <adec:decorative xmlns:adec="http://schemas.microsoft.com/office/drawing/2017/decorative" val="1"/>
              </a:ext>
            </a:extLst>
          </p:cNvPr>
          <p:cNvSpPr/>
          <p:nvPr/>
        </p:nvSpPr>
        <p:spPr>
          <a:xfrm>
            <a:off x="6372662" y="1691640"/>
            <a:ext cx="5440680" cy="2240280"/>
          </a:xfrm>
          <a:prstGeom prst="roundRect">
            <a:avLst>
              <a:gd name="adj" fmla="val 2857"/>
            </a:avLst>
          </a:prstGeom>
          <a:solidFill>
            <a:srgbClr val="FFFFFF"/>
          </a:solidFill>
          <a:ln w="15240">
            <a:solidFill>
              <a:srgbClr val="B8860B"/>
            </a:solidFill>
            <a:prstDash val="solid"/>
          </a:ln>
        </p:spPr>
        <p:txBody>
          <a:bodyPr/>
          <a:lstStyle/>
          <a:p>
            <a:endParaRPr lang="en-US"/>
          </a:p>
        </p:txBody>
      </p:sp>
      <p:sp>
        <p:nvSpPr>
          <p:cNvPr id="10" name="Text 8"/>
          <p:cNvSpPr/>
          <p:nvPr/>
        </p:nvSpPr>
        <p:spPr>
          <a:xfrm>
            <a:off x="6601262" y="183794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Representational</a:t>
            </a:r>
            <a:endParaRPr lang="en-US" sz="2400" dirty="0"/>
          </a:p>
        </p:txBody>
      </p:sp>
      <p:sp>
        <p:nvSpPr>
          <p:cNvPr id="11" name="Text 9"/>
          <p:cNvSpPr/>
          <p:nvPr/>
        </p:nvSpPr>
        <p:spPr>
          <a:xfrm>
            <a:off x="6812280" y="233172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12" name="Shape 10">
            <a:extLst>
              <a:ext uri="{C183D7F6-B498-43B3-948B-1728B52AA6E4}">
                <adec:decorative xmlns:adec="http://schemas.microsoft.com/office/drawing/2017/decorative" val="1"/>
              </a:ext>
            </a:extLst>
          </p:cNvPr>
          <p:cNvSpPr/>
          <p:nvPr/>
        </p:nvSpPr>
        <p:spPr>
          <a:xfrm>
            <a:off x="429062" y="4297680"/>
            <a:ext cx="5440680" cy="2240280"/>
          </a:xfrm>
          <a:prstGeom prst="roundRect">
            <a:avLst>
              <a:gd name="adj" fmla="val 2857"/>
            </a:avLst>
          </a:prstGeom>
          <a:solidFill>
            <a:srgbClr val="FFFFFF"/>
          </a:solidFill>
          <a:ln w="15240">
            <a:solidFill>
              <a:srgbClr val="B8860B"/>
            </a:solidFill>
            <a:prstDash val="solid"/>
          </a:ln>
        </p:spPr>
        <p:txBody>
          <a:bodyPr/>
          <a:lstStyle/>
          <a:p>
            <a:endParaRPr lang="en-US"/>
          </a:p>
        </p:txBody>
      </p:sp>
      <p:sp>
        <p:nvSpPr>
          <p:cNvPr id="13" name="Text 11"/>
          <p:cNvSpPr/>
          <p:nvPr/>
        </p:nvSpPr>
        <p:spPr>
          <a:xfrm>
            <a:off x="657662" y="444398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Intersubjective</a:t>
            </a:r>
            <a:endParaRPr lang="en-US" sz="2400" dirty="0"/>
          </a:p>
        </p:txBody>
      </p:sp>
      <p:sp>
        <p:nvSpPr>
          <p:cNvPr id="14" name="Text 12"/>
          <p:cNvSpPr/>
          <p:nvPr/>
        </p:nvSpPr>
        <p:spPr>
          <a:xfrm>
            <a:off x="868680" y="493776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15" name="Shape 13">
            <a:extLst>
              <a:ext uri="{C183D7F6-B498-43B3-948B-1728B52AA6E4}">
                <adec:decorative xmlns:adec="http://schemas.microsoft.com/office/drawing/2017/decorative" val="1"/>
              </a:ext>
            </a:extLst>
          </p:cNvPr>
          <p:cNvSpPr/>
          <p:nvPr/>
        </p:nvSpPr>
        <p:spPr>
          <a:xfrm>
            <a:off x="6372662" y="4297680"/>
            <a:ext cx="5440680" cy="2240280"/>
          </a:xfrm>
          <a:prstGeom prst="roundRect">
            <a:avLst>
              <a:gd name="adj" fmla="val 2857"/>
            </a:avLst>
          </a:prstGeom>
          <a:solidFill>
            <a:srgbClr val="FFFFFF"/>
          </a:solidFill>
          <a:ln w="15240">
            <a:solidFill>
              <a:srgbClr val="B8860B"/>
            </a:solidFill>
            <a:prstDash val="solid"/>
          </a:ln>
        </p:spPr>
        <p:txBody>
          <a:bodyPr/>
          <a:lstStyle/>
          <a:p>
            <a:endParaRPr lang="en-US"/>
          </a:p>
        </p:txBody>
      </p:sp>
      <p:sp>
        <p:nvSpPr>
          <p:cNvPr id="16" name="Text 14"/>
          <p:cNvSpPr/>
          <p:nvPr/>
        </p:nvSpPr>
        <p:spPr>
          <a:xfrm>
            <a:off x="6601262" y="444398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Experiential</a:t>
            </a:r>
            <a:endParaRPr lang="en-US" sz="2400" dirty="0"/>
          </a:p>
        </p:txBody>
      </p:sp>
      <p:sp>
        <p:nvSpPr>
          <p:cNvPr id="17" name="Text 15"/>
          <p:cNvSpPr/>
          <p:nvPr/>
        </p:nvSpPr>
        <p:spPr>
          <a:xfrm>
            <a:off x="6812280" y="493776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Dynamic Salience — fill-in</a:t>
            </a:r>
            <a:endParaRPr lang="en-US" sz="900" dirty="0"/>
          </a:p>
        </p:txBody>
      </p:sp>
      <p:sp>
        <p:nvSpPr>
          <p:cNvPr id="3" name="Text 1"/>
          <p:cNvSpPr/>
          <p:nvPr/>
        </p:nvSpPr>
        <p:spPr>
          <a:xfrm>
            <a:off x="640080" y="320040"/>
            <a:ext cx="10944664" cy="685800"/>
          </a:xfrm>
          <a:prstGeom prst="rect">
            <a:avLst/>
          </a:prstGeom>
          <a:noFill/>
          <a:ln/>
        </p:spPr>
        <p:txBody>
          <a:bodyPr wrap="square" rtlCol="0" anchor="ctr"/>
          <a:lstStyle/>
          <a:p>
            <a:r>
              <a:rPr lang="en-US" sz="3200" b="1" dirty="0">
                <a:solidFill>
                  <a:srgbClr val="2563EB"/>
                </a:solidFill>
                <a:latin typeface="Arial" pitchFamily="34" charset="0"/>
                <a:ea typeface="Arial" pitchFamily="34" charset="-122"/>
                <a:cs typeface="Arial" pitchFamily="34" charset="-120"/>
              </a:rPr>
              <a:t>Dynamic Salience – Examples from Reinforcers</a:t>
            </a:r>
            <a:endParaRPr lang="en-US" sz="3200" dirty="0">
              <a:solidFill>
                <a:schemeClr val="accent5">
                  <a:lumMod val="75000"/>
                </a:schemeClr>
              </a:solidFill>
            </a:endParaRPr>
          </a:p>
        </p:txBody>
      </p:sp>
      <p:sp>
        <p:nvSpPr>
          <p:cNvPr id="5" name="Shape 3">
            <a:extLst>
              <a:ext uri="{C183D7F6-B498-43B3-948B-1728B52AA6E4}">
                <adec:decorative xmlns:adec="http://schemas.microsoft.com/office/drawing/2017/decorative" val="1"/>
              </a:ext>
            </a:extLst>
          </p:cNvPr>
          <p:cNvSpPr/>
          <p:nvPr/>
        </p:nvSpPr>
        <p:spPr>
          <a:xfrm>
            <a:off x="658368" y="1389888"/>
            <a:ext cx="2011680" cy="54864"/>
          </a:xfrm>
          <a:prstGeom prst="rect">
            <a:avLst/>
          </a:prstGeom>
          <a:solidFill>
            <a:srgbClr val="2563EB"/>
          </a:solidFill>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429064" y="169164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7" name="Text 5"/>
          <p:cNvSpPr/>
          <p:nvPr/>
        </p:nvSpPr>
        <p:spPr>
          <a:xfrm>
            <a:off x="657664" y="183794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Fractured</a:t>
            </a:r>
            <a:endParaRPr lang="en-US" sz="2400" dirty="0"/>
          </a:p>
        </p:txBody>
      </p:sp>
      <p:sp>
        <p:nvSpPr>
          <p:cNvPr id="8" name="Text 6"/>
          <p:cNvSpPr/>
          <p:nvPr/>
        </p:nvSpPr>
        <p:spPr>
          <a:xfrm>
            <a:off x="868680" y="233172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9" name="Shape 7">
            <a:extLst>
              <a:ext uri="{C183D7F6-B498-43B3-948B-1728B52AA6E4}">
                <adec:decorative xmlns:adec="http://schemas.microsoft.com/office/drawing/2017/decorative" val="1"/>
              </a:ext>
            </a:extLst>
          </p:cNvPr>
          <p:cNvSpPr/>
          <p:nvPr/>
        </p:nvSpPr>
        <p:spPr>
          <a:xfrm>
            <a:off x="6372664" y="169164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10" name="Text 8"/>
          <p:cNvSpPr/>
          <p:nvPr/>
        </p:nvSpPr>
        <p:spPr>
          <a:xfrm>
            <a:off x="6601264" y="183794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Strategic</a:t>
            </a:r>
            <a:endParaRPr lang="en-US" sz="2400" dirty="0"/>
          </a:p>
        </p:txBody>
      </p:sp>
      <p:sp>
        <p:nvSpPr>
          <p:cNvPr id="11" name="Text 9"/>
          <p:cNvSpPr/>
          <p:nvPr/>
        </p:nvSpPr>
        <p:spPr>
          <a:xfrm>
            <a:off x="6812280" y="233172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12" name="Shape 10">
            <a:extLst>
              <a:ext uri="{C183D7F6-B498-43B3-948B-1728B52AA6E4}">
                <adec:decorative xmlns:adec="http://schemas.microsoft.com/office/drawing/2017/decorative" val="1"/>
              </a:ext>
            </a:extLst>
          </p:cNvPr>
          <p:cNvSpPr/>
          <p:nvPr/>
        </p:nvSpPr>
        <p:spPr>
          <a:xfrm>
            <a:off x="429064" y="429768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13" name="Text 11"/>
          <p:cNvSpPr/>
          <p:nvPr/>
        </p:nvSpPr>
        <p:spPr>
          <a:xfrm>
            <a:off x="657664" y="444398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Stressed</a:t>
            </a:r>
            <a:endParaRPr lang="en-US" sz="2400" dirty="0"/>
          </a:p>
        </p:txBody>
      </p:sp>
      <p:sp>
        <p:nvSpPr>
          <p:cNvPr id="14" name="Text 12"/>
          <p:cNvSpPr/>
          <p:nvPr/>
        </p:nvSpPr>
        <p:spPr>
          <a:xfrm>
            <a:off x="868680" y="493776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15" name="Shape 13">
            <a:extLst>
              <a:ext uri="{C183D7F6-B498-43B3-948B-1728B52AA6E4}">
                <adec:decorative xmlns:adec="http://schemas.microsoft.com/office/drawing/2017/decorative" val="1"/>
              </a:ext>
            </a:extLst>
          </p:cNvPr>
          <p:cNvSpPr/>
          <p:nvPr/>
        </p:nvSpPr>
        <p:spPr>
          <a:xfrm>
            <a:off x="6372664" y="429768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16" name="Text 14"/>
          <p:cNvSpPr/>
          <p:nvPr/>
        </p:nvSpPr>
        <p:spPr>
          <a:xfrm>
            <a:off x="6601264" y="444398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Synergistic</a:t>
            </a:r>
            <a:endParaRPr lang="en-US" sz="2400" dirty="0"/>
          </a:p>
        </p:txBody>
      </p:sp>
      <p:sp>
        <p:nvSpPr>
          <p:cNvPr id="17" name="Text 15"/>
          <p:cNvSpPr/>
          <p:nvPr/>
        </p:nvSpPr>
        <p:spPr>
          <a:xfrm>
            <a:off x="6812280" y="493776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927BC9B1-708C-F394-2221-577110AA143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580D7B-423C-A13E-C55F-A43DE3DFF12D}"/>
              </a:ext>
            </a:extLst>
          </p:cNvPr>
          <p:cNvSpPr>
            <a:spLocks noGrp="1"/>
          </p:cNvSpPr>
          <p:nvPr>
            <p:ph type="ctrTitle"/>
          </p:nvPr>
        </p:nvSpPr>
        <p:spPr/>
        <p:txBody>
          <a:bodyPr/>
          <a:lstStyle/>
          <a:p>
            <a:r>
              <a:rPr lang="en-US" dirty="0"/>
              <a:t>Theoretical Foundations</a:t>
            </a:r>
          </a:p>
        </p:txBody>
      </p:sp>
      <p:sp>
        <p:nvSpPr>
          <p:cNvPr id="5" name="Subtitle 4">
            <a:extLst>
              <a:ext uri="{FF2B5EF4-FFF2-40B4-BE49-F238E27FC236}">
                <a16:creationId xmlns:a16="http://schemas.microsoft.com/office/drawing/2014/main" id="{5271B1D4-9041-62FD-006D-67097245654B}"/>
              </a:ext>
            </a:extLst>
          </p:cNvPr>
          <p:cNvSpPr>
            <a:spLocks noGrp="1"/>
          </p:cNvSpPr>
          <p:nvPr>
            <p:ph type="subTitle" idx="1"/>
          </p:nvPr>
        </p:nvSpPr>
        <p:spPr/>
        <p:txBody>
          <a:bodyPr/>
          <a:lstStyle/>
          <a:p>
            <a:r>
              <a:rPr lang="en-US" dirty="0">
                <a:solidFill>
                  <a:srgbClr val="7030A0"/>
                </a:solidFill>
              </a:rPr>
              <a:t>Critical Race Dis/ability Studies (</a:t>
            </a:r>
            <a:r>
              <a:rPr lang="en-US" dirty="0" err="1">
                <a:solidFill>
                  <a:srgbClr val="7030A0"/>
                </a:solidFill>
              </a:rPr>
              <a:t>DisCrit</a:t>
            </a:r>
            <a:r>
              <a:rPr lang="en-US" dirty="0">
                <a:solidFill>
                  <a:srgbClr val="7030A0"/>
                </a:solidFill>
              </a:rPr>
              <a:t>)</a:t>
            </a:r>
          </a:p>
          <a:p>
            <a:r>
              <a:rPr lang="en-US" dirty="0" err="1">
                <a:solidFill>
                  <a:srgbClr val="7030A0"/>
                </a:solidFill>
              </a:rPr>
              <a:t>Translocationality</a:t>
            </a:r>
            <a:endParaRPr lang="en-US" dirty="0">
              <a:solidFill>
                <a:srgbClr val="7030A0"/>
              </a:solidFill>
            </a:endParaRPr>
          </a:p>
          <a:p>
            <a:r>
              <a:rPr lang="en-US" dirty="0">
                <a:solidFill>
                  <a:srgbClr val="7030A0"/>
                </a:solidFill>
              </a:rPr>
              <a:t>Critical Whiteness Studies</a:t>
            </a:r>
          </a:p>
          <a:p>
            <a:endParaRPr lang="en-US" dirty="0"/>
          </a:p>
        </p:txBody>
      </p:sp>
    </p:spTree>
    <p:extLst>
      <p:ext uri="{BB962C8B-B14F-4D97-AF65-F5344CB8AC3E}">
        <p14:creationId xmlns:p14="http://schemas.microsoft.com/office/powerpoint/2010/main" val="22343772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Workshop — The capacity lesson</a:t>
            </a:r>
            <a:endParaRPr lang="en-US" sz="900" dirty="0"/>
          </a:p>
        </p:txBody>
      </p:sp>
      <p:sp>
        <p:nvSpPr>
          <p:cNvPr id="3" name="Text 1"/>
          <p:cNvSpPr/>
          <p:nvPr/>
        </p:nvSpPr>
        <p:spPr>
          <a:xfrm>
            <a:off x="640080" y="457200"/>
            <a:ext cx="10881360" cy="457200"/>
          </a:xfrm>
          <a:prstGeom prst="rect">
            <a:avLst/>
          </a:prstGeom>
          <a:noFill/>
          <a:ln/>
        </p:spPr>
        <p:txBody>
          <a:bodyPr wrap="square" rtlCol="0" anchor="ctr"/>
          <a:lstStyle/>
          <a:p>
            <a:pPr marL="0" indent="0">
              <a:buNone/>
            </a:pPr>
            <a:r>
              <a:rPr lang="en-US" sz="1600" b="1" kern="0" spc="300" dirty="0">
                <a:solidFill>
                  <a:srgbClr val="5C6473"/>
                </a:solidFill>
                <a:latin typeface="Arial" pitchFamily="34" charset="0"/>
                <a:ea typeface="Arial" pitchFamily="34" charset="-122"/>
                <a:cs typeface="Arial" pitchFamily="34" charset="-120"/>
              </a:rPr>
              <a:t>WORKSHOP · ROUND 3 · 10 MIN</a:t>
            </a:r>
            <a:endParaRPr lang="en-US" sz="1600" dirty="0"/>
          </a:p>
        </p:txBody>
      </p:sp>
      <p:sp>
        <p:nvSpPr>
          <p:cNvPr id="4" name="Text 2"/>
          <p:cNvSpPr/>
          <p:nvPr/>
        </p:nvSpPr>
        <p:spPr>
          <a:xfrm>
            <a:off x="640080" y="914400"/>
            <a:ext cx="10881360" cy="777240"/>
          </a:xfrm>
          <a:prstGeom prst="rect">
            <a:avLst/>
          </a:prstGeom>
          <a:noFill/>
          <a:ln/>
        </p:spPr>
        <p:txBody>
          <a:bodyPr wrap="square" rtlCol="0" anchor="ctr"/>
          <a:lstStyle/>
          <a:p>
            <a:pPr marL="0" indent="0">
              <a:buNone/>
            </a:pPr>
            <a:r>
              <a:rPr lang="en-US" sz="3200" b="1" dirty="0">
                <a:solidFill>
                  <a:srgbClr val="1E9E5A"/>
                </a:solidFill>
                <a:latin typeface="Arial" pitchFamily="34" charset="0"/>
                <a:ea typeface="Arial" pitchFamily="34" charset="-122"/>
                <a:cs typeface="Arial" pitchFamily="34" charset="-120"/>
              </a:rPr>
              <a:t>The capacity lesson</a:t>
            </a:r>
            <a:endParaRPr lang="en-US" sz="3200" dirty="0"/>
          </a:p>
        </p:txBody>
      </p:sp>
      <p:sp>
        <p:nvSpPr>
          <p:cNvPr id="13" name="Text 11">
            <a:extLst>
              <a:ext uri="{C183D7F6-B498-43B3-948B-1728B52AA6E4}">
                <adec:decorative xmlns:adec="http://schemas.microsoft.com/office/drawing/2017/decorative" val="1"/>
              </a:ext>
            </a:extLst>
          </p:cNvPr>
          <p:cNvSpPr/>
          <p:nvPr/>
        </p:nvSpPr>
        <p:spPr>
          <a:xfrm>
            <a:off x="1463040" y="4462272"/>
            <a:ext cx="9966960" cy="960120"/>
          </a:xfrm>
          <a:prstGeom prst="rect">
            <a:avLst/>
          </a:prstGeom>
          <a:noFill/>
          <a:ln/>
        </p:spPr>
        <p:txBody>
          <a:bodyPr wrap="square" rtlCol="0" anchor="t"/>
          <a:lstStyle/>
          <a:p>
            <a:pPr marL="0" indent="0">
              <a:lnSpc>
                <a:spcPct val="120000"/>
              </a:lnSpc>
              <a:buNone/>
            </a:pPr>
            <a:endParaRPr lang="en-US" sz="3200" dirty="0"/>
          </a:p>
        </p:txBody>
      </p:sp>
      <p:sp>
        <p:nvSpPr>
          <p:cNvPr id="10" name="Text 8">
            <a:extLst>
              <a:ext uri="{C183D7F6-B498-43B3-948B-1728B52AA6E4}">
                <adec:decorative xmlns:adec="http://schemas.microsoft.com/office/drawing/2017/decorative" val="1"/>
              </a:ext>
            </a:extLst>
          </p:cNvPr>
          <p:cNvSpPr/>
          <p:nvPr/>
        </p:nvSpPr>
        <p:spPr>
          <a:xfrm>
            <a:off x="1463040" y="3063240"/>
            <a:ext cx="9966960" cy="960120"/>
          </a:xfrm>
          <a:prstGeom prst="rect">
            <a:avLst/>
          </a:prstGeom>
          <a:noFill/>
          <a:ln/>
        </p:spPr>
        <p:txBody>
          <a:bodyPr wrap="square" rtlCol="0" anchor="t"/>
          <a:lstStyle/>
          <a:p>
            <a:pPr marL="0" indent="0">
              <a:lnSpc>
                <a:spcPct val="120000"/>
              </a:lnSpc>
              <a:buNone/>
            </a:pPr>
            <a:endParaRPr lang="en-US" sz="3200" dirty="0"/>
          </a:p>
        </p:txBody>
      </p:sp>
      <p:sp>
        <p:nvSpPr>
          <p:cNvPr id="28" name="Rectangle 27">
            <a:extLst>
              <a:ext uri="{FF2B5EF4-FFF2-40B4-BE49-F238E27FC236}">
                <a16:creationId xmlns:a16="http://schemas.microsoft.com/office/drawing/2014/main" id="{C2CD6901-95D0-C90B-55E9-0E86AC0D937D}"/>
              </a:ext>
              <a:ext uri="{C183D7F6-B498-43B3-948B-1728B52AA6E4}">
                <adec:decorative xmlns:adec="http://schemas.microsoft.com/office/drawing/2017/decorative" val="1"/>
              </a:ext>
            </a:extLst>
          </p:cNvPr>
          <p:cNvSpPr/>
          <p:nvPr/>
        </p:nvSpPr>
        <p:spPr>
          <a:xfrm>
            <a:off x="594360" y="1586483"/>
            <a:ext cx="10957560" cy="50032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Diagram 10" descr="1. Name a push — a way Aurora acts on the system.&#10;2. Try pushing where reinforcers are still low — the slider will not move!!&#10;3. Try again when a reinforcement is in place. Notice how much further the student can push.">
            <a:extLst>
              <a:ext uri="{FF2B5EF4-FFF2-40B4-BE49-F238E27FC236}">
                <a16:creationId xmlns:a16="http://schemas.microsoft.com/office/drawing/2014/main" id="{847465BE-CA22-B28B-A4FA-AEA506DAB1A9}"/>
              </a:ext>
            </a:extLst>
          </p:cNvPr>
          <p:cNvGraphicFramePr/>
          <p:nvPr>
            <p:extLst>
              <p:ext uri="{D42A27DB-BD31-4B8C-83A1-F6EECF244321}">
                <p14:modId xmlns:p14="http://schemas.microsoft.com/office/powerpoint/2010/main" val="860224508"/>
              </p:ext>
            </p:extLst>
          </p:nvPr>
        </p:nvGraphicFramePr>
        <p:xfrm>
          <a:off x="746760" y="1818661"/>
          <a:ext cx="10668000" cy="34492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 name="TextBox 28">
            <a:extLst>
              <a:ext uri="{FF2B5EF4-FFF2-40B4-BE49-F238E27FC236}">
                <a16:creationId xmlns:a16="http://schemas.microsoft.com/office/drawing/2014/main" id="{5B1EA0D3-AC46-6E03-811E-755671FB96EF}"/>
              </a:ext>
            </a:extLst>
          </p:cNvPr>
          <p:cNvSpPr txBox="1"/>
          <p:nvPr/>
        </p:nvSpPr>
        <p:spPr>
          <a:xfrm>
            <a:off x="746760" y="5401412"/>
            <a:ext cx="10668000" cy="1077218"/>
          </a:xfrm>
          <a:prstGeom prst="rect">
            <a:avLst/>
          </a:prstGeom>
          <a:noFill/>
        </p:spPr>
        <p:txBody>
          <a:bodyPr wrap="square" rtlCol="0">
            <a:spAutoFit/>
          </a:bodyPr>
          <a:lstStyle/>
          <a:p>
            <a:pPr algn="ctr"/>
            <a:r>
              <a:rPr lang="en-US" sz="3200" dirty="0"/>
              <a:t>Student agency is not a personality trait; it is capacity. </a:t>
            </a:r>
          </a:p>
          <a:p>
            <a:pPr algn="ctr"/>
            <a:r>
              <a:rPr lang="en-US" sz="3200" b="1" dirty="0">
                <a:solidFill>
                  <a:srgbClr val="00B050"/>
                </a:solidFill>
              </a:rPr>
              <a:t>Our practice can either builds or starves capacity!!</a:t>
            </a:r>
            <a:endParaRPr lang="en-US" sz="3200" dirty="0">
              <a:solidFill>
                <a:srgbClr val="00B050"/>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Positionality Pushes — fill-in</a:t>
            </a:r>
            <a:endParaRPr lang="en-US" sz="900" dirty="0"/>
          </a:p>
        </p:txBody>
      </p:sp>
      <p:sp>
        <p:nvSpPr>
          <p:cNvPr id="3" name="Text 1"/>
          <p:cNvSpPr/>
          <p:nvPr/>
        </p:nvSpPr>
        <p:spPr>
          <a:xfrm>
            <a:off x="640080" y="320040"/>
            <a:ext cx="8686800" cy="685800"/>
          </a:xfrm>
          <a:prstGeom prst="rect">
            <a:avLst/>
          </a:prstGeom>
          <a:noFill/>
          <a:ln/>
        </p:spPr>
        <p:txBody>
          <a:bodyPr wrap="square" rtlCol="0" anchor="ctr"/>
          <a:lstStyle/>
          <a:p>
            <a:pPr marL="0" indent="0">
              <a:buNone/>
            </a:pPr>
            <a:r>
              <a:rPr lang="en-US" sz="3200" b="1" dirty="0">
                <a:solidFill>
                  <a:srgbClr val="1E9E5A"/>
                </a:solidFill>
                <a:latin typeface="Arial" pitchFamily="34" charset="0"/>
                <a:ea typeface="Arial" pitchFamily="34" charset="-122"/>
                <a:cs typeface="Arial" pitchFamily="34" charset="-120"/>
              </a:rPr>
              <a:t>Positionality Pushes - Examples</a:t>
            </a:r>
            <a:endParaRPr lang="en-US" sz="3200" dirty="0"/>
          </a:p>
        </p:txBody>
      </p:sp>
      <p:sp>
        <p:nvSpPr>
          <p:cNvPr id="5" name="Shape 3">
            <a:extLst>
              <a:ext uri="{C183D7F6-B498-43B3-948B-1728B52AA6E4}">
                <adec:decorative xmlns:adec="http://schemas.microsoft.com/office/drawing/2017/decorative" val="1"/>
              </a:ext>
            </a:extLst>
          </p:cNvPr>
          <p:cNvSpPr/>
          <p:nvPr/>
        </p:nvSpPr>
        <p:spPr>
          <a:xfrm>
            <a:off x="658368" y="1389888"/>
            <a:ext cx="2011680" cy="54864"/>
          </a:xfrm>
          <a:prstGeom prst="rect">
            <a:avLst/>
          </a:prstGeom>
          <a:solidFill>
            <a:srgbClr val="1E9E5A"/>
          </a:solidFill>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429063" y="1691640"/>
            <a:ext cx="5440680" cy="2240280"/>
          </a:xfrm>
          <a:prstGeom prst="roundRect">
            <a:avLst>
              <a:gd name="adj" fmla="val 2857"/>
            </a:avLst>
          </a:prstGeom>
          <a:solidFill>
            <a:srgbClr val="FFFFFF"/>
          </a:solidFill>
          <a:ln w="15240">
            <a:solidFill>
              <a:srgbClr val="1E9E5A"/>
            </a:solidFill>
            <a:prstDash val="solid"/>
          </a:ln>
        </p:spPr>
        <p:txBody>
          <a:bodyPr/>
          <a:lstStyle/>
          <a:p>
            <a:endParaRPr lang="en-US"/>
          </a:p>
        </p:txBody>
      </p:sp>
      <p:sp>
        <p:nvSpPr>
          <p:cNvPr id="7" name="Text 5"/>
          <p:cNvSpPr/>
          <p:nvPr/>
        </p:nvSpPr>
        <p:spPr>
          <a:xfrm>
            <a:off x="657663" y="183794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Organizational</a:t>
            </a:r>
            <a:endParaRPr lang="en-US" sz="2400" dirty="0"/>
          </a:p>
        </p:txBody>
      </p:sp>
      <p:sp>
        <p:nvSpPr>
          <p:cNvPr id="8" name="Text 6"/>
          <p:cNvSpPr/>
          <p:nvPr/>
        </p:nvSpPr>
        <p:spPr>
          <a:xfrm>
            <a:off x="868680" y="233172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9" name="Shape 7">
            <a:extLst>
              <a:ext uri="{C183D7F6-B498-43B3-948B-1728B52AA6E4}">
                <adec:decorative xmlns:adec="http://schemas.microsoft.com/office/drawing/2017/decorative" val="1"/>
              </a:ext>
            </a:extLst>
          </p:cNvPr>
          <p:cNvSpPr/>
          <p:nvPr/>
        </p:nvSpPr>
        <p:spPr>
          <a:xfrm>
            <a:off x="6372663" y="1691640"/>
            <a:ext cx="5440680" cy="2240280"/>
          </a:xfrm>
          <a:prstGeom prst="roundRect">
            <a:avLst>
              <a:gd name="adj" fmla="val 2857"/>
            </a:avLst>
          </a:prstGeom>
          <a:solidFill>
            <a:srgbClr val="FFFFFF"/>
          </a:solidFill>
          <a:ln w="15240">
            <a:solidFill>
              <a:srgbClr val="1E9E5A"/>
            </a:solidFill>
            <a:prstDash val="solid"/>
          </a:ln>
        </p:spPr>
        <p:txBody>
          <a:bodyPr/>
          <a:lstStyle/>
          <a:p>
            <a:endParaRPr lang="en-US"/>
          </a:p>
        </p:txBody>
      </p:sp>
      <p:sp>
        <p:nvSpPr>
          <p:cNvPr id="10" name="Text 8"/>
          <p:cNvSpPr/>
          <p:nvPr/>
        </p:nvSpPr>
        <p:spPr>
          <a:xfrm>
            <a:off x="6601263" y="183794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Representational</a:t>
            </a:r>
            <a:endParaRPr lang="en-US" sz="2400" dirty="0"/>
          </a:p>
        </p:txBody>
      </p:sp>
      <p:sp>
        <p:nvSpPr>
          <p:cNvPr id="11" name="Text 9"/>
          <p:cNvSpPr/>
          <p:nvPr/>
        </p:nvSpPr>
        <p:spPr>
          <a:xfrm>
            <a:off x="6812280" y="233172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12" name="Shape 10">
            <a:extLst>
              <a:ext uri="{C183D7F6-B498-43B3-948B-1728B52AA6E4}">
                <adec:decorative xmlns:adec="http://schemas.microsoft.com/office/drawing/2017/decorative" val="1"/>
              </a:ext>
            </a:extLst>
          </p:cNvPr>
          <p:cNvSpPr/>
          <p:nvPr/>
        </p:nvSpPr>
        <p:spPr>
          <a:xfrm>
            <a:off x="429063" y="4297680"/>
            <a:ext cx="5440680" cy="2240280"/>
          </a:xfrm>
          <a:prstGeom prst="roundRect">
            <a:avLst>
              <a:gd name="adj" fmla="val 2857"/>
            </a:avLst>
          </a:prstGeom>
          <a:solidFill>
            <a:srgbClr val="FFFFFF"/>
          </a:solidFill>
          <a:ln w="15240">
            <a:solidFill>
              <a:srgbClr val="1E9E5A"/>
            </a:solidFill>
            <a:prstDash val="solid"/>
          </a:ln>
        </p:spPr>
        <p:txBody>
          <a:bodyPr/>
          <a:lstStyle/>
          <a:p>
            <a:endParaRPr lang="en-US"/>
          </a:p>
        </p:txBody>
      </p:sp>
      <p:sp>
        <p:nvSpPr>
          <p:cNvPr id="13" name="Text 11"/>
          <p:cNvSpPr/>
          <p:nvPr/>
        </p:nvSpPr>
        <p:spPr>
          <a:xfrm>
            <a:off x="657663" y="444398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Intersubjective</a:t>
            </a:r>
            <a:endParaRPr lang="en-US" sz="2400" dirty="0"/>
          </a:p>
        </p:txBody>
      </p:sp>
      <p:sp>
        <p:nvSpPr>
          <p:cNvPr id="14" name="Text 12"/>
          <p:cNvSpPr/>
          <p:nvPr/>
        </p:nvSpPr>
        <p:spPr>
          <a:xfrm>
            <a:off x="868680" y="493776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15" name="Shape 13">
            <a:extLst>
              <a:ext uri="{C183D7F6-B498-43B3-948B-1728B52AA6E4}">
                <adec:decorative xmlns:adec="http://schemas.microsoft.com/office/drawing/2017/decorative" val="1"/>
              </a:ext>
            </a:extLst>
          </p:cNvPr>
          <p:cNvSpPr/>
          <p:nvPr/>
        </p:nvSpPr>
        <p:spPr>
          <a:xfrm>
            <a:off x="6372663" y="4297680"/>
            <a:ext cx="5440680" cy="2240280"/>
          </a:xfrm>
          <a:prstGeom prst="roundRect">
            <a:avLst>
              <a:gd name="adj" fmla="val 2857"/>
            </a:avLst>
          </a:prstGeom>
          <a:solidFill>
            <a:srgbClr val="FFFFFF"/>
          </a:solidFill>
          <a:ln w="15240">
            <a:solidFill>
              <a:srgbClr val="1E9E5A"/>
            </a:solidFill>
            <a:prstDash val="solid"/>
          </a:ln>
        </p:spPr>
        <p:txBody>
          <a:bodyPr/>
          <a:lstStyle/>
          <a:p>
            <a:endParaRPr lang="en-US"/>
          </a:p>
        </p:txBody>
      </p:sp>
      <p:sp>
        <p:nvSpPr>
          <p:cNvPr id="16" name="Text 14"/>
          <p:cNvSpPr/>
          <p:nvPr/>
        </p:nvSpPr>
        <p:spPr>
          <a:xfrm>
            <a:off x="6601263" y="4443984"/>
            <a:ext cx="4983480" cy="384048"/>
          </a:xfrm>
          <a:prstGeom prst="rect">
            <a:avLst/>
          </a:prstGeom>
          <a:noFill/>
          <a:ln/>
        </p:spPr>
        <p:txBody>
          <a:bodyPr wrap="square" rtlCol="0" anchor="ctr"/>
          <a:lstStyle/>
          <a:p>
            <a:pPr marL="0" indent="0">
              <a:buNone/>
            </a:pPr>
            <a:r>
              <a:rPr lang="en-US" sz="2400" b="1" dirty="0">
                <a:solidFill>
                  <a:srgbClr val="6E3FA3"/>
                </a:solidFill>
                <a:latin typeface="Arial" pitchFamily="34" charset="0"/>
                <a:ea typeface="Arial" pitchFamily="34" charset="-122"/>
                <a:cs typeface="Arial" pitchFamily="34" charset="-120"/>
              </a:rPr>
              <a:t>Experiential</a:t>
            </a:r>
            <a:endParaRPr lang="en-US" sz="2400" dirty="0"/>
          </a:p>
        </p:txBody>
      </p:sp>
      <p:sp>
        <p:nvSpPr>
          <p:cNvPr id="17" name="Text 15"/>
          <p:cNvSpPr/>
          <p:nvPr/>
        </p:nvSpPr>
        <p:spPr>
          <a:xfrm>
            <a:off x="6812280" y="493776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Dynamic Salience — fill-in</a:t>
            </a:r>
            <a:endParaRPr lang="en-US" sz="900" dirty="0"/>
          </a:p>
        </p:txBody>
      </p:sp>
      <p:sp>
        <p:nvSpPr>
          <p:cNvPr id="3" name="Text 1"/>
          <p:cNvSpPr/>
          <p:nvPr/>
        </p:nvSpPr>
        <p:spPr>
          <a:xfrm>
            <a:off x="640080" y="320040"/>
            <a:ext cx="8686800" cy="685800"/>
          </a:xfrm>
          <a:prstGeom prst="rect">
            <a:avLst/>
          </a:prstGeom>
          <a:noFill/>
          <a:ln/>
        </p:spPr>
        <p:txBody>
          <a:bodyPr wrap="square" rtlCol="0" anchor="ctr"/>
          <a:lstStyle/>
          <a:p>
            <a:pPr marL="0" indent="0">
              <a:buNone/>
            </a:pPr>
            <a:r>
              <a:rPr lang="en-US" sz="3200" b="1" dirty="0">
                <a:solidFill>
                  <a:srgbClr val="2563EB"/>
                </a:solidFill>
                <a:latin typeface="Arial" pitchFamily="34" charset="0"/>
                <a:ea typeface="Arial" pitchFamily="34" charset="-122"/>
                <a:cs typeface="Arial" pitchFamily="34" charset="-120"/>
              </a:rPr>
              <a:t>Dynamic Salience – Examples from Pushes</a:t>
            </a:r>
            <a:endParaRPr lang="en-US" sz="3200" dirty="0"/>
          </a:p>
        </p:txBody>
      </p:sp>
      <p:sp>
        <p:nvSpPr>
          <p:cNvPr id="5" name="Shape 3">
            <a:extLst>
              <a:ext uri="{C183D7F6-B498-43B3-948B-1728B52AA6E4}">
                <adec:decorative xmlns:adec="http://schemas.microsoft.com/office/drawing/2017/decorative" val="1"/>
              </a:ext>
            </a:extLst>
          </p:cNvPr>
          <p:cNvSpPr/>
          <p:nvPr/>
        </p:nvSpPr>
        <p:spPr>
          <a:xfrm>
            <a:off x="658368" y="1389888"/>
            <a:ext cx="2011680" cy="54864"/>
          </a:xfrm>
          <a:prstGeom prst="rect">
            <a:avLst/>
          </a:prstGeom>
          <a:solidFill>
            <a:srgbClr val="2563EB"/>
          </a:solidFill>
          <a:ln/>
        </p:spPr>
        <p:txBody>
          <a:bodyPr/>
          <a:lstStyle/>
          <a:p>
            <a:endParaRPr lang="en-US"/>
          </a:p>
        </p:txBody>
      </p:sp>
      <p:sp>
        <p:nvSpPr>
          <p:cNvPr id="6" name="Shape 4">
            <a:extLst>
              <a:ext uri="{C183D7F6-B498-43B3-948B-1728B52AA6E4}">
                <adec:decorative xmlns:adec="http://schemas.microsoft.com/office/drawing/2017/decorative" val="1"/>
              </a:ext>
            </a:extLst>
          </p:cNvPr>
          <p:cNvSpPr/>
          <p:nvPr/>
        </p:nvSpPr>
        <p:spPr>
          <a:xfrm>
            <a:off x="400930" y="169164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7" name="Text 5"/>
          <p:cNvSpPr/>
          <p:nvPr/>
        </p:nvSpPr>
        <p:spPr>
          <a:xfrm>
            <a:off x="629530" y="183794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Fractured</a:t>
            </a:r>
            <a:endParaRPr lang="en-US" sz="2400" dirty="0"/>
          </a:p>
        </p:txBody>
      </p:sp>
      <p:sp>
        <p:nvSpPr>
          <p:cNvPr id="8" name="Text 6"/>
          <p:cNvSpPr/>
          <p:nvPr/>
        </p:nvSpPr>
        <p:spPr>
          <a:xfrm>
            <a:off x="868680" y="233172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9" name="Shape 7">
            <a:extLst>
              <a:ext uri="{C183D7F6-B498-43B3-948B-1728B52AA6E4}">
                <adec:decorative xmlns:adec="http://schemas.microsoft.com/office/drawing/2017/decorative" val="1"/>
              </a:ext>
            </a:extLst>
          </p:cNvPr>
          <p:cNvSpPr/>
          <p:nvPr/>
        </p:nvSpPr>
        <p:spPr>
          <a:xfrm>
            <a:off x="6344530" y="169164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10" name="Text 8"/>
          <p:cNvSpPr/>
          <p:nvPr/>
        </p:nvSpPr>
        <p:spPr>
          <a:xfrm>
            <a:off x="6573130" y="183794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Strategic</a:t>
            </a:r>
            <a:endParaRPr lang="en-US" sz="2400" dirty="0"/>
          </a:p>
        </p:txBody>
      </p:sp>
      <p:sp>
        <p:nvSpPr>
          <p:cNvPr id="11" name="Text 9"/>
          <p:cNvSpPr/>
          <p:nvPr/>
        </p:nvSpPr>
        <p:spPr>
          <a:xfrm>
            <a:off x="6812280" y="233172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12" name="Shape 10">
            <a:extLst>
              <a:ext uri="{C183D7F6-B498-43B3-948B-1728B52AA6E4}">
                <adec:decorative xmlns:adec="http://schemas.microsoft.com/office/drawing/2017/decorative" val="1"/>
              </a:ext>
            </a:extLst>
          </p:cNvPr>
          <p:cNvSpPr/>
          <p:nvPr/>
        </p:nvSpPr>
        <p:spPr>
          <a:xfrm>
            <a:off x="400930" y="429768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13" name="Text 11"/>
          <p:cNvSpPr/>
          <p:nvPr/>
        </p:nvSpPr>
        <p:spPr>
          <a:xfrm>
            <a:off x="629530" y="444398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Stressed</a:t>
            </a:r>
            <a:endParaRPr lang="en-US" sz="2400" dirty="0"/>
          </a:p>
        </p:txBody>
      </p:sp>
      <p:sp>
        <p:nvSpPr>
          <p:cNvPr id="14" name="Text 12"/>
          <p:cNvSpPr/>
          <p:nvPr/>
        </p:nvSpPr>
        <p:spPr>
          <a:xfrm>
            <a:off x="868680" y="493776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
        <p:nvSpPr>
          <p:cNvPr id="15" name="Shape 13">
            <a:extLst>
              <a:ext uri="{C183D7F6-B498-43B3-948B-1728B52AA6E4}">
                <adec:decorative xmlns:adec="http://schemas.microsoft.com/office/drawing/2017/decorative" val="1"/>
              </a:ext>
            </a:extLst>
          </p:cNvPr>
          <p:cNvSpPr/>
          <p:nvPr/>
        </p:nvSpPr>
        <p:spPr>
          <a:xfrm>
            <a:off x="6344530" y="4297680"/>
            <a:ext cx="5440680" cy="2240280"/>
          </a:xfrm>
          <a:prstGeom prst="roundRect">
            <a:avLst>
              <a:gd name="adj" fmla="val 2857"/>
            </a:avLst>
          </a:prstGeom>
          <a:solidFill>
            <a:srgbClr val="FFFFFF"/>
          </a:solidFill>
          <a:ln w="15240">
            <a:solidFill>
              <a:srgbClr val="2563EB"/>
            </a:solidFill>
            <a:prstDash val="solid"/>
          </a:ln>
        </p:spPr>
        <p:txBody>
          <a:bodyPr/>
          <a:lstStyle/>
          <a:p>
            <a:endParaRPr lang="en-US"/>
          </a:p>
        </p:txBody>
      </p:sp>
      <p:sp>
        <p:nvSpPr>
          <p:cNvPr id="16" name="Text 14"/>
          <p:cNvSpPr/>
          <p:nvPr/>
        </p:nvSpPr>
        <p:spPr>
          <a:xfrm>
            <a:off x="6573130" y="4443984"/>
            <a:ext cx="4983480" cy="384048"/>
          </a:xfrm>
          <a:prstGeom prst="rect">
            <a:avLst/>
          </a:prstGeom>
          <a:noFill/>
          <a:ln/>
        </p:spPr>
        <p:txBody>
          <a:bodyPr wrap="square" rtlCol="0" anchor="ctr"/>
          <a:lstStyle/>
          <a:p>
            <a:pPr marL="0" indent="0">
              <a:buNone/>
            </a:pPr>
            <a:r>
              <a:rPr lang="en-US" sz="2400" b="1" dirty="0">
                <a:solidFill>
                  <a:srgbClr val="2563EB"/>
                </a:solidFill>
                <a:latin typeface="Arial" pitchFamily="34" charset="0"/>
                <a:ea typeface="Arial" pitchFamily="34" charset="-122"/>
                <a:cs typeface="Arial" pitchFamily="34" charset="-120"/>
              </a:rPr>
              <a:t>Synergistic</a:t>
            </a:r>
            <a:endParaRPr lang="en-US" sz="2400" dirty="0"/>
          </a:p>
        </p:txBody>
      </p:sp>
      <p:sp>
        <p:nvSpPr>
          <p:cNvPr id="17" name="Text 15"/>
          <p:cNvSpPr/>
          <p:nvPr/>
        </p:nvSpPr>
        <p:spPr>
          <a:xfrm>
            <a:off x="6812280" y="4937760"/>
            <a:ext cx="4983480" cy="1371600"/>
          </a:xfrm>
          <a:prstGeom prst="rect">
            <a:avLst/>
          </a:prstGeom>
          <a:noFill/>
          <a:ln/>
        </p:spPr>
        <p:txBody>
          <a:bodyPr wrap="square" rtlCol="0" anchor="ctr"/>
          <a:lstStyle/>
          <a:p>
            <a:pPr marL="0" indent="0" algn="ctr">
              <a:buNone/>
            </a:pPr>
            <a:r>
              <a:rPr lang="en-US" sz="2200" b="1" i="1" kern="0" spc="200" dirty="0">
                <a:solidFill>
                  <a:srgbClr val="C9C6BE"/>
                </a:solidFill>
                <a:latin typeface="Arial" pitchFamily="34" charset="0"/>
                <a:ea typeface="Arial" pitchFamily="34" charset="-122"/>
                <a:cs typeface="Arial" pitchFamily="34" charset="-120"/>
              </a:rPr>
              <a:t>TO BE ADDED</a:t>
            </a:r>
            <a:endParaRPr lang="en-US" sz="22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EDFB1-71BE-D641-72CB-AE476CE820A9}"/>
            </a:ext>
          </a:extLst>
        </p:cNvPr>
        <p:cNvGrpSpPr/>
        <p:nvPr/>
      </p:nvGrpSpPr>
      <p:grpSpPr>
        <a:xfrm>
          <a:off x="0" y="0"/>
          <a:ext cx="0" cy="0"/>
          <a:chOff x="0" y="0"/>
          <a:chExt cx="0" cy="0"/>
        </a:xfrm>
      </p:grpSpPr>
      <p:sp>
        <p:nvSpPr>
          <p:cNvPr id="29" name="Title 28">
            <a:extLst>
              <a:ext uri="{FF2B5EF4-FFF2-40B4-BE49-F238E27FC236}">
                <a16:creationId xmlns:a16="http://schemas.microsoft.com/office/drawing/2014/main" id="{1308B7F9-6369-0148-7A32-0EB3CF417899}"/>
              </a:ext>
            </a:extLst>
          </p:cNvPr>
          <p:cNvSpPr>
            <a:spLocks noGrp="1"/>
          </p:cNvSpPr>
          <p:nvPr>
            <p:ph type="title"/>
          </p:nvPr>
        </p:nvSpPr>
        <p:spPr>
          <a:xfrm>
            <a:off x="838200" y="894569"/>
            <a:ext cx="10515600" cy="1325563"/>
          </a:xfrm>
        </p:spPr>
        <p:txBody>
          <a:bodyPr/>
          <a:lstStyle/>
          <a:p>
            <a:r>
              <a:rPr lang="en-US" dirty="0"/>
              <a:t>Agenda</a:t>
            </a:r>
          </a:p>
        </p:txBody>
      </p:sp>
      <p:graphicFrame>
        <p:nvGraphicFramePr>
          <p:cNvPr id="21" name="Diagram 20" descr="1. Theoretical foundations&#10;2. Introducing elastic positionality&#10;3. Applying dynamic forces &amp; salience&#10;4. Debrief and takeaways (Highlighted)">
            <a:extLst>
              <a:ext uri="{FF2B5EF4-FFF2-40B4-BE49-F238E27FC236}">
                <a16:creationId xmlns:a16="http://schemas.microsoft.com/office/drawing/2014/main" id="{30D18A7C-BBCA-2FE7-2516-50BB61302706}"/>
              </a:ext>
            </a:extLst>
          </p:cNvPr>
          <p:cNvGraphicFramePr/>
          <p:nvPr>
            <p:extLst>
              <p:ext uri="{D42A27DB-BD31-4B8C-83A1-F6EECF244321}">
                <p14:modId xmlns:p14="http://schemas.microsoft.com/office/powerpoint/2010/main" val="1961002589"/>
              </p:ext>
            </p:extLst>
          </p:nvPr>
        </p:nvGraphicFramePr>
        <p:xfrm>
          <a:off x="838200" y="2620371"/>
          <a:ext cx="10515600" cy="3556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83607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78DFC21-BC59-09F4-19CC-3E7A9F5E30B2}"/>
              </a:ext>
              <a:ext uri="{C183D7F6-B498-43B3-948B-1728B52AA6E4}">
                <adec:decorative xmlns:adec="http://schemas.microsoft.com/office/drawing/2017/decorative" val="1"/>
              </a:ext>
            </a:extLst>
          </p:cNvPr>
          <p:cNvSpPr/>
          <p:nvPr/>
        </p:nvSpPr>
        <p:spPr>
          <a:xfrm>
            <a:off x="609600" y="1572372"/>
            <a:ext cx="10972800" cy="5029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Debrief — what about your office?</a:t>
            </a:r>
            <a:endParaRPr lang="en-US" sz="900" dirty="0"/>
          </a:p>
        </p:txBody>
      </p:sp>
      <p:sp>
        <p:nvSpPr>
          <p:cNvPr id="3" name="Text 1"/>
          <p:cNvSpPr/>
          <p:nvPr/>
        </p:nvSpPr>
        <p:spPr>
          <a:xfrm>
            <a:off x="640080" y="457200"/>
            <a:ext cx="10881360" cy="457200"/>
          </a:xfrm>
          <a:prstGeom prst="rect">
            <a:avLst/>
          </a:prstGeom>
          <a:noFill/>
          <a:ln/>
        </p:spPr>
        <p:txBody>
          <a:bodyPr wrap="square" rtlCol="0" anchor="ctr"/>
          <a:lstStyle/>
          <a:p>
            <a:pPr marL="0" indent="0">
              <a:buNone/>
            </a:pPr>
            <a:r>
              <a:rPr lang="en-US" sz="1600" b="1" kern="0" spc="300" dirty="0">
                <a:solidFill>
                  <a:srgbClr val="5C6473"/>
                </a:solidFill>
                <a:latin typeface="Arial" pitchFamily="34" charset="0"/>
                <a:ea typeface="Arial" pitchFamily="34" charset="-122"/>
                <a:cs typeface="Arial" pitchFamily="34" charset="-120"/>
              </a:rPr>
              <a:t>DEBRIEF · 10–15 MIN</a:t>
            </a:r>
            <a:endParaRPr lang="en-US" sz="1600" dirty="0"/>
          </a:p>
        </p:txBody>
      </p:sp>
      <p:sp>
        <p:nvSpPr>
          <p:cNvPr id="4" name="Text 2"/>
          <p:cNvSpPr/>
          <p:nvPr/>
        </p:nvSpPr>
        <p:spPr>
          <a:xfrm>
            <a:off x="640080" y="834888"/>
            <a:ext cx="10881360" cy="777240"/>
          </a:xfrm>
          <a:prstGeom prst="rect">
            <a:avLst/>
          </a:prstGeom>
          <a:noFill/>
          <a:ln/>
        </p:spPr>
        <p:txBody>
          <a:bodyPr wrap="square" rtlCol="0" anchor="ctr"/>
          <a:lstStyle/>
          <a:p>
            <a:pPr marL="0" indent="0">
              <a:buNone/>
            </a:pPr>
            <a:r>
              <a:rPr lang="en-US" sz="3200" b="1" dirty="0">
                <a:solidFill>
                  <a:srgbClr val="2563EB"/>
                </a:solidFill>
                <a:latin typeface="Arial" pitchFamily="34" charset="0"/>
                <a:ea typeface="Arial" pitchFamily="34" charset="-122"/>
                <a:cs typeface="Arial" pitchFamily="34" charset="-120"/>
              </a:rPr>
              <a:t>What about your office?</a:t>
            </a:r>
            <a:endParaRPr lang="en-US" sz="3200" dirty="0"/>
          </a:p>
        </p:txBody>
      </p:sp>
      <p:sp>
        <p:nvSpPr>
          <p:cNvPr id="5" name="Text 3"/>
          <p:cNvSpPr/>
          <p:nvPr/>
        </p:nvSpPr>
        <p:spPr>
          <a:xfrm>
            <a:off x="858740" y="3429000"/>
            <a:ext cx="10511625" cy="1222513"/>
          </a:xfrm>
          <a:prstGeom prst="rect">
            <a:avLst/>
          </a:prstGeom>
          <a:noFill/>
          <a:ln/>
        </p:spPr>
        <p:txBody>
          <a:bodyPr wrap="square" rtlCol="0" anchor="ctr"/>
          <a:lstStyle/>
          <a:p>
            <a:pPr marL="514350" lvl="0" indent="-514350">
              <a:spcBef>
                <a:spcPts val="1200"/>
              </a:spcBef>
              <a:spcAft>
                <a:spcPts val="600"/>
              </a:spcAft>
              <a:buFont typeface="+mj-lt"/>
              <a:buAutoNum type="arabicPeriod"/>
            </a:pPr>
            <a:r>
              <a:rPr lang="en-US" sz="2800" dirty="0"/>
              <a:t>What would Aurora say your office’s sliders are actually set to?</a:t>
            </a:r>
          </a:p>
          <a:p>
            <a:pPr marL="514350" lvl="0" indent="-514350">
              <a:spcBef>
                <a:spcPts val="1200"/>
              </a:spcBef>
              <a:spcAft>
                <a:spcPts val="600"/>
              </a:spcAft>
              <a:buFont typeface="+mj-lt"/>
              <a:buAutoNum type="arabicPeriod"/>
            </a:pPr>
            <a:r>
              <a:rPr lang="en-US" sz="2800" dirty="0"/>
              <a:t>Which pulls on our list does your office have the authority to remove next semester? Are there places that your office needs to focus first?</a:t>
            </a:r>
          </a:p>
          <a:p>
            <a:pPr marL="514350" lvl="0" indent="-514350">
              <a:spcBef>
                <a:spcPts val="1200"/>
              </a:spcBef>
              <a:spcAft>
                <a:spcPts val="600"/>
              </a:spcAft>
              <a:buFont typeface="+mj-lt"/>
              <a:buAutoNum type="arabicPeriod"/>
            </a:pPr>
            <a:r>
              <a:rPr lang="en-US" sz="2800" dirty="0"/>
              <a:t>How might your office reinforce students’ counter-narratives and resilience next semester, especially when pulls are not readily removable?</a:t>
            </a:r>
          </a:p>
          <a:p>
            <a:pPr marL="514350" lvl="0" indent="-514350">
              <a:spcBef>
                <a:spcPts val="1200"/>
              </a:spcBef>
              <a:spcAft>
                <a:spcPts val="600"/>
              </a:spcAft>
              <a:buFont typeface="+mj-lt"/>
              <a:buAutoNum type="arabicPeriod"/>
            </a:pPr>
            <a:r>
              <a:rPr lang="en-US" sz="2800" dirty="0"/>
              <a:t>Where do you see your students exercising agency and resistance? Are you ready to make changes </a:t>
            </a:r>
            <a:r>
              <a:rPr lang="en-US" sz="3000" dirty="0"/>
              <a:t>in response to their advocacy?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My 1-1-1 commitment</a:t>
            </a:r>
            <a:endParaRPr lang="en-US" sz="900" dirty="0"/>
          </a:p>
        </p:txBody>
      </p:sp>
      <p:sp>
        <p:nvSpPr>
          <p:cNvPr id="3" name="Text 1"/>
          <p:cNvSpPr/>
          <p:nvPr/>
        </p:nvSpPr>
        <p:spPr>
          <a:xfrm>
            <a:off x="640080" y="502920"/>
            <a:ext cx="10881360" cy="731520"/>
          </a:xfrm>
          <a:prstGeom prst="rect">
            <a:avLst/>
          </a:prstGeom>
          <a:noFill/>
          <a:ln/>
        </p:spPr>
        <p:txBody>
          <a:bodyPr wrap="square" rtlCol="0" anchor="ctr"/>
          <a:lstStyle/>
          <a:p>
            <a:pPr marL="0" indent="0">
              <a:buNone/>
            </a:pPr>
            <a:r>
              <a:rPr lang="en-US" sz="3600" b="1" dirty="0">
                <a:solidFill>
                  <a:srgbClr val="20242E"/>
                </a:solidFill>
                <a:latin typeface="Arial" pitchFamily="34" charset="0"/>
                <a:ea typeface="Arial" pitchFamily="34" charset="-122"/>
                <a:cs typeface="Arial" pitchFamily="34" charset="-120"/>
              </a:rPr>
              <a:t>My 1-1-1 commitment</a:t>
            </a:r>
            <a:endParaRPr lang="en-US" sz="3600" dirty="0"/>
          </a:p>
        </p:txBody>
      </p:sp>
      <p:sp>
        <p:nvSpPr>
          <p:cNvPr id="4" name="Text 2"/>
          <p:cNvSpPr/>
          <p:nvPr/>
        </p:nvSpPr>
        <p:spPr>
          <a:xfrm>
            <a:off x="658368" y="1261872"/>
            <a:ext cx="11130358" cy="457200"/>
          </a:xfrm>
          <a:prstGeom prst="rect">
            <a:avLst/>
          </a:prstGeom>
          <a:noFill/>
          <a:ln/>
        </p:spPr>
        <p:txBody>
          <a:bodyPr wrap="square" rtlCol="0" anchor="ctr"/>
          <a:lstStyle/>
          <a:p>
            <a:pPr marL="0" indent="0">
              <a:buNone/>
            </a:pPr>
            <a:r>
              <a:rPr lang="en-US" sz="2400" i="1" dirty="0">
                <a:solidFill>
                  <a:srgbClr val="5C6473"/>
                </a:solidFill>
                <a:latin typeface="Arial" pitchFamily="34" charset="0"/>
                <a:ea typeface="Arial" pitchFamily="34" charset="-122"/>
                <a:cs typeface="Arial" pitchFamily="34" charset="-120"/>
              </a:rPr>
              <a:t>What will you do — starting next semester? Name one concrete action in each.</a:t>
            </a:r>
            <a:endParaRPr lang="en-US" sz="2400" dirty="0"/>
          </a:p>
        </p:txBody>
      </p:sp>
      <p:grpSp>
        <p:nvGrpSpPr>
          <p:cNvPr id="19" name="Group 18">
            <a:extLst>
              <a:ext uri="{FF2B5EF4-FFF2-40B4-BE49-F238E27FC236}">
                <a16:creationId xmlns:a16="http://schemas.microsoft.com/office/drawing/2014/main" id="{D65CDB6E-B52C-A06B-BE1A-D04EAA24F046}"/>
              </a:ext>
              <a:ext uri="{C183D7F6-B498-43B3-948B-1728B52AA6E4}">
                <adec:decorative xmlns:adec="http://schemas.microsoft.com/office/drawing/2017/decorative" val="1"/>
              </a:ext>
            </a:extLst>
          </p:cNvPr>
          <p:cNvGrpSpPr/>
          <p:nvPr/>
        </p:nvGrpSpPr>
        <p:grpSpPr>
          <a:xfrm>
            <a:off x="914400" y="1828800"/>
            <a:ext cx="10347960" cy="4663440"/>
            <a:chOff x="914400" y="1828800"/>
            <a:chExt cx="10347960" cy="4663440"/>
          </a:xfrm>
        </p:grpSpPr>
        <p:grpSp>
          <p:nvGrpSpPr>
            <p:cNvPr id="18" name="Group 17">
              <a:extLst>
                <a:ext uri="{FF2B5EF4-FFF2-40B4-BE49-F238E27FC236}">
                  <a16:creationId xmlns:a16="http://schemas.microsoft.com/office/drawing/2014/main" id="{1DB6FF86-B255-C565-5915-5FEEF882E378}"/>
                </a:ext>
              </a:extLst>
            </p:cNvPr>
            <p:cNvGrpSpPr/>
            <p:nvPr/>
          </p:nvGrpSpPr>
          <p:grpSpPr>
            <a:xfrm>
              <a:off x="914400" y="1828800"/>
              <a:ext cx="10332720" cy="1371600"/>
              <a:chOff x="914400" y="1828800"/>
              <a:chExt cx="10332720" cy="1371600"/>
            </a:xfrm>
          </p:grpSpPr>
          <p:sp>
            <p:nvSpPr>
              <p:cNvPr id="5" name="Shape 3" descr="A box reads “One pull to remove:”. It has a “TO BE ADDED” area to write in”"/>
              <p:cNvSpPr/>
              <p:nvPr/>
            </p:nvSpPr>
            <p:spPr>
              <a:xfrm>
                <a:off x="914400" y="1828800"/>
                <a:ext cx="10332720" cy="1371600"/>
              </a:xfrm>
              <a:prstGeom prst="roundRect">
                <a:avLst>
                  <a:gd name="adj" fmla="val 7200"/>
                </a:avLst>
              </a:prstGeom>
              <a:solidFill>
                <a:srgbClr val="FFFFFF"/>
              </a:solidFill>
              <a:ln w="17780">
                <a:solidFill>
                  <a:srgbClr val="E03157"/>
                </a:solidFill>
                <a:prstDash val="solid"/>
              </a:ln>
            </p:spPr>
            <p:txBody>
              <a:bodyPr/>
              <a:lstStyle/>
              <a:p>
                <a:endParaRPr lang="en-US"/>
              </a:p>
            </p:txBody>
          </p:sp>
          <p:sp>
            <p:nvSpPr>
              <p:cNvPr id="6" name="Text 4"/>
              <p:cNvSpPr/>
              <p:nvPr/>
            </p:nvSpPr>
            <p:spPr>
              <a:xfrm>
                <a:off x="1188720" y="1938528"/>
                <a:ext cx="4572000" cy="411480"/>
              </a:xfrm>
              <a:prstGeom prst="rect">
                <a:avLst/>
              </a:prstGeom>
              <a:noFill/>
              <a:ln/>
            </p:spPr>
            <p:txBody>
              <a:bodyPr wrap="square" rtlCol="0" anchor="ctr"/>
              <a:lstStyle/>
              <a:p>
                <a:pPr marL="0" indent="0">
                  <a:buNone/>
                </a:pPr>
                <a:r>
                  <a:rPr lang="en-US" sz="2400" b="1" dirty="0">
                    <a:solidFill>
                      <a:srgbClr val="E03157"/>
                    </a:solidFill>
                    <a:latin typeface="Arial" pitchFamily="34" charset="0"/>
                    <a:ea typeface="Arial" pitchFamily="34" charset="-122"/>
                    <a:cs typeface="Arial" pitchFamily="34" charset="-120"/>
                  </a:rPr>
                  <a:t>One pull to remove:</a:t>
                </a:r>
                <a:endParaRPr lang="en-US" sz="2400" dirty="0"/>
              </a:p>
            </p:txBody>
          </p:sp>
          <p:sp>
            <p:nvSpPr>
              <p:cNvPr id="7" name="Text 5"/>
              <p:cNvSpPr/>
              <p:nvPr/>
            </p:nvSpPr>
            <p:spPr>
              <a:xfrm>
                <a:off x="1203960" y="2221992"/>
                <a:ext cx="9768840" cy="640080"/>
              </a:xfrm>
              <a:prstGeom prst="rect">
                <a:avLst/>
              </a:prstGeom>
              <a:noFill/>
              <a:ln/>
            </p:spPr>
            <p:txBody>
              <a:bodyPr wrap="square" rtlCol="0" anchor="ctr"/>
              <a:lstStyle/>
              <a:p>
                <a:pPr marL="0" indent="0" algn="ctr">
                  <a:buNone/>
                </a:pPr>
                <a:r>
                  <a:rPr lang="en-US" sz="2000" b="1" i="1" kern="0" spc="200" dirty="0">
                    <a:solidFill>
                      <a:srgbClr val="C9C6BE"/>
                    </a:solidFill>
                    <a:latin typeface="Arial" pitchFamily="34" charset="0"/>
                    <a:ea typeface="Arial" pitchFamily="34" charset="-122"/>
                    <a:cs typeface="Arial" pitchFamily="34" charset="-120"/>
                  </a:rPr>
                  <a:t>TO BE ADDED</a:t>
                </a:r>
                <a:endParaRPr lang="en-US" sz="2000" dirty="0"/>
              </a:p>
            </p:txBody>
          </p:sp>
        </p:grpSp>
        <p:grpSp>
          <p:nvGrpSpPr>
            <p:cNvPr id="17" name="Group 16">
              <a:extLst>
                <a:ext uri="{FF2B5EF4-FFF2-40B4-BE49-F238E27FC236}">
                  <a16:creationId xmlns:a16="http://schemas.microsoft.com/office/drawing/2014/main" id="{B0F1D735-B23A-4C7F-3825-F3393E27061E}"/>
                </a:ext>
              </a:extLst>
            </p:cNvPr>
            <p:cNvGrpSpPr/>
            <p:nvPr/>
          </p:nvGrpSpPr>
          <p:grpSpPr>
            <a:xfrm>
              <a:off x="914400" y="3474720"/>
              <a:ext cx="10332720" cy="1371600"/>
              <a:chOff x="914400" y="3246120"/>
              <a:chExt cx="10332720" cy="1371600"/>
            </a:xfrm>
          </p:grpSpPr>
          <p:sp>
            <p:nvSpPr>
              <p:cNvPr id="8" name="Shape 6" descr="A box reads “One reinforcer to add”. It has a “TO BE ADDED” area to write in”"/>
              <p:cNvSpPr/>
              <p:nvPr/>
            </p:nvSpPr>
            <p:spPr>
              <a:xfrm>
                <a:off x="914400" y="3246120"/>
                <a:ext cx="10332720" cy="1371600"/>
              </a:xfrm>
              <a:prstGeom prst="roundRect">
                <a:avLst>
                  <a:gd name="adj" fmla="val 7200"/>
                </a:avLst>
              </a:prstGeom>
              <a:solidFill>
                <a:srgbClr val="FFFFFF"/>
              </a:solidFill>
              <a:ln w="17780">
                <a:solidFill>
                  <a:srgbClr val="B8860B"/>
                </a:solidFill>
                <a:prstDash val="solid"/>
              </a:ln>
            </p:spPr>
            <p:txBody>
              <a:bodyPr/>
              <a:lstStyle/>
              <a:p>
                <a:endParaRPr lang="en-US"/>
              </a:p>
            </p:txBody>
          </p:sp>
          <p:sp>
            <p:nvSpPr>
              <p:cNvPr id="9" name="Text 7"/>
              <p:cNvSpPr/>
              <p:nvPr/>
            </p:nvSpPr>
            <p:spPr>
              <a:xfrm>
                <a:off x="1188720" y="3355848"/>
                <a:ext cx="4572000" cy="411480"/>
              </a:xfrm>
              <a:prstGeom prst="rect">
                <a:avLst/>
              </a:prstGeom>
              <a:noFill/>
              <a:ln/>
            </p:spPr>
            <p:txBody>
              <a:bodyPr wrap="square" rtlCol="0" anchor="ctr"/>
              <a:lstStyle/>
              <a:p>
                <a:pPr marL="0" indent="0">
                  <a:buNone/>
                </a:pPr>
                <a:r>
                  <a:rPr lang="en-US" sz="2400" b="1" dirty="0">
                    <a:solidFill>
                      <a:srgbClr val="B8860B"/>
                    </a:solidFill>
                    <a:latin typeface="Arial" pitchFamily="34" charset="0"/>
                    <a:ea typeface="Arial" pitchFamily="34" charset="-122"/>
                    <a:cs typeface="Arial" pitchFamily="34" charset="-120"/>
                  </a:rPr>
                  <a:t>One reinforcer to add:</a:t>
                </a:r>
                <a:endParaRPr lang="en-US" sz="2400" dirty="0"/>
              </a:p>
            </p:txBody>
          </p:sp>
          <p:sp>
            <p:nvSpPr>
              <p:cNvPr id="10" name="Text 8"/>
              <p:cNvSpPr/>
              <p:nvPr/>
            </p:nvSpPr>
            <p:spPr>
              <a:xfrm>
                <a:off x="1203960" y="3682448"/>
                <a:ext cx="9768840" cy="640080"/>
              </a:xfrm>
              <a:prstGeom prst="rect">
                <a:avLst/>
              </a:prstGeom>
              <a:noFill/>
              <a:ln/>
            </p:spPr>
            <p:txBody>
              <a:bodyPr wrap="square" rtlCol="0" anchor="ctr"/>
              <a:lstStyle/>
              <a:p>
                <a:pPr marL="0" indent="0" algn="ctr">
                  <a:buNone/>
                </a:pPr>
                <a:r>
                  <a:rPr lang="en-US" sz="2000" b="1" i="1" kern="0" spc="200" dirty="0">
                    <a:solidFill>
                      <a:srgbClr val="C9C6BE"/>
                    </a:solidFill>
                    <a:latin typeface="Arial" pitchFamily="34" charset="0"/>
                    <a:ea typeface="Arial" pitchFamily="34" charset="-122"/>
                    <a:cs typeface="Arial" pitchFamily="34" charset="-120"/>
                  </a:rPr>
                  <a:t>TO BE ADDED</a:t>
                </a:r>
                <a:endParaRPr lang="en-US" sz="2000" dirty="0"/>
              </a:p>
            </p:txBody>
          </p:sp>
        </p:grpSp>
        <p:grpSp>
          <p:nvGrpSpPr>
            <p:cNvPr id="16" name="Group 15">
              <a:extLst>
                <a:ext uri="{FF2B5EF4-FFF2-40B4-BE49-F238E27FC236}">
                  <a16:creationId xmlns:a16="http://schemas.microsoft.com/office/drawing/2014/main" id="{9F99ADB4-A0E6-8453-4FF1-261890882782}"/>
                </a:ext>
              </a:extLst>
            </p:cNvPr>
            <p:cNvGrpSpPr/>
            <p:nvPr/>
          </p:nvGrpSpPr>
          <p:grpSpPr>
            <a:xfrm>
              <a:off x="929640" y="5120640"/>
              <a:ext cx="10332720" cy="1371600"/>
              <a:chOff x="914400" y="4663440"/>
              <a:chExt cx="10332720" cy="1371600"/>
            </a:xfrm>
          </p:grpSpPr>
          <p:sp>
            <p:nvSpPr>
              <p:cNvPr id="11" name="Shape 9" descr="A box reads “One push to empower:”. It has a “TO BE ADDED” area to write in”"/>
              <p:cNvSpPr/>
              <p:nvPr/>
            </p:nvSpPr>
            <p:spPr>
              <a:xfrm>
                <a:off x="914400" y="4663440"/>
                <a:ext cx="10332720" cy="1371600"/>
              </a:xfrm>
              <a:prstGeom prst="roundRect">
                <a:avLst>
                  <a:gd name="adj" fmla="val 7200"/>
                </a:avLst>
              </a:prstGeom>
              <a:solidFill>
                <a:srgbClr val="FFFFFF"/>
              </a:solidFill>
              <a:ln w="17780">
                <a:solidFill>
                  <a:srgbClr val="1E9E5A"/>
                </a:solidFill>
                <a:prstDash val="solid"/>
              </a:ln>
            </p:spPr>
            <p:txBody>
              <a:bodyPr/>
              <a:lstStyle/>
              <a:p>
                <a:endParaRPr lang="en-US"/>
              </a:p>
            </p:txBody>
          </p:sp>
          <p:sp>
            <p:nvSpPr>
              <p:cNvPr id="12" name="Text 10"/>
              <p:cNvSpPr/>
              <p:nvPr/>
            </p:nvSpPr>
            <p:spPr>
              <a:xfrm>
                <a:off x="1188720" y="4773168"/>
                <a:ext cx="4572000" cy="411480"/>
              </a:xfrm>
              <a:prstGeom prst="rect">
                <a:avLst/>
              </a:prstGeom>
              <a:noFill/>
              <a:ln/>
            </p:spPr>
            <p:txBody>
              <a:bodyPr wrap="square" rtlCol="0" anchor="ctr"/>
              <a:lstStyle/>
              <a:p>
                <a:pPr marL="0" indent="0">
                  <a:buNone/>
                </a:pPr>
                <a:r>
                  <a:rPr lang="en-US" sz="2400" b="1" dirty="0">
                    <a:solidFill>
                      <a:srgbClr val="1E9E5A"/>
                    </a:solidFill>
                    <a:latin typeface="Arial" pitchFamily="34" charset="0"/>
                    <a:ea typeface="Arial" pitchFamily="34" charset="-122"/>
                    <a:cs typeface="Arial" pitchFamily="34" charset="-120"/>
                  </a:rPr>
                  <a:t>One push to empower:</a:t>
                </a:r>
                <a:endParaRPr lang="en-US" sz="2400" dirty="0"/>
              </a:p>
            </p:txBody>
          </p:sp>
          <p:sp>
            <p:nvSpPr>
              <p:cNvPr id="13" name="Text 11"/>
              <p:cNvSpPr/>
              <p:nvPr/>
            </p:nvSpPr>
            <p:spPr>
              <a:xfrm>
                <a:off x="1188720" y="5152644"/>
                <a:ext cx="9784080" cy="640080"/>
              </a:xfrm>
              <a:prstGeom prst="rect">
                <a:avLst/>
              </a:prstGeom>
              <a:noFill/>
              <a:ln/>
            </p:spPr>
            <p:txBody>
              <a:bodyPr wrap="square" rtlCol="0" anchor="ctr"/>
              <a:lstStyle/>
              <a:p>
                <a:pPr marL="0" indent="0" algn="ctr">
                  <a:buNone/>
                </a:pPr>
                <a:r>
                  <a:rPr lang="en-US" sz="2000" b="1" i="1" kern="0" spc="200" dirty="0">
                    <a:solidFill>
                      <a:srgbClr val="C9C6BE"/>
                    </a:solidFill>
                    <a:latin typeface="Arial" pitchFamily="34" charset="0"/>
                    <a:ea typeface="Arial" pitchFamily="34" charset="-122"/>
                    <a:cs typeface="Arial" pitchFamily="34" charset="-120"/>
                  </a:rPr>
                  <a:t>TO BE ADDED</a:t>
                </a:r>
                <a:endParaRPr lang="en-US" sz="2000" dirty="0"/>
              </a:p>
            </p:txBody>
          </p:sp>
        </p:gr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1C1306-5C83-DA69-E34B-A69418FAC447}"/>
              </a:ext>
              <a:ext uri="{C183D7F6-B498-43B3-948B-1728B52AA6E4}">
                <adec:decorative xmlns:adec="http://schemas.microsoft.com/office/drawing/2017/decorative" val="1"/>
              </a:ext>
            </a:extLst>
          </p:cNvPr>
          <p:cNvSpPr/>
          <p:nvPr/>
        </p:nvSpPr>
        <p:spPr>
          <a:xfrm>
            <a:off x="609600" y="1371600"/>
            <a:ext cx="10972800" cy="52299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1"/>
          <p:cNvSpPr>
            <a:spLocks noGrp="1"/>
          </p:cNvSpPr>
          <p:nvPr>
            <p:ph type="title" idx="4294967295"/>
          </p:nvPr>
        </p:nvSpPr>
        <p:spPr>
          <a:xfrm>
            <a:off x="640080" y="457200"/>
            <a:ext cx="10881360" cy="6400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6E3FA3"/>
                </a:solidFill>
                <a:effectLst/>
                <a:uLnTx/>
                <a:uFillTx/>
                <a:latin typeface="Arial" pitchFamily="34" charset="0"/>
                <a:ea typeface="Arial" pitchFamily="34" charset="-122"/>
                <a:cs typeface="Arial" pitchFamily="34" charset="-120"/>
              </a:rPr>
              <a:t>Selected References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2"/>
          <p:cNvSpPr/>
          <p:nvPr/>
        </p:nvSpPr>
        <p:spPr>
          <a:xfrm>
            <a:off x="731520" y="1480932"/>
            <a:ext cx="10698480" cy="5120640"/>
          </a:xfrm>
          <a:prstGeom prst="rect">
            <a:avLst/>
          </a:prstGeom>
          <a:noFill/>
          <a:ln/>
        </p:spPr>
        <p:txBody>
          <a:bodyPr wrap="square" rtlCol="0" anchor="t"/>
          <a:lstStyle/>
          <a:p>
            <a:pPr indent="-457200">
              <a:spcAft>
                <a:spcPts val="1200"/>
              </a:spcAft>
            </a:pPr>
            <a:r>
              <a:rPr lang="en-US" sz="1400" dirty="0"/>
              <a:t>Annamma, S. A., Connor, D., &amp; Ferri, B. (2013). Dis/ability critical race studies (</a:t>
            </a:r>
            <a:r>
              <a:rPr lang="en-US" sz="1400" dirty="0" err="1"/>
              <a:t>DisCrit</a:t>
            </a:r>
            <a:r>
              <a:rPr lang="en-US" sz="1400" dirty="0"/>
              <a:t>): Theorizing at the intersections of race and dis/ability. </a:t>
            </a:r>
            <a:r>
              <a:rPr lang="en-US" sz="1400" i="1" dirty="0"/>
              <a:t>Race Ethnicity and Education</a:t>
            </a:r>
            <a:r>
              <a:rPr lang="en-US" sz="1400" dirty="0"/>
              <a:t>, </a:t>
            </a:r>
            <a:r>
              <a:rPr lang="en-US" sz="1400" i="1" dirty="0"/>
              <a:t>16</a:t>
            </a:r>
            <a:r>
              <a:rPr lang="en-US" sz="1400" dirty="0"/>
              <a:t>(1), 1–31. https://</a:t>
            </a:r>
            <a:r>
              <a:rPr lang="en-US" sz="1400" dirty="0" err="1"/>
              <a:t>doi.org</a:t>
            </a:r>
            <a:r>
              <a:rPr lang="en-US" sz="1400" dirty="0"/>
              <a:t>/10.1080/13613324.2012.730511</a:t>
            </a:r>
          </a:p>
          <a:p>
            <a:pPr indent="-457200">
              <a:lnSpc>
                <a:spcPct val="108000"/>
              </a:lnSpc>
              <a:spcAft>
                <a:spcPts val="1200"/>
              </a:spcAft>
              <a:buSzPct val="100000"/>
            </a:pPr>
            <a:r>
              <a:rPr lang="en-US" sz="1400" dirty="0">
                <a:solidFill>
                  <a:srgbClr val="20242E"/>
                </a:solidFill>
                <a:ea typeface="Arial" pitchFamily="34" charset="-122"/>
                <a:cs typeface="Arial" pitchFamily="34" charset="-120"/>
              </a:rPr>
              <a:t>Anthias, F. (2013). Intersectional what? Social divisions, intersectionality and levels of analysis. Ethnicities, 13(1), 3–19.</a:t>
            </a:r>
          </a:p>
          <a:p>
            <a:pPr indent="-457200">
              <a:lnSpc>
                <a:spcPct val="108000"/>
              </a:lnSpc>
              <a:spcAft>
                <a:spcPts val="1200"/>
              </a:spcAft>
              <a:buSzPct val="100000"/>
            </a:pPr>
            <a:r>
              <a:rPr lang="en-US" sz="1400" dirty="0"/>
              <a:t>Aubrecht, K., &amp; La Monica, N. (2017). (Dis)embodied disclosure in higher education: A co-constructed narrative. </a:t>
            </a:r>
            <a:r>
              <a:rPr lang="en-US" sz="1400" i="1" dirty="0"/>
              <a:t>Canadian Journal of Higher Education</a:t>
            </a:r>
            <a:r>
              <a:rPr lang="en-US" sz="1400" dirty="0"/>
              <a:t>, </a:t>
            </a:r>
            <a:r>
              <a:rPr lang="en-US" sz="1400" i="1" dirty="0"/>
              <a:t>47</a:t>
            </a:r>
            <a:r>
              <a:rPr lang="en-US" sz="1400" dirty="0"/>
              <a:t>(3), 1–15. https://</a:t>
            </a:r>
            <a:r>
              <a:rPr lang="en-US" sz="1400" dirty="0" err="1"/>
              <a:t>doi.org</a:t>
            </a:r>
            <a:r>
              <a:rPr lang="en-US" sz="1400" dirty="0"/>
              <a:t>/10.7202/1043235ar</a:t>
            </a:r>
          </a:p>
          <a:p>
            <a:pPr indent="-457200">
              <a:spcAft>
                <a:spcPts val="1200"/>
              </a:spcAft>
            </a:pPr>
            <a:r>
              <a:rPr lang="en-US" sz="1400" dirty="0"/>
              <a:t>Banks, J., &amp; Gibson, S. (2016). The voices of African American male students with disabilities attending historically Black universities. </a:t>
            </a:r>
            <a:r>
              <a:rPr lang="en-US" sz="1400" i="1" dirty="0"/>
              <a:t>Journal of African American Males in Education</a:t>
            </a:r>
            <a:r>
              <a:rPr lang="en-US" sz="1400" dirty="0"/>
              <a:t>, </a:t>
            </a:r>
            <a:r>
              <a:rPr lang="en-US" sz="1400" i="1" dirty="0"/>
              <a:t>7</a:t>
            </a:r>
            <a:r>
              <a:rPr lang="en-US" sz="1400" dirty="0"/>
              <a:t>(1), 70–86.</a:t>
            </a:r>
          </a:p>
          <a:p>
            <a:pPr indent="-457200">
              <a:spcAft>
                <a:spcPts val="1200"/>
              </a:spcAft>
            </a:pPr>
            <a:r>
              <a:rPr lang="en-US" sz="1400" dirty="0"/>
              <a:t>Banks, J., &amp; Hughes, M. S. (2013a). Double Consciousness: Postsecondary Experiences of African American Males with Disabilities. </a:t>
            </a:r>
            <a:r>
              <a:rPr lang="en-US" sz="1400" i="1" dirty="0"/>
              <a:t>The Journal of Negro Education</a:t>
            </a:r>
            <a:r>
              <a:rPr lang="en-US" sz="1400" dirty="0"/>
              <a:t>, </a:t>
            </a:r>
            <a:r>
              <a:rPr lang="en-US" sz="1400" i="1" dirty="0"/>
              <a:t>82</a:t>
            </a:r>
            <a:r>
              <a:rPr lang="en-US" sz="1400" dirty="0"/>
              <a:t>(4), 368–381.</a:t>
            </a:r>
          </a:p>
          <a:p>
            <a:pPr indent="-457200">
              <a:spcAft>
                <a:spcPts val="1200"/>
              </a:spcAft>
            </a:pPr>
            <a:r>
              <a:rPr lang="en-US" sz="1400" dirty="0" err="1"/>
              <a:t>Boveda</a:t>
            </a:r>
            <a:r>
              <a:rPr lang="en-US" sz="1400" dirty="0"/>
              <a:t>, M., &amp; Annamma, S. A. (2023). Beyond Making a Statement: An Intersectional Framing of the Power and Possibilities of Positioning. </a:t>
            </a:r>
            <a:r>
              <a:rPr lang="en-US" sz="1400" i="1" dirty="0"/>
              <a:t>Educational Researcher</a:t>
            </a:r>
            <a:r>
              <a:rPr lang="en-US" sz="1400" dirty="0"/>
              <a:t>, </a:t>
            </a:r>
            <a:r>
              <a:rPr lang="en-US" sz="1400" i="1" dirty="0"/>
              <a:t>52</a:t>
            </a:r>
            <a:r>
              <a:rPr lang="en-US" sz="1400" dirty="0"/>
              <a:t>(5), 306–314. https://</a:t>
            </a:r>
            <a:r>
              <a:rPr lang="en-US" sz="1400" dirty="0" err="1"/>
              <a:t>doi.org</a:t>
            </a:r>
            <a:r>
              <a:rPr lang="en-US" sz="1400" dirty="0"/>
              <a:t>/10.3102/0013189X231167149</a:t>
            </a:r>
          </a:p>
          <a:p>
            <a:pPr indent="-457200">
              <a:spcAft>
                <a:spcPts val="1200"/>
              </a:spcAft>
            </a:pPr>
            <a:r>
              <a:rPr lang="en-US" sz="1400" dirty="0"/>
              <a:t>Braun, V., &amp; Clarke, V. (2022). </a:t>
            </a:r>
            <a:r>
              <a:rPr lang="en-US" sz="1400" i="1" dirty="0"/>
              <a:t>Thematic analysis: A practical guide</a:t>
            </a:r>
            <a:r>
              <a:rPr lang="en-US" sz="1400" dirty="0"/>
              <a:t>. Sage.</a:t>
            </a:r>
          </a:p>
          <a:p>
            <a:pPr indent="-457200">
              <a:spcAft>
                <a:spcPts val="1200"/>
              </a:spcAft>
            </a:pPr>
            <a:r>
              <a:rPr lang="en-US" sz="1400" dirty="0"/>
              <a:t>Brooks, C. M., &amp; Poudrier, J. (2014). Anti-oppressive visual methodologies: Critical appraisal of cross-cultural research design. </a:t>
            </a:r>
            <a:r>
              <a:rPr lang="en-US" sz="1400" i="1" dirty="0"/>
              <a:t>Qualitative Sociology Review</a:t>
            </a:r>
            <a:r>
              <a:rPr lang="en-US" sz="1400" dirty="0"/>
              <a:t>, </a:t>
            </a:r>
            <a:r>
              <a:rPr lang="en-US" sz="1400" i="1" dirty="0"/>
              <a:t>10</a:t>
            </a:r>
            <a:r>
              <a:rPr lang="en-US" sz="1400" dirty="0"/>
              <a:t>(4), 32–51.</a:t>
            </a:r>
          </a:p>
          <a:p>
            <a:pPr indent="-457200">
              <a:spcAft>
                <a:spcPts val="1200"/>
              </a:spcAft>
            </a:pPr>
            <a:r>
              <a:rPr lang="en-US" sz="1400" dirty="0"/>
              <a:t>Chapple, R. L., Bridwell, B. A., &amp; Gray, K. L. (2021). Exploring intersectional identity in Black Deaf women: The complexity of the lived experience in college. </a:t>
            </a:r>
            <a:r>
              <a:rPr lang="en-US" sz="1400" i="1" dirty="0" err="1"/>
              <a:t>Affilia</a:t>
            </a:r>
            <a:r>
              <a:rPr lang="en-US" sz="1400" i="1" dirty="0"/>
              <a:t> - Journal of Women and Social Work</a:t>
            </a:r>
            <a:r>
              <a:rPr lang="en-US" sz="1400" dirty="0"/>
              <a:t>, 1–22. https://</a:t>
            </a:r>
            <a:r>
              <a:rPr lang="en-US" sz="1400" dirty="0" err="1"/>
              <a:t>doi.org</a:t>
            </a:r>
            <a:r>
              <a:rPr lang="en-US" sz="1400" dirty="0"/>
              <a:t>/10.1177/0886109920985769</a:t>
            </a:r>
          </a:p>
          <a:p>
            <a:pPr indent="-457200">
              <a:spcAft>
                <a:spcPts val="1200"/>
              </a:spcAft>
            </a:pPr>
            <a:endParaRPr lang="en-US" sz="14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a:extLst>
            <a:ext uri="{FF2B5EF4-FFF2-40B4-BE49-F238E27FC236}">
              <a16:creationId xmlns:a16="http://schemas.microsoft.com/office/drawing/2014/main" id="{B0303109-A220-F943-CC6A-495DE015572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88E3689-9A5F-914A-DAA2-7BE0AFFC0FF5}"/>
              </a:ext>
              <a:ext uri="{C183D7F6-B498-43B3-948B-1728B52AA6E4}">
                <adec:decorative xmlns:adec="http://schemas.microsoft.com/office/drawing/2017/decorative" val="1"/>
              </a:ext>
            </a:extLst>
          </p:cNvPr>
          <p:cNvSpPr/>
          <p:nvPr/>
        </p:nvSpPr>
        <p:spPr>
          <a:xfrm>
            <a:off x="609600" y="1371600"/>
            <a:ext cx="10972800" cy="52299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1">
            <a:extLst>
              <a:ext uri="{FF2B5EF4-FFF2-40B4-BE49-F238E27FC236}">
                <a16:creationId xmlns:a16="http://schemas.microsoft.com/office/drawing/2014/main" id="{B056B5FB-2664-B43C-B491-09C6D1E5F551}"/>
              </a:ext>
            </a:extLst>
          </p:cNvPr>
          <p:cNvSpPr>
            <a:spLocks noGrp="1"/>
          </p:cNvSpPr>
          <p:nvPr>
            <p:ph type="title" idx="4294967295"/>
          </p:nvPr>
        </p:nvSpPr>
        <p:spPr>
          <a:xfrm>
            <a:off x="640080" y="457200"/>
            <a:ext cx="10881360" cy="6400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6E3FA3"/>
                </a:solidFill>
                <a:effectLst/>
                <a:uLnTx/>
                <a:uFillTx/>
                <a:latin typeface="Arial" pitchFamily="34" charset="0"/>
                <a:ea typeface="Arial" pitchFamily="34" charset="-122"/>
                <a:cs typeface="Arial" pitchFamily="34" charset="-120"/>
              </a:rPr>
              <a:t>Selected References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2">
            <a:extLst>
              <a:ext uri="{FF2B5EF4-FFF2-40B4-BE49-F238E27FC236}">
                <a16:creationId xmlns:a16="http://schemas.microsoft.com/office/drawing/2014/main" id="{B0EE72C4-728A-C3C4-3317-1AC69E0269FD}"/>
              </a:ext>
            </a:extLst>
          </p:cNvPr>
          <p:cNvSpPr/>
          <p:nvPr/>
        </p:nvSpPr>
        <p:spPr>
          <a:xfrm>
            <a:off x="731520" y="1480932"/>
            <a:ext cx="10698480" cy="5120640"/>
          </a:xfrm>
          <a:prstGeom prst="rect">
            <a:avLst/>
          </a:prstGeom>
          <a:noFill/>
          <a:ln/>
        </p:spPr>
        <p:txBody>
          <a:bodyPr wrap="square" rtlCol="0" anchor="t"/>
          <a:lstStyle/>
          <a:p>
            <a:pPr indent="-457200">
              <a:spcAft>
                <a:spcPts val="1200"/>
              </a:spcAft>
            </a:pPr>
            <a:r>
              <a:rPr lang="en-US" sz="1400" dirty="0" err="1"/>
              <a:t>Clandinin</a:t>
            </a:r>
            <a:r>
              <a:rPr lang="en-US" sz="1400" dirty="0"/>
              <a:t>, D. J. (2016). </a:t>
            </a:r>
            <a:r>
              <a:rPr lang="en-US" sz="1400" i="1" dirty="0"/>
              <a:t>Engaging in narrative inquiry</a:t>
            </a:r>
            <a:r>
              <a:rPr lang="en-US" sz="1400" dirty="0"/>
              <a:t>. Routledge.</a:t>
            </a:r>
          </a:p>
          <a:p>
            <a:pPr indent="-457200">
              <a:spcAft>
                <a:spcPts val="1200"/>
              </a:spcAft>
            </a:pPr>
            <a:r>
              <a:rPr lang="en-US" sz="1400" dirty="0"/>
              <a:t>Comeaux, E., Mireles, D., &amp; </a:t>
            </a:r>
            <a:r>
              <a:rPr lang="en-US" sz="1400" dirty="0" err="1"/>
              <a:t>Acha</a:t>
            </a:r>
            <a:r>
              <a:rPr lang="en-US" sz="1400" dirty="0"/>
              <a:t>, A. (2021). Dis/abled student </a:t>
            </a:r>
            <a:r>
              <a:rPr lang="en-US" sz="1400" dirty="0" err="1"/>
              <a:t>campusmaking</a:t>
            </a:r>
            <a:r>
              <a:rPr lang="en-US" sz="1400" dirty="0"/>
              <a:t>: Sites of new possibility. </a:t>
            </a:r>
            <a:r>
              <a:rPr lang="en-US" sz="1400" i="1" dirty="0"/>
              <a:t>Education Sciences</a:t>
            </a:r>
            <a:r>
              <a:rPr lang="en-US" sz="1400" dirty="0"/>
              <a:t>, </a:t>
            </a:r>
            <a:r>
              <a:rPr lang="en-US" sz="1400" i="1" dirty="0"/>
              <a:t>11</a:t>
            </a:r>
            <a:r>
              <a:rPr lang="en-US" sz="1400" dirty="0"/>
              <a:t>(11). https://</a:t>
            </a:r>
            <a:r>
              <a:rPr lang="en-US" sz="1400" dirty="0" err="1"/>
              <a:t>doi.org</a:t>
            </a:r>
            <a:r>
              <a:rPr lang="en-US" sz="1400" dirty="0"/>
              <a:t>/10.3390/educsci11110745</a:t>
            </a:r>
          </a:p>
          <a:p>
            <a:pPr indent="-457200">
              <a:spcAft>
                <a:spcPts val="1200"/>
              </a:spcAft>
            </a:pPr>
            <a:r>
              <a:rPr lang="en-US" sz="1400" dirty="0"/>
              <a:t>Connor, D. J., &amp; Gabel, S. L. (2013). “</a:t>
            </a:r>
            <a:r>
              <a:rPr lang="en-US" sz="1400" dirty="0" err="1"/>
              <a:t>Cripping</a:t>
            </a:r>
            <a:r>
              <a:rPr lang="en-US" sz="1400" dirty="0"/>
              <a:t>” the Curriculum Through Academic Activism: Working Toward Increasing Global Exchanges to Reframe (Dis)Ability and Education. </a:t>
            </a:r>
            <a:r>
              <a:rPr lang="en-US" sz="1400" i="1" dirty="0"/>
              <a:t>Equity and Excellence in Education</a:t>
            </a:r>
            <a:r>
              <a:rPr lang="en-US" sz="1400" dirty="0"/>
              <a:t>, </a:t>
            </a:r>
            <a:r>
              <a:rPr lang="en-US" sz="1400" i="1" dirty="0"/>
              <a:t>46</a:t>
            </a:r>
            <a:r>
              <a:rPr lang="en-US" sz="1400" dirty="0"/>
              <a:t>(1), 100–118. https://</a:t>
            </a:r>
            <a:r>
              <a:rPr lang="en-US" sz="1400" dirty="0" err="1"/>
              <a:t>doi.org</a:t>
            </a:r>
            <a:r>
              <a:rPr lang="en-US" sz="1400" dirty="0"/>
              <a:t>/10.1080/10665684.2013.750186</a:t>
            </a:r>
          </a:p>
          <a:p>
            <a:pPr indent="-457200">
              <a:spcAft>
                <a:spcPts val="1200"/>
              </a:spcAft>
            </a:pPr>
            <a:r>
              <a:rPr lang="en-US" sz="1400" dirty="0"/>
              <a:t>Crenshaw, K. (1991). Mapping the Margins: Intersectionality, Identity Politics, and Violence against Women of Color. </a:t>
            </a:r>
            <a:r>
              <a:rPr lang="en-US" sz="1400" i="1" dirty="0"/>
              <a:t>Stanford Law Review</a:t>
            </a:r>
            <a:r>
              <a:rPr lang="en-US" sz="1400" dirty="0"/>
              <a:t>, </a:t>
            </a:r>
            <a:r>
              <a:rPr lang="en-US" sz="1400" i="1" dirty="0"/>
              <a:t>43</a:t>
            </a:r>
            <a:r>
              <a:rPr lang="en-US" sz="1400" dirty="0"/>
              <a:t>(6), 1241–1299. https://</a:t>
            </a:r>
            <a:r>
              <a:rPr lang="en-US" sz="1400" dirty="0" err="1"/>
              <a:t>doi.org</a:t>
            </a:r>
            <a:r>
              <a:rPr lang="en-US" sz="1400" dirty="0"/>
              <a:t>/10.2307/1229039</a:t>
            </a:r>
          </a:p>
          <a:p>
            <a:pPr indent="-457200">
              <a:spcAft>
                <a:spcPts val="1200"/>
              </a:spcAft>
            </a:pPr>
            <a:r>
              <a:rPr lang="en-US" sz="1400" dirty="0"/>
              <a:t>Dirth, T. P., &amp; Branscombe, N. R. (2018). The social identity approach to disability: Bridging disability studies and psychological science. </a:t>
            </a:r>
            <a:r>
              <a:rPr lang="en-US" sz="1400" i="1" dirty="0"/>
              <a:t>Psychological Bulletin</a:t>
            </a:r>
            <a:r>
              <a:rPr lang="en-US" sz="1400" dirty="0"/>
              <a:t>, </a:t>
            </a:r>
            <a:r>
              <a:rPr lang="en-US" sz="1400" i="1" dirty="0"/>
              <a:t>144</a:t>
            </a:r>
            <a:r>
              <a:rPr lang="en-US" sz="1400" dirty="0"/>
              <a:t>(12), 1300–1324. </a:t>
            </a:r>
            <a:r>
              <a:rPr lang="en-US" sz="1400" dirty="0">
                <a:hlinkClick r:id="rId3"/>
              </a:rPr>
              <a:t>https://doi.org/10.1037/bul0000156</a:t>
            </a:r>
            <a:endParaRPr lang="en-US" sz="1400" dirty="0"/>
          </a:p>
          <a:p>
            <a:pPr indent="-457200">
              <a:spcAft>
                <a:spcPts val="1200"/>
              </a:spcAft>
            </a:pPr>
            <a:r>
              <a:rPr lang="en-US" sz="1400" dirty="0"/>
              <a:t>Dolmage, J. T. (2017). </a:t>
            </a:r>
            <a:r>
              <a:rPr lang="en-US" sz="1400" i="1" dirty="0"/>
              <a:t>Academic ableism: Disability and higher education</a:t>
            </a:r>
            <a:r>
              <a:rPr lang="en-US" sz="1400" dirty="0"/>
              <a:t>. University of Michigan Press.</a:t>
            </a:r>
          </a:p>
          <a:p>
            <a:pPr indent="-457200">
              <a:spcAft>
                <a:spcPts val="1200"/>
              </a:spcAft>
            </a:pPr>
            <a:r>
              <a:rPr lang="en-US" sz="1400" dirty="0" err="1"/>
              <a:t>Erevelles</a:t>
            </a:r>
            <a:r>
              <a:rPr lang="en-US" sz="1400" dirty="0"/>
              <a:t>, N., &amp; Minear, A. (2010). Unspeakable offenses: Untangling race and disability in discourses of intersectionality. </a:t>
            </a:r>
            <a:r>
              <a:rPr lang="en-US" sz="1400" i="1" dirty="0"/>
              <a:t>Journal of Literacy &amp; Cultural Disability Studies</a:t>
            </a:r>
            <a:r>
              <a:rPr lang="en-US" sz="1400" dirty="0"/>
              <a:t>, </a:t>
            </a:r>
            <a:r>
              <a:rPr lang="en-US" sz="1400" i="1" dirty="0"/>
              <a:t>4</a:t>
            </a:r>
            <a:r>
              <a:rPr lang="en-US" sz="1400" dirty="0"/>
              <a:t>, 127–146. https://</a:t>
            </a:r>
            <a:r>
              <a:rPr lang="en-US" sz="1400" dirty="0" err="1"/>
              <a:t>doi.org</a:t>
            </a:r>
            <a:r>
              <a:rPr lang="en-US" sz="1400" dirty="0"/>
              <a:t>/10:3828/jlcds.2010.11</a:t>
            </a:r>
          </a:p>
          <a:p>
            <a:pPr indent="-457200">
              <a:spcAft>
                <a:spcPts val="1200"/>
              </a:spcAft>
            </a:pPr>
            <a:r>
              <a:rPr lang="en-US" sz="1400" dirty="0">
                <a:solidFill>
                  <a:srgbClr val="20242E"/>
                </a:solidFill>
                <a:ea typeface="Arial" pitchFamily="34" charset="-122"/>
                <a:cs typeface="Arial" pitchFamily="34" charset="-120"/>
              </a:rPr>
              <a:t>Foste, Z., &amp; Irwin, L. (2020). Applying critical whiteness studies in college student development theory and research. Journal of College Student Development, 61(4), 439–455.</a:t>
            </a:r>
            <a:endParaRPr lang="en-US" sz="1400" dirty="0"/>
          </a:p>
          <a:p>
            <a:pPr indent="-457200">
              <a:lnSpc>
                <a:spcPct val="108000"/>
              </a:lnSpc>
              <a:spcAft>
                <a:spcPts val="1200"/>
              </a:spcAft>
              <a:buSzPct val="100000"/>
            </a:pPr>
            <a:r>
              <a:rPr lang="en-US" sz="1400" dirty="0">
                <a:solidFill>
                  <a:srgbClr val="20242E"/>
                </a:solidFill>
                <a:ea typeface="Arial" pitchFamily="34" charset="-122"/>
                <a:cs typeface="Arial" pitchFamily="34" charset="-120"/>
              </a:rPr>
              <a:t>Foste, Z., Tevis, T. L., &amp; Davis, T. (2022). On the enormity of whiteness in higher education. In Z. Foste &amp; T. L. Tevis (Eds.), Critical whiteness praxis in higher education (pp. 1–18). Stylus.</a:t>
            </a:r>
            <a:endParaRPr lang="en-US" sz="1400" dirty="0"/>
          </a:p>
          <a:p>
            <a:pPr indent="-457200">
              <a:lnSpc>
                <a:spcPct val="108000"/>
              </a:lnSpc>
              <a:spcAft>
                <a:spcPts val="1200"/>
              </a:spcAft>
              <a:buSzPct val="100000"/>
            </a:pPr>
            <a:r>
              <a:rPr lang="en-US" sz="1400" dirty="0">
                <a:solidFill>
                  <a:srgbClr val="20242E"/>
                </a:solidFill>
                <a:ea typeface="Arial" pitchFamily="34" charset="-122"/>
                <a:cs typeface="Arial" pitchFamily="34" charset="-120"/>
              </a:rPr>
              <a:t>.</a:t>
            </a:r>
            <a:endParaRPr lang="en-US" sz="1400" dirty="0"/>
          </a:p>
          <a:p>
            <a:pPr indent="-457200">
              <a:spcAft>
                <a:spcPts val="1200"/>
              </a:spcAft>
            </a:pPr>
            <a:endParaRPr lang="en-US" sz="1400" dirty="0"/>
          </a:p>
          <a:p>
            <a:pPr indent="-457200">
              <a:spcAft>
                <a:spcPts val="1200"/>
              </a:spcAft>
            </a:pPr>
            <a:endParaRPr lang="en-US" sz="1400" dirty="0"/>
          </a:p>
        </p:txBody>
      </p:sp>
    </p:spTree>
    <p:extLst>
      <p:ext uri="{BB962C8B-B14F-4D97-AF65-F5344CB8AC3E}">
        <p14:creationId xmlns:p14="http://schemas.microsoft.com/office/powerpoint/2010/main" val="4801767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a:extLst>
            <a:ext uri="{FF2B5EF4-FFF2-40B4-BE49-F238E27FC236}">
              <a16:creationId xmlns:a16="http://schemas.microsoft.com/office/drawing/2014/main" id="{EC1DF420-E800-6700-55EF-63F9FD9808F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6D4F91C-D438-3D10-54D5-AB6A21AE86C6}"/>
              </a:ext>
              <a:ext uri="{C183D7F6-B498-43B3-948B-1728B52AA6E4}">
                <adec:decorative xmlns:adec="http://schemas.microsoft.com/office/drawing/2017/decorative" val="1"/>
              </a:ext>
            </a:extLst>
          </p:cNvPr>
          <p:cNvSpPr/>
          <p:nvPr/>
        </p:nvSpPr>
        <p:spPr>
          <a:xfrm>
            <a:off x="609600" y="1371600"/>
            <a:ext cx="10972800" cy="52299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1">
            <a:extLst>
              <a:ext uri="{FF2B5EF4-FFF2-40B4-BE49-F238E27FC236}">
                <a16:creationId xmlns:a16="http://schemas.microsoft.com/office/drawing/2014/main" id="{2302BFD4-BA20-CFC0-8E1E-293B5BA43BB4}"/>
              </a:ext>
            </a:extLst>
          </p:cNvPr>
          <p:cNvSpPr>
            <a:spLocks noGrp="1"/>
          </p:cNvSpPr>
          <p:nvPr>
            <p:ph type="title" idx="4294967295"/>
          </p:nvPr>
        </p:nvSpPr>
        <p:spPr>
          <a:xfrm>
            <a:off x="640080" y="457200"/>
            <a:ext cx="10881360" cy="6400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6E3FA3"/>
                </a:solidFill>
                <a:effectLst/>
                <a:uLnTx/>
                <a:uFillTx/>
                <a:latin typeface="Arial" pitchFamily="34" charset="0"/>
                <a:ea typeface="Arial" pitchFamily="34" charset="-122"/>
                <a:cs typeface="Arial" pitchFamily="34" charset="-120"/>
              </a:rPr>
              <a:t>Selected References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2">
            <a:extLst>
              <a:ext uri="{FF2B5EF4-FFF2-40B4-BE49-F238E27FC236}">
                <a16:creationId xmlns:a16="http://schemas.microsoft.com/office/drawing/2014/main" id="{EC7156E8-660A-B794-8542-4328671464B0}"/>
              </a:ext>
            </a:extLst>
          </p:cNvPr>
          <p:cNvSpPr/>
          <p:nvPr/>
        </p:nvSpPr>
        <p:spPr>
          <a:xfrm>
            <a:off x="731520" y="1480932"/>
            <a:ext cx="10698480" cy="5120640"/>
          </a:xfrm>
          <a:prstGeom prst="rect">
            <a:avLst/>
          </a:prstGeom>
          <a:noFill/>
          <a:ln/>
        </p:spPr>
        <p:txBody>
          <a:bodyPr wrap="square" rtlCol="0" anchor="t"/>
          <a:lstStyle/>
          <a:p>
            <a:pPr indent="-457200">
              <a:spcAft>
                <a:spcPts val="1200"/>
              </a:spcAft>
            </a:pPr>
            <a:r>
              <a:rPr lang="en-US" sz="1400" dirty="0">
                <a:solidFill>
                  <a:srgbClr val="20242E"/>
                </a:solidFill>
                <a:ea typeface="Arial" pitchFamily="34" charset="-122"/>
                <a:cs typeface="Arial" pitchFamily="34" charset="-120"/>
              </a:rPr>
              <a:t>Foste, Z., &amp; Whitehead, M. A. (2022). Starting from the margins: Reflections on challenging whiteness in higher education. In Z. Foste &amp; T. L. Tevis (Eds.), Critical whiteness praxis in higher education. Stylus</a:t>
            </a:r>
            <a:endParaRPr lang="en-US" sz="1400" dirty="0"/>
          </a:p>
          <a:p>
            <a:pPr indent="-457200">
              <a:spcAft>
                <a:spcPts val="1200"/>
              </a:spcAft>
            </a:pPr>
            <a:r>
              <a:rPr lang="en-US" sz="1400" dirty="0" err="1"/>
              <a:t>Friedensen</a:t>
            </a:r>
            <a:r>
              <a:rPr lang="en-US" sz="1400" dirty="0"/>
              <a:t>, R. E., &amp; Kimball, E. (2017). Disability and college Students: A critical examination of a multivalent identity. In </a:t>
            </a:r>
            <a:r>
              <a:rPr lang="en-US" sz="1400" i="1" dirty="0"/>
              <a:t>Theory and Method in Higher Education Research</a:t>
            </a:r>
            <a:r>
              <a:rPr lang="en-US" sz="1400" dirty="0"/>
              <a:t> (Vol. 3, pp. 227–245). Emerald Publishing Limited. https://</a:t>
            </a:r>
            <a:r>
              <a:rPr lang="en-US" sz="1400" dirty="0" err="1"/>
              <a:t>doi.org</a:t>
            </a:r>
            <a:r>
              <a:rPr lang="en-US" sz="1400" dirty="0"/>
              <a:t>/10.1108/S2056-375220170000003013</a:t>
            </a:r>
          </a:p>
          <a:p>
            <a:pPr indent="-457200">
              <a:spcAft>
                <a:spcPts val="1200"/>
              </a:spcAft>
            </a:pPr>
            <a:r>
              <a:rPr lang="en-US" sz="1400" dirty="0"/>
              <a:t>Garland-Thomson, R. (2012). Disability studies: A field emerged. </a:t>
            </a:r>
            <a:r>
              <a:rPr lang="en-US" sz="1400" i="1" dirty="0"/>
              <a:t>American Quarterly</a:t>
            </a:r>
            <a:r>
              <a:rPr lang="en-US" sz="1400" dirty="0"/>
              <a:t>, </a:t>
            </a:r>
            <a:r>
              <a:rPr lang="en-US" sz="1400" i="1" dirty="0"/>
              <a:t>65</a:t>
            </a:r>
            <a:r>
              <a:rPr lang="en-US" sz="1400" dirty="0"/>
              <a:t>(4), 915–926.</a:t>
            </a:r>
          </a:p>
          <a:p>
            <a:pPr indent="-457200">
              <a:spcAft>
                <a:spcPts val="1200"/>
              </a:spcAft>
            </a:pPr>
            <a:r>
              <a:rPr lang="en-US" sz="1400" dirty="0"/>
              <a:t>Gillborn, D. (2015). Intersectionality, Critical Race Theory, and the Primacy of Racism: Race, Class, Gender, and Disability in Education. </a:t>
            </a:r>
            <a:r>
              <a:rPr lang="en-US" sz="1400" i="1" dirty="0"/>
              <a:t>Qualitative Inquiry</a:t>
            </a:r>
            <a:r>
              <a:rPr lang="en-US" sz="1400" dirty="0"/>
              <a:t>. https://</a:t>
            </a:r>
            <a:r>
              <a:rPr lang="en-US" sz="1400" dirty="0" err="1"/>
              <a:t>doi.org</a:t>
            </a:r>
            <a:r>
              <a:rPr lang="en-US" sz="1400" dirty="0"/>
              <a:t>/10.1177/1077800414557827</a:t>
            </a:r>
          </a:p>
          <a:p>
            <a:pPr indent="-457200">
              <a:spcAft>
                <a:spcPts val="1200"/>
              </a:spcAft>
            </a:pPr>
            <a:r>
              <a:rPr lang="en-US" sz="1400" dirty="0"/>
              <a:t>Goethals, T., De </a:t>
            </a:r>
            <a:r>
              <a:rPr lang="en-US" sz="1400" dirty="0" err="1"/>
              <a:t>Schauwer</a:t>
            </a:r>
            <a:r>
              <a:rPr lang="en-US" sz="1400" dirty="0"/>
              <a:t>, E., &amp; Van Hove, G. (2015). Weaving intersectionality into disability studies research: Inclusion, reflexivity and anti-essentialism. </a:t>
            </a:r>
            <a:r>
              <a:rPr lang="en-US" sz="1400" i="1" dirty="0" err="1"/>
              <a:t>DiGeSt</a:t>
            </a:r>
            <a:r>
              <a:rPr lang="en-US" sz="1400" i="1" dirty="0"/>
              <a:t>. Journal of Diversity and Gender Studies</a:t>
            </a:r>
            <a:r>
              <a:rPr lang="en-US" sz="1400" dirty="0"/>
              <a:t>, </a:t>
            </a:r>
            <a:r>
              <a:rPr lang="en-US" sz="1400" i="1" dirty="0"/>
              <a:t>2</a:t>
            </a:r>
            <a:r>
              <a:rPr lang="en-US" sz="1400" dirty="0"/>
              <a:t>(1–2), 75–94. https://</a:t>
            </a:r>
            <a:r>
              <a:rPr lang="en-US" sz="1400" dirty="0" err="1"/>
              <a:t>doi.org</a:t>
            </a:r>
            <a:r>
              <a:rPr lang="en-US" sz="1400" dirty="0"/>
              <a:t>/10.11116/jdivegendstud.2.1-2.0075</a:t>
            </a:r>
          </a:p>
          <a:p>
            <a:pPr indent="-457200">
              <a:spcAft>
                <a:spcPts val="1200"/>
              </a:spcAft>
            </a:pPr>
            <a:r>
              <a:rPr lang="en-US" sz="1400" dirty="0"/>
              <a:t>Goodley, D. (2018). The dis/ability complex. </a:t>
            </a:r>
            <a:r>
              <a:rPr lang="en-US" sz="1400" i="1" dirty="0" err="1"/>
              <a:t>DiGeSt</a:t>
            </a:r>
            <a:r>
              <a:rPr lang="en-US" sz="1400" i="1" dirty="0"/>
              <a:t>. Journal of Diversity and Gender Studies</a:t>
            </a:r>
            <a:r>
              <a:rPr lang="en-US" sz="1400" dirty="0"/>
              <a:t>, </a:t>
            </a:r>
            <a:r>
              <a:rPr lang="en-US" sz="1400" i="1" dirty="0"/>
              <a:t>5</a:t>
            </a:r>
            <a:r>
              <a:rPr lang="en-US" sz="1400" dirty="0"/>
              <a:t>(1), 5. </a:t>
            </a:r>
            <a:r>
              <a:rPr lang="en-US" sz="1400" dirty="0">
                <a:hlinkClick r:id="rId3"/>
              </a:rPr>
              <a:t>https://doi.org/10.11116/digest.5.1.1</a:t>
            </a:r>
            <a:endParaRPr lang="en-US" sz="1400" dirty="0"/>
          </a:p>
          <a:p>
            <a:pPr indent="-457200">
              <a:spcAft>
                <a:spcPts val="1200"/>
              </a:spcAft>
            </a:pPr>
            <a:r>
              <a:rPr lang="en-US" sz="1400" dirty="0"/>
              <a:t>Irwin, L. N. (2022). White normativity: Tracing historical and contemporary (re)productions of whiteness in higher education. In Z. Foste &amp; T. L. Tevis (Eds.), </a:t>
            </a:r>
            <a:r>
              <a:rPr lang="en-US" sz="1400" i="1" dirty="0"/>
              <a:t>Critical whiteness praxis in higher education: Considerations for the pursuit of racial justice on campus</a:t>
            </a:r>
            <a:r>
              <a:rPr lang="en-US" sz="1400" dirty="0"/>
              <a:t> (pp. 48–69). Stylus Publishing, LLC.</a:t>
            </a:r>
          </a:p>
          <a:p>
            <a:pPr indent="-457200">
              <a:spcAft>
                <a:spcPts val="1200"/>
              </a:spcAft>
            </a:pPr>
            <a:r>
              <a:rPr lang="en-US" sz="1400" dirty="0"/>
              <a:t>Kafer, A. (2016). Un/safe disclosures. </a:t>
            </a:r>
            <a:r>
              <a:rPr lang="en-US" sz="1400" i="1" dirty="0"/>
              <a:t>Journal of Literary &amp; Cultural Disability Studies</a:t>
            </a:r>
            <a:r>
              <a:rPr lang="en-US" sz="1400" dirty="0"/>
              <a:t>, </a:t>
            </a:r>
            <a:r>
              <a:rPr lang="en-US" sz="1400" i="1" dirty="0"/>
              <a:t>10</a:t>
            </a:r>
            <a:r>
              <a:rPr lang="en-US" sz="1400" dirty="0"/>
              <a:t>(1), 1–20. </a:t>
            </a:r>
            <a:r>
              <a:rPr lang="en-US" sz="1400" dirty="0">
                <a:hlinkClick r:id="rId4"/>
              </a:rPr>
              <a:t>https://doi.org/10.3828/jlcds.2016.1</a:t>
            </a:r>
            <a:endParaRPr lang="en-US" sz="1400" dirty="0"/>
          </a:p>
          <a:p>
            <a:pPr indent="-457200">
              <a:spcAft>
                <a:spcPts val="1200"/>
              </a:spcAft>
            </a:pPr>
            <a:r>
              <a:rPr lang="en-US" sz="1400" dirty="0"/>
              <a:t>Kim, H., </a:t>
            </a:r>
            <a:r>
              <a:rPr lang="en-US" sz="1400" dirty="0" err="1"/>
              <a:t>Ruppar</a:t>
            </a:r>
            <a:r>
              <a:rPr lang="en-US" sz="1400" dirty="0"/>
              <a:t>, A. L., Baker, D., Kim, S., &amp; Yu, B. (2023). Interweaving disentangled: Korean American students with autism go to college. </a:t>
            </a:r>
            <a:r>
              <a:rPr lang="en-US" sz="1400" i="1" dirty="0"/>
              <a:t>Race Ethnicity and Education</a:t>
            </a:r>
            <a:r>
              <a:rPr lang="en-US" sz="1400" dirty="0"/>
              <a:t>, </a:t>
            </a:r>
            <a:r>
              <a:rPr lang="en-US" sz="1400" i="1" dirty="0"/>
              <a:t>26</a:t>
            </a:r>
            <a:r>
              <a:rPr lang="en-US" sz="1400" dirty="0"/>
              <a:t>(7), 892–913. https://</a:t>
            </a:r>
            <a:r>
              <a:rPr lang="en-US" sz="1400" dirty="0" err="1"/>
              <a:t>doi.org</a:t>
            </a:r>
            <a:r>
              <a:rPr lang="en-US" sz="1400" dirty="0"/>
              <a:t>/10.1080/13613324.2020.1842349</a:t>
            </a:r>
          </a:p>
          <a:p>
            <a:pPr indent="-457200">
              <a:spcAft>
                <a:spcPts val="1200"/>
              </a:spcAft>
            </a:pPr>
            <a:endParaRPr lang="en-US" sz="1400" dirty="0"/>
          </a:p>
        </p:txBody>
      </p:sp>
    </p:spTree>
    <p:extLst>
      <p:ext uri="{BB962C8B-B14F-4D97-AF65-F5344CB8AC3E}">
        <p14:creationId xmlns:p14="http://schemas.microsoft.com/office/powerpoint/2010/main" val="25749473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a:extLst>
            <a:ext uri="{FF2B5EF4-FFF2-40B4-BE49-F238E27FC236}">
              <a16:creationId xmlns:a16="http://schemas.microsoft.com/office/drawing/2014/main" id="{753526AA-4C39-81DF-2172-AE3F05461D2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B1228C0-361F-92ED-2DCC-C9C3878BB14B}"/>
              </a:ext>
              <a:ext uri="{C183D7F6-B498-43B3-948B-1728B52AA6E4}">
                <adec:decorative xmlns:adec="http://schemas.microsoft.com/office/drawing/2017/decorative" val="1"/>
              </a:ext>
            </a:extLst>
          </p:cNvPr>
          <p:cNvSpPr/>
          <p:nvPr/>
        </p:nvSpPr>
        <p:spPr>
          <a:xfrm>
            <a:off x="609600" y="1452282"/>
            <a:ext cx="10972800" cy="52299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1">
            <a:extLst>
              <a:ext uri="{FF2B5EF4-FFF2-40B4-BE49-F238E27FC236}">
                <a16:creationId xmlns:a16="http://schemas.microsoft.com/office/drawing/2014/main" id="{8B658176-A537-DE08-6764-AA5EEE2814D7}"/>
              </a:ext>
            </a:extLst>
          </p:cNvPr>
          <p:cNvSpPr>
            <a:spLocks noGrp="1"/>
          </p:cNvSpPr>
          <p:nvPr>
            <p:ph type="title" idx="4294967295"/>
          </p:nvPr>
        </p:nvSpPr>
        <p:spPr>
          <a:xfrm>
            <a:off x="640080" y="457200"/>
            <a:ext cx="10881360" cy="6400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6E3FA3"/>
                </a:solidFill>
                <a:effectLst/>
                <a:uLnTx/>
                <a:uFillTx/>
                <a:latin typeface="Arial" pitchFamily="34" charset="0"/>
                <a:ea typeface="Arial" pitchFamily="34" charset="-122"/>
                <a:cs typeface="Arial" pitchFamily="34" charset="-120"/>
              </a:rPr>
              <a:t>Selected References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2">
            <a:extLst>
              <a:ext uri="{FF2B5EF4-FFF2-40B4-BE49-F238E27FC236}">
                <a16:creationId xmlns:a16="http://schemas.microsoft.com/office/drawing/2014/main" id="{FAA9A69B-CB23-7474-466F-F94617F3177F}"/>
              </a:ext>
            </a:extLst>
          </p:cNvPr>
          <p:cNvSpPr/>
          <p:nvPr/>
        </p:nvSpPr>
        <p:spPr>
          <a:xfrm>
            <a:off x="731520" y="1480932"/>
            <a:ext cx="10698480" cy="5120640"/>
          </a:xfrm>
          <a:prstGeom prst="rect">
            <a:avLst/>
          </a:prstGeom>
          <a:noFill/>
          <a:ln/>
        </p:spPr>
        <p:txBody>
          <a:bodyPr wrap="square" rtlCol="0" anchor="t"/>
          <a:lstStyle/>
          <a:p>
            <a:pPr indent="-457200">
              <a:lnSpc>
                <a:spcPct val="108000"/>
              </a:lnSpc>
              <a:spcAft>
                <a:spcPts val="1200"/>
              </a:spcAft>
              <a:buSzPct val="100000"/>
            </a:pPr>
            <a:r>
              <a:rPr lang="en-US" sz="1400" dirty="0"/>
              <a:t>Mireles, D. (2022). Theorizing Racist Ableism in Higher Education. </a:t>
            </a:r>
            <a:r>
              <a:rPr lang="en-US" sz="1400" i="1" dirty="0"/>
              <a:t>Teachers College Record: The Voice of Scholarship in Education</a:t>
            </a:r>
            <a:r>
              <a:rPr lang="en-US" sz="1400" dirty="0"/>
              <a:t>, </a:t>
            </a:r>
            <a:r>
              <a:rPr lang="en-US" sz="1400" i="1" dirty="0"/>
              <a:t>124</a:t>
            </a:r>
            <a:r>
              <a:rPr lang="en-US" sz="1400" dirty="0"/>
              <a:t>(7), 17–50. https://</a:t>
            </a:r>
            <a:r>
              <a:rPr lang="en-US" sz="1400" dirty="0" err="1"/>
              <a:t>doi.org</a:t>
            </a:r>
            <a:r>
              <a:rPr lang="en-US" sz="1400" dirty="0"/>
              <a:t>/10.1177/01614681221111428</a:t>
            </a:r>
          </a:p>
          <a:p>
            <a:pPr indent="-457200">
              <a:lnSpc>
                <a:spcPct val="108000"/>
              </a:lnSpc>
              <a:spcAft>
                <a:spcPts val="1200"/>
              </a:spcAft>
              <a:buSzPct val="100000"/>
            </a:pPr>
            <a:r>
              <a:rPr lang="en-US" sz="1400" dirty="0" err="1"/>
              <a:t>Museus</a:t>
            </a:r>
            <a:r>
              <a:rPr lang="en-US" sz="1400" dirty="0"/>
              <a:t>, S. D., &amp; Griffin, K. A. (2011). Mapping the margins in higher education: On the promise of intersectionality frameworks in research and discourse. </a:t>
            </a:r>
            <a:r>
              <a:rPr lang="en-US" sz="1400" i="1" dirty="0"/>
              <a:t>New Directions for Institutional Research</a:t>
            </a:r>
            <a:r>
              <a:rPr lang="en-US" sz="1400" dirty="0"/>
              <a:t>, </a:t>
            </a:r>
            <a:r>
              <a:rPr lang="en-US" sz="1400" i="1" dirty="0"/>
              <a:t>2011</a:t>
            </a:r>
            <a:r>
              <a:rPr lang="en-US" sz="1400" dirty="0"/>
              <a:t>(151), 5–13. https://</a:t>
            </a:r>
            <a:r>
              <a:rPr lang="en-US" sz="1400" dirty="0" err="1"/>
              <a:t>doi.org</a:t>
            </a:r>
            <a:r>
              <a:rPr lang="en-US" sz="1400" dirty="0"/>
              <a:t>/10.1002/ir.395</a:t>
            </a:r>
          </a:p>
          <a:p>
            <a:pPr indent="-457200">
              <a:spcAft>
                <a:spcPts val="1200"/>
              </a:spcAft>
            </a:pPr>
            <a:r>
              <a:rPr lang="en-US" sz="1400" dirty="0"/>
              <a:t>Nishida, A. (2019). Critical disability praxis. In K. Ellis, R. Garland-Thomson, M. Kent, &amp; R. Robertson (Eds.), </a:t>
            </a:r>
            <a:r>
              <a:rPr lang="en-US" sz="1400" i="1" dirty="0"/>
              <a:t>Manifestos for the future of critical disability studies, Volume 1</a:t>
            </a:r>
            <a:r>
              <a:rPr lang="en-US" sz="1400" dirty="0"/>
              <a:t> (pp. 239–247). Routledge.</a:t>
            </a:r>
          </a:p>
          <a:p>
            <a:pPr indent="-457200">
              <a:spcAft>
                <a:spcPts val="1200"/>
              </a:spcAft>
            </a:pPr>
            <a:r>
              <a:rPr lang="en-US" sz="1400" dirty="0"/>
              <a:t>Pearson, H. E. (2017). Moving towards the </a:t>
            </a:r>
            <a:r>
              <a:rPr lang="en-US" sz="1400" dirty="0" err="1"/>
              <a:t>trialectics</a:t>
            </a:r>
            <a:r>
              <a:rPr lang="en-US" sz="1400" dirty="0"/>
              <a:t> of space, disability, and intersectionality: Intersecting spatiality and arts-based visual methodologies. </a:t>
            </a:r>
            <a:r>
              <a:rPr lang="en-US" sz="1400" i="1" dirty="0"/>
              <a:t>Knowledge Cultures</a:t>
            </a:r>
            <a:r>
              <a:rPr lang="en-US" sz="1400" dirty="0"/>
              <a:t>, </a:t>
            </a:r>
            <a:r>
              <a:rPr lang="en-US" sz="1400" i="1" dirty="0"/>
              <a:t>5</a:t>
            </a:r>
            <a:r>
              <a:rPr lang="en-US" sz="1400" dirty="0"/>
              <a:t>(5), 43–68. https://</a:t>
            </a:r>
            <a:r>
              <a:rPr lang="en-US" sz="1400" dirty="0" err="1"/>
              <a:t>doi.org</a:t>
            </a:r>
            <a:r>
              <a:rPr lang="en-US" sz="1400" dirty="0"/>
              <a:t>/10.22381/KC5520174</a:t>
            </a:r>
          </a:p>
          <a:p>
            <a:pPr indent="-457200">
              <a:spcAft>
                <a:spcPts val="1200"/>
              </a:spcAft>
            </a:pPr>
            <a:r>
              <a:rPr lang="en-US" sz="1400" dirty="0"/>
              <a:t>Pearson, H., &amp; Samura, M. (2017). Using a spatial lens to examine disability as diversity on college campuses. </a:t>
            </a:r>
            <a:r>
              <a:rPr lang="en-US" sz="1400" i="1" dirty="0"/>
              <a:t>Disability as Diversity in Higher Education: Policies and Practices to Enhance Student Success</a:t>
            </a:r>
            <a:r>
              <a:rPr lang="en-US" sz="1400" dirty="0"/>
              <a:t>, 89–103. https://</a:t>
            </a:r>
            <a:r>
              <a:rPr lang="en-US" sz="1400" dirty="0" err="1"/>
              <a:t>doi.org</a:t>
            </a:r>
            <a:r>
              <a:rPr lang="en-US" sz="1400" dirty="0"/>
              <a:t>/10.4324/9781315644004</a:t>
            </a:r>
          </a:p>
          <a:p>
            <a:pPr indent="-457200">
              <a:spcAft>
                <a:spcPts val="1200"/>
              </a:spcAft>
            </a:pPr>
            <a:r>
              <a:rPr lang="en-US" sz="1400" dirty="0"/>
              <a:t>Peña, E. V., Stapleton, L. D., &amp; Schaffer, L. M. (2016). Critical perspectives on disability identity. </a:t>
            </a:r>
            <a:r>
              <a:rPr lang="en-US" sz="1400" i="1" dirty="0"/>
              <a:t>New Directions for Student Services</a:t>
            </a:r>
            <a:r>
              <a:rPr lang="en-US" sz="1400" dirty="0"/>
              <a:t>, </a:t>
            </a:r>
            <a:r>
              <a:rPr lang="en-US" sz="1400" i="1" dirty="0"/>
              <a:t>154</a:t>
            </a:r>
            <a:r>
              <a:rPr lang="en-US" sz="1400" dirty="0"/>
              <a:t>, 85–96. </a:t>
            </a:r>
            <a:r>
              <a:rPr lang="en-US" sz="1400" dirty="0">
                <a:hlinkClick r:id="rId3"/>
              </a:rPr>
              <a:t>https://doi.org/10.1002/ss.20177</a:t>
            </a:r>
            <a:endParaRPr lang="en-US" sz="1400" dirty="0"/>
          </a:p>
          <a:p>
            <a:pPr indent="-457200">
              <a:lnSpc>
                <a:spcPct val="108000"/>
              </a:lnSpc>
              <a:spcAft>
                <a:spcPts val="1200"/>
              </a:spcAft>
              <a:buSzPct val="100000"/>
            </a:pPr>
            <a:r>
              <a:rPr lang="en-US" sz="1400" dirty="0"/>
              <a:t>Ramirez-Stapleton, L. D., Torres, L. E., </a:t>
            </a:r>
            <a:r>
              <a:rPr lang="en-US" sz="1400" dirty="0" err="1"/>
              <a:t>Acha</a:t>
            </a:r>
            <a:r>
              <a:rPr lang="en-US" sz="1400" dirty="0"/>
              <a:t>, A., &amp; </a:t>
            </a:r>
            <a:r>
              <a:rPr lang="en-US" sz="1400" dirty="0" err="1"/>
              <a:t>Mchenry</a:t>
            </a:r>
            <a:r>
              <a:rPr lang="en-US" sz="1400" dirty="0"/>
              <a:t>, A. (2020). Disability justice, race, and education. </a:t>
            </a:r>
            <a:r>
              <a:rPr lang="en-US" sz="1400" i="1" dirty="0"/>
              <a:t>Journal Committed to Social Change on Race and Ethnicity</a:t>
            </a:r>
            <a:r>
              <a:rPr lang="en-US" sz="1400" dirty="0"/>
              <a:t>, </a:t>
            </a:r>
            <a:r>
              <a:rPr lang="en-US" sz="1400" i="1" dirty="0"/>
              <a:t>6</a:t>
            </a:r>
            <a:r>
              <a:rPr lang="en-US" sz="1400" dirty="0"/>
              <a:t>(1), 29. https://</a:t>
            </a:r>
            <a:r>
              <a:rPr lang="en-US" sz="1400" dirty="0" err="1"/>
              <a:t>adapt.org</a:t>
            </a:r>
            <a:endParaRPr lang="en-US" sz="1400" dirty="0"/>
          </a:p>
          <a:p>
            <a:pPr indent="-457200">
              <a:spcAft>
                <a:spcPts val="1200"/>
              </a:spcAft>
            </a:pPr>
            <a:r>
              <a:rPr lang="en-US" sz="1400" dirty="0"/>
              <a:t>Ressa, T. W., &amp; Danforth, S. (2023). Disability, Race, and Origin Intersectionality in the Doctoral Program: Ableism in Higher Education. </a:t>
            </a:r>
            <a:r>
              <a:rPr lang="en-US" sz="1400" i="1" dirty="0"/>
              <a:t>Scandinavian Journal of Disability Research</a:t>
            </a:r>
            <a:r>
              <a:rPr lang="en-US" sz="1400" dirty="0"/>
              <a:t>, </a:t>
            </a:r>
            <a:r>
              <a:rPr lang="en-US" sz="1400" i="1" dirty="0"/>
              <a:t>25</a:t>
            </a:r>
            <a:r>
              <a:rPr lang="en-US" sz="1400" dirty="0"/>
              <a:t>(1), 147–159. https://</a:t>
            </a:r>
            <a:r>
              <a:rPr lang="en-US" sz="1400" dirty="0" err="1"/>
              <a:t>doi.org</a:t>
            </a:r>
            <a:r>
              <a:rPr lang="en-US" sz="1400" dirty="0"/>
              <a:t>/10.16993/sjdr.911</a:t>
            </a:r>
          </a:p>
          <a:p>
            <a:pPr indent="-457200">
              <a:spcAft>
                <a:spcPts val="1200"/>
              </a:spcAft>
            </a:pPr>
            <a:r>
              <a:rPr lang="en-US" sz="1400" dirty="0"/>
              <a:t>Seidman, I. (2019b). </a:t>
            </a:r>
            <a:r>
              <a:rPr lang="en-US" sz="1400" i="1" dirty="0"/>
              <a:t>Interviewing as qualitative research: A guide for researchers in education and the social sciences</a:t>
            </a:r>
            <a:r>
              <a:rPr lang="en-US" sz="1400" dirty="0"/>
              <a:t> (5th ed.). Teachers College Press.</a:t>
            </a:r>
          </a:p>
          <a:p>
            <a:pPr indent="-457200">
              <a:spcAft>
                <a:spcPts val="1200"/>
              </a:spcAft>
            </a:pPr>
            <a:endParaRPr lang="en-US" sz="1400" dirty="0"/>
          </a:p>
        </p:txBody>
      </p:sp>
    </p:spTree>
    <p:extLst>
      <p:ext uri="{BB962C8B-B14F-4D97-AF65-F5344CB8AC3E}">
        <p14:creationId xmlns:p14="http://schemas.microsoft.com/office/powerpoint/2010/main" val="1710879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DisCrit</a:t>
            </a:r>
            <a:endParaRPr lang="en-US" sz="900" dirty="0"/>
          </a:p>
        </p:txBody>
      </p:sp>
      <p:sp>
        <p:nvSpPr>
          <p:cNvPr id="3" name="Text 1"/>
          <p:cNvSpPr/>
          <p:nvPr/>
        </p:nvSpPr>
        <p:spPr>
          <a:xfrm>
            <a:off x="822960" y="1371600"/>
            <a:ext cx="10515600" cy="914400"/>
          </a:xfrm>
          <a:prstGeom prst="rect">
            <a:avLst/>
          </a:prstGeom>
          <a:noFill/>
          <a:ln/>
        </p:spPr>
        <p:txBody>
          <a:bodyPr wrap="square" rtlCol="0" anchor="ctr"/>
          <a:lstStyle/>
          <a:p>
            <a:pPr marL="0" indent="0">
              <a:buNone/>
            </a:pPr>
            <a:r>
              <a:rPr lang="en-US" sz="4800" b="1" dirty="0">
                <a:solidFill>
                  <a:srgbClr val="20242E"/>
                </a:solidFill>
                <a:latin typeface="Arial" pitchFamily="34" charset="0"/>
                <a:ea typeface="Arial" pitchFamily="34" charset="-122"/>
                <a:cs typeface="Arial" pitchFamily="34" charset="-120"/>
              </a:rPr>
              <a:t>DisCrit</a:t>
            </a:r>
            <a:endParaRPr lang="en-US" sz="4800" dirty="0"/>
          </a:p>
        </p:txBody>
      </p:sp>
      <p:sp>
        <p:nvSpPr>
          <p:cNvPr id="4" name="Text 2"/>
          <p:cNvSpPr/>
          <p:nvPr/>
        </p:nvSpPr>
        <p:spPr>
          <a:xfrm>
            <a:off x="841248" y="2377440"/>
            <a:ext cx="10424160" cy="731520"/>
          </a:xfrm>
          <a:prstGeom prst="rect">
            <a:avLst/>
          </a:prstGeom>
          <a:noFill/>
          <a:ln/>
        </p:spPr>
        <p:txBody>
          <a:bodyPr wrap="square" rtlCol="0" anchor="ctr"/>
          <a:lstStyle/>
          <a:p>
            <a:pPr marL="0" indent="0">
              <a:buNone/>
            </a:pPr>
            <a:r>
              <a:rPr lang="en-US" sz="3200" b="1" dirty="0">
                <a:solidFill>
                  <a:srgbClr val="6E3FA3"/>
                </a:solidFill>
                <a:latin typeface="Arial" pitchFamily="34" charset="0"/>
                <a:ea typeface="Arial" pitchFamily="34" charset="-122"/>
                <a:cs typeface="Arial" pitchFamily="34" charset="-120"/>
              </a:rPr>
              <a:t>Disability Critical Race Theory</a:t>
            </a:r>
            <a:endParaRPr lang="en-US" sz="3200" dirty="0"/>
          </a:p>
        </p:txBody>
      </p:sp>
      <p:sp>
        <p:nvSpPr>
          <p:cNvPr id="5" name="Text 3"/>
          <p:cNvSpPr/>
          <p:nvPr/>
        </p:nvSpPr>
        <p:spPr>
          <a:xfrm>
            <a:off x="841248" y="3383280"/>
            <a:ext cx="9875520" cy="1463040"/>
          </a:xfrm>
          <a:prstGeom prst="rect">
            <a:avLst/>
          </a:prstGeom>
          <a:noFill/>
          <a:ln/>
        </p:spPr>
        <p:txBody>
          <a:bodyPr wrap="square" rtlCol="0" anchor="ctr"/>
          <a:lstStyle/>
          <a:p>
            <a:pPr marL="0" indent="0">
              <a:lnSpc>
                <a:spcPct val="130000"/>
              </a:lnSpc>
              <a:buNone/>
            </a:pPr>
            <a:r>
              <a:rPr lang="en-US" sz="2400" dirty="0">
                <a:solidFill>
                  <a:srgbClr val="5C6473"/>
                </a:solidFill>
                <a:latin typeface="Arial" pitchFamily="34" charset="0"/>
                <a:ea typeface="Arial" pitchFamily="34" charset="-122"/>
                <a:cs typeface="Arial" pitchFamily="34" charset="-120"/>
              </a:rPr>
              <a:t>Racism and ableism are interconnected, mutually constitutive forces — circulating in tandem, often in neutralized and invisible ways, to uphold notions of normalcy and marginalize Dis/abled Students of Color.</a:t>
            </a:r>
            <a:endParaRPr lang="en-US" sz="2400" dirty="0"/>
          </a:p>
        </p:txBody>
      </p:sp>
      <p:sp>
        <p:nvSpPr>
          <p:cNvPr id="6" name="Text 4"/>
          <p:cNvSpPr/>
          <p:nvPr/>
        </p:nvSpPr>
        <p:spPr>
          <a:xfrm>
            <a:off x="841248" y="6035040"/>
            <a:ext cx="7315200" cy="365760"/>
          </a:xfrm>
          <a:prstGeom prst="rect">
            <a:avLst/>
          </a:prstGeom>
          <a:noFill/>
          <a:ln/>
        </p:spPr>
        <p:txBody>
          <a:bodyPr wrap="square" rtlCol="0" anchor="ctr"/>
          <a:lstStyle/>
          <a:p>
            <a:pPr marL="0" indent="0">
              <a:buNone/>
            </a:pPr>
            <a:r>
              <a:rPr lang="en-US" i="1" dirty="0">
                <a:solidFill>
                  <a:srgbClr val="5C6473"/>
                </a:solidFill>
                <a:latin typeface="Arial" pitchFamily="34" charset="0"/>
                <a:ea typeface="Arial" pitchFamily="34" charset="-122"/>
                <a:cs typeface="Arial" pitchFamily="34" charset="-120"/>
              </a:rPr>
              <a:t>See Annamma, Connor, &amp; Ferri, 2013</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a:extLst>
            <a:ext uri="{FF2B5EF4-FFF2-40B4-BE49-F238E27FC236}">
              <a16:creationId xmlns:a16="http://schemas.microsoft.com/office/drawing/2014/main" id="{D45BB448-57D1-4751-1626-6E5C76C5FA7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2895BDA-78B3-ED3C-B2CC-9D9D8B391D3E}"/>
              </a:ext>
              <a:ext uri="{C183D7F6-B498-43B3-948B-1728B52AA6E4}">
                <adec:decorative xmlns:adec="http://schemas.microsoft.com/office/drawing/2017/decorative" val="1"/>
              </a:ext>
            </a:extLst>
          </p:cNvPr>
          <p:cNvSpPr/>
          <p:nvPr/>
        </p:nvSpPr>
        <p:spPr>
          <a:xfrm>
            <a:off x="609600" y="1371599"/>
            <a:ext cx="10972800" cy="53250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1">
            <a:extLst>
              <a:ext uri="{FF2B5EF4-FFF2-40B4-BE49-F238E27FC236}">
                <a16:creationId xmlns:a16="http://schemas.microsoft.com/office/drawing/2014/main" id="{9BC80578-2115-94FD-EF92-64A2AA52ED50}"/>
              </a:ext>
            </a:extLst>
          </p:cNvPr>
          <p:cNvSpPr>
            <a:spLocks noGrp="1"/>
          </p:cNvSpPr>
          <p:nvPr>
            <p:ph type="title" idx="4294967295"/>
          </p:nvPr>
        </p:nvSpPr>
        <p:spPr>
          <a:xfrm>
            <a:off x="640080" y="457200"/>
            <a:ext cx="10881360" cy="6400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6E3FA3"/>
                </a:solidFill>
                <a:effectLst/>
                <a:uLnTx/>
                <a:uFillTx/>
                <a:latin typeface="Arial" pitchFamily="34" charset="0"/>
                <a:ea typeface="Arial" pitchFamily="34" charset="-122"/>
                <a:cs typeface="Arial" pitchFamily="34" charset="-120"/>
              </a:rPr>
              <a:t>Selected References</a:t>
            </a: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 2">
            <a:extLst>
              <a:ext uri="{FF2B5EF4-FFF2-40B4-BE49-F238E27FC236}">
                <a16:creationId xmlns:a16="http://schemas.microsoft.com/office/drawing/2014/main" id="{19C7CEF6-7FC2-3F85-E619-AE67BD3EF0D0}"/>
              </a:ext>
            </a:extLst>
          </p:cNvPr>
          <p:cNvSpPr/>
          <p:nvPr/>
        </p:nvSpPr>
        <p:spPr>
          <a:xfrm>
            <a:off x="731520" y="1480932"/>
            <a:ext cx="10698480" cy="5120640"/>
          </a:xfrm>
          <a:prstGeom prst="rect">
            <a:avLst/>
          </a:prstGeom>
          <a:noFill/>
          <a:ln/>
        </p:spPr>
        <p:txBody>
          <a:bodyPr wrap="square" rtlCol="0" anchor="t"/>
          <a:lstStyle/>
          <a:p>
            <a:pPr indent="-457200">
              <a:spcAft>
                <a:spcPts val="1200"/>
              </a:spcAft>
            </a:pPr>
            <a:r>
              <a:rPr lang="en-US" sz="1400" dirty="0" err="1"/>
              <a:t>Shallish</a:t>
            </a:r>
            <a:r>
              <a:rPr lang="en-US" sz="1400" dirty="0"/>
              <a:t>, L. (2020). “I have to be Black before I am disabled”: Understanding agency, positionality, and recognition in higher education. In L. Ware (Ed.), </a:t>
            </a:r>
            <a:r>
              <a:rPr lang="en-US" sz="1400" i="1" dirty="0"/>
              <a:t>Critical Readings in Interdisciplinary Disability Studies</a:t>
            </a:r>
            <a:r>
              <a:rPr lang="en-US" sz="1400" dirty="0"/>
              <a:t> (pp. 171–179). Springer. https://</a:t>
            </a:r>
            <a:r>
              <a:rPr lang="en-US" sz="1400" dirty="0" err="1"/>
              <a:t>doi.org</a:t>
            </a:r>
            <a:r>
              <a:rPr lang="en-US" sz="1400" dirty="0"/>
              <a:t>/10.1007/978-3-030-35309-4_14</a:t>
            </a:r>
          </a:p>
          <a:p>
            <a:pPr indent="-457200">
              <a:spcAft>
                <a:spcPts val="1200"/>
              </a:spcAft>
            </a:pPr>
            <a:r>
              <a:rPr lang="en-US" sz="1400" dirty="0" err="1"/>
              <a:t>Shallish</a:t>
            </a:r>
            <a:r>
              <a:rPr lang="en-US" sz="1400" dirty="0"/>
              <a:t>, L. E., Smith, M. D., &amp; Taylor, A. (2022). Collusive symbiosis: Notes on disability as white property in higher education. In S. Annamma, B. A. Ferri, &amp; D. J. Connor (Eds.), </a:t>
            </a:r>
            <a:r>
              <a:rPr lang="en-US" sz="1400" i="1" dirty="0" err="1"/>
              <a:t>DisCrit</a:t>
            </a:r>
            <a:r>
              <a:rPr lang="en-US" sz="1400" i="1" dirty="0"/>
              <a:t> expanded: Reverberations, ruptures, and </a:t>
            </a:r>
            <a:r>
              <a:rPr lang="en-US" sz="1400" i="1" dirty="0" err="1"/>
              <a:t>inquirie</a:t>
            </a:r>
            <a:r>
              <a:rPr lang="en-US" sz="1400" dirty="0"/>
              <a:t> (pp. 31–44). Teachers College Record.</a:t>
            </a:r>
          </a:p>
          <a:p>
            <a:pPr indent="-457200">
              <a:spcAft>
                <a:spcPts val="1200"/>
              </a:spcAft>
            </a:pPr>
            <a:r>
              <a:rPr lang="en-US" sz="1400" dirty="0"/>
              <a:t>Sins Invalid. (2019). </a:t>
            </a:r>
            <a:r>
              <a:rPr lang="en-US" sz="1400" i="1" dirty="0"/>
              <a:t>Skin, tooth, and bone: The basis of movement is our people.</a:t>
            </a:r>
            <a:r>
              <a:rPr lang="en-US" sz="1400" dirty="0"/>
              <a:t> (2nd ed.).</a:t>
            </a:r>
          </a:p>
          <a:p>
            <a:pPr indent="-457200">
              <a:spcAft>
                <a:spcPts val="1200"/>
              </a:spcAft>
            </a:pPr>
            <a:r>
              <a:rPr lang="en-US" sz="1400" dirty="0"/>
              <a:t>Solorzano, D. G., &amp; </a:t>
            </a:r>
            <a:r>
              <a:rPr lang="en-US" sz="1400" dirty="0" err="1"/>
              <a:t>Yosso</a:t>
            </a:r>
            <a:r>
              <a:rPr lang="en-US" sz="1400" dirty="0"/>
              <a:t>, T. J. (2001). Critical race and </a:t>
            </a:r>
            <a:r>
              <a:rPr lang="en-US" sz="1400" dirty="0" err="1"/>
              <a:t>LatCrit</a:t>
            </a:r>
            <a:r>
              <a:rPr lang="en-US" sz="1400" dirty="0"/>
              <a:t> theory and method: Counter-storytelling? </a:t>
            </a:r>
            <a:r>
              <a:rPr lang="en-US" sz="1400" i="1" dirty="0"/>
              <a:t>International Journal of Qualitative Studies in Education</a:t>
            </a:r>
            <a:r>
              <a:rPr lang="en-US" sz="1400" dirty="0"/>
              <a:t>, </a:t>
            </a:r>
            <a:r>
              <a:rPr lang="en-US" sz="1400" i="1" dirty="0"/>
              <a:t>14</a:t>
            </a:r>
            <a:r>
              <a:rPr lang="en-US" sz="1400" dirty="0"/>
              <a:t>(4), 471–495. https://</a:t>
            </a:r>
            <a:r>
              <a:rPr lang="en-US" sz="1400" dirty="0" err="1"/>
              <a:t>doi.org</a:t>
            </a:r>
            <a:r>
              <a:rPr lang="en-US" sz="1400" dirty="0"/>
              <a:t>/10.1080/09518390110063365</a:t>
            </a:r>
          </a:p>
          <a:p>
            <a:pPr indent="-457200">
              <a:spcAft>
                <a:spcPts val="1200"/>
              </a:spcAft>
            </a:pPr>
            <a:r>
              <a:rPr lang="en-US" sz="1400" dirty="0"/>
              <a:t>Stapleton, L. (2015). When being deaf is centered: d/Deaf women of color’s experiences with racial/ethnic and d/Deaf identities in college. </a:t>
            </a:r>
            <a:r>
              <a:rPr lang="en-US" sz="1400" i="1" dirty="0"/>
              <a:t>Journal of College Student Development</a:t>
            </a:r>
            <a:r>
              <a:rPr lang="en-US" sz="1400" dirty="0"/>
              <a:t>, </a:t>
            </a:r>
            <a:r>
              <a:rPr lang="en-US" sz="1400" i="1" dirty="0"/>
              <a:t>56</a:t>
            </a:r>
            <a:r>
              <a:rPr lang="en-US" sz="1400" dirty="0"/>
              <a:t>(6), 570–586.</a:t>
            </a:r>
          </a:p>
          <a:p>
            <a:pPr indent="-457200">
              <a:spcAft>
                <a:spcPts val="1200"/>
              </a:spcAft>
            </a:pPr>
            <a:r>
              <a:rPr lang="en-US" sz="1400" dirty="0"/>
              <a:t>Stapleton, L., &amp; Croom, N. (2017). Narratives of black d/deaf college alum: Reflecting on intersecting microaggressions in college. </a:t>
            </a:r>
            <a:r>
              <a:rPr lang="en-US" sz="1400" i="1" dirty="0"/>
              <a:t>Journal of Student Affairs Research and Practice</a:t>
            </a:r>
            <a:r>
              <a:rPr lang="en-US" sz="1400" dirty="0"/>
              <a:t>, </a:t>
            </a:r>
            <a:r>
              <a:rPr lang="en-US" sz="1400" i="1" dirty="0"/>
              <a:t>54</a:t>
            </a:r>
            <a:r>
              <a:rPr lang="en-US" sz="1400" dirty="0"/>
              <a:t>(1), 15–27. https://</a:t>
            </a:r>
            <a:r>
              <a:rPr lang="en-US" sz="1400" dirty="0" err="1"/>
              <a:t>doi.org</a:t>
            </a:r>
            <a:r>
              <a:rPr lang="en-US" sz="1400" dirty="0"/>
              <a:t>/10.1080/19496591.2016.1204308</a:t>
            </a:r>
          </a:p>
          <a:p>
            <a:pPr indent="-457200">
              <a:lnSpc>
                <a:spcPct val="108000"/>
              </a:lnSpc>
              <a:spcAft>
                <a:spcPts val="1200"/>
              </a:spcAft>
              <a:buSzPct val="100000"/>
            </a:pPr>
            <a:r>
              <a:rPr lang="en-US" sz="1400" dirty="0"/>
              <a:t>Stienstra, D., &amp; Nyerere, L. (2016). Race, ethnicity and disability: Charting complex and intersectional terrains. In </a:t>
            </a:r>
            <a:r>
              <a:rPr lang="en-US" sz="1400" i="1" dirty="0"/>
              <a:t>Disability in the Global South</a:t>
            </a:r>
            <a:r>
              <a:rPr lang="en-US" sz="1400" dirty="0"/>
              <a:t> (pp. 255–268). https://</a:t>
            </a:r>
            <a:r>
              <a:rPr lang="en-US" sz="1400" dirty="0" err="1"/>
              <a:t>doi.org</a:t>
            </a:r>
            <a:r>
              <a:rPr lang="en-US" sz="1400" dirty="0"/>
              <a:t>/10.1007/978-3-319-42488-0</a:t>
            </a:r>
          </a:p>
          <a:p>
            <a:pPr indent="-457200">
              <a:lnSpc>
                <a:spcPct val="108000"/>
              </a:lnSpc>
              <a:spcAft>
                <a:spcPts val="1200"/>
              </a:spcAft>
              <a:buSzPct val="100000"/>
            </a:pPr>
            <a:r>
              <a:rPr lang="en-US" sz="1400" dirty="0"/>
              <a:t>Vaccaro, A., &amp; Kimball, E. (2016). “It’s a very deep, layered topic”: Student affairs professionals on the marginality and intersectionality of disability. In E. Kim &amp; K. C. Aquino (Eds.), </a:t>
            </a:r>
            <a:r>
              <a:rPr lang="en-US" sz="1400" i="1" dirty="0"/>
              <a:t>Disability as diversity in higher education: Policies and practices to enhance student success</a:t>
            </a:r>
            <a:r>
              <a:rPr lang="en-US" sz="1400" dirty="0"/>
              <a:t> (pp. 138–152). Routledge.</a:t>
            </a:r>
          </a:p>
          <a:p>
            <a:pPr indent="-457200">
              <a:spcAft>
                <a:spcPts val="1200"/>
              </a:spcAft>
            </a:pPr>
            <a:r>
              <a:rPr lang="en-US" sz="1400" dirty="0"/>
              <a:t>Vaccaro, A., Moore, A., Kimball, E., Troiano, P. F., &amp; Newman, B. M. (2019). “Not </a:t>
            </a:r>
            <a:r>
              <a:rPr lang="en-US" sz="1400" dirty="0" err="1"/>
              <a:t>gonna</a:t>
            </a:r>
            <a:r>
              <a:rPr lang="en-US" sz="1400" dirty="0"/>
              <a:t> hold me back”: Coping and resilience in students with disabilities. </a:t>
            </a:r>
            <a:r>
              <a:rPr lang="en-US" sz="1400" i="1" dirty="0"/>
              <a:t>Journal of Student Affairs Research and Practice</a:t>
            </a:r>
            <a:r>
              <a:rPr lang="en-US" sz="1400" dirty="0"/>
              <a:t>, </a:t>
            </a:r>
            <a:r>
              <a:rPr lang="en-US" sz="1400" i="1" dirty="0"/>
              <a:t>56</a:t>
            </a:r>
            <a:r>
              <a:rPr lang="en-US" sz="1400" dirty="0"/>
              <a:t>(2), 181–193. https://</a:t>
            </a:r>
            <a:r>
              <a:rPr lang="en-US" sz="1400" dirty="0" err="1"/>
              <a:t>doi.org</a:t>
            </a:r>
            <a:r>
              <a:rPr lang="en-US" sz="1400" dirty="0"/>
              <a:t>/10.1080/19496591.2018.1506793</a:t>
            </a:r>
          </a:p>
          <a:p>
            <a:pPr indent="-457200">
              <a:spcAft>
                <a:spcPts val="1200"/>
              </a:spcAft>
            </a:pPr>
            <a:endParaRPr lang="en-US" sz="1400" dirty="0"/>
          </a:p>
        </p:txBody>
      </p:sp>
    </p:spTree>
    <p:extLst>
      <p:ext uri="{BB962C8B-B14F-4D97-AF65-F5344CB8AC3E}">
        <p14:creationId xmlns:p14="http://schemas.microsoft.com/office/powerpoint/2010/main" val="24829918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5A9D4-14E7-7840-A70B-4DA0C488E305}"/>
              </a:ext>
            </a:extLst>
          </p:cNvPr>
          <p:cNvSpPr>
            <a:spLocks noGrp="1"/>
          </p:cNvSpPr>
          <p:nvPr>
            <p:ph type="title"/>
          </p:nvPr>
        </p:nvSpPr>
        <p:spPr>
          <a:xfrm>
            <a:off x="838200" y="1047495"/>
            <a:ext cx="10515600" cy="2272638"/>
          </a:xfrm>
        </p:spPr>
        <p:txBody>
          <a:bodyPr>
            <a:normAutofit/>
          </a:bodyPr>
          <a:lstStyle/>
          <a:p>
            <a:pPr algn="ctr">
              <a:lnSpc>
                <a:spcPct val="100000"/>
              </a:lnSpc>
              <a:spcBef>
                <a:spcPts val="0"/>
              </a:spcBef>
              <a:spcAft>
                <a:spcPts val="2400"/>
              </a:spcAft>
            </a:pPr>
            <a:r>
              <a:rPr lang="en-US" sz="4400" dirty="0"/>
              <a:t>Thank you for attending!!</a:t>
            </a:r>
            <a:br>
              <a:rPr lang="en-US" sz="4400" dirty="0"/>
            </a:br>
            <a:r>
              <a:rPr lang="en-US" sz="4000" dirty="0">
                <a:solidFill>
                  <a:srgbClr val="C00000"/>
                </a:solidFill>
              </a:rPr>
              <a:t>Contact me with questions or comments.</a:t>
            </a:r>
          </a:p>
        </p:txBody>
      </p:sp>
      <p:sp>
        <p:nvSpPr>
          <p:cNvPr id="3" name="Content Placeholder 2">
            <a:extLst>
              <a:ext uri="{FF2B5EF4-FFF2-40B4-BE49-F238E27FC236}">
                <a16:creationId xmlns:a16="http://schemas.microsoft.com/office/drawing/2014/main" id="{E5EC4788-6864-9444-A82A-3CD6131DBECE}"/>
              </a:ext>
            </a:extLst>
          </p:cNvPr>
          <p:cNvSpPr>
            <a:spLocks noGrp="1"/>
          </p:cNvSpPr>
          <p:nvPr>
            <p:ph idx="1"/>
          </p:nvPr>
        </p:nvSpPr>
        <p:spPr>
          <a:xfrm>
            <a:off x="5036430" y="3045970"/>
            <a:ext cx="6083105" cy="3372415"/>
          </a:xfrm>
        </p:spPr>
        <p:txBody>
          <a:bodyPr>
            <a:normAutofit/>
          </a:bodyPr>
          <a:lstStyle/>
          <a:p>
            <a:pPr marL="0" indent="0" algn="ctr">
              <a:lnSpc>
                <a:spcPct val="100000"/>
              </a:lnSpc>
              <a:spcBef>
                <a:spcPts val="0"/>
              </a:spcBef>
              <a:spcAft>
                <a:spcPts val="2400"/>
              </a:spcAft>
              <a:buNone/>
            </a:pPr>
            <a:r>
              <a:rPr lang="en-US" sz="3600" dirty="0">
                <a:solidFill>
                  <a:srgbClr val="C00000"/>
                </a:solidFill>
              </a:rPr>
              <a:t>Jewls Griesmeyer-Krentz</a:t>
            </a:r>
          </a:p>
          <a:p>
            <a:pPr marL="0" indent="0" algn="ctr">
              <a:lnSpc>
                <a:spcPct val="100000"/>
              </a:lnSpc>
              <a:spcBef>
                <a:spcPts val="0"/>
              </a:spcBef>
              <a:spcAft>
                <a:spcPts val="2400"/>
              </a:spcAft>
              <a:buNone/>
            </a:pPr>
            <a:r>
              <a:rPr lang="en-US" dirty="0"/>
              <a:t>Pacific University</a:t>
            </a:r>
          </a:p>
          <a:p>
            <a:pPr marL="0" indent="0" algn="ctr">
              <a:lnSpc>
                <a:spcPct val="100000"/>
              </a:lnSpc>
              <a:spcBef>
                <a:spcPts val="0"/>
              </a:spcBef>
              <a:spcAft>
                <a:spcPts val="2400"/>
              </a:spcAft>
              <a:buNone/>
            </a:pPr>
            <a:r>
              <a:rPr lang="en-US" dirty="0"/>
              <a:t>Forest Grove, OR</a:t>
            </a:r>
          </a:p>
          <a:p>
            <a:pPr marL="0" indent="0" algn="ctr">
              <a:lnSpc>
                <a:spcPct val="100000"/>
              </a:lnSpc>
              <a:spcBef>
                <a:spcPts val="0"/>
              </a:spcBef>
              <a:spcAft>
                <a:spcPts val="2400"/>
              </a:spcAft>
              <a:buNone/>
            </a:pPr>
            <a:r>
              <a:rPr lang="en-US" sz="2400" dirty="0" err="1">
                <a:hlinkClick r:id="rId2"/>
              </a:rPr>
              <a:t>jewls@pacificu.edu</a:t>
            </a:r>
            <a:endParaRPr lang="en-US" sz="2400" dirty="0"/>
          </a:p>
        </p:txBody>
      </p:sp>
      <p:pic>
        <p:nvPicPr>
          <p:cNvPr id="5" name="Picture 4" descr="Jewls Griesmeyer-Krentz smiles wearing an orange shirt outdoors in front of salmon-colored roses. She has a medium complexion and medium length dark hair with dark blue highlights. She wears black glasses that have cream dots in the upper half and stripes across the bottom half. ">
            <a:extLst>
              <a:ext uri="{FF2B5EF4-FFF2-40B4-BE49-F238E27FC236}">
                <a16:creationId xmlns:a16="http://schemas.microsoft.com/office/drawing/2014/main" id="{459AB66C-E306-AE1D-8890-606DE96925CE}"/>
              </a:ext>
            </a:extLst>
          </p:cNvPr>
          <p:cNvPicPr>
            <a:picLocks noChangeAspect="1"/>
          </p:cNvPicPr>
          <p:nvPr/>
        </p:nvPicPr>
        <p:blipFill>
          <a:blip r:embed="rId3"/>
          <a:stretch>
            <a:fillRect/>
          </a:stretch>
        </p:blipFill>
        <p:spPr>
          <a:xfrm>
            <a:off x="1671318" y="3010644"/>
            <a:ext cx="3130847" cy="3133578"/>
          </a:xfrm>
          <a:prstGeom prst="rect">
            <a:avLst/>
          </a:prstGeom>
        </p:spPr>
      </p:pic>
    </p:spTree>
    <p:extLst>
      <p:ext uri="{BB962C8B-B14F-4D97-AF65-F5344CB8AC3E}">
        <p14:creationId xmlns:p14="http://schemas.microsoft.com/office/powerpoint/2010/main" val="37524452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5A9D4-14E7-7840-A70B-4DA0C488E305}"/>
              </a:ext>
            </a:extLst>
          </p:cNvPr>
          <p:cNvSpPr>
            <a:spLocks noGrp="1"/>
          </p:cNvSpPr>
          <p:nvPr>
            <p:ph type="title"/>
          </p:nvPr>
        </p:nvSpPr>
        <p:spPr/>
        <p:txBody>
          <a:bodyPr/>
          <a:lstStyle/>
          <a:p>
            <a:r>
              <a:rPr lang="en-US" dirty="0"/>
              <a:t>Session Evaluation</a:t>
            </a:r>
          </a:p>
        </p:txBody>
      </p:sp>
      <p:sp>
        <p:nvSpPr>
          <p:cNvPr id="3" name="Content Placeholder 2">
            <a:extLst>
              <a:ext uri="{FF2B5EF4-FFF2-40B4-BE49-F238E27FC236}">
                <a16:creationId xmlns:a16="http://schemas.microsoft.com/office/drawing/2014/main" id="{E5EC4788-6864-9444-A82A-3CD6131DBECE}"/>
              </a:ext>
            </a:extLst>
          </p:cNvPr>
          <p:cNvSpPr>
            <a:spLocks noGrp="1"/>
          </p:cNvSpPr>
          <p:nvPr>
            <p:ph idx="1"/>
          </p:nvPr>
        </p:nvSpPr>
        <p:spPr>
          <a:xfrm>
            <a:off x="838200" y="2880765"/>
            <a:ext cx="10515600" cy="3220781"/>
          </a:xfrm>
        </p:spPr>
        <p:txBody>
          <a:bodyPr>
            <a:normAutofit/>
          </a:bodyPr>
          <a:lstStyle/>
          <a:p>
            <a:pPr marL="0" indent="0">
              <a:lnSpc>
                <a:spcPct val="100000"/>
              </a:lnSpc>
              <a:spcBef>
                <a:spcPts val="0"/>
              </a:spcBef>
              <a:spcAft>
                <a:spcPts val="2400"/>
              </a:spcAft>
              <a:buNone/>
            </a:pPr>
            <a:r>
              <a:rPr lang="en-US" sz="4000" dirty="0">
                <a:hlinkClick r:id="rId2"/>
              </a:rPr>
              <a:t>tiny.cc/8zu1101</a:t>
            </a:r>
            <a:endParaRPr lang="en-US" sz="4000" dirty="0"/>
          </a:p>
          <a:p>
            <a:pPr marL="0" indent="0">
              <a:lnSpc>
                <a:spcPct val="100000"/>
              </a:lnSpc>
              <a:spcBef>
                <a:spcPts val="0"/>
              </a:spcBef>
              <a:spcAft>
                <a:spcPts val="2400"/>
              </a:spcAft>
              <a:buNone/>
            </a:pPr>
            <a:endParaRPr lang="en-US" dirty="0"/>
          </a:p>
          <a:p>
            <a:pPr marL="0" indent="0">
              <a:lnSpc>
                <a:spcPct val="100000"/>
              </a:lnSpc>
              <a:spcBef>
                <a:spcPts val="0"/>
              </a:spcBef>
              <a:spcAft>
                <a:spcPts val="2400"/>
              </a:spcAft>
              <a:buNone/>
            </a:pPr>
            <a:r>
              <a:rPr lang="en-US" dirty="0"/>
              <a:t>Thank you for attending!</a:t>
            </a:r>
          </a:p>
          <a:p>
            <a:pPr marL="0" indent="0">
              <a:lnSpc>
                <a:spcPct val="100000"/>
              </a:lnSpc>
              <a:spcBef>
                <a:spcPts val="0"/>
              </a:spcBef>
              <a:spcAft>
                <a:spcPts val="2400"/>
              </a:spcAft>
              <a:buNone/>
            </a:pPr>
            <a:r>
              <a:rPr lang="en-US" sz="3200" dirty="0"/>
              <a:t>Your feedback helps shape future programming.</a:t>
            </a:r>
          </a:p>
        </p:txBody>
      </p:sp>
      <p:pic>
        <p:nvPicPr>
          <p:cNvPr id="5" name="Picture 4" descr="QR code for Session Evaluation">
            <a:extLst>
              <a:ext uri="{FF2B5EF4-FFF2-40B4-BE49-F238E27FC236}">
                <a16:creationId xmlns:a16="http://schemas.microsoft.com/office/drawing/2014/main" id="{C691B18C-96CB-219D-AFD6-B1BA6C2B9783}"/>
              </a:ext>
            </a:extLst>
          </p:cNvPr>
          <p:cNvPicPr>
            <a:picLocks noChangeAspect="1"/>
          </p:cNvPicPr>
          <p:nvPr/>
        </p:nvPicPr>
        <p:blipFill>
          <a:blip r:embed="rId3"/>
          <a:stretch>
            <a:fillRect/>
          </a:stretch>
        </p:blipFill>
        <p:spPr>
          <a:xfrm>
            <a:off x="7015792" y="1075692"/>
            <a:ext cx="4474895" cy="4474895"/>
          </a:xfrm>
          <a:prstGeom prst="rect">
            <a:avLst/>
          </a:prstGeom>
        </p:spPr>
      </p:pic>
    </p:spTree>
    <p:extLst>
      <p:ext uri="{BB962C8B-B14F-4D97-AF65-F5344CB8AC3E}">
        <p14:creationId xmlns:p14="http://schemas.microsoft.com/office/powerpoint/2010/main" val="264048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274320" y="6967728"/>
            <a:ext cx="11612880" cy="320040"/>
          </a:xfrm>
          <a:prstGeom prst="rect">
            <a:avLst/>
          </a:prstGeom>
          <a:noFill/>
          <a:ln/>
        </p:spPr>
        <p:txBody>
          <a:bodyPr wrap="square" rtlCol="0"/>
          <a:lstStyle/>
          <a:p>
            <a:pPr marL="0" indent="0">
              <a:buNone/>
            </a:pPr>
            <a:r>
              <a:rPr lang="en-US" sz="900" dirty="0">
                <a:solidFill>
                  <a:srgbClr val="FBFAF6"/>
                </a:solidFill>
                <a:latin typeface="Arial" pitchFamily="34" charset="0"/>
                <a:ea typeface="Arial" pitchFamily="34" charset="-122"/>
                <a:cs typeface="Arial" pitchFamily="34" charset="-120"/>
              </a:rPr>
              <a:t>Translocationality</a:t>
            </a:r>
            <a:endParaRPr lang="en-US" sz="900" dirty="0"/>
          </a:p>
        </p:txBody>
      </p:sp>
      <p:sp>
        <p:nvSpPr>
          <p:cNvPr id="3" name="Text 1"/>
          <p:cNvSpPr/>
          <p:nvPr/>
        </p:nvSpPr>
        <p:spPr>
          <a:xfrm>
            <a:off x="822960" y="1371600"/>
            <a:ext cx="10515600" cy="914400"/>
          </a:xfrm>
          <a:prstGeom prst="rect">
            <a:avLst/>
          </a:prstGeom>
          <a:noFill/>
          <a:ln/>
        </p:spPr>
        <p:txBody>
          <a:bodyPr wrap="square" rtlCol="0" anchor="ctr"/>
          <a:lstStyle/>
          <a:p>
            <a:pPr marL="0" indent="0">
              <a:buNone/>
            </a:pPr>
            <a:r>
              <a:rPr lang="en-US" sz="4800" b="1" dirty="0" err="1">
                <a:solidFill>
                  <a:srgbClr val="20242E"/>
                </a:solidFill>
                <a:latin typeface="Arial" pitchFamily="34" charset="0"/>
                <a:ea typeface="Arial" pitchFamily="34" charset="-122"/>
                <a:cs typeface="Arial" pitchFamily="34" charset="-120"/>
              </a:rPr>
              <a:t>Translocationality</a:t>
            </a:r>
            <a:endParaRPr lang="en-US" sz="4800" dirty="0"/>
          </a:p>
        </p:txBody>
      </p:sp>
      <p:sp>
        <p:nvSpPr>
          <p:cNvPr id="4" name="Text 2"/>
          <p:cNvSpPr/>
          <p:nvPr/>
        </p:nvSpPr>
        <p:spPr>
          <a:xfrm>
            <a:off x="841248" y="2377440"/>
            <a:ext cx="10424160" cy="1051560"/>
          </a:xfrm>
          <a:prstGeom prst="rect">
            <a:avLst/>
          </a:prstGeom>
          <a:noFill/>
          <a:ln/>
        </p:spPr>
        <p:txBody>
          <a:bodyPr wrap="square" rtlCol="0" anchor="ctr"/>
          <a:lstStyle/>
          <a:p>
            <a:pPr marL="0" indent="0">
              <a:buNone/>
            </a:pPr>
            <a:r>
              <a:rPr lang="en-US" sz="3200" b="1" dirty="0">
                <a:solidFill>
                  <a:srgbClr val="6E3FA3"/>
                </a:solidFill>
                <a:latin typeface="Arial" pitchFamily="34" charset="0"/>
                <a:ea typeface="Arial" pitchFamily="34" charset="-122"/>
                <a:cs typeface="Arial" pitchFamily="34" charset="-120"/>
              </a:rPr>
              <a:t>Positionality is Relational and Situational Across Place and Time</a:t>
            </a:r>
            <a:endParaRPr lang="en-US" sz="3200" dirty="0"/>
          </a:p>
        </p:txBody>
      </p:sp>
      <p:sp>
        <p:nvSpPr>
          <p:cNvPr id="5" name="Text 3"/>
          <p:cNvSpPr/>
          <p:nvPr/>
        </p:nvSpPr>
        <p:spPr>
          <a:xfrm>
            <a:off x="841248" y="3383280"/>
            <a:ext cx="9875520" cy="1463040"/>
          </a:xfrm>
          <a:prstGeom prst="rect">
            <a:avLst/>
          </a:prstGeom>
          <a:noFill/>
          <a:ln/>
        </p:spPr>
        <p:txBody>
          <a:bodyPr wrap="square" rtlCol="0" anchor="ctr"/>
          <a:lstStyle/>
          <a:p>
            <a:pPr marL="0" indent="0">
              <a:lnSpc>
                <a:spcPct val="130000"/>
              </a:lnSpc>
              <a:buNone/>
            </a:pPr>
            <a:r>
              <a:rPr lang="en-US" sz="2400" dirty="0">
                <a:solidFill>
                  <a:srgbClr val="5C6473"/>
                </a:solidFill>
                <a:latin typeface="Arial" pitchFamily="34" charset="0"/>
                <a:ea typeface="Arial" pitchFamily="34" charset="-122"/>
                <a:cs typeface="Arial" pitchFamily="34" charset="-120"/>
              </a:rPr>
              <a:t>Intersectionality is more than a list of fixed identities — it is contextual.</a:t>
            </a:r>
            <a:endParaRPr lang="en-US" sz="2400" dirty="0"/>
          </a:p>
        </p:txBody>
      </p:sp>
      <p:sp>
        <p:nvSpPr>
          <p:cNvPr id="6" name="Text 4"/>
          <p:cNvSpPr/>
          <p:nvPr/>
        </p:nvSpPr>
        <p:spPr>
          <a:xfrm>
            <a:off x="841248" y="6035040"/>
            <a:ext cx="7315200" cy="365760"/>
          </a:xfrm>
          <a:prstGeom prst="rect">
            <a:avLst/>
          </a:prstGeom>
          <a:noFill/>
          <a:ln/>
        </p:spPr>
        <p:txBody>
          <a:bodyPr wrap="square" rtlCol="0" anchor="ctr"/>
          <a:lstStyle/>
          <a:p>
            <a:pPr marL="0" indent="0">
              <a:buNone/>
            </a:pPr>
            <a:r>
              <a:rPr lang="en-US" i="1" dirty="0">
                <a:solidFill>
                  <a:srgbClr val="5C6473"/>
                </a:solidFill>
                <a:latin typeface="Arial" pitchFamily="34" charset="0"/>
                <a:ea typeface="Arial" pitchFamily="34" charset="-122"/>
                <a:cs typeface="Arial" pitchFamily="34" charset="-120"/>
              </a:rPr>
              <a:t>See Anthias, 2013, 2022</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sp>
        <p:nvSpPr>
          <p:cNvPr id="3" name="Text 1"/>
          <p:cNvSpPr>
            <a:spLocks noGrp="1"/>
          </p:cNvSpPr>
          <p:nvPr>
            <p:ph type="title" idx="4294967295"/>
          </p:nvPr>
        </p:nvSpPr>
        <p:spPr>
          <a:xfrm>
            <a:off x="3106634" y="253495"/>
            <a:ext cx="6015789" cy="4612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2C2C5A"/>
                </a:solidFill>
                <a:effectLst/>
                <a:uLnTx/>
                <a:uFillTx/>
                <a:latin typeface="Arial" pitchFamily="34" charset="0"/>
                <a:ea typeface="Arial" pitchFamily="34" charset="-122"/>
                <a:cs typeface="Arial" pitchFamily="34" charset="-120"/>
              </a:rPr>
              <a:t>Translocationality</a:t>
            </a:r>
            <a:r>
              <a:rPr kumimoji="0" lang="en-US" sz="3200" b="1" i="0" u="none" strike="noStrike" kern="1200" cap="none" spc="0" normalizeH="0" baseline="0" noProof="0" dirty="0">
                <a:ln>
                  <a:noFill/>
                </a:ln>
                <a:solidFill>
                  <a:srgbClr val="2C2C5A"/>
                </a:solidFill>
                <a:effectLst/>
                <a:uLnTx/>
                <a:uFillTx/>
                <a:latin typeface="Arial" pitchFamily="34" charset="0"/>
                <a:ea typeface="Arial" pitchFamily="34" charset="-122"/>
                <a:cs typeface="Arial" pitchFamily="34" charset="-120"/>
              </a:rPr>
              <a:t> Diagram</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54" name="Group 53" descr="Diagram illustrating &quot;Translocality&quot; with overlapping circles representing social identities (gender, race &amp; ethnicity, class, migration status, ability, generation), and a flowchart linking the origin society (country of origin), host society (receiving society), and institution (disability services). Each location has an indicator or spectrum ranging from excluded to belonging. Orgin society is belonging, host society is excluded, The instituion is excluded.&#10;">
            <a:extLst>
              <a:ext uri="{FF2B5EF4-FFF2-40B4-BE49-F238E27FC236}">
                <a16:creationId xmlns:a16="http://schemas.microsoft.com/office/drawing/2014/main" id="{C5FDB750-B0CB-002F-DB65-0238B4B4F22E}"/>
              </a:ext>
            </a:extLst>
          </p:cNvPr>
          <p:cNvGrpSpPr/>
          <p:nvPr/>
        </p:nvGrpSpPr>
        <p:grpSpPr>
          <a:xfrm>
            <a:off x="807641" y="664500"/>
            <a:ext cx="10873819" cy="6083772"/>
            <a:chOff x="634867" y="712257"/>
            <a:chExt cx="10873819" cy="6083772"/>
          </a:xfrm>
        </p:grpSpPr>
        <p:sp>
          <p:nvSpPr>
            <p:cNvPr id="10" name="Text 8"/>
            <p:cNvSpPr/>
            <p:nvPr/>
          </p:nvSpPr>
          <p:spPr>
            <a:xfrm>
              <a:off x="5142248" y="712257"/>
              <a:ext cx="1804737" cy="280737"/>
            </a:xfrm>
            <a:prstGeom prst="rect">
              <a:avLst/>
            </a:prstGeom>
            <a:noFill/>
            <a:ln/>
          </p:spPr>
          <p:txBody>
            <a:bodyPr wrap="square" rtlCol="0" anchor="ctr"/>
            <a:lstStyle/>
            <a:p>
              <a:pPr marL="0" indent="0" algn="ctr">
                <a:buNone/>
              </a:pPr>
              <a:r>
                <a:rPr lang="en-US" sz="1600" b="1" dirty="0">
                  <a:solidFill>
                    <a:srgbClr val="0F766E"/>
                  </a:solidFill>
                  <a:latin typeface="Arial" pitchFamily="34" charset="0"/>
                  <a:ea typeface="Arial" pitchFamily="34" charset="-122"/>
                  <a:cs typeface="Arial" pitchFamily="34" charset="-120"/>
                </a:rPr>
                <a:t>Gender</a:t>
              </a:r>
              <a:endParaRPr lang="en-US" sz="1600" dirty="0"/>
            </a:p>
          </p:txBody>
        </p:sp>
        <p:sp>
          <p:nvSpPr>
            <p:cNvPr id="11" name="Text 9"/>
            <p:cNvSpPr/>
            <p:nvPr/>
          </p:nvSpPr>
          <p:spPr>
            <a:xfrm>
              <a:off x="7543822" y="1835755"/>
              <a:ext cx="2105526" cy="280737"/>
            </a:xfrm>
            <a:prstGeom prst="rect">
              <a:avLst/>
            </a:prstGeom>
            <a:noFill/>
            <a:ln/>
          </p:spPr>
          <p:txBody>
            <a:bodyPr wrap="square" rtlCol="0" anchor="ctr"/>
            <a:lstStyle/>
            <a:p>
              <a:pPr marL="0" indent="0" algn="l">
                <a:buNone/>
              </a:pPr>
              <a:r>
                <a:rPr lang="en-US" sz="1600" b="1" dirty="0">
                  <a:solidFill>
                    <a:srgbClr val="6D28D9"/>
                  </a:solidFill>
                  <a:latin typeface="Arial" pitchFamily="34" charset="0"/>
                  <a:ea typeface="Arial" pitchFamily="34" charset="-122"/>
                  <a:cs typeface="Arial" pitchFamily="34" charset="-120"/>
                </a:rPr>
                <a:t>Race &amp; ethnicity</a:t>
              </a:r>
              <a:endParaRPr lang="en-US" sz="1600" dirty="0"/>
            </a:p>
          </p:txBody>
        </p:sp>
        <p:sp>
          <p:nvSpPr>
            <p:cNvPr id="12" name="Text 10"/>
            <p:cNvSpPr/>
            <p:nvPr/>
          </p:nvSpPr>
          <p:spPr>
            <a:xfrm>
              <a:off x="7543822" y="2997869"/>
              <a:ext cx="2105526" cy="280737"/>
            </a:xfrm>
            <a:prstGeom prst="rect">
              <a:avLst/>
            </a:prstGeom>
            <a:noFill/>
            <a:ln/>
          </p:spPr>
          <p:txBody>
            <a:bodyPr wrap="square" rtlCol="0" anchor="ctr"/>
            <a:lstStyle/>
            <a:p>
              <a:pPr marL="0" indent="0" algn="l">
                <a:buNone/>
              </a:pPr>
              <a:r>
                <a:rPr lang="en-US" sz="1600" b="1" dirty="0">
                  <a:solidFill>
                    <a:srgbClr val="B45309"/>
                  </a:solidFill>
                  <a:latin typeface="Arial" pitchFamily="34" charset="0"/>
                  <a:ea typeface="Arial" pitchFamily="34" charset="-122"/>
                  <a:cs typeface="Arial" pitchFamily="34" charset="-120"/>
                </a:rPr>
                <a:t>Class</a:t>
              </a:r>
              <a:endParaRPr lang="en-US" sz="1600" dirty="0"/>
            </a:p>
          </p:txBody>
        </p:sp>
        <p:sp>
          <p:nvSpPr>
            <p:cNvPr id="13" name="Text 11"/>
            <p:cNvSpPr/>
            <p:nvPr/>
          </p:nvSpPr>
          <p:spPr>
            <a:xfrm>
              <a:off x="4941723" y="4210792"/>
              <a:ext cx="2205789" cy="280737"/>
            </a:xfrm>
            <a:prstGeom prst="rect">
              <a:avLst/>
            </a:prstGeom>
            <a:noFill/>
            <a:ln/>
          </p:spPr>
          <p:txBody>
            <a:bodyPr wrap="square" rtlCol="0" anchor="ctr"/>
            <a:lstStyle/>
            <a:p>
              <a:pPr marL="0" indent="0" algn="ctr">
                <a:buNone/>
              </a:pPr>
              <a:r>
                <a:rPr lang="en-US" sz="1600" b="1" dirty="0">
                  <a:solidFill>
                    <a:srgbClr val="BE123C"/>
                  </a:solidFill>
                  <a:latin typeface="Arial" pitchFamily="34" charset="0"/>
                  <a:ea typeface="Arial" pitchFamily="34" charset="-122"/>
                  <a:cs typeface="Arial" pitchFamily="34" charset="-120"/>
                </a:rPr>
                <a:t>Migration status</a:t>
              </a:r>
              <a:endParaRPr lang="en-US" sz="1600" dirty="0"/>
            </a:p>
          </p:txBody>
        </p:sp>
        <p:sp>
          <p:nvSpPr>
            <p:cNvPr id="14" name="Text 12"/>
            <p:cNvSpPr/>
            <p:nvPr/>
          </p:nvSpPr>
          <p:spPr>
            <a:xfrm>
              <a:off x="2364687" y="2997869"/>
              <a:ext cx="2105526" cy="280737"/>
            </a:xfrm>
            <a:prstGeom prst="rect">
              <a:avLst/>
            </a:prstGeom>
            <a:noFill/>
            <a:ln/>
          </p:spPr>
          <p:txBody>
            <a:bodyPr wrap="square" rtlCol="0" anchor="ctr"/>
            <a:lstStyle/>
            <a:p>
              <a:pPr marL="0" indent="0" algn="r">
                <a:buNone/>
              </a:pPr>
              <a:r>
                <a:rPr lang="en-US" sz="1600" b="1" dirty="0">
                  <a:solidFill>
                    <a:srgbClr val="1D4ED8"/>
                  </a:solidFill>
                  <a:latin typeface="Arial" pitchFamily="34" charset="0"/>
                  <a:ea typeface="Arial" pitchFamily="34" charset="-122"/>
                  <a:cs typeface="Arial" pitchFamily="34" charset="-120"/>
                </a:rPr>
                <a:t>Ability</a:t>
              </a:r>
              <a:endParaRPr lang="en-US" sz="1600" dirty="0"/>
            </a:p>
          </p:txBody>
        </p:sp>
        <p:sp>
          <p:nvSpPr>
            <p:cNvPr id="15" name="Text 13"/>
            <p:cNvSpPr/>
            <p:nvPr/>
          </p:nvSpPr>
          <p:spPr>
            <a:xfrm>
              <a:off x="2389462" y="1835754"/>
              <a:ext cx="2105526" cy="280737"/>
            </a:xfrm>
            <a:prstGeom prst="rect">
              <a:avLst/>
            </a:prstGeom>
            <a:noFill/>
            <a:ln/>
          </p:spPr>
          <p:txBody>
            <a:bodyPr wrap="square" rtlCol="0" anchor="ctr"/>
            <a:lstStyle/>
            <a:p>
              <a:pPr marL="0" indent="0" algn="r">
                <a:buNone/>
              </a:pPr>
              <a:r>
                <a:rPr lang="en-US" sz="1600" b="1" dirty="0">
                  <a:solidFill>
                    <a:srgbClr val="15803D"/>
                  </a:solidFill>
                  <a:latin typeface="Arial" pitchFamily="34" charset="0"/>
                  <a:ea typeface="Arial" pitchFamily="34" charset="-122"/>
                  <a:cs typeface="Arial" pitchFamily="34" charset="-120"/>
                </a:rPr>
                <a:t>Generation</a:t>
              </a:r>
              <a:endParaRPr lang="en-US" sz="1600" dirty="0"/>
            </a:p>
          </p:txBody>
        </p:sp>
        <p:grpSp>
          <p:nvGrpSpPr>
            <p:cNvPr id="46" name="Group 45">
              <a:extLst>
                <a:ext uri="{FF2B5EF4-FFF2-40B4-BE49-F238E27FC236}">
                  <a16:creationId xmlns:a16="http://schemas.microsoft.com/office/drawing/2014/main" id="{F68E3F0F-0B97-E251-5B18-377EBDD3CC38}"/>
                </a:ext>
              </a:extLst>
            </p:cNvPr>
            <p:cNvGrpSpPr/>
            <p:nvPr/>
          </p:nvGrpSpPr>
          <p:grpSpPr>
            <a:xfrm>
              <a:off x="4544025" y="1013046"/>
              <a:ext cx="2907752" cy="3112913"/>
              <a:chOff x="4521945" y="816443"/>
              <a:chExt cx="2907752" cy="3112913"/>
            </a:xfrm>
          </p:grpSpPr>
          <p:sp>
            <p:nvSpPr>
              <p:cNvPr id="4" name="Shape 2"/>
              <p:cNvSpPr>
                <a:spLocks noChangeAspect="1"/>
              </p:cNvSpPr>
              <p:nvPr/>
            </p:nvSpPr>
            <p:spPr>
              <a:xfrm>
                <a:off x="5332167" y="816443"/>
                <a:ext cx="1283369" cy="1283369"/>
              </a:xfrm>
              <a:prstGeom prst="ellipse">
                <a:avLst/>
              </a:prstGeom>
              <a:solidFill>
                <a:srgbClr val="14B8A6">
                  <a:alpha val="16000"/>
                </a:srgbClr>
              </a:solidFill>
              <a:ln w="20320">
                <a:solidFill>
                  <a:srgbClr val="0F766E"/>
                </a:solidFill>
                <a:prstDash val="solid"/>
              </a:ln>
            </p:spPr>
            <p:txBody>
              <a:bodyPr/>
              <a:lstStyle/>
              <a:p>
                <a:endParaRPr lang="en-US"/>
              </a:p>
            </p:txBody>
          </p:sp>
          <p:sp>
            <p:nvSpPr>
              <p:cNvPr id="5" name="Shape 3"/>
              <p:cNvSpPr>
                <a:spLocks noChangeAspect="1"/>
              </p:cNvSpPr>
              <p:nvPr/>
            </p:nvSpPr>
            <p:spPr>
              <a:xfrm>
                <a:off x="6146328" y="1249064"/>
                <a:ext cx="1283369" cy="1283369"/>
              </a:xfrm>
              <a:prstGeom prst="ellipse">
                <a:avLst/>
              </a:prstGeom>
              <a:solidFill>
                <a:srgbClr val="7C3AED">
                  <a:alpha val="16000"/>
                </a:srgbClr>
              </a:solidFill>
              <a:ln w="20320">
                <a:solidFill>
                  <a:srgbClr val="6D28D9"/>
                </a:solidFill>
                <a:prstDash val="solid"/>
              </a:ln>
            </p:spPr>
            <p:txBody>
              <a:bodyPr/>
              <a:lstStyle/>
              <a:p>
                <a:endParaRPr lang="en-US"/>
              </a:p>
            </p:txBody>
          </p:sp>
          <p:sp>
            <p:nvSpPr>
              <p:cNvPr id="6" name="Shape 4"/>
              <p:cNvSpPr>
                <a:spLocks noChangeAspect="1"/>
              </p:cNvSpPr>
              <p:nvPr/>
            </p:nvSpPr>
            <p:spPr>
              <a:xfrm>
                <a:off x="6054283" y="2115524"/>
                <a:ext cx="1283369" cy="1283369"/>
              </a:xfrm>
              <a:prstGeom prst="ellipse">
                <a:avLst/>
              </a:prstGeom>
              <a:solidFill>
                <a:srgbClr val="D97706">
                  <a:alpha val="16000"/>
                </a:srgbClr>
              </a:solidFill>
              <a:ln w="20320">
                <a:solidFill>
                  <a:srgbClr val="B45309"/>
                </a:solidFill>
                <a:prstDash val="solid"/>
              </a:ln>
            </p:spPr>
            <p:txBody>
              <a:bodyPr/>
              <a:lstStyle/>
              <a:p>
                <a:endParaRPr lang="en-US"/>
              </a:p>
            </p:txBody>
          </p:sp>
          <p:sp>
            <p:nvSpPr>
              <p:cNvPr id="7" name="Shape 5"/>
              <p:cNvSpPr>
                <a:spLocks noChangeAspect="1"/>
              </p:cNvSpPr>
              <p:nvPr/>
            </p:nvSpPr>
            <p:spPr>
              <a:xfrm>
                <a:off x="5316666" y="2645987"/>
                <a:ext cx="1283369" cy="1283369"/>
              </a:xfrm>
              <a:prstGeom prst="ellipse">
                <a:avLst/>
              </a:prstGeom>
              <a:solidFill>
                <a:srgbClr val="E11D48">
                  <a:alpha val="16000"/>
                </a:srgbClr>
              </a:solidFill>
              <a:ln w="20320">
                <a:solidFill>
                  <a:srgbClr val="BE123C"/>
                </a:solidFill>
                <a:prstDash val="solid"/>
              </a:ln>
            </p:spPr>
            <p:txBody>
              <a:bodyPr/>
              <a:lstStyle/>
              <a:p>
                <a:endParaRPr lang="en-US"/>
              </a:p>
            </p:txBody>
          </p:sp>
          <p:sp>
            <p:nvSpPr>
              <p:cNvPr id="8" name="Shape 6"/>
              <p:cNvSpPr>
                <a:spLocks noChangeAspect="1"/>
              </p:cNvSpPr>
              <p:nvPr/>
            </p:nvSpPr>
            <p:spPr>
              <a:xfrm>
                <a:off x="4521945" y="2157070"/>
                <a:ext cx="1283369" cy="1283369"/>
              </a:xfrm>
              <a:prstGeom prst="ellipse">
                <a:avLst/>
              </a:prstGeom>
              <a:solidFill>
                <a:srgbClr val="2563EB">
                  <a:alpha val="16000"/>
                </a:srgbClr>
              </a:solidFill>
              <a:ln w="20320">
                <a:solidFill>
                  <a:srgbClr val="1D4ED8"/>
                </a:solidFill>
                <a:prstDash val="solid"/>
              </a:ln>
            </p:spPr>
            <p:txBody>
              <a:bodyPr/>
              <a:lstStyle/>
              <a:p>
                <a:endParaRPr lang="en-US"/>
              </a:p>
            </p:txBody>
          </p:sp>
          <p:sp>
            <p:nvSpPr>
              <p:cNvPr id="9" name="Shape 7"/>
              <p:cNvSpPr>
                <a:spLocks noChangeAspect="1"/>
              </p:cNvSpPr>
              <p:nvPr/>
            </p:nvSpPr>
            <p:spPr>
              <a:xfrm>
                <a:off x="4564953" y="1263315"/>
                <a:ext cx="1283369" cy="1283369"/>
              </a:xfrm>
              <a:prstGeom prst="ellipse">
                <a:avLst/>
              </a:prstGeom>
              <a:solidFill>
                <a:srgbClr val="16A34A">
                  <a:alpha val="16000"/>
                </a:srgbClr>
              </a:solidFill>
              <a:ln w="20320">
                <a:solidFill>
                  <a:srgbClr val="15803D"/>
                </a:solidFill>
                <a:prstDash val="solid"/>
              </a:ln>
            </p:spPr>
            <p:txBody>
              <a:bodyPr/>
              <a:lstStyle/>
              <a:p>
                <a:endParaRPr lang="en-US"/>
              </a:p>
            </p:txBody>
          </p:sp>
          <p:sp>
            <p:nvSpPr>
              <p:cNvPr id="16" name="Shape 14"/>
              <p:cNvSpPr/>
              <p:nvPr/>
            </p:nvSpPr>
            <p:spPr>
              <a:xfrm>
                <a:off x="5809048" y="1915026"/>
                <a:ext cx="320842" cy="320842"/>
              </a:xfrm>
              <a:prstGeom prst="ellipse">
                <a:avLst/>
              </a:prstGeom>
              <a:solidFill>
                <a:srgbClr val="1F2937"/>
              </a:solidFill>
              <a:ln/>
            </p:spPr>
            <p:txBody>
              <a:bodyPr/>
              <a:lstStyle/>
              <a:p>
                <a:endParaRPr lang="en-US"/>
              </a:p>
            </p:txBody>
          </p:sp>
          <p:sp>
            <p:nvSpPr>
              <p:cNvPr id="17" name="Shape 15"/>
              <p:cNvSpPr/>
              <p:nvPr/>
            </p:nvSpPr>
            <p:spPr>
              <a:xfrm>
                <a:off x="5678706" y="2396289"/>
                <a:ext cx="581526" cy="340895"/>
              </a:xfrm>
              <a:prstGeom prst="roundRect">
                <a:avLst>
                  <a:gd name="adj" fmla="val 32188"/>
                </a:avLst>
              </a:prstGeom>
              <a:solidFill>
                <a:srgbClr val="1F2937"/>
              </a:solidFill>
              <a:ln/>
            </p:spPr>
            <p:txBody>
              <a:bodyPr/>
              <a:lstStyle/>
              <a:p>
                <a:endParaRPr lang="en-US"/>
              </a:p>
            </p:txBody>
          </p:sp>
        </p:grpSp>
        <p:sp>
          <p:nvSpPr>
            <p:cNvPr id="18" name="Text 16"/>
            <p:cNvSpPr/>
            <p:nvPr/>
          </p:nvSpPr>
          <p:spPr>
            <a:xfrm>
              <a:off x="3086581" y="4519614"/>
              <a:ext cx="6015789" cy="260684"/>
            </a:xfrm>
            <a:prstGeom prst="rect">
              <a:avLst/>
            </a:prstGeom>
            <a:noFill/>
            <a:ln/>
          </p:spPr>
          <p:txBody>
            <a:bodyPr wrap="square" rtlCol="0" anchor="ctr"/>
            <a:lstStyle/>
            <a:p>
              <a:pPr marL="0" indent="0" algn="ctr">
                <a:buNone/>
              </a:pPr>
              <a:r>
                <a:rPr lang="en-US" i="1" dirty="0">
                  <a:solidFill>
                    <a:srgbClr val="6B6B63"/>
                  </a:solidFill>
                  <a:latin typeface="Arial" pitchFamily="34" charset="0"/>
                  <a:ea typeface="Arial" pitchFamily="34" charset="-122"/>
                  <a:cs typeface="Arial" pitchFamily="34" charset="-120"/>
                </a:rPr>
                <a:t>Multiple, intersecting social locations</a:t>
              </a:r>
              <a:endParaRPr lang="en-US" dirty="0"/>
            </a:p>
          </p:txBody>
        </p:sp>
        <p:grpSp>
          <p:nvGrpSpPr>
            <p:cNvPr id="51" name="Group 50">
              <a:extLst>
                <a:ext uri="{FF2B5EF4-FFF2-40B4-BE49-F238E27FC236}">
                  <a16:creationId xmlns:a16="http://schemas.microsoft.com/office/drawing/2014/main" id="{BC4B00B0-42B4-824F-0D93-A281DF61FC1E}"/>
                </a:ext>
              </a:extLst>
            </p:cNvPr>
            <p:cNvGrpSpPr/>
            <p:nvPr/>
          </p:nvGrpSpPr>
          <p:grpSpPr>
            <a:xfrm>
              <a:off x="634867" y="5127868"/>
              <a:ext cx="10873266" cy="1104303"/>
              <a:chOff x="634867" y="5212276"/>
              <a:chExt cx="10873266" cy="1104303"/>
            </a:xfrm>
          </p:grpSpPr>
          <p:grpSp>
            <p:nvGrpSpPr>
              <p:cNvPr id="48" name="Group 47">
                <a:extLst>
                  <a:ext uri="{FF2B5EF4-FFF2-40B4-BE49-F238E27FC236}">
                    <a16:creationId xmlns:a16="http://schemas.microsoft.com/office/drawing/2014/main" id="{112BE776-980B-1DEC-64A7-48B1C2C4FAA2}"/>
                  </a:ext>
                </a:extLst>
              </p:cNvPr>
              <p:cNvGrpSpPr/>
              <p:nvPr/>
            </p:nvGrpSpPr>
            <p:grpSpPr>
              <a:xfrm>
                <a:off x="634867" y="5212276"/>
                <a:ext cx="3007895" cy="1042737"/>
                <a:chOff x="1342002" y="5273842"/>
                <a:chExt cx="3007895" cy="1042737"/>
              </a:xfrm>
            </p:grpSpPr>
            <p:sp>
              <p:nvSpPr>
                <p:cNvPr id="20" name="Shape 18"/>
                <p:cNvSpPr/>
                <p:nvPr/>
              </p:nvSpPr>
              <p:spPr>
                <a:xfrm>
                  <a:off x="1342002" y="5273842"/>
                  <a:ext cx="3007895" cy="1042737"/>
                </a:xfrm>
                <a:prstGeom prst="roundRect">
                  <a:avLst>
                    <a:gd name="adj" fmla="val 7015"/>
                  </a:avLst>
                </a:prstGeom>
                <a:solidFill>
                  <a:srgbClr val="F6F5F2"/>
                </a:solidFill>
                <a:ln w="12700">
                  <a:solidFill>
                    <a:srgbClr val="C9C7BE"/>
                  </a:solidFill>
                  <a:prstDash val="solid"/>
                </a:ln>
              </p:spPr>
              <p:txBody>
                <a:bodyPr/>
                <a:lstStyle/>
                <a:p>
                  <a:endParaRPr lang="en-US"/>
                </a:p>
              </p:txBody>
            </p:sp>
            <p:sp>
              <p:nvSpPr>
                <p:cNvPr id="21" name="Text 19"/>
                <p:cNvSpPr/>
                <p:nvPr/>
              </p:nvSpPr>
              <p:spPr>
                <a:xfrm>
                  <a:off x="1342002" y="5354053"/>
                  <a:ext cx="3007895" cy="240632"/>
                </a:xfrm>
                <a:prstGeom prst="rect">
                  <a:avLst/>
                </a:prstGeom>
                <a:noFill/>
                <a:ln/>
              </p:spPr>
              <p:txBody>
                <a:bodyPr wrap="square" rtlCol="0" anchor="ctr"/>
                <a:lstStyle/>
                <a:p>
                  <a:pPr marL="0" indent="0" algn="ctr">
                    <a:buNone/>
                  </a:pPr>
                  <a:r>
                    <a:rPr lang="en-US" b="1" dirty="0">
                      <a:solidFill>
                        <a:srgbClr val="2C2C2A"/>
                      </a:solidFill>
                      <a:latin typeface="Arial" pitchFamily="34" charset="0"/>
                      <a:ea typeface="Arial" pitchFamily="34" charset="-122"/>
                      <a:cs typeface="Arial" pitchFamily="34" charset="-120"/>
                    </a:rPr>
                    <a:t>Origin society</a:t>
                  </a:r>
                  <a:endParaRPr lang="en-US" dirty="0"/>
                </a:p>
              </p:txBody>
            </p:sp>
            <p:sp>
              <p:nvSpPr>
                <p:cNvPr id="22" name="Text 20"/>
                <p:cNvSpPr/>
                <p:nvPr/>
              </p:nvSpPr>
              <p:spPr>
                <a:xfrm>
                  <a:off x="1342002" y="5614737"/>
                  <a:ext cx="3007895" cy="200526"/>
                </a:xfrm>
                <a:prstGeom prst="rect">
                  <a:avLst/>
                </a:prstGeom>
                <a:noFill/>
                <a:ln/>
              </p:spPr>
              <p:txBody>
                <a:bodyPr wrap="square" rtlCol="0" anchor="ctr"/>
                <a:lstStyle/>
                <a:p>
                  <a:pPr marL="0" indent="0" algn="ctr">
                    <a:buNone/>
                  </a:pPr>
                  <a:r>
                    <a:rPr lang="en-US" sz="1400" i="1" dirty="0">
                      <a:solidFill>
                        <a:srgbClr val="6B6B63"/>
                      </a:solidFill>
                      <a:latin typeface="Arial" pitchFamily="34" charset="0"/>
                      <a:ea typeface="Arial" pitchFamily="34" charset="-122"/>
                      <a:cs typeface="Arial" pitchFamily="34" charset="-120"/>
                    </a:rPr>
                    <a:t>Country of origin</a:t>
                  </a:r>
                  <a:endParaRPr lang="en-US" sz="1400" dirty="0"/>
                </a:p>
              </p:txBody>
            </p:sp>
            <p:sp>
              <p:nvSpPr>
                <p:cNvPr id="23" name="Shape 21"/>
                <p:cNvSpPr/>
                <p:nvPr/>
              </p:nvSpPr>
              <p:spPr>
                <a:xfrm>
                  <a:off x="1682897" y="6035842"/>
                  <a:ext cx="2326105" cy="0"/>
                </a:xfrm>
                <a:prstGeom prst="line">
                  <a:avLst/>
                </a:prstGeom>
                <a:noFill/>
                <a:ln w="25400">
                  <a:solidFill>
                    <a:srgbClr val="B5B3AA"/>
                  </a:solidFill>
                  <a:prstDash val="solid"/>
                </a:ln>
              </p:spPr>
              <p:txBody>
                <a:bodyPr/>
                <a:lstStyle/>
                <a:p>
                  <a:endParaRPr lang="en-US"/>
                </a:p>
              </p:txBody>
            </p:sp>
            <p:sp>
              <p:nvSpPr>
                <p:cNvPr id="24" name="Text 22"/>
                <p:cNvSpPr/>
                <p:nvPr/>
              </p:nvSpPr>
              <p:spPr>
                <a:xfrm>
                  <a:off x="1682897" y="6096000"/>
                  <a:ext cx="902368" cy="180474"/>
                </a:xfrm>
                <a:prstGeom prst="rect">
                  <a:avLst/>
                </a:prstGeom>
                <a:noFill/>
                <a:ln/>
              </p:spPr>
              <p:txBody>
                <a:bodyPr wrap="square" rtlCol="0" anchor="ctr"/>
                <a:lstStyle/>
                <a:p>
                  <a:pPr marL="0" indent="0" algn="l">
                    <a:buNone/>
                  </a:pPr>
                  <a:r>
                    <a:rPr lang="en-US" sz="1400" dirty="0">
                      <a:solidFill>
                        <a:srgbClr val="8A8980"/>
                      </a:solidFill>
                      <a:latin typeface="Arial" pitchFamily="34" charset="0"/>
                      <a:ea typeface="Arial" pitchFamily="34" charset="-122"/>
                      <a:cs typeface="Arial" pitchFamily="34" charset="-120"/>
                    </a:rPr>
                    <a:t>excluded</a:t>
                  </a:r>
                  <a:endParaRPr lang="en-US" sz="1400" dirty="0"/>
                </a:p>
              </p:txBody>
            </p:sp>
            <p:sp>
              <p:nvSpPr>
                <p:cNvPr id="25" name="Text 23"/>
                <p:cNvSpPr/>
                <p:nvPr/>
              </p:nvSpPr>
              <p:spPr>
                <a:xfrm>
                  <a:off x="3106634" y="6137726"/>
                  <a:ext cx="962526" cy="110851"/>
                </a:xfrm>
                <a:prstGeom prst="rect">
                  <a:avLst/>
                </a:prstGeom>
                <a:noFill/>
                <a:ln/>
              </p:spPr>
              <p:txBody>
                <a:bodyPr wrap="square" rtlCol="0" anchor="ctr"/>
                <a:lstStyle/>
                <a:p>
                  <a:pPr marL="0" indent="0" algn="r">
                    <a:buNone/>
                  </a:pPr>
                  <a:r>
                    <a:rPr lang="en-US" sz="1400" dirty="0">
                      <a:solidFill>
                        <a:srgbClr val="8A8980"/>
                      </a:solidFill>
                      <a:latin typeface="Arial" pitchFamily="34" charset="0"/>
                      <a:ea typeface="Arial" pitchFamily="34" charset="-122"/>
                      <a:cs typeface="Arial" pitchFamily="34" charset="-120"/>
                    </a:rPr>
                    <a:t>belonging</a:t>
                  </a:r>
                  <a:endParaRPr lang="en-US" sz="1400" dirty="0"/>
                </a:p>
              </p:txBody>
            </p:sp>
            <p:sp>
              <p:nvSpPr>
                <p:cNvPr id="26" name="Shape 24"/>
                <p:cNvSpPr/>
                <p:nvPr/>
              </p:nvSpPr>
              <p:spPr>
                <a:xfrm>
                  <a:off x="3283217" y="5970671"/>
                  <a:ext cx="130342" cy="130342"/>
                </a:xfrm>
                <a:prstGeom prst="ellipse">
                  <a:avLst/>
                </a:prstGeom>
                <a:solidFill>
                  <a:srgbClr val="3B3A8F"/>
                </a:solidFill>
                <a:ln/>
              </p:spPr>
              <p:txBody>
                <a:bodyPr/>
                <a:lstStyle/>
                <a:p>
                  <a:endParaRPr lang="en-US"/>
                </a:p>
              </p:txBody>
            </p:sp>
          </p:grpSp>
          <p:sp>
            <p:nvSpPr>
              <p:cNvPr id="27" name="Text 25"/>
              <p:cNvSpPr/>
              <p:nvPr/>
            </p:nvSpPr>
            <p:spPr>
              <a:xfrm>
                <a:off x="3642762" y="5493013"/>
                <a:ext cx="947767" cy="422513"/>
              </a:xfrm>
              <a:prstGeom prst="rect">
                <a:avLst/>
              </a:prstGeom>
              <a:noFill/>
              <a:ln/>
            </p:spPr>
            <p:txBody>
              <a:bodyPr wrap="square" rtlCol="0" anchor="ctr"/>
              <a:lstStyle/>
              <a:p>
                <a:pPr marL="0" indent="0" algn="ctr">
                  <a:buNone/>
                </a:pPr>
                <a:r>
                  <a:rPr lang="en-US" sz="5400" dirty="0">
                    <a:solidFill>
                      <a:srgbClr val="7030A0"/>
                    </a:solidFill>
                    <a:latin typeface="Arial" pitchFamily="34" charset="0"/>
                    <a:ea typeface="Arial" pitchFamily="34" charset="-122"/>
                    <a:cs typeface="Arial" pitchFamily="34" charset="-120"/>
                  </a:rPr>
                  <a:t>→</a:t>
                </a:r>
                <a:endParaRPr lang="en-US" sz="5400" dirty="0">
                  <a:solidFill>
                    <a:srgbClr val="7030A0"/>
                  </a:solidFill>
                </a:endParaRPr>
              </a:p>
            </p:txBody>
          </p:sp>
          <p:grpSp>
            <p:nvGrpSpPr>
              <p:cNvPr id="49" name="Group 48">
                <a:extLst>
                  <a:ext uri="{FF2B5EF4-FFF2-40B4-BE49-F238E27FC236}">
                    <a16:creationId xmlns:a16="http://schemas.microsoft.com/office/drawing/2014/main" id="{48B8420E-A99A-C5DC-34C3-35B594740CFF}"/>
                  </a:ext>
                </a:extLst>
              </p:cNvPr>
              <p:cNvGrpSpPr/>
              <p:nvPr/>
            </p:nvGrpSpPr>
            <p:grpSpPr>
              <a:xfrm>
                <a:off x="4590529" y="5273842"/>
                <a:ext cx="3007895" cy="1042737"/>
                <a:chOff x="4590529" y="5273842"/>
                <a:chExt cx="3007895" cy="1042737"/>
              </a:xfrm>
            </p:grpSpPr>
            <p:sp>
              <p:nvSpPr>
                <p:cNvPr id="28" name="Shape 26"/>
                <p:cNvSpPr/>
                <p:nvPr/>
              </p:nvSpPr>
              <p:spPr>
                <a:xfrm>
                  <a:off x="4590529" y="5273842"/>
                  <a:ext cx="3007895" cy="1042737"/>
                </a:xfrm>
                <a:prstGeom prst="roundRect">
                  <a:avLst>
                    <a:gd name="adj" fmla="val 7015"/>
                  </a:avLst>
                </a:prstGeom>
                <a:solidFill>
                  <a:srgbClr val="F6F5F2"/>
                </a:solidFill>
                <a:ln w="12700">
                  <a:solidFill>
                    <a:srgbClr val="C9C7BE"/>
                  </a:solidFill>
                  <a:prstDash val="solid"/>
                </a:ln>
              </p:spPr>
              <p:txBody>
                <a:bodyPr/>
                <a:lstStyle/>
                <a:p>
                  <a:endParaRPr lang="en-US" sz="1400"/>
                </a:p>
              </p:txBody>
            </p:sp>
            <p:sp>
              <p:nvSpPr>
                <p:cNvPr id="29" name="Text 27"/>
                <p:cNvSpPr/>
                <p:nvPr/>
              </p:nvSpPr>
              <p:spPr>
                <a:xfrm>
                  <a:off x="4590529" y="5354053"/>
                  <a:ext cx="3007895" cy="240632"/>
                </a:xfrm>
                <a:prstGeom prst="rect">
                  <a:avLst/>
                </a:prstGeom>
                <a:noFill/>
                <a:ln/>
              </p:spPr>
              <p:txBody>
                <a:bodyPr wrap="square" rtlCol="0" anchor="ctr"/>
                <a:lstStyle/>
                <a:p>
                  <a:pPr marL="0" indent="0" algn="ctr">
                    <a:buNone/>
                  </a:pPr>
                  <a:r>
                    <a:rPr lang="en-US" b="1" dirty="0">
                      <a:solidFill>
                        <a:srgbClr val="2C2C2A"/>
                      </a:solidFill>
                      <a:latin typeface="Arial" pitchFamily="34" charset="0"/>
                      <a:ea typeface="Arial" pitchFamily="34" charset="-122"/>
                      <a:cs typeface="Arial" pitchFamily="34" charset="-120"/>
                    </a:rPr>
                    <a:t>Host society</a:t>
                  </a:r>
                  <a:endParaRPr lang="en-US" dirty="0"/>
                </a:p>
              </p:txBody>
            </p:sp>
            <p:sp>
              <p:nvSpPr>
                <p:cNvPr id="30" name="Text 28"/>
                <p:cNvSpPr/>
                <p:nvPr/>
              </p:nvSpPr>
              <p:spPr>
                <a:xfrm>
                  <a:off x="4590529" y="5614737"/>
                  <a:ext cx="3007895" cy="200526"/>
                </a:xfrm>
                <a:prstGeom prst="rect">
                  <a:avLst/>
                </a:prstGeom>
                <a:noFill/>
                <a:ln/>
              </p:spPr>
              <p:txBody>
                <a:bodyPr wrap="square" rtlCol="0" anchor="ctr"/>
                <a:lstStyle/>
                <a:p>
                  <a:pPr marL="0" indent="0" algn="ctr">
                    <a:buNone/>
                  </a:pPr>
                  <a:r>
                    <a:rPr lang="en-US" sz="1400" i="1" dirty="0">
                      <a:solidFill>
                        <a:srgbClr val="6B6B63"/>
                      </a:solidFill>
                      <a:latin typeface="Arial" pitchFamily="34" charset="0"/>
                      <a:ea typeface="Arial" pitchFamily="34" charset="-122"/>
                      <a:cs typeface="Arial" pitchFamily="34" charset="-120"/>
                    </a:rPr>
                    <a:t>Receiving society</a:t>
                  </a:r>
                  <a:endParaRPr lang="en-US" sz="1400" dirty="0"/>
                </a:p>
              </p:txBody>
            </p:sp>
            <p:sp>
              <p:nvSpPr>
                <p:cNvPr id="31" name="Shape 29"/>
                <p:cNvSpPr/>
                <p:nvPr/>
              </p:nvSpPr>
              <p:spPr>
                <a:xfrm>
                  <a:off x="4931423" y="6035842"/>
                  <a:ext cx="2326105" cy="0"/>
                </a:xfrm>
                <a:prstGeom prst="line">
                  <a:avLst/>
                </a:prstGeom>
                <a:noFill/>
                <a:ln w="25400">
                  <a:solidFill>
                    <a:srgbClr val="B5B3AA"/>
                  </a:solidFill>
                  <a:prstDash val="solid"/>
                </a:ln>
              </p:spPr>
              <p:txBody>
                <a:bodyPr/>
                <a:lstStyle/>
                <a:p>
                  <a:endParaRPr lang="en-US"/>
                </a:p>
              </p:txBody>
            </p:sp>
            <p:sp>
              <p:nvSpPr>
                <p:cNvPr id="32" name="Text 30"/>
                <p:cNvSpPr/>
                <p:nvPr/>
              </p:nvSpPr>
              <p:spPr>
                <a:xfrm>
                  <a:off x="4931423" y="6096000"/>
                  <a:ext cx="902368" cy="180474"/>
                </a:xfrm>
                <a:prstGeom prst="rect">
                  <a:avLst/>
                </a:prstGeom>
                <a:noFill/>
                <a:ln/>
              </p:spPr>
              <p:txBody>
                <a:bodyPr wrap="square" rtlCol="0" anchor="ctr"/>
                <a:lstStyle/>
                <a:p>
                  <a:pPr marL="0" indent="0" algn="l">
                    <a:buNone/>
                  </a:pPr>
                  <a:r>
                    <a:rPr lang="en-US" sz="1400" dirty="0">
                      <a:solidFill>
                        <a:srgbClr val="8A8980"/>
                      </a:solidFill>
                      <a:latin typeface="Arial" pitchFamily="34" charset="0"/>
                      <a:ea typeface="Arial" pitchFamily="34" charset="-122"/>
                      <a:cs typeface="Arial" pitchFamily="34" charset="-120"/>
                    </a:rPr>
                    <a:t>excluded</a:t>
                  </a:r>
                  <a:endParaRPr lang="en-US" sz="1400" dirty="0"/>
                </a:p>
              </p:txBody>
            </p:sp>
            <p:sp>
              <p:nvSpPr>
                <p:cNvPr id="33" name="Text 31"/>
                <p:cNvSpPr/>
                <p:nvPr/>
              </p:nvSpPr>
              <p:spPr>
                <a:xfrm>
                  <a:off x="6355160" y="6087916"/>
                  <a:ext cx="962526" cy="160422"/>
                </a:xfrm>
                <a:prstGeom prst="rect">
                  <a:avLst/>
                </a:prstGeom>
                <a:noFill/>
                <a:ln/>
              </p:spPr>
              <p:txBody>
                <a:bodyPr wrap="square" rtlCol="0" anchor="ctr"/>
                <a:lstStyle/>
                <a:p>
                  <a:pPr marL="0" indent="0" algn="r">
                    <a:buNone/>
                  </a:pPr>
                  <a:r>
                    <a:rPr lang="en-US" sz="1400" dirty="0">
                      <a:solidFill>
                        <a:srgbClr val="8A8980"/>
                      </a:solidFill>
                      <a:latin typeface="Arial" pitchFamily="34" charset="0"/>
                      <a:ea typeface="Arial" pitchFamily="34" charset="-122"/>
                      <a:cs typeface="Arial" pitchFamily="34" charset="-120"/>
                    </a:rPr>
                    <a:t>belonging</a:t>
                  </a:r>
                  <a:endParaRPr lang="en-US" sz="1400" dirty="0"/>
                </a:p>
              </p:txBody>
            </p:sp>
            <p:sp>
              <p:nvSpPr>
                <p:cNvPr id="34" name="Shape 32"/>
                <p:cNvSpPr/>
                <p:nvPr/>
              </p:nvSpPr>
              <p:spPr>
                <a:xfrm>
                  <a:off x="5384974" y="5970671"/>
                  <a:ext cx="130342" cy="130342"/>
                </a:xfrm>
                <a:prstGeom prst="ellipse">
                  <a:avLst/>
                </a:prstGeom>
                <a:solidFill>
                  <a:srgbClr val="3B3A8F"/>
                </a:solidFill>
                <a:ln/>
              </p:spPr>
              <p:txBody>
                <a:bodyPr/>
                <a:lstStyle/>
                <a:p>
                  <a:endParaRPr lang="en-US"/>
                </a:p>
              </p:txBody>
            </p:sp>
          </p:grpSp>
          <p:sp>
            <p:nvSpPr>
              <p:cNvPr id="35" name="Text 33"/>
              <p:cNvSpPr/>
              <p:nvPr/>
            </p:nvSpPr>
            <p:spPr>
              <a:xfrm>
                <a:off x="7598422" y="5533119"/>
                <a:ext cx="901815" cy="382407"/>
              </a:xfrm>
              <a:prstGeom prst="rect">
                <a:avLst/>
              </a:prstGeom>
              <a:noFill/>
              <a:ln/>
            </p:spPr>
            <p:txBody>
              <a:bodyPr wrap="square" rtlCol="0" anchor="ctr"/>
              <a:lstStyle/>
              <a:p>
                <a:pPr marL="0" indent="0" algn="ctr">
                  <a:buNone/>
                </a:pPr>
                <a:r>
                  <a:rPr lang="en-US" sz="5400" dirty="0">
                    <a:solidFill>
                      <a:srgbClr val="7030A0"/>
                    </a:solidFill>
                    <a:latin typeface="Arial" pitchFamily="34" charset="0"/>
                    <a:ea typeface="Arial" pitchFamily="34" charset="-122"/>
                    <a:cs typeface="Arial" pitchFamily="34" charset="-120"/>
                  </a:rPr>
                  <a:t>→</a:t>
                </a:r>
                <a:endParaRPr lang="en-US" sz="5400" dirty="0">
                  <a:solidFill>
                    <a:srgbClr val="7030A0"/>
                  </a:solidFill>
                </a:endParaRPr>
              </a:p>
            </p:txBody>
          </p:sp>
          <p:grpSp>
            <p:nvGrpSpPr>
              <p:cNvPr id="50" name="Group 49">
                <a:extLst>
                  <a:ext uri="{FF2B5EF4-FFF2-40B4-BE49-F238E27FC236}">
                    <a16:creationId xmlns:a16="http://schemas.microsoft.com/office/drawing/2014/main" id="{DF7822B6-2BD9-27F6-7CB6-E967AC53B3FF}"/>
                  </a:ext>
                </a:extLst>
              </p:cNvPr>
              <p:cNvGrpSpPr/>
              <p:nvPr/>
            </p:nvGrpSpPr>
            <p:grpSpPr>
              <a:xfrm>
                <a:off x="8500238" y="5273842"/>
                <a:ext cx="3007895" cy="1042737"/>
                <a:chOff x="7839055" y="5273842"/>
                <a:chExt cx="3007895" cy="1042737"/>
              </a:xfrm>
            </p:grpSpPr>
            <p:sp>
              <p:nvSpPr>
                <p:cNvPr id="36" name="Shape 34"/>
                <p:cNvSpPr/>
                <p:nvPr/>
              </p:nvSpPr>
              <p:spPr>
                <a:xfrm>
                  <a:off x="7839055" y="5273842"/>
                  <a:ext cx="3007895" cy="1042737"/>
                </a:xfrm>
                <a:prstGeom prst="roundRect">
                  <a:avLst>
                    <a:gd name="adj" fmla="val 7015"/>
                  </a:avLst>
                </a:prstGeom>
                <a:solidFill>
                  <a:srgbClr val="F6F5F2"/>
                </a:solidFill>
                <a:ln w="12700">
                  <a:solidFill>
                    <a:srgbClr val="C9C7BE"/>
                  </a:solidFill>
                  <a:prstDash val="solid"/>
                </a:ln>
              </p:spPr>
              <p:txBody>
                <a:bodyPr/>
                <a:lstStyle/>
                <a:p>
                  <a:endParaRPr lang="en-US"/>
                </a:p>
              </p:txBody>
            </p:sp>
            <p:sp>
              <p:nvSpPr>
                <p:cNvPr id="37" name="Text 35"/>
                <p:cNvSpPr/>
                <p:nvPr/>
              </p:nvSpPr>
              <p:spPr>
                <a:xfrm>
                  <a:off x="7839055" y="5354053"/>
                  <a:ext cx="3007895" cy="240632"/>
                </a:xfrm>
                <a:prstGeom prst="rect">
                  <a:avLst/>
                </a:prstGeom>
                <a:noFill/>
                <a:ln/>
              </p:spPr>
              <p:txBody>
                <a:bodyPr wrap="square" rtlCol="0" anchor="ctr"/>
                <a:lstStyle/>
                <a:p>
                  <a:pPr marL="0" indent="0" algn="ctr">
                    <a:buNone/>
                  </a:pPr>
                  <a:r>
                    <a:rPr lang="en-US" b="1" dirty="0">
                      <a:solidFill>
                        <a:srgbClr val="2C2C2A"/>
                      </a:solidFill>
                      <a:latin typeface="Arial" pitchFamily="34" charset="0"/>
                      <a:ea typeface="Arial" pitchFamily="34" charset="-122"/>
                      <a:cs typeface="Arial" pitchFamily="34" charset="-120"/>
                    </a:rPr>
                    <a:t>Institution</a:t>
                  </a:r>
                  <a:endParaRPr lang="en-US" dirty="0"/>
                </a:p>
              </p:txBody>
            </p:sp>
            <p:sp>
              <p:nvSpPr>
                <p:cNvPr id="38" name="Text 36"/>
                <p:cNvSpPr/>
                <p:nvPr/>
              </p:nvSpPr>
              <p:spPr>
                <a:xfrm>
                  <a:off x="7839055" y="5614737"/>
                  <a:ext cx="3007895" cy="200526"/>
                </a:xfrm>
                <a:prstGeom prst="rect">
                  <a:avLst/>
                </a:prstGeom>
                <a:noFill/>
                <a:ln/>
              </p:spPr>
              <p:txBody>
                <a:bodyPr wrap="square" rtlCol="0" anchor="ctr"/>
                <a:lstStyle/>
                <a:p>
                  <a:pPr marL="0" indent="0" algn="ctr">
                    <a:buNone/>
                  </a:pPr>
                  <a:r>
                    <a:rPr lang="en-US" sz="1400" i="1" dirty="0">
                      <a:solidFill>
                        <a:srgbClr val="6B6B63"/>
                      </a:solidFill>
                      <a:latin typeface="Arial" pitchFamily="34" charset="0"/>
                      <a:ea typeface="Arial" pitchFamily="34" charset="-122"/>
                      <a:cs typeface="Arial" pitchFamily="34" charset="-120"/>
                    </a:rPr>
                    <a:t>Disability services</a:t>
                  </a:r>
                  <a:endParaRPr lang="en-US" sz="1400" dirty="0"/>
                </a:p>
              </p:txBody>
            </p:sp>
            <p:sp>
              <p:nvSpPr>
                <p:cNvPr id="39" name="Shape 37"/>
                <p:cNvSpPr/>
                <p:nvPr/>
              </p:nvSpPr>
              <p:spPr>
                <a:xfrm>
                  <a:off x="8179950" y="6035842"/>
                  <a:ext cx="2326105" cy="0"/>
                </a:xfrm>
                <a:prstGeom prst="line">
                  <a:avLst/>
                </a:prstGeom>
                <a:noFill/>
                <a:ln w="25400">
                  <a:solidFill>
                    <a:srgbClr val="B5B3AA"/>
                  </a:solidFill>
                  <a:prstDash val="solid"/>
                </a:ln>
              </p:spPr>
              <p:txBody>
                <a:bodyPr/>
                <a:lstStyle/>
                <a:p>
                  <a:endParaRPr lang="en-US"/>
                </a:p>
              </p:txBody>
            </p:sp>
            <p:sp>
              <p:nvSpPr>
                <p:cNvPr id="40" name="Text 38"/>
                <p:cNvSpPr/>
                <p:nvPr/>
              </p:nvSpPr>
              <p:spPr>
                <a:xfrm>
                  <a:off x="8179950" y="6096000"/>
                  <a:ext cx="902368" cy="180474"/>
                </a:xfrm>
                <a:prstGeom prst="rect">
                  <a:avLst/>
                </a:prstGeom>
                <a:noFill/>
                <a:ln/>
              </p:spPr>
              <p:txBody>
                <a:bodyPr wrap="square" rtlCol="0" anchor="ctr"/>
                <a:lstStyle/>
                <a:p>
                  <a:pPr marL="0" indent="0" algn="l">
                    <a:buNone/>
                  </a:pPr>
                  <a:r>
                    <a:rPr lang="en-US" sz="1400" dirty="0">
                      <a:solidFill>
                        <a:srgbClr val="8A8980"/>
                      </a:solidFill>
                      <a:latin typeface="Arial" pitchFamily="34" charset="0"/>
                      <a:ea typeface="Arial" pitchFamily="34" charset="-122"/>
                      <a:cs typeface="Arial" pitchFamily="34" charset="-120"/>
                    </a:rPr>
                    <a:t>excluded</a:t>
                  </a:r>
                  <a:endParaRPr lang="en-US" sz="1400" dirty="0"/>
                </a:p>
              </p:txBody>
            </p:sp>
            <p:sp>
              <p:nvSpPr>
                <p:cNvPr id="41" name="Text 39"/>
                <p:cNvSpPr/>
                <p:nvPr/>
              </p:nvSpPr>
              <p:spPr>
                <a:xfrm>
                  <a:off x="9515028" y="6087916"/>
                  <a:ext cx="1045556" cy="160422"/>
                </a:xfrm>
                <a:prstGeom prst="rect">
                  <a:avLst/>
                </a:prstGeom>
                <a:noFill/>
                <a:ln/>
              </p:spPr>
              <p:txBody>
                <a:bodyPr wrap="square" rtlCol="0" anchor="ctr"/>
                <a:lstStyle/>
                <a:p>
                  <a:pPr marL="0" indent="0" algn="r">
                    <a:buNone/>
                  </a:pPr>
                  <a:r>
                    <a:rPr lang="en-US" sz="1400" dirty="0">
                      <a:solidFill>
                        <a:srgbClr val="8A8980"/>
                      </a:solidFill>
                      <a:latin typeface="Arial" pitchFamily="34" charset="0"/>
                      <a:ea typeface="Arial" pitchFamily="34" charset="-122"/>
                      <a:cs typeface="Arial" pitchFamily="34" charset="-120"/>
                    </a:rPr>
                    <a:t>belonging</a:t>
                  </a:r>
                  <a:endParaRPr lang="en-US" sz="1400" dirty="0"/>
                </a:p>
              </p:txBody>
            </p:sp>
            <p:sp>
              <p:nvSpPr>
                <p:cNvPr id="42" name="Shape 40"/>
                <p:cNvSpPr/>
                <p:nvPr/>
              </p:nvSpPr>
              <p:spPr>
                <a:xfrm>
                  <a:off x="8805632" y="5970671"/>
                  <a:ext cx="130342" cy="130342"/>
                </a:xfrm>
                <a:prstGeom prst="ellipse">
                  <a:avLst/>
                </a:prstGeom>
                <a:solidFill>
                  <a:srgbClr val="3B3A8F"/>
                </a:solidFill>
                <a:ln/>
              </p:spPr>
              <p:txBody>
                <a:bodyPr/>
                <a:lstStyle/>
                <a:p>
                  <a:endParaRPr lang="en-US"/>
                </a:p>
              </p:txBody>
            </p:sp>
          </p:grpSp>
        </p:grpSp>
        <p:sp>
          <p:nvSpPr>
            <p:cNvPr id="43" name="Shape 41"/>
            <p:cNvSpPr/>
            <p:nvPr/>
          </p:nvSpPr>
          <p:spPr>
            <a:xfrm>
              <a:off x="680265" y="6376737"/>
              <a:ext cx="10828421" cy="0"/>
            </a:xfrm>
            <a:prstGeom prst="line">
              <a:avLst/>
            </a:prstGeom>
            <a:noFill/>
            <a:ln w="12700">
              <a:solidFill>
                <a:srgbClr val="E5E4DE"/>
              </a:solidFill>
              <a:prstDash val="solid"/>
            </a:ln>
          </p:spPr>
          <p:txBody>
            <a:bodyPr/>
            <a:lstStyle/>
            <a:p>
              <a:endParaRPr lang="en-US"/>
            </a:p>
          </p:txBody>
        </p:sp>
        <p:sp>
          <p:nvSpPr>
            <p:cNvPr id="44" name="Text 42"/>
            <p:cNvSpPr/>
            <p:nvPr/>
          </p:nvSpPr>
          <p:spPr>
            <a:xfrm>
              <a:off x="1081318" y="6344403"/>
              <a:ext cx="10026316" cy="220579"/>
            </a:xfrm>
            <a:prstGeom prst="rect">
              <a:avLst/>
            </a:prstGeom>
            <a:noFill/>
            <a:ln/>
          </p:spPr>
          <p:txBody>
            <a:bodyPr wrap="square" rtlCol="0" anchor="ctr"/>
            <a:lstStyle/>
            <a:p>
              <a:pPr marL="0" indent="0" algn="ctr">
                <a:buNone/>
              </a:pPr>
              <a:r>
                <a:rPr lang="en-US" dirty="0">
                  <a:solidFill>
                    <a:srgbClr val="3A3A38"/>
                  </a:solidFill>
                  <a:latin typeface="Arial" pitchFamily="34" charset="0"/>
                  <a:ea typeface="Arial" pitchFamily="34" charset="-122"/>
                  <a:cs typeface="Arial" pitchFamily="34" charset="-120"/>
                </a:rPr>
                <a:t>Belonging and exclusion are produced relationally — position is situational, not fixed.</a:t>
              </a:r>
              <a:endParaRPr lang="en-US" dirty="0"/>
            </a:p>
          </p:txBody>
        </p:sp>
        <p:sp>
          <p:nvSpPr>
            <p:cNvPr id="45" name="Text 43"/>
            <p:cNvSpPr/>
            <p:nvPr/>
          </p:nvSpPr>
          <p:spPr>
            <a:xfrm>
              <a:off x="1066586" y="6615555"/>
              <a:ext cx="10026316" cy="180474"/>
            </a:xfrm>
            <a:prstGeom prst="rect">
              <a:avLst/>
            </a:prstGeom>
            <a:noFill/>
            <a:ln/>
          </p:spPr>
          <p:txBody>
            <a:bodyPr wrap="square" rtlCol="0" anchor="ctr"/>
            <a:lstStyle/>
            <a:p>
              <a:pPr marL="0" indent="0" algn="ctr">
                <a:buNone/>
              </a:pPr>
              <a:r>
                <a:rPr lang="en-US" sz="1200" i="1" dirty="0">
                  <a:latin typeface="Arial" pitchFamily="34" charset="0"/>
                  <a:ea typeface="Arial" pitchFamily="34" charset="-122"/>
                  <a:cs typeface="Arial" pitchFamily="34" charset="-120"/>
                </a:rPr>
                <a:t>Concept: Floya Anthias — translocational positionality</a:t>
              </a:r>
              <a:endParaRPr lang="en-US" sz="1200" dirty="0"/>
            </a:p>
          </p:txBody>
        </p:sp>
      </p:grpSp>
      <p:sp>
        <p:nvSpPr>
          <p:cNvPr id="19" name="Text 17"/>
          <p:cNvSpPr/>
          <p:nvPr/>
        </p:nvSpPr>
        <p:spPr>
          <a:xfrm>
            <a:off x="384837" y="4800350"/>
            <a:ext cx="11389815" cy="260685"/>
          </a:xfrm>
          <a:prstGeom prst="rect">
            <a:avLst/>
          </a:prstGeom>
          <a:noFill/>
          <a:ln/>
        </p:spPr>
        <p:txBody>
          <a:bodyPr wrap="square" rtlCol="0" anchor="ctr"/>
          <a:lstStyle/>
          <a:p>
            <a:pPr marL="0" indent="0" algn="ctr">
              <a:buNone/>
            </a:pPr>
            <a:r>
              <a:rPr lang="en-US" b="1" dirty="0">
                <a:solidFill>
                  <a:srgbClr val="3A3A38"/>
                </a:solidFill>
                <a:latin typeface="Arial" pitchFamily="34" charset="0"/>
                <a:ea typeface="Arial" pitchFamily="34" charset="-122"/>
                <a:cs typeface="Arial" pitchFamily="34" charset="-120"/>
              </a:rPr>
              <a:t>Social positions (identities) are engaged differently across societal arenas (contexts), place, and time.</a:t>
            </a:r>
            <a:endParaRPr lang="en-US" dirty="0"/>
          </a:p>
        </p:txBody>
      </p:sp>
      <p:sp>
        <p:nvSpPr>
          <p:cNvPr id="52" name="TextBox 51">
            <a:extLst>
              <a:ext uri="{FF2B5EF4-FFF2-40B4-BE49-F238E27FC236}">
                <a16:creationId xmlns:a16="http://schemas.microsoft.com/office/drawing/2014/main" id="{CB1110AF-63BC-062E-FE6D-6ABA542070FD}"/>
              </a:ext>
            </a:extLst>
          </p:cNvPr>
          <p:cNvSpPr txBox="1"/>
          <p:nvPr/>
        </p:nvSpPr>
        <p:spPr>
          <a:xfrm>
            <a:off x="3048000" y="3165477"/>
            <a:ext cx="6096000" cy="533672"/>
          </a:xfrm>
          <a:prstGeom prst="rect">
            <a:avLst/>
          </a:prstGeom>
          <a:noFill/>
        </p:spPr>
        <p:txBody>
          <a:bodyPr wrap="square">
            <a:spAutoFit/>
          </a:bodyPr>
          <a:lstStyle/>
          <a:p>
            <a:pPr marL="0" indent="0">
              <a:lnSpc>
                <a:spcPct val="130000"/>
              </a:lnSpc>
              <a:buNone/>
            </a:pPr>
            <a:r>
              <a:rPr lang="en-US" sz="2400" b="1" dirty="0">
                <a:solidFill>
                  <a:schemeClr val="bg1">
                    <a:lumMod val="50000"/>
                  </a:schemeClr>
                </a:solidFill>
              </a:rPr>
              <a:t>Critical Whiteness Studies</a:t>
            </a:r>
          </a:p>
        </p:txBody>
      </p:sp>
      <p:sp>
        <p:nvSpPr>
          <p:cNvPr id="55" name="TextBox 54">
            <a:extLst>
              <a:ext uri="{FF2B5EF4-FFF2-40B4-BE49-F238E27FC236}">
                <a16:creationId xmlns:a16="http://schemas.microsoft.com/office/drawing/2014/main" id="{9D15453B-3514-64F2-90A2-8DB87B6288B5}"/>
              </a:ext>
            </a:extLst>
          </p:cNvPr>
          <p:cNvSpPr txBox="1"/>
          <p:nvPr/>
        </p:nvSpPr>
        <p:spPr>
          <a:xfrm>
            <a:off x="3048000" y="3165477"/>
            <a:ext cx="6096000" cy="533672"/>
          </a:xfrm>
          <a:prstGeom prst="rect">
            <a:avLst/>
          </a:prstGeom>
          <a:noFill/>
        </p:spPr>
        <p:txBody>
          <a:bodyPr wrap="square">
            <a:spAutoFit/>
          </a:bodyPr>
          <a:lstStyle/>
          <a:p>
            <a:pPr marL="0" indent="0">
              <a:lnSpc>
                <a:spcPct val="130000"/>
              </a:lnSpc>
              <a:buNone/>
            </a:pPr>
            <a:r>
              <a:rPr lang="en-US" sz="2400" b="1" dirty="0">
                <a:solidFill>
                  <a:schemeClr val="bg1">
                    <a:lumMod val="50000"/>
                  </a:schemeClr>
                </a:solidFill>
              </a:rPr>
              <a:t>Critical Whiteness Studies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head white 2020" id="{10EFE8D1-1499-4142-9EB3-56CEF9B1E2C1}" vid="{A2040251-43F7-F64C-A41A-6195C6BCD9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0abed86-e3f1-4ec6-8506-61301fc8a458"/>
    <lcf76f155ced4ddcb4097134ff3c332f xmlns="df00a69c-08b1-4675-bb6a-cf7c4c316fd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42BB3CFE8CCB14F8748A1C4D0243B56" ma:contentTypeVersion="18" ma:contentTypeDescription="Create a new document." ma:contentTypeScope="" ma:versionID="6e77960886100a900c5ff9df4639dc83">
  <xsd:schema xmlns:xsd="http://www.w3.org/2001/XMLSchema" xmlns:xs="http://www.w3.org/2001/XMLSchema" xmlns:p="http://schemas.microsoft.com/office/2006/metadata/properties" xmlns:ns2="df00a69c-08b1-4675-bb6a-cf7c4c316fdc" xmlns:ns3="80abed86-e3f1-4ec6-8506-61301fc8a458" targetNamespace="http://schemas.microsoft.com/office/2006/metadata/properties" ma:root="true" ma:fieldsID="94d77a7be07e2c1d9433065d4e06867f" ns2:_="" ns3:_="">
    <xsd:import namespace="df00a69c-08b1-4675-bb6a-cf7c4c316fdc"/>
    <xsd:import namespace="80abed86-e3f1-4ec6-8506-61301fc8a45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00a69c-08b1-4675-bb6a-cf7c4c316f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80b4d8b-3b9c-4f83-8c31-2e729213ab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0abed86-e3f1-4ec6-8506-61301fc8a45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8f65522-bcfe-4ea6-b1d3-36ff4e966ae2}" ma:internalName="TaxCatchAll" ma:showField="CatchAllData" ma:web="80abed86-e3f1-4ec6-8506-61301fc8a4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D63140-6FA5-4F76-B668-2FD7BA2EA899}">
  <ds:schemaRef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www.w3.org/XML/1998/namespace"/>
    <ds:schemaRef ds:uri="http://purl.org/dc/dcmitype/"/>
    <ds:schemaRef ds:uri="http://schemas.microsoft.com/office/infopath/2007/PartnerControls"/>
    <ds:schemaRef ds:uri="80abed86-e3f1-4ec6-8506-61301fc8a458"/>
    <ds:schemaRef ds:uri="df00a69c-08b1-4675-bb6a-cf7c4c316fdc"/>
  </ds:schemaRefs>
</ds:datastoreItem>
</file>

<file path=customXml/itemProps2.xml><?xml version="1.0" encoding="utf-8"?>
<ds:datastoreItem xmlns:ds="http://schemas.openxmlformats.org/officeDocument/2006/customXml" ds:itemID="{8FA11988-AAB1-442B-AFA6-FC3DF8D2FD02}">
  <ds:schemaRefs>
    <ds:schemaRef ds:uri="http://schemas.microsoft.com/sharepoint/v3/contenttype/forms"/>
  </ds:schemaRefs>
</ds:datastoreItem>
</file>

<file path=customXml/itemProps3.xml><?xml version="1.0" encoding="utf-8"?>
<ds:datastoreItem xmlns:ds="http://schemas.openxmlformats.org/officeDocument/2006/customXml" ds:itemID="{B7B873C4-60B3-4466-86FB-60ABE828EA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00a69c-08b1-4675-bb6a-cf7c4c316fdc"/>
    <ds:schemaRef ds:uri="80abed86-e3f1-4ec6-8506-61301fc8a4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1017</TotalTime>
  <Words>5375</Words>
  <Application>Microsoft Macintosh PowerPoint</Application>
  <PresentationFormat>Widescreen</PresentationFormat>
  <Paragraphs>581</Paragraphs>
  <Slides>72</Slides>
  <Notes>66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72</vt:i4>
      </vt:variant>
    </vt:vector>
  </HeadingPairs>
  <TitlesOfParts>
    <vt:vector size="77" baseType="lpstr">
      <vt:lpstr>Aptos</vt:lpstr>
      <vt:lpstr>Arial</vt:lpstr>
      <vt:lpstr>Calibri</vt:lpstr>
      <vt:lpstr>Helvetica</vt:lpstr>
      <vt:lpstr>Office Theme</vt:lpstr>
      <vt:lpstr>Session 2.07: What Narratives Your Office Advance?  A Tool to Assess Your Office’s Intersectional Equity &amp; Impact</vt:lpstr>
      <vt:lpstr>Conference Civility Statement</vt:lpstr>
      <vt:lpstr>Title: Elastic Positionality — Dynamic Forces and Salience Exploration Tool</vt:lpstr>
      <vt:lpstr>Agenda</vt:lpstr>
      <vt:lpstr>Agenda </vt:lpstr>
      <vt:lpstr>Theoretical Foundations</vt:lpstr>
      <vt:lpstr>DisCrit</vt:lpstr>
      <vt:lpstr>Translocationality</vt:lpstr>
      <vt:lpstr>Translocationality Diagram</vt:lpstr>
      <vt:lpstr>Higher Education Foundations</vt:lpstr>
      <vt:lpstr>Critical Whiteness Studies — definition</vt:lpstr>
      <vt:lpstr>Title: Elastic Positionality — Dynamic Forces and Salience Exploration Tool</vt:lpstr>
      <vt:lpstr>Agenda</vt:lpstr>
      <vt:lpstr>Higher education foundations diagram</vt:lpstr>
      <vt:lpstr>Introducing Elastic Positionality  Theory to Praxis Model</vt:lpstr>
      <vt:lpstr>Narration: The systems of oppression</vt:lpstr>
      <vt:lpstr>THE SYSTEMS</vt:lpstr>
      <vt:lpstr>Narration: Dominant deficit narratives</vt:lpstr>
      <vt:lpstr>DOMINANT DEFICIT NARRATIVES</vt:lpstr>
      <vt:lpstr>Dominant Deficit Narratives — definition</vt:lpstr>
      <vt:lpstr>Narration: Elastic positionality</vt:lpstr>
      <vt:lpstr>ELASTIC POSITIONALITY</vt:lpstr>
      <vt:lpstr>Narration: Societal arenas named</vt:lpstr>
      <vt:lpstr>SOCIETAL ARENAS</vt:lpstr>
      <vt:lpstr>Societal Arenas — examples</vt:lpstr>
      <vt:lpstr>Narration: Dynamic positionality forces</vt:lpstr>
      <vt:lpstr>DYNAMIC POSITIONALITY FORCES</vt:lpstr>
      <vt:lpstr>Narration: Pulls</vt:lpstr>
      <vt:lpstr>PULLS · ORGANIZATIONAL FIRST</vt:lpstr>
      <vt:lpstr>PULLS · ALL ARENAS</vt:lpstr>
      <vt:lpstr>Positionality Pulls — examples</vt:lpstr>
      <vt:lpstr>Narration: Reinforcers</vt:lpstr>
      <vt:lpstr>REINFORCERS · ORGANIZATIONAL</vt:lpstr>
      <vt:lpstr>REINFORCERS · ALL ARENAS</vt:lpstr>
      <vt:lpstr>Positionality Reinforcers — examples</vt:lpstr>
      <vt:lpstr>Counter-Narratives — definition</vt:lpstr>
      <vt:lpstr>Narration: Pushes</vt:lpstr>
      <vt:lpstr>PUSHES · ORGANIZATIONAL</vt:lpstr>
      <vt:lpstr>PUSHES · ALL ARENAS</vt:lpstr>
      <vt:lpstr>Positionality Pushes — examples</vt:lpstr>
      <vt:lpstr>Intersectional Identity Stress</vt:lpstr>
      <vt:lpstr>Narration: Dynamic salience</vt:lpstr>
      <vt:lpstr>DYNAMIC SALIENCE</vt:lpstr>
      <vt:lpstr>Dynamic Salience Defined</vt:lpstr>
      <vt:lpstr>SALIENCE · FRACTURED</vt:lpstr>
      <vt:lpstr>SALIENCE · STRESSED</vt:lpstr>
      <vt:lpstr>SALIENCE · STRATEGIC</vt:lpstr>
      <vt:lpstr>SALIENCE · SYNERGISTIC</vt:lpstr>
      <vt:lpstr>The model in one paragraph</vt:lpstr>
      <vt:lpstr>Agenda</vt:lpstr>
      <vt:lpstr>Group Exercise</vt:lpstr>
      <vt:lpstr>Meet Aurora — student vignette</vt:lpstr>
      <vt:lpstr>Meet Aurora — student vignette</vt:lpstr>
      <vt:lpstr>Workshop — Map the pulls</vt:lpstr>
      <vt:lpstr>Positionality Pulls — fill-in</vt:lpstr>
      <vt:lpstr>Dynamic Salience — fill-in</vt:lpstr>
      <vt:lpstr>Workshop — Reinforce</vt:lpstr>
      <vt:lpstr>Positionality Reinforcers — fill-in</vt:lpstr>
      <vt:lpstr>Dynamic Salience — fill-in</vt:lpstr>
      <vt:lpstr>Workshop — The capacity lesson</vt:lpstr>
      <vt:lpstr>Positionality Pushes — fill-in</vt:lpstr>
      <vt:lpstr>Dynamic Salience — fill-in</vt:lpstr>
      <vt:lpstr>Agenda</vt:lpstr>
      <vt:lpstr>Debrief — what about your office?</vt:lpstr>
      <vt:lpstr>My 1-1-1 commitment</vt:lpstr>
      <vt:lpstr>Selected References</vt:lpstr>
      <vt:lpstr>Selected References</vt:lpstr>
      <vt:lpstr>Selected References</vt:lpstr>
      <vt:lpstr>Selected References</vt:lpstr>
      <vt:lpstr>Selected References</vt:lpstr>
      <vt:lpstr>Thank you for attending!! Contact me with questions or comments.</vt:lpstr>
      <vt:lpstr>Session Evaluation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Melanie Thornton</dc:creator>
  <cp:keywords/>
  <dc:description/>
  <cp:lastModifiedBy>Melanie Thornton</cp:lastModifiedBy>
  <cp:revision>39</cp:revision>
  <dcterms:created xsi:type="dcterms:W3CDTF">2020-02-11T03:41:00Z</dcterms:created>
  <dcterms:modified xsi:type="dcterms:W3CDTF">2026-07-22T14:38:34Z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0x010100C42BB3CFE8CCB14F8748A1C4D0243B56</vt:lpwstr>
  </property>
</Properties>
</file>