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68" r:id="rId3"/>
    <p:sldMasterId id="2147483680" r:id="rId4"/>
  </p:sldMasterIdLst>
  <p:notesMasterIdLst>
    <p:notesMasterId r:id="rId56"/>
  </p:notesMasterIdLst>
  <p:sldIdLst>
    <p:sldId id="282" r:id="rId5"/>
    <p:sldId id="3008" r:id="rId6"/>
    <p:sldId id="3014" r:id="rId7"/>
    <p:sldId id="283" r:id="rId8"/>
    <p:sldId id="284" r:id="rId9"/>
    <p:sldId id="286" r:id="rId10"/>
    <p:sldId id="2998" r:id="rId11"/>
    <p:sldId id="256" r:id="rId12"/>
    <p:sldId id="287" r:id="rId13"/>
    <p:sldId id="2962" r:id="rId14"/>
    <p:sldId id="285" r:id="rId15"/>
    <p:sldId id="288" r:id="rId16"/>
    <p:sldId id="289" r:id="rId17"/>
    <p:sldId id="2964" r:id="rId18"/>
    <p:sldId id="274" r:id="rId19"/>
    <p:sldId id="261" r:id="rId20"/>
    <p:sldId id="2965" r:id="rId21"/>
    <p:sldId id="2966" r:id="rId22"/>
    <p:sldId id="3017" r:id="rId23"/>
    <p:sldId id="2974" r:id="rId24"/>
    <p:sldId id="2999" r:id="rId25"/>
    <p:sldId id="266" r:id="rId26"/>
    <p:sldId id="2967" r:id="rId27"/>
    <p:sldId id="2969" r:id="rId28"/>
    <p:sldId id="2968" r:id="rId29"/>
    <p:sldId id="2970" r:id="rId30"/>
    <p:sldId id="2973" r:id="rId31"/>
    <p:sldId id="2224" r:id="rId32"/>
    <p:sldId id="2972" r:id="rId33"/>
    <p:sldId id="2993" r:id="rId34"/>
    <p:sldId id="2979" r:id="rId35"/>
    <p:sldId id="258" r:id="rId36"/>
    <p:sldId id="2984" r:id="rId37"/>
    <p:sldId id="2987" r:id="rId38"/>
    <p:sldId id="2986" r:id="rId39"/>
    <p:sldId id="2988" r:id="rId40"/>
    <p:sldId id="2995" r:id="rId41"/>
    <p:sldId id="2991" r:id="rId42"/>
    <p:sldId id="3009" r:id="rId43"/>
    <p:sldId id="2996" r:id="rId44"/>
    <p:sldId id="2994" r:id="rId45"/>
    <p:sldId id="276" r:id="rId46"/>
    <p:sldId id="2997" r:id="rId47"/>
    <p:sldId id="3012" r:id="rId48"/>
    <p:sldId id="3013" r:id="rId49"/>
    <p:sldId id="3010" r:id="rId50"/>
    <p:sldId id="3015" r:id="rId51"/>
    <p:sldId id="3011" r:id="rId52"/>
    <p:sldId id="3016" r:id="rId53"/>
    <p:sldId id="265" r:id="rId54"/>
    <p:sldId id="267"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37" autoAdjust="0"/>
    <p:restoredTop sz="94628"/>
  </p:normalViewPr>
  <p:slideViewPr>
    <p:cSldViewPr snapToGrid="0">
      <p:cViewPr varScale="1">
        <p:scale>
          <a:sx n="75" d="100"/>
          <a:sy n="75" d="100"/>
        </p:scale>
        <p:origin x="184" y="576"/>
      </p:cViewPr>
      <p:guideLst/>
    </p:cSldViewPr>
  </p:slideViewPr>
  <p:outlineViewPr>
    <p:cViewPr>
      <p:scale>
        <a:sx n="33" d="100"/>
        <a:sy n="33" d="100"/>
      </p:scale>
      <p:origin x="0" y="-52224"/>
    </p:cViewPr>
  </p:outlineViewPr>
  <p:notesTextViewPr>
    <p:cViewPr>
      <p:scale>
        <a:sx n="1" d="1"/>
        <a:sy n="1" d="1"/>
      </p:scale>
      <p:origin x="0" y="0"/>
    </p:cViewPr>
  </p:notesTextViewPr>
  <p:notesViewPr>
    <p:cSldViewPr snapToGrid="0">
      <p:cViewPr varScale="1">
        <p:scale>
          <a:sx n="65" d="100"/>
          <a:sy n="65" d="100"/>
        </p:scale>
        <p:origin x="3154"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892D9-3FD2-4C3F-84C4-84C5E0187F70}" type="datetimeFigureOut">
              <a:rPr lang="en-US" smtClean="0"/>
              <a:t>8/1/26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79BE25-736B-4FE4-B0E4-3FF71B522B50}" type="slidenum">
              <a:rPr lang="en-US" smtClean="0"/>
              <a:t>‹#›</a:t>
            </a:fld>
            <a:endParaRPr lang="en-US"/>
          </a:p>
        </p:txBody>
      </p:sp>
    </p:spTree>
    <p:extLst>
      <p:ext uri="{BB962C8B-B14F-4D97-AF65-F5344CB8AC3E}">
        <p14:creationId xmlns:p14="http://schemas.microsoft.com/office/powerpoint/2010/main" val="867583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79BE25-736B-4FE4-B0E4-3FF71B522B50}" type="slidenum">
              <a:rPr lang="en-US" smtClean="0"/>
              <a:t>8</a:t>
            </a:fld>
            <a:endParaRPr lang="en-US"/>
          </a:p>
        </p:txBody>
      </p:sp>
    </p:spTree>
    <p:extLst>
      <p:ext uri="{BB962C8B-B14F-4D97-AF65-F5344CB8AC3E}">
        <p14:creationId xmlns:p14="http://schemas.microsoft.com/office/powerpoint/2010/main" val="1788680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79BE25-736B-4FE4-B0E4-3FF71B522B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8196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79BE25-736B-4FE4-B0E4-3FF71B522B50}" type="slidenum">
              <a:rPr lang="en-US" smtClean="0"/>
              <a:t>15</a:t>
            </a:fld>
            <a:endParaRPr lang="en-US"/>
          </a:p>
        </p:txBody>
      </p:sp>
    </p:spTree>
    <p:extLst>
      <p:ext uri="{BB962C8B-B14F-4D97-AF65-F5344CB8AC3E}">
        <p14:creationId xmlns:p14="http://schemas.microsoft.com/office/powerpoint/2010/main" val="3493871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79BE25-736B-4FE4-B0E4-3FF71B522B50}" type="slidenum">
              <a:rPr lang="en-US" smtClean="0"/>
              <a:t>16</a:t>
            </a:fld>
            <a:endParaRPr lang="en-US"/>
          </a:p>
        </p:txBody>
      </p:sp>
    </p:spTree>
    <p:extLst>
      <p:ext uri="{BB962C8B-B14F-4D97-AF65-F5344CB8AC3E}">
        <p14:creationId xmlns:p14="http://schemas.microsoft.com/office/powerpoint/2010/main" val="93590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79BE25-736B-4FE4-B0E4-3FF71B522B50}" type="slidenum">
              <a:rPr lang="en-US" smtClean="0"/>
              <a:t>22</a:t>
            </a:fld>
            <a:endParaRPr lang="en-US"/>
          </a:p>
        </p:txBody>
      </p:sp>
    </p:spTree>
    <p:extLst>
      <p:ext uri="{BB962C8B-B14F-4D97-AF65-F5344CB8AC3E}">
        <p14:creationId xmlns:p14="http://schemas.microsoft.com/office/powerpoint/2010/main" val="2106770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79BE25-736B-4FE4-B0E4-3FF71B522B50}" type="slidenum">
              <a:rPr lang="en-US" smtClean="0"/>
              <a:t>40</a:t>
            </a:fld>
            <a:endParaRPr lang="en-US"/>
          </a:p>
        </p:txBody>
      </p:sp>
    </p:spTree>
    <p:extLst>
      <p:ext uri="{BB962C8B-B14F-4D97-AF65-F5344CB8AC3E}">
        <p14:creationId xmlns:p14="http://schemas.microsoft.com/office/powerpoint/2010/main" val="9720286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79BE25-736B-4FE4-B0E4-3FF71B522B50}" type="slidenum">
              <a:rPr lang="en-US" smtClean="0"/>
              <a:t>42</a:t>
            </a:fld>
            <a:endParaRPr lang="en-US"/>
          </a:p>
        </p:txBody>
      </p:sp>
    </p:spTree>
    <p:extLst>
      <p:ext uri="{BB962C8B-B14F-4D97-AF65-F5344CB8AC3E}">
        <p14:creationId xmlns:p14="http://schemas.microsoft.com/office/powerpoint/2010/main" val="1324312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79BE25-736B-4FE4-B0E4-3FF71B522B50}" type="slidenum">
              <a:rPr lang="en-US" smtClean="0"/>
              <a:t>47</a:t>
            </a:fld>
            <a:endParaRPr lang="en-US"/>
          </a:p>
        </p:txBody>
      </p:sp>
    </p:spTree>
    <p:extLst>
      <p:ext uri="{BB962C8B-B14F-4D97-AF65-F5344CB8AC3E}">
        <p14:creationId xmlns:p14="http://schemas.microsoft.com/office/powerpoint/2010/main" val="1086305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79BE25-736B-4FE4-B0E4-3FF71B522B50}" type="slidenum">
              <a:rPr lang="en-US" smtClean="0"/>
              <a:t>50</a:t>
            </a:fld>
            <a:endParaRPr lang="en-US"/>
          </a:p>
        </p:txBody>
      </p:sp>
    </p:spTree>
    <p:extLst>
      <p:ext uri="{BB962C8B-B14F-4D97-AF65-F5344CB8AC3E}">
        <p14:creationId xmlns:p14="http://schemas.microsoft.com/office/powerpoint/2010/main" val="3447079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55FDD-762F-50AF-37F5-E291B24654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23DFBBC-6EA7-DA86-6189-C7E514C815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99BC6F-62C4-D643-EFB0-190BA280E6DB}"/>
              </a:ext>
            </a:extLst>
          </p:cNvPr>
          <p:cNvSpPr>
            <a:spLocks noGrp="1"/>
          </p:cNvSpPr>
          <p:nvPr>
            <p:ph type="dt" sz="half" idx="10"/>
          </p:nvPr>
        </p:nvSpPr>
        <p:spPr/>
        <p:txBody>
          <a:bodyPr/>
          <a:lstStyle/>
          <a:p>
            <a:fld id="{91B35443-B0B5-4192-AFAF-B1791DC47A95}" type="datetime1">
              <a:rPr lang="en-US" smtClean="0"/>
              <a:t>8/1/26</a:t>
            </a:fld>
            <a:endParaRPr lang="en-US"/>
          </a:p>
        </p:txBody>
      </p:sp>
      <p:sp>
        <p:nvSpPr>
          <p:cNvPr id="5" name="Footer Placeholder 4">
            <a:extLst>
              <a:ext uri="{FF2B5EF4-FFF2-40B4-BE49-F238E27FC236}">
                <a16:creationId xmlns:a16="http://schemas.microsoft.com/office/drawing/2014/main" id="{C6AEDBF4-A732-3F04-03B4-4A8220C76D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D5ABE1-5D17-651C-83EB-E9E125A36CD4}"/>
              </a:ext>
            </a:extLst>
          </p:cNvPr>
          <p:cNvSpPr>
            <a:spLocks noGrp="1"/>
          </p:cNvSpPr>
          <p:nvPr>
            <p:ph type="sldNum" sz="quarter" idx="12"/>
          </p:nvPr>
        </p:nvSpPr>
        <p:spPr/>
        <p:txBody>
          <a:bodyPr/>
          <a:lstStyle/>
          <a:p>
            <a:fld id="{6D922362-0FEC-42EB-BC9C-011DDE423AED}" type="slidenum">
              <a:rPr lang="en-US" smtClean="0"/>
              <a:t>‹#›</a:t>
            </a:fld>
            <a:endParaRPr lang="en-US"/>
          </a:p>
        </p:txBody>
      </p:sp>
    </p:spTree>
    <p:extLst>
      <p:ext uri="{BB962C8B-B14F-4D97-AF65-F5344CB8AC3E}">
        <p14:creationId xmlns:p14="http://schemas.microsoft.com/office/powerpoint/2010/main" val="2856180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8DF3B-BB9B-4F4E-104B-9AAE971A04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CEAAD1-3ACB-B4FF-C1FF-59C105F241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59D828-B80C-43F0-856A-1706AC9B769E}"/>
              </a:ext>
            </a:extLst>
          </p:cNvPr>
          <p:cNvSpPr>
            <a:spLocks noGrp="1"/>
          </p:cNvSpPr>
          <p:nvPr>
            <p:ph type="dt" sz="half" idx="10"/>
          </p:nvPr>
        </p:nvSpPr>
        <p:spPr/>
        <p:txBody>
          <a:bodyPr/>
          <a:lstStyle/>
          <a:p>
            <a:fld id="{0DD386FB-6E09-4F8E-ACD4-29D0D39D4C85}" type="datetime1">
              <a:rPr lang="en-US" smtClean="0"/>
              <a:t>8/1/26</a:t>
            </a:fld>
            <a:endParaRPr lang="en-US"/>
          </a:p>
        </p:txBody>
      </p:sp>
      <p:sp>
        <p:nvSpPr>
          <p:cNvPr id="5" name="Footer Placeholder 4">
            <a:extLst>
              <a:ext uri="{FF2B5EF4-FFF2-40B4-BE49-F238E27FC236}">
                <a16:creationId xmlns:a16="http://schemas.microsoft.com/office/drawing/2014/main" id="{3FAF2437-C76B-028F-DEA0-F412949C8D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F78A8D-51C9-29B0-DC56-A423DD6FA80C}"/>
              </a:ext>
            </a:extLst>
          </p:cNvPr>
          <p:cNvSpPr>
            <a:spLocks noGrp="1"/>
          </p:cNvSpPr>
          <p:nvPr>
            <p:ph type="sldNum" sz="quarter" idx="12"/>
          </p:nvPr>
        </p:nvSpPr>
        <p:spPr/>
        <p:txBody>
          <a:bodyPr/>
          <a:lstStyle/>
          <a:p>
            <a:fld id="{6D922362-0FEC-42EB-BC9C-011DDE423AED}" type="slidenum">
              <a:rPr lang="en-US" smtClean="0"/>
              <a:t>‹#›</a:t>
            </a:fld>
            <a:endParaRPr lang="en-US"/>
          </a:p>
        </p:txBody>
      </p:sp>
    </p:spTree>
    <p:extLst>
      <p:ext uri="{BB962C8B-B14F-4D97-AF65-F5344CB8AC3E}">
        <p14:creationId xmlns:p14="http://schemas.microsoft.com/office/powerpoint/2010/main" val="3867980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7AB300-FAD2-A437-1168-17FE295B70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D201BF-73F0-95C2-6D29-2E2DBF60D5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D8B49-77F9-CCCF-24EE-635629DD1D6B}"/>
              </a:ext>
            </a:extLst>
          </p:cNvPr>
          <p:cNvSpPr>
            <a:spLocks noGrp="1"/>
          </p:cNvSpPr>
          <p:nvPr>
            <p:ph type="dt" sz="half" idx="10"/>
          </p:nvPr>
        </p:nvSpPr>
        <p:spPr/>
        <p:txBody>
          <a:bodyPr/>
          <a:lstStyle/>
          <a:p>
            <a:fld id="{A767057D-29D2-4EA5-BC3E-072AD322955A}" type="datetime1">
              <a:rPr lang="en-US" smtClean="0"/>
              <a:t>8/1/26</a:t>
            </a:fld>
            <a:endParaRPr lang="en-US"/>
          </a:p>
        </p:txBody>
      </p:sp>
      <p:sp>
        <p:nvSpPr>
          <p:cNvPr id="5" name="Footer Placeholder 4">
            <a:extLst>
              <a:ext uri="{FF2B5EF4-FFF2-40B4-BE49-F238E27FC236}">
                <a16:creationId xmlns:a16="http://schemas.microsoft.com/office/drawing/2014/main" id="{F65E0476-A55F-01AC-23F5-0A9486F317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E63013-3861-858A-A3EF-12C4A72A73B6}"/>
              </a:ext>
            </a:extLst>
          </p:cNvPr>
          <p:cNvSpPr>
            <a:spLocks noGrp="1"/>
          </p:cNvSpPr>
          <p:nvPr>
            <p:ph type="sldNum" sz="quarter" idx="12"/>
          </p:nvPr>
        </p:nvSpPr>
        <p:spPr/>
        <p:txBody>
          <a:bodyPr/>
          <a:lstStyle/>
          <a:p>
            <a:fld id="{6D922362-0FEC-42EB-BC9C-011DDE423AED}" type="slidenum">
              <a:rPr lang="en-US" smtClean="0"/>
              <a:t>‹#›</a:t>
            </a:fld>
            <a:endParaRPr lang="en-US"/>
          </a:p>
        </p:txBody>
      </p:sp>
    </p:spTree>
    <p:extLst>
      <p:ext uri="{BB962C8B-B14F-4D97-AF65-F5344CB8AC3E}">
        <p14:creationId xmlns:p14="http://schemas.microsoft.com/office/powerpoint/2010/main" val="4131095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99685-E968-5F44-B33B-377B6608270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C3DD59F4-A403-4744-8FB3-8B3F8E519CE2}"/>
              </a:ext>
            </a:extLst>
          </p:cNvPr>
          <p:cNvSpPr>
            <a:spLocks noGrp="1"/>
          </p:cNvSpPr>
          <p:nvPr>
            <p:ph type="subTitle" idx="1"/>
          </p:nvPr>
        </p:nvSpPr>
        <p:spPr>
          <a:xfrm>
            <a:off x="1524000" y="3602038"/>
            <a:ext cx="9144000" cy="1655762"/>
          </a:xfrm>
        </p:spPr>
        <p:txBody>
          <a:bodyPr>
            <a:normAutofit/>
          </a:bodyPr>
          <a:lstStyle>
            <a:lvl1pPr marL="0" indent="0" algn="ctr">
              <a:buNone/>
              <a:defRPr sz="30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712CF9C-F90C-A54A-B7A3-6EF635E3732E}"/>
              </a:ext>
            </a:extLst>
          </p:cNvPr>
          <p:cNvSpPr>
            <a:spLocks noGrp="1"/>
          </p:cNvSpPr>
          <p:nvPr>
            <p:ph type="dt" sz="half" idx="10"/>
          </p:nvPr>
        </p:nvSpPr>
        <p:spPr/>
        <p:txBody>
          <a:bodyPr/>
          <a:lstStyle/>
          <a:p>
            <a:fld id="{E63E9637-66F6-4AE0-A7A1-7487317BC949}" type="datetime1">
              <a:rPr lang="en-US" smtClean="0"/>
              <a:t>8/1/26</a:t>
            </a:fld>
            <a:endParaRPr lang="en-US"/>
          </a:p>
        </p:txBody>
      </p:sp>
      <p:sp>
        <p:nvSpPr>
          <p:cNvPr id="5" name="Footer Placeholder 4">
            <a:extLst>
              <a:ext uri="{FF2B5EF4-FFF2-40B4-BE49-F238E27FC236}">
                <a16:creationId xmlns:a16="http://schemas.microsoft.com/office/drawing/2014/main" id="{D2EEC207-345A-624B-B2D6-B8155AC1FED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7FF172-2B84-2042-B54E-0D7837FC268A}"/>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211962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6E61F-3923-004F-BCC0-DF8C4C3029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A797C8-3635-BD4D-8498-3FEE7600E23C}"/>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62213BC-4738-8940-A352-0CE9BE901888}"/>
              </a:ext>
            </a:extLst>
          </p:cNvPr>
          <p:cNvSpPr>
            <a:spLocks noGrp="1"/>
          </p:cNvSpPr>
          <p:nvPr>
            <p:ph type="dt" sz="half" idx="10"/>
          </p:nvPr>
        </p:nvSpPr>
        <p:spPr/>
        <p:txBody>
          <a:bodyPr/>
          <a:lstStyle/>
          <a:p>
            <a:fld id="{04E3ABAE-D257-46B8-B564-AE4B95103970}" type="datetime1">
              <a:rPr lang="en-US" smtClean="0"/>
              <a:t>8/1/26</a:t>
            </a:fld>
            <a:endParaRPr lang="en-US"/>
          </a:p>
        </p:txBody>
      </p:sp>
      <p:sp>
        <p:nvSpPr>
          <p:cNvPr id="5" name="Footer Placeholder 4">
            <a:extLst>
              <a:ext uri="{FF2B5EF4-FFF2-40B4-BE49-F238E27FC236}">
                <a16:creationId xmlns:a16="http://schemas.microsoft.com/office/drawing/2014/main" id="{ADBE4508-1BB8-0040-B810-68831F315B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FCF8E9-762B-3649-81B7-82198E6928BB}"/>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1446018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34771-38C9-2C4B-99A1-66846509D7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CAFA66-FA6B-F644-9C33-A14A507C6F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DB12EF-4D5D-3241-8181-17AA69D06019}"/>
              </a:ext>
            </a:extLst>
          </p:cNvPr>
          <p:cNvSpPr>
            <a:spLocks noGrp="1"/>
          </p:cNvSpPr>
          <p:nvPr>
            <p:ph type="dt" sz="half" idx="10"/>
          </p:nvPr>
        </p:nvSpPr>
        <p:spPr/>
        <p:txBody>
          <a:bodyPr/>
          <a:lstStyle/>
          <a:p>
            <a:fld id="{4A4A9AEE-B854-42A4-8AE0-63C35D5805F3}" type="datetime1">
              <a:rPr lang="en-US" smtClean="0"/>
              <a:t>8/1/26</a:t>
            </a:fld>
            <a:endParaRPr lang="en-US"/>
          </a:p>
        </p:txBody>
      </p:sp>
      <p:sp>
        <p:nvSpPr>
          <p:cNvPr id="5" name="Footer Placeholder 4">
            <a:extLst>
              <a:ext uri="{FF2B5EF4-FFF2-40B4-BE49-F238E27FC236}">
                <a16:creationId xmlns:a16="http://schemas.microsoft.com/office/drawing/2014/main" id="{3289C90B-2721-574F-83F3-3110D79795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48764D-0B0F-C64B-BA32-9E0C1DDA65D8}"/>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23051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3CCB6-C22D-A045-AEB2-D3AF4D1A52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CE78AB-6CB2-334E-BD7A-9242DFF15F51}"/>
              </a:ext>
            </a:extLst>
          </p:cNvPr>
          <p:cNvSpPr>
            <a:spLocks noGrp="1"/>
          </p:cNvSpPr>
          <p:nvPr>
            <p:ph sz="half" idx="1"/>
          </p:nvPr>
        </p:nvSpPr>
        <p:spPr>
          <a:xfrm>
            <a:off x="838200" y="2481925"/>
            <a:ext cx="5181600" cy="36950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464BF82-D270-6A4E-8F3B-6E5A4B61107F}"/>
              </a:ext>
            </a:extLst>
          </p:cNvPr>
          <p:cNvSpPr>
            <a:spLocks noGrp="1"/>
          </p:cNvSpPr>
          <p:nvPr>
            <p:ph sz="half" idx="2"/>
          </p:nvPr>
        </p:nvSpPr>
        <p:spPr>
          <a:xfrm>
            <a:off x="6172200" y="2481923"/>
            <a:ext cx="5181600" cy="36950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A3DD3A0C-DFF9-704A-AE67-74D1F2DA3098}"/>
              </a:ext>
            </a:extLst>
          </p:cNvPr>
          <p:cNvSpPr>
            <a:spLocks noGrp="1"/>
          </p:cNvSpPr>
          <p:nvPr>
            <p:ph type="dt" sz="half" idx="10"/>
          </p:nvPr>
        </p:nvSpPr>
        <p:spPr/>
        <p:txBody>
          <a:bodyPr/>
          <a:lstStyle/>
          <a:p>
            <a:fld id="{13A375EA-613D-4FC9-960D-4E80FC09EAEC}" type="datetime1">
              <a:rPr lang="en-US" smtClean="0"/>
              <a:t>8/1/26</a:t>
            </a:fld>
            <a:endParaRPr lang="en-US"/>
          </a:p>
        </p:txBody>
      </p:sp>
      <p:sp>
        <p:nvSpPr>
          <p:cNvPr id="6" name="Footer Placeholder 5">
            <a:extLst>
              <a:ext uri="{FF2B5EF4-FFF2-40B4-BE49-F238E27FC236}">
                <a16:creationId xmlns:a16="http://schemas.microsoft.com/office/drawing/2014/main" id="{9CF59AA2-BFE9-6848-B2B9-6FB743531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FF37E4-10EF-6D4A-9374-1BEB2C57AA6B}"/>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2877126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509B8-55E0-A140-8D49-3E02C932812F}"/>
              </a:ext>
            </a:extLst>
          </p:cNvPr>
          <p:cNvSpPr>
            <a:spLocks noGrp="1"/>
          </p:cNvSpPr>
          <p:nvPr>
            <p:ph type="title"/>
          </p:nvPr>
        </p:nvSpPr>
        <p:spPr>
          <a:xfrm>
            <a:off x="839788" y="1009934"/>
            <a:ext cx="10515600" cy="680754"/>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946427-B47D-8C49-AC9D-238D6831CD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C1478A-2361-0642-99DF-5699771140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43D59E-CDCA-914B-9C89-650108571D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28DB677-5EAC-ED44-A867-5CAC5D4C72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313C545-5C6B-6447-A718-6D923B19C517}"/>
              </a:ext>
            </a:extLst>
          </p:cNvPr>
          <p:cNvSpPr>
            <a:spLocks noGrp="1"/>
          </p:cNvSpPr>
          <p:nvPr>
            <p:ph type="dt" sz="half" idx="10"/>
          </p:nvPr>
        </p:nvSpPr>
        <p:spPr/>
        <p:txBody>
          <a:bodyPr/>
          <a:lstStyle/>
          <a:p>
            <a:fld id="{FE749192-3A65-49EC-8050-43C06B4E7A87}" type="datetime1">
              <a:rPr lang="en-US" smtClean="0"/>
              <a:t>8/1/26</a:t>
            </a:fld>
            <a:endParaRPr lang="en-US"/>
          </a:p>
        </p:txBody>
      </p:sp>
      <p:sp>
        <p:nvSpPr>
          <p:cNvPr id="8" name="Footer Placeholder 7">
            <a:extLst>
              <a:ext uri="{FF2B5EF4-FFF2-40B4-BE49-F238E27FC236}">
                <a16:creationId xmlns:a16="http://schemas.microsoft.com/office/drawing/2014/main" id="{93B02A95-4959-7446-8BCC-10DDBE171D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8AE888-5282-7F44-8843-46DE290AFBA6}"/>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1304649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3A526-F96C-4E41-A127-206B9A7E7689}"/>
              </a:ext>
            </a:extLst>
          </p:cNvPr>
          <p:cNvSpPr>
            <a:spLocks noGrp="1"/>
          </p:cNvSpPr>
          <p:nvPr>
            <p:ph type="title"/>
          </p:nvPr>
        </p:nvSpPr>
        <p:spPr>
          <a:xfrm>
            <a:off x="836612" y="1381219"/>
            <a:ext cx="3932237" cy="1073387"/>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A59CC0B1-7391-3042-98C3-1B3AE13914C7}"/>
              </a:ext>
            </a:extLst>
          </p:cNvPr>
          <p:cNvSpPr>
            <a:spLocks noGrp="1"/>
          </p:cNvSpPr>
          <p:nvPr>
            <p:ph idx="1"/>
          </p:nvPr>
        </p:nvSpPr>
        <p:spPr>
          <a:xfrm>
            <a:off x="5183188" y="1381219"/>
            <a:ext cx="6172200" cy="447983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B4CC7F6C-DDEA-4046-8AB0-1FEC3898F47D}"/>
              </a:ext>
            </a:extLst>
          </p:cNvPr>
          <p:cNvSpPr>
            <a:spLocks noGrp="1"/>
          </p:cNvSpPr>
          <p:nvPr>
            <p:ph type="body" sz="half" idx="2"/>
          </p:nvPr>
        </p:nvSpPr>
        <p:spPr>
          <a:xfrm>
            <a:off x="839788" y="2702256"/>
            <a:ext cx="3932237" cy="316673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91B337-61AB-2F44-8CF5-EEB33959DE65}"/>
              </a:ext>
            </a:extLst>
          </p:cNvPr>
          <p:cNvSpPr>
            <a:spLocks noGrp="1"/>
          </p:cNvSpPr>
          <p:nvPr>
            <p:ph type="dt" sz="half" idx="10"/>
          </p:nvPr>
        </p:nvSpPr>
        <p:spPr/>
        <p:txBody>
          <a:bodyPr/>
          <a:lstStyle/>
          <a:p>
            <a:fld id="{80F6D0C1-D3C8-4AEF-9538-7395D80A08B5}" type="datetime1">
              <a:rPr lang="en-US" smtClean="0"/>
              <a:t>8/1/26</a:t>
            </a:fld>
            <a:endParaRPr lang="en-US"/>
          </a:p>
        </p:txBody>
      </p:sp>
      <p:sp>
        <p:nvSpPr>
          <p:cNvPr id="6" name="Footer Placeholder 5">
            <a:extLst>
              <a:ext uri="{FF2B5EF4-FFF2-40B4-BE49-F238E27FC236}">
                <a16:creationId xmlns:a16="http://schemas.microsoft.com/office/drawing/2014/main" id="{0FEA6EA6-4E88-C442-89F7-72C1F0DB70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DA59EE-98EA-A44D-8B27-C1596CBD3B26}"/>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2636066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0DB7D-D534-F54E-924C-E2BDD66B3F18}"/>
              </a:ext>
            </a:extLst>
          </p:cNvPr>
          <p:cNvSpPr>
            <a:spLocks noGrp="1"/>
          </p:cNvSpPr>
          <p:nvPr>
            <p:ph type="title"/>
          </p:nvPr>
        </p:nvSpPr>
        <p:spPr>
          <a:xfrm>
            <a:off x="836612" y="1235075"/>
            <a:ext cx="3932237" cy="1069975"/>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18447E83-6B40-DA47-8A60-017EF4C896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500B7C3-F4A5-864B-80B5-3910895B7C9B}"/>
              </a:ext>
            </a:extLst>
          </p:cNvPr>
          <p:cNvSpPr>
            <a:spLocks noGrp="1"/>
          </p:cNvSpPr>
          <p:nvPr>
            <p:ph type="body" sz="half" idx="2"/>
          </p:nvPr>
        </p:nvSpPr>
        <p:spPr>
          <a:xfrm>
            <a:off x="839788" y="2552700"/>
            <a:ext cx="3932237"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0578610-EE35-D047-8C2A-8AB945555043}"/>
              </a:ext>
            </a:extLst>
          </p:cNvPr>
          <p:cNvSpPr>
            <a:spLocks noGrp="1"/>
          </p:cNvSpPr>
          <p:nvPr>
            <p:ph type="dt" sz="half" idx="10"/>
          </p:nvPr>
        </p:nvSpPr>
        <p:spPr/>
        <p:txBody>
          <a:bodyPr/>
          <a:lstStyle/>
          <a:p>
            <a:fld id="{BEF5A169-AFCC-40F5-8588-0E0882D588D3}" type="datetime1">
              <a:rPr lang="en-US" smtClean="0"/>
              <a:t>8/1/26</a:t>
            </a:fld>
            <a:endParaRPr lang="en-US"/>
          </a:p>
        </p:txBody>
      </p:sp>
      <p:sp>
        <p:nvSpPr>
          <p:cNvPr id="6" name="Footer Placeholder 5">
            <a:extLst>
              <a:ext uri="{FF2B5EF4-FFF2-40B4-BE49-F238E27FC236}">
                <a16:creationId xmlns:a16="http://schemas.microsoft.com/office/drawing/2014/main" id="{186764C5-66E4-4B42-B707-CEFD2FB78F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9A24C2-406C-3E4F-B1FD-94D1D0236F63}"/>
              </a:ext>
            </a:extLst>
          </p:cNvPr>
          <p:cNvSpPr>
            <a:spLocks noGrp="1"/>
          </p:cNvSpPr>
          <p:nvPr>
            <p:ph type="sldNum" sz="quarter" idx="12"/>
          </p:nvPr>
        </p:nvSpPr>
        <p:spPr/>
        <p:txBody>
          <a:bodyPr/>
          <a:lstStyle/>
          <a:p>
            <a:fld id="{14E462BC-22A2-0945-ADDA-66B8A70E3A5F}" type="slidenum">
              <a:rPr lang="en-US" smtClean="0"/>
              <a:t>‹#›</a:t>
            </a:fld>
            <a:endParaRPr lang="en-US"/>
          </a:p>
        </p:txBody>
      </p:sp>
    </p:spTree>
    <p:extLst>
      <p:ext uri="{BB962C8B-B14F-4D97-AF65-F5344CB8AC3E}">
        <p14:creationId xmlns:p14="http://schemas.microsoft.com/office/powerpoint/2010/main" val="17473193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B9DA7-60DB-4F87-84DD-11C878B9F1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564C375-A03C-46CF-AFE0-B8E34F42D8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857267-170B-463A-9226-A181B2FB055D}"/>
              </a:ext>
            </a:extLst>
          </p:cNvPr>
          <p:cNvSpPr>
            <a:spLocks noGrp="1"/>
          </p:cNvSpPr>
          <p:nvPr>
            <p:ph type="dt" sz="half" idx="10"/>
          </p:nvPr>
        </p:nvSpPr>
        <p:spPr/>
        <p:txBody>
          <a:bodyPr/>
          <a:lstStyle/>
          <a:p>
            <a:fld id="{55712B41-CBFF-460D-B2F3-9435688D11F6}" type="datetime1">
              <a:rPr lang="en-US" smtClean="0"/>
              <a:t>8/1/26</a:t>
            </a:fld>
            <a:endParaRPr lang="en-US"/>
          </a:p>
        </p:txBody>
      </p:sp>
      <p:sp>
        <p:nvSpPr>
          <p:cNvPr id="5" name="Footer Placeholder 4">
            <a:extLst>
              <a:ext uri="{FF2B5EF4-FFF2-40B4-BE49-F238E27FC236}">
                <a16:creationId xmlns:a16="http://schemas.microsoft.com/office/drawing/2014/main" id="{3D5A503F-CF9F-483A-A67F-8F8CA9C360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DF2B68-F806-4808-B0CB-6946FA874952}"/>
              </a:ext>
            </a:extLst>
          </p:cNvPr>
          <p:cNvSpPr>
            <a:spLocks noGrp="1"/>
          </p:cNvSpPr>
          <p:nvPr>
            <p:ph type="sldNum" sz="quarter" idx="12"/>
          </p:nvPr>
        </p:nvSpPr>
        <p:spPr/>
        <p:txBody>
          <a:bodyPr/>
          <a:lstStyle/>
          <a:p>
            <a:fld id="{0A1204F5-9DA7-41FB-92C3-A36E767E2B06}" type="slidenum">
              <a:rPr lang="en-US" smtClean="0"/>
              <a:t>‹#›</a:t>
            </a:fld>
            <a:endParaRPr lang="en-US"/>
          </a:p>
        </p:txBody>
      </p:sp>
    </p:spTree>
    <p:extLst>
      <p:ext uri="{BB962C8B-B14F-4D97-AF65-F5344CB8AC3E}">
        <p14:creationId xmlns:p14="http://schemas.microsoft.com/office/powerpoint/2010/main" val="449521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D55F7-2B2E-7C84-1040-FE99BCDCC3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253097-B404-9B5F-9B50-8B7E3D8BB4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F54CD7-2445-7F1A-47DA-D755BAC9D69A}"/>
              </a:ext>
            </a:extLst>
          </p:cNvPr>
          <p:cNvSpPr>
            <a:spLocks noGrp="1"/>
          </p:cNvSpPr>
          <p:nvPr>
            <p:ph type="dt" sz="half" idx="10"/>
          </p:nvPr>
        </p:nvSpPr>
        <p:spPr/>
        <p:txBody>
          <a:bodyPr/>
          <a:lstStyle/>
          <a:p>
            <a:fld id="{A589BBB6-9C62-4593-98F4-DDF6B3FFDDED}" type="datetime1">
              <a:rPr lang="en-US" smtClean="0"/>
              <a:t>8/1/26</a:t>
            </a:fld>
            <a:endParaRPr lang="en-US"/>
          </a:p>
        </p:txBody>
      </p:sp>
      <p:sp>
        <p:nvSpPr>
          <p:cNvPr id="5" name="Footer Placeholder 4">
            <a:extLst>
              <a:ext uri="{FF2B5EF4-FFF2-40B4-BE49-F238E27FC236}">
                <a16:creationId xmlns:a16="http://schemas.microsoft.com/office/drawing/2014/main" id="{B6CCFDF4-AAC3-EAFB-6A27-0B33F402A3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93AD13-CB27-BAED-BC1B-65FE48A48E9A}"/>
              </a:ext>
            </a:extLst>
          </p:cNvPr>
          <p:cNvSpPr>
            <a:spLocks noGrp="1"/>
          </p:cNvSpPr>
          <p:nvPr>
            <p:ph type="sldNum" sz="quarter" idx="12"/>
          </p:nvPr>
        </p:nvSpPr>
        <p:spPr/>
        <p:txBody>
          <a:bodyPr/>
          <a:lstStyle/>
          <a:p>
            <a:fld id="{6D922362-0FEC-42EB-BC9C-011DDE423AED}" type="slidenum">
              <a:rPr lang="en-US" smtClean="0"/>
              <a:t>‹#›</a:t>
            </a:fld>
            <a:endParaRPr lang="en-US"/>
          </a:p>
        </p:txBody>
      </p:sp>
    </p:spTree>
    <p:extLst>
      <p:ext uri="{BB962C8B-B14F-4D97-AF65-F5344CB8AC3E}">
        <p14:creationId xmlns:p14="http://schemas.microsoft.com/office/powerpoint/2010/main" val="11334611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2233C-31B8-44EE-8C37-387990454E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E4E7F5-7EA1-4FBB-A11E-A8A2A1C4AE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FD0A41-D58E-48C0-89CA-B01E8BA08A1A}"/>
              </a:ext>
            </a:extLst>
          </p:cNvPr>
          <p:cNvSpPr>
            <a:spLocks noGrp="1"/>
          </p:cNvSpPr>
          <p:nvPr>
            <p:ph type="dt" sz="half" idx="10"/>
          </p:nvPr>
        </p:nvSpPr>
        <p:spPr/>
        <p:txBody>
          <a:bodyPr/>
          <a:lstStyle/>
          <a:p>
            <a:fld id="{CEFF33F7-660A-43D0-A679-CEB28B5DF8EA}" type="datetime1">
              <a:rPr lang="en-US" smtClean="0"/>
              <a:t>8/1/26</a:t>
            </a:fld>
            <a:endParaRPr lang="en-US"/>
          </a:p>
        </p:txBody>
      </p:sp>
      <p:sp>
        <p:nvSpPr>
          <p:cNvPr id="5" name="Footer Placeholder 4">
            <a:extLst>
              <a:ext uri="{FF2B5EF4-FFF2-40B4-BE49-F238E27FC236}">
                <a16:creationId xmlns:a16="http://schemas.microsoft.com/office/drawing/2014/main" id="{A24DF9B7-589B-4145-9C41-6D88EC728C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EE7487-2FB6-47D7-9C44-0D1946AD9844}"/>
              </a:ext>
            </a:extLst>
          </p:cNvPr>
          <p:cNvSpPr>
            <a:spLocks noGrp="1"/>
          </p:cNvSpPr>
          <p:nvPr>
            <p:ph type="sldNum" sz="quarter" idx="12"/>
          </p:nvPr>
        </p:nvSpPr>
        <p:spPr/>
        <p:txBody>
          <a:bodyPr/>
          <a:lstStyle/>
          <a:p>
            <a:fld id="{0A1204F5-9DA7-41FB-92C3-A36E767E2B06}" type="slidenum">
              <a:rPr lang="en-US" smtClean="0"/>
              <a:t>‹#›</a:t>
            </a:fld>
            <a:endParaRPr lang="en-US"/>
          </a:p>
        </p:txBody>
      </p:sp>
    </p:spTree>
    <p:extLst>
      <p:ext uri="{BB962C8B-B14F-4D97-AF65-F5344CB8AC3E}">
        <p14:creationId xmlns:p14="http://schemas.microsoft.com/office/powerpoint/2010/main" val="1336063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8F6F4-E719-405D-8C05-B26CAA8A69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9AED844-54DF-4D98-86F9-5038C27772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F9E0E7-AA71-483C-981D-E989A5F0E1BA}"/>
              </a:ext>
            </a:extLst>
          </p:cNvPr>
          <p:cNvSpPr>
            <a:spLocks noGrp="1"/>
          </p:cNvSpPr>
          <p:nvPr>
            <p:ph type="dt" sz="half" idx="10"/>
          </p:nvPr>
        </p:nvSpPr>
        <p:spPr/>
        <p:txBody>
          <a:bodyPr/>
          <a:lstStyle/>
          <a:p>
            <a:fld id="{D2D5A033-545B-4FD5-9EC7-C77712021B79}" type="datetime1">
              <a:rPr lang="en-US" smtClean="0"/>
              <a:t>8/1/26</a:t>
            </a:fld>
            <a:endParaRPr lang="en-US"/>
          </a:p>
        </p:txBody>
      </p:sp>
      <p:sp>
        <p:nvSpPr>
          <p:cNvPr id="5" name="Footer Placeholder 4">
            <a:extLst>
              <a:ext uri="{FF2B5EF4-FFF2-40B4-BE49-F238E27FC236}">
                <a16:creationId xmlns:a16="http://schemas.microsoft.com/office/drawing/2014/main" id="{ABFF08F4-3DDC-495C-8C5E-4B98713424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EDBE50-F435-46F8-8CF3-3139B7547549}"/>
              </a:ext>
            </a:extLst>
          </p:cNvPr>
          <p:cNvSpPr>
            <a:spLocks noGrp="1"/>
          </p:cNvSpPr>
          <p:nvPr>
            <p:ph type="sldNum" sz="quarter" idx="12"/>
          </p:nvPr>
        </p:nvSpPr>
        <p:spPr/>
        <p:txBody>
          <a:bodyPr/>
          <a:lstStyle/>
          <a:p>
            <a:fld id="{0A1204F5-9DA7-41FB-92C3-A36E767E2B06}" type="slidenum">
              <a:rPr lang="en-US" smtClean="0"/>
              <a:t>‹#›</a:t>
            </a:fld>
            <a:endParaRPr lang="en-US"/>
          </a:p>
        </p:txBody>
      </p:sp>
    </p:spTree>
    <p:extLst>
      <p:ext uri="{BB962C8B-B14F-4D97-AF65-F5344CB8AC3E}">
        <p14:creationId xmlns:p14="http://schemas.microsoft.com/office/powerpoint/2010/main" val="25851728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279FF-05C0-4273-89A4-8B66380F0A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D1C04C-CD5C-41F1-B526-EC101FDC84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0280BF-0765-4F0B-A72E-8CC4823794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9E73D2-245A-4DEA-A2B3-A073B9A7BA86}"/>
              </a:ext>
            </a:extLst>
          </p:cNvPr>
          <p:cNvSpPr>
            <a:spLocks noGrp="1"/>
          </p:cNvSpPr>
          <p:nvPr>
            <p:ph type="dt" sz="half" idx="10"/>
          </p:nvPr>
        </p:nvSpPr>
        <p:spPr/>
        <p:txBody>
          <a:bodyPr/>
          <a:lstStyle/>
          <a:p>
            <a:fld id="{4FDC11C2-2777-4F92-B594-D3891234AE2E}" type="datetime1">
              <a:rPr lang="en-US" smtClean="0"/>
              <a:t>8/1/26</a:t>
            </a:fld>
            <a:endParaRPr lang="en-US"/>
          </a:p>
        </p:txBody>
      </p:sp>
      <p:sp>
        <p:nvSpPr>
          <p:cNvPr id="6" name="Footer Placeholder 5">
            <a:extLst>
              <a:ext uri="{FF2B5EF4-FFF2-40B4-BE49-F238E27FC236}">
                <a16:creationId xmlns:a16="http://schemas.microsoft.com/office/drawing/2014/main" id="{EDC29336-0310-46FA-8DC6-49DF106E5A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F29A9-F6BF-4841-A8E7-65FACBF9EFAC}"/>
              </a:ext>
            </a:extLst>
          </p:cNvPr>
          <p:cNvSpPr>
            <a:spLocks noGrp="1"/>
          </p:cNvSpPr>
          <p:nvPr>
            <p:ph type="sldNum" sz="quarter" idx="12"/>
          </p:nvPr>
        </p:nvSpPr>
        <p:spPr/>
        <p:txBody>
          <a:bodyPr/>
          <a:lstStyle/>
          <a:p>
            <a:fld id="{0A1204F5-9DA7-41FB-92C3-A36E767E2B06}" type="slidenum">
              <a:rPr lang="en-US" smtClean="0"/>
              <a:t>‹#›</a:t>
            </a:fld>
            <a:endParaRPr lang="en-US"/>
          </a:p>
        </p:txBody>
      </p:sp>
    </p:spTree>
    <p:extLst>
      <p:ext uri="{BB962C8B-B14F-4D97-AF65-F5344CB8AC3E}">
        <p14:creationId xmlns:p14="http://schemas.microsoft.com/office/powerpoint/2010/main" val="2593066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269C5-B9F7-49A3-B3A0-B33CFB5BB6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295EF6B-F3B9-4AF8-AC19-C97E68A950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5575A2-E4BE-4E93-91D0-B419D46501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6DC369-61E7-4F2C-8E67-7B4FBCABD7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27C9A4-867F-4992-B557-BB900DB02E3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D9A6A6-DCE7-41E6-A41C-B0C143127FB3}"/>
              </a:ext>
            </a:extLst>
          </p:cNvPr>
          <p:cNvSpPr>
            <a:spLocks noGrp="1"/>
          </p:cNvSpPr>
          <p:nvPr>
            <p:ph type="dt" sz="half" idx="10"/>
          </p:nvPr>
        </p:nvSpPr>
        <p:spPr/>
        <p:txBody>
          <a:bodyPr/>
          <a:lstStyle/>
          <a:p>
            <a:fld id="{562106B8-6CB5-4993-BF9A-9EF1ACC50027}" type="datetime1">
              <a:rPr lang="en-US" smtClean="0"/>
              <a:t>8/1/26</a:t>
            </a:fld>
            <a:endParaRPr lang="en-US"/>
          </a:p>
        </p:txBody>
      </p:sp>
      <p:sp>
        <p:nvSpPr>
          <p:cNvPr id="8" name="Footer Placeholder 7">
            <a:extLst>
              <a:ext uri="{FF2B5EF4-FFF2-40B4-BE49-F238E27FC236}">
                <a16:creationId xmlns:a16="http://schemas.microsoft.com/office/drawing/2014/main" id="{F62CAE20-98C9-48B8-BDDA-A6E86C50AD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4E2B95F-F757-4BDB-8E5C-28295FE65705}"/>
              </a:ext>
            </a:extLst>
          </p:cNvPr>
          <p:cNvSpPr>
            <a:spLocks noGrp="1"/>
          </p:cNvSpPr>
          <p:nvPr>
            <p:ph type="sldNum" sz="quarter" idx="12"/>
          </p:nvPr>
        </p:nvSpPr>
        <p:spPr/>
        <p:txBody>
          <a:bodyPr/>
          <a:lstStyle/>
          <a:p>
            <a:fld id="{0A1204F5-9DA7-41FB-92C3-A36E767E2B06}" type="slidenum">
              <a:rPr lang="en-US" smtClean="0"/>
              <a:t>‹#›</a:t>
            </a:fld>
            <a:endParaRPr lang="en-US"/>
          </a:p>
        </p:txBody>
      </p:sp>
    </p:spTree>
    <p:extLst>
      <p:ext uri="{BB962C8B-B14F-4D97-AF65-F5344CB8AC3E}">
        <p14:creationId xmlns:p14="http://schemas.microsoft.com/office/powerpoint/2010/main" val="15590441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D2B08-0DF7-427B-AFF3-55CDCE07D3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18E718-2378-4FB7-8135-F08C67AD686C}"/>
              </a:ext>
            </a:extLst>
          </p:cNvPr>
          <p:cNvSpPr>
            <a:spLocks noGrp="1"/>
          </p:cNvSpPr>
          <p:nvPr>
            <p:ph type="dt" sz="half" idx="10"/>
          </p:nvPr>
        </p:nvSpPr>
        <p:spPr/>
        <p:txBody>
          <a:bodyPr/>
          <a:lstStyle/>
          <a:p>
            <a:fld id="{32D2C2FF-67C6-4D6D-961B-4A2FB1E7DD9A}" type="datetime1">
              <a:rPr lang="en-US" smtClean="0"/>
              <a:t>8/1/26</a:t>
            </a:fld>
            <a:endParaRPr lang="en-US"/>
          </a:p>
        </p:txBody>
      </p:sp>
      <p:sp>
        <p:nvSpPr>
          <p:cNvPr id="4" name="Footer Placeholder 3">
            <a:extLst>
              <a:ext uri="{FF2B5EF4-FFF2-40B4-BE49-F238E27FC236}">
                <a16:creationId xmlns:a16="http://schemas.microsoft.com/office/drawing/2014/main" id="{B7166695-B66A-419E-9323-9762689982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455717-E30E-4854-9B1C-E39C6C39D554}"/>
              </a:ext>
            </a:extLst>
          </p:cNvPr>
          <p:cNvSpPr>
            <a:spLocks noGrp="1"/>
          </p:cNvSpPr>
          <p:nvPr>
            <p:ph type="sldNum" sz="quarter" idx="12"/>
          </p:nvPr>
        </p:nvSpPr>
        <p:spPr/>
        <p:txBody>
          <a:bodyPr/>
          <a:lstStyle/>
          <a:p>
            <a:fld id="{0A1204F5-9DA7-41FB-92C3-A36E767E2B06}" type="slidenum">
              <a:rPr lang="en-US" smtClean="0"/>
              <a:t>‹#›</a:t>
            </a:fld>
            <a:endParaRPr lang="en-US"/>
          </a:p>
        </p:txBody>
      </p:sp>
    </p:spTree>
    <p:extLst>
      <p:ext uri="{BB962C8B-B14F-4D97-AF65-F5344CB8AC3E}">
        <p14:creationId xmlns:p14="http://schemas.microsoft.com/office/powerpoint/2010/main" val="21439181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2C73D9-8C33-4D1A-A252-D26424F8611E}"/>
              </a:ext>
            </a:extLst>
          </p:cNvPr>
          <p:cNvSpPr>
            <a:spLocks noGrp="1"/>
          </p:cNvSpPr>
          <p:nvPr>
            <p:ph type="dt" sz="half" idx="10"/>
          </p:nvPr>
        </p:nvSpPr>
        <p:spPr/>
        <p:txBody>
          <a:bodyPr/>
          <a:lstStyle/>
          <a:p>
            <a:fld id="{F20B59C9-1CF7-4847-B4B7-8F9481B525D0}" type="datetime1">
              <a:rPr lang="en-US" smtClean="0"/>
              <a:t>8/1/26</a:t>
            </a:fld>
            <a:endParaRPr lang="en-US"/>
          </a:p>
        </p:txBody>
      </p:sp>
      <p:sp>
        <p:nvSpPr>
          <p:cNvPr id="3" name="Footer Placeholder 2">
            <a:extLst>
              <a:ext uri="{FF2B5EF4-FFF2-40B4-BE49-F238E27FC236}">
                <a16:creationId xmlns:a16="http://schemas.microsoft.com/office/drawing/2014/main" id="{132C5CAC-3C24-47EE-A931-9955136621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BD8348-A8D2-48DB-BDE2-92A7BD166D93}"/>
              </a:ext>
            </a:extLst>
          </p:cNvPr>
          <p:cNvSpPr>
            <a:spLocks noGrp="1"/>
          </p:cNvSpPr>
          <p:nvPr>
            <p:ph type="sldNum" sz="quarter" idx="12"/>
          </p:nvPr>
        </p:nvSpPr>
        <p:spPr/>
        <p:txBody>
          <a:bodyPr/>
          <a:lstStyle/>
          <a:p>
            <a:fld id="{0A1204F5-9DA7-41FB-92C3-A36E767E2B06}" type="slidenum">
              <a:rPr lang="en-US" smtClean="0"/>
              <a:t>‹#›</a:t>
            </a:fld>
            <a:endParaRPr lang="en-US"/>
          </a:p>
        </p:txBody>
      </p:sp>
    </p:spTree>
    <p:extLst>
      <p:ext uri="{BB962C8B-B14F-4D97-AF65-F5344CB8AC3E}">
        <p14:creationId xmlns:p14="http://schemas.microsoft.com/office/powerpoint/2010/main" val="26199469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8D27B-45DB-4FA3-917F-BF32B7C03F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49F4653-B869-48BC-A839-5FB26E878E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E928F5E-A43C-4738-AF48-16DBB3DF65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2E763C-6AD4-487E-820F-79A4F682FD08}"/>
              </a:ext>
            </a:extLst>
          </p:cNvPr>
          <p:cNvSpPr>
            <a:spLocks noGrp="1"/>
          </p:cNvSpPr>
          <p:nvPr>
            <p:ph type="dt" sz="half" idx="10"/>
          </p:nvPr>
        </p:nvSpPr>
        <p:spPr/>
        <p:txBody>
          <a:bodyPr/>
          <a:lstStyle/>
          <a:p>
            <a:fld id="{89DB1BF2-AE91-4B3F-9005-622CCD9BFF05}" type="datetime1">
              <a:rPr lang="en-US" smtClean="0"/>
              <a:t>8/1/26</a:t>
            </a:fld>
            <a:endParaRPr lang="en-US"/>
          </a:p>
        </p:txBody>
      </p:sp>
      <p:sp>
        <p:nvSpPr>
          <p:cNvPr id="6" name="Footer Placeholder 5">
            <a:extLst>
              <a:ext uri="{FF2B5EF4-FFF2-40B4-BE49-F238E27FC236}">
                <a16:creationId xmlns:a16="http://schemas.microsoft.com/office/drawing/2014/main" id="{49318C57-12D0-4EDE-8663-9B5E597C7C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AFF13C-50C6-4C7F-92C3-4FC49C74C18B}"/>
              </a:ext>
            </a:extLst>
          </p:cNvPr>
          <p:cNvSpPr>
            <a:spLocks noGrp="1"/>
          </p:cNvSpPr>
          <p:nvPr>
            <p:ph type="sldNum" sz="quarter" idx="12"/>
          </p:nvPr>
        </p:nvSpPr>
        <p:spPr/>
        <p:txBody>
          <a:bodyPr/>
          <a:lstStyle/>
          <a:p>
            <a:fld id="{0A1204F5-9DA7-41FB-92C3-A36E767E2B06}" type="slidenum">
              <a:rPr lang="en-US" smtClean="0"/>
              <a:t>‹#›</a:t>
            </a:fld>
            <a:endParaRPr lang="en-US"/>
          </a:p>
        </p:txBody>
      </p:sp>
    </p:spTree>
    <p:extLst>
      <p:ext uri="{BB962C8B-B14F-4D97-AF65-F5344CB8AC3E}">
        <p14:creationId xmlns:p14="http://schemas.microsoft.com/office/powerpoint/2010/main" val="6446293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9FFEE-0B1F-4F30-B7F2-29DAF04BB8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BE2583-A25A-417D-868D-3D737DFBB8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29BCC0-0460-41AC-B5D4-9D9ECA7182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D37080-3873-4BD5-B496-71FCCDCD1E2D}"/>
              </a:ext>
            </a:extLst>
          </p:cNvPr>
          <p:cNvSpPr>
            <a:spLocks noGrp="1"/>
          </p:cNvSpPr>
          <p:nvPr>
            <p:ph type="dt" sz="half" idx="10"/>
          </p:nvPr>
        </p:nvSpPr>
        <p:spPr/>
        <p:txBody>
          <a:bodyPr/>
          <a:lstStyle/>
          <a:p>
            <a:fld id="{FC43157D-FE4C-4F77-85A7-3202457181A2}" type="datetime1">
              <a:rPr lang="en-US" smtClean="0"/>
              <a:t>8/1/26</a:t>
            </a:fld>
            <a:endParaRPr lang="en-US"/>
          </a:p>
        </p:txBody>
      </p:sp>
      <p:sp>
        <p:nvSpPr>
          <p:cNvPr id="6" name="Footer Placeholder 5">
            <a:extLst>
              <a:ext uri="{FF2B5EF4-FFF2-40B4-BE49-F238E27FC236}">
                <a16:creationId xmlns:a16="http://schemas.microsoft.com/office/drawing/2014/main" id="{57D644D2-40A7-4F84-B601-10E4A4962F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9F24DF-06E7-4A11-949F-0976519A1FC2}"/>
              </a:ext>
            </a:extLst>
          </p:cNvPr>
          <p:cNvSpPr>
            <a:spLocks noGrp="1"/>
          </p:cNvSpPr>
          <p:nvPr>
            <p:ph type="sldNum" sz="quarter" idx="12"/>
          </p:nvPr>
        </p:nvSpPr>
        <p:spPr/>
        <p:txBody>
          <a:bodyPr/>
          <a:lstStyle/>
          <a:p>
            <a:fld id="{0A1204F5-9DA7-41FB-92C3-A36E767E2B06}" type="slidenum">
              <a:rPr lang="en-US" smtClean="0"/>
              <a:t>‹#›</a:t>
            </a:fld>
            <a:endParaRPr lang="en-US"/>
          </a:p>
        </p:txBody>
      </p:sp>
    </p:spTree>
    <p:extLst>
      <p:ext uri="{BB962C8B-B14F-4D97-AF65-F5344CB8AC3E}">
        <p14:creationId xmlns:p14="http://schemas.microsoft.com/office/powerpoint/2010/main" val="10074896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D4AB0-2FEA-426F-BC96-34F5704353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8441F-2210-417D-A3C8-BD1B0D0C13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50A9C3-E8CE-4661-9B9F-97E98B0895B8}"/>
              </a:ext>
            </a:extLst>
          </p:cNvPr>
          <p:cNvSpPr>
            <a:spLocks noGrp="1"/>
          </p:cNvSpPr>
          <p:nvPr>
            <p:ph type="dt" sz="half" idx="10"/>
          </p:nvPr>
        </p:nvSpPr>
        <p:spPr/>
        <p:txBody>
          <a:bodyPr/>
          <a:lstStyle/>
          <a:p>
            <a:fld id="{424B4EA2-6279-4402-9B77-A8BD707C23D4}" type="datetime1">
              <a:rPr lang="en-US" smtClean="0"/>
              <a:t>8/1/26</a:t>
            </a:fld>
            <a:endParaRPr lang="en-US"/>
          </a:p>
        </p:txBody>
      </p:sp>
      <p:sp>
        <p:nvSpPr>
          <p:cNvPr id="5" name="Footer Placeholder 4">
            <a:extLst>
              <a:ext uri="{FF2B5EF4-FFF2-40B4-BE49-F238E27FC236}">
                <a16:creationId xmlns:a16="http://schemas.microsoft.com/office/drawing/2014/main" id="{C0327484-B8AC-4AA9-A6EC-9C71B94A2C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CDC083-8438-4178-9300-5AE3E3DA1BBF}"/>
              </a:ext>
            </a:extLst>
          </p:cNvPr>
          <p:cNvSpPr>
            <a:spLocks noGrp="1"/>
          </p:cNvSpPr>
          <p:nvPr>
            <p:ph type="sldNum" sz="quarter" idx="12"/>
          </p:nvPr>
        </p:nvSpPr>
        <p:spPr/>
        <p:txBody>
          <a:bodyPr/>
          <a:lstStyle/>
          <a:p>
            <a:fld id="{0A1204F5-9DA7-41FB-92C3-A36E767E2B06}" type="slidenum">
              <a:rPr lang="en-US" smtClean="0"/>
              <a:t>‹#›</a:t>
            </a:fld>
            <a:endParaRPr lang="en-US"/>
          </a:p>
        </p:txBody>
      </p:sp>
    </p:spTree>
    <p:extLst>
      <p:ext uri="{BB962C8B-B14F-4D97-AF65-F5344CB8AC3E}">
        <p14:creationId xmlns:p14="http://schemas.microsoft.com/office/powerpoint/2010/main" val="29435013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09C395-069F-403F-B74E-34CF094FBA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7EAE1D-ED04-446E-A17A-3C62986BC9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838046-026E-47A1-B65E-3C62FBFD784B}"/>
              </a:ext>
            </a:extLst>
          </p:cNvPr>
          <p:cNvSpPr>
            <a:spLocks noGrp="1"/>
          </p:cNvSpPr>
          <p:nvPr>
            <p:ph type="dt" sz="half" idx="10"/>
          </p:nvPr>
        </p:nvSpPr>
        <p:spPr/>
        <p:txBody>
          <a:bodyPr/>
          <a:lstStyle/>
          <a:p>
            <a:fld id="{50814767-A37C-4DEB-9AB0-D6544F50DD50}" type="datetime1">
              <a:rPr lang="en-US" smtClean="0"/>
              <a:t>8/1/26</a:t>
            </a:fld>
            <a:endParaRPr lang="en-US"/>
          </a:p>
        </p:txBody>
      </p:sp>
      <p:sp>
        <p:nvSpPr>
          <p:cNvPr id="5" name="Footer Placeholder 4">
            <a:extLst>
              <a:ext uri="{FF2B5EF4-FFF2-40B4-BE49-F238E27FC236}">
                <a16:creationId xmlns:a16="http://schemas.microsoft.com/office/drawing/2014/main" id="{F1177548-73D5-42F8-8D80-90D9C305A7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640548-7782-40E3-B5AE-89057C3F3D07}"/>
              </a:ext>
            </a:extLst>
          </p:cNvPr>
          <p:cNvSpPr>
            <a:spLocks noGrp="1"/>
          </p:cNvSpPr>
          <p:nvPr>
            <p:ph type="sldNum" sz="quarter" idx="12"/>
          </p:nvPr>
        </p:nvSpPr>
        <p:spPr/>
        <p:txBody>
          <a:bodyPr/>
          <a:lstStyle/>
          <a:p>
            <a:fld id="{0A1204F5-9DA7-41FB-92C3-A36E767E2B06}" type="slidenum">
              <a:rPr lang="en-US" smtClean="0"/>
              <a:t>‹#›</a:t>
            </a:fld>
            <a:endParaRPr lang="en-US"/>
          </a:p>
        </p:txBody>
      </p:sp>
    </p:spTree>
    <p:extLst>
      <p:ext uri="{BB962C8B-B14F-4D97-AF65-F5344CB8AC3E}">
        <p14:creationId xmlns:p14="http://schemas.microsoft.com/office/powerpoint/2010/main" val="272577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0BFDE-A429-CF81-D3F7-1221142166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BB900A-8C76-5CE3-EAB2-A7F350DED0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EBE101-ACD5-8D1E-B257-0A675AFBE648}"/>
              </a:ext>
            </a:extLst>
          </p:cNvPr>
          <p:cNvSpPr>
            <a:spLocks noGrp="1"/>
          </p:cNvSpPr>
          <p:nvPr>
            <p:ph type="dt" sz="half" idx="10"/>
          </p:nvPr>
        </p:nvSpPr>
        <p:spPr/>
        <p:txBody>
          <a:bodyPr/>
          <a:lstStyle/>
          <a:p>
            <a:fld id="{13D9E976-112E-4BD8-9392-24D9B8FF77C5}" type="datetime1">
              <a:rPr lang="en-US" smtClean="0"/>
              <a:t>8/1/26</a:t>
            </a:fld>
            <a:endParaRPr lang="en-US"/>
          </a:p>
        </p:txBody>
      </p:sp>
      <p:sp>
        <p:nvSpPr>
          <p:cNvPr id="5" name="Footer Placeholder 4">
            <a:extLst>
              <a:ext uri="{FF2B5EF4-FFF2-40B4-BE49-F238E27FC236}">
                <a16:creationId xmlns:a16="http://schemas.microsoft.com/office/drawing/2014/main" id="{7332908B-98A7-583D-FD2A-D975A404A3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736010-2ED8-DF3A-7EC7-8D6DF8202D5B}"/>
              </a:ext>
            </a:extLst>
          </p:cNvPr>
          <p:cNvSpPr>
            <a:spLocks noGrp="1"/>
          </p:cNvSpPr>
          <p:nvPr>
            <p:ph type="sldNum" sz="quarter" idx="12"/>
          </p:nvPr>
        </p:nvSpPr>
        <p:spPr/>
        <p:txBody>
          <a:bodyPr/>
          <a:lstStyle/>
          <a:p>
            <a:fld id="{6D922362-0FEC-42EB-BC9C-011DDE423AED}" type="slidenum">
              <a:rPr lang="en-US" smtClean="0"/>
              <a:t>‹#›</a:t>
            </a:fld>
            <a:endParaRPr lang="en-US"/>
          </a:p>
        </p:txBody>
      </p:sp>
    </p:spTree>
    <p:extLst>
      <p:ext uri="{BB962C8B-B14F-4D97-AF65-F5344CB8AC3E}">
        <p14:creationId xmlns:p14="http://schemas.microsoft.com/office/powerpoint/2010/main" val="2568396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1589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65F3E-2AEC-DD20-2374-F882FC4DE0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35099E-4D86-AEB5-2F0B-95E1602F42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EE3C58-4C7E-FFB3-4C64-A2B25171CC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4CF4C8-21E4-CEBF-1897-051062EB63E1}"/>
              </a:ext>
            </a:extLst>
          </p:cNvPr>
          <p:cNvSpPr>
            <a:spLocks noGrp="1"/>
          </p:cNvSpPr>
          <p:nvPr>
            <p:ph type="dt" sz="half" idx="10"/>
          </p:nvPr>
        </p:nvSpPr>
        <p:spPr/>
        <p:txBody>
          <a:bodyPr/>
          <a:lstStyle/>
          <a:p>
            <a:fld id="{AED764B7-5A2F-4727-B312-4FB5CB89D477}" type="datetime1">
              <a:rPr lang="en-US" smtClean="0"/>
              <a:t>8/1/26</a:t>
            </a:fld>
            <a:endParaRPr lang="en-US"/>
          </a:p>
        </p:txBody>
      </p:sp>
      <p:sp>
        <p:nvSpPr>
          <p:cNvPr id="6" name="Footer Placeholder 5">
            <a:extLst>
              <a:ext uri="{FF2B5EF4-FFF2-40B4-BE49-F238E27FC236}">
                <a16:creationId xmlns:a16="http://schemas.microsoft.com/office/drawing/2014/main" id="{2D57716A-1226-F63C-2C6E-341F02CF6B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2C56AC-D096-FDBF-FCE4-B832D0A24DA9}"/>
              </a:ext>
            </a:extLst>
          </p:cNvPr>
          <p:cNvSpPr>
            <a:spLocks noGrp="1"/>
          </p:cNvSpPr>
          <p:nvPr>
            <p:ph type="sldNum" sz="quarter" idx="12"/>
          </p:nvPr>
        </p:nvSpPr>
        <p:spPr/>
        <p:txBody>
          <a:bodyPr/>
          <a:lstStyle/>
          <a:p>
            <a:fld id="{6D922362-0FEC-42EB-BC9C-011DDE423AED}" type="slidenum">
              <a:rPr lang="en-US" smtClean="0"/>
              <a:t>‹#›</a:t>
            </a:fld>
            <a:endParaRPr lang="en-US"/>
          </a:p>
        </p:txBody>
      </p:sp>
    </p:spTree>
    <p:extLst>
      <p:ext uri="{BB962C8B-B14F-4D97-AF65-F5344CB8AC3E}">
        <p14:creationId xmlns:p14="http://schemas.microsoft.com/office/powerpoint/2010/main" val="2139909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AB4B0-8510-8DE8-BA82-4997E28771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F9750F-4C88-6289-4AD8-554317814F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0391E8-C725-4D41-B0CA-43EB40275F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2616DC-7C45-1431-5D34-1374CC5299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70C7BD-F471-FF21-2BDC-EC2635D729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A0FCAA-7359-1AB2-E72F-D37575624095}"/>
              </a:ext>
            </a:extLst>
          </p:cNvPr>
          <p:cNvSpPr>
            <a:spLocks noGrp="1"/>
          </p:cNvSpPr>
          <p:nvPr>
            <p:ph type="dt" sz="half" idx="10"/>
          </p:nvPr>
        </p:nvSpPr>
        <p:spPr/>
        <p:txBody>
          <a:bodyPr/>
          <a:lstStyle/>
          <a:p>
            <a:fld id="{7128C9D5-AB3A-4854-A968-FEA6675977E0}" type="datetime1">
              <a:rPr lang="en-US" smtClean="0"/>
              <a:t>8/1/26</a:t>
            </a:fld>
            <a:endParaRPr lang="en-US"/>
          </a:p>
        </p:txBody>
      </p:sp>
      <p:sp>
        <p:nvSpPr>
          <p:cNvPr id="8" name="Footer Placeholder 7">
            <a:extLst>
              <a:ext uri="{FF2B5EF4-FFF2-40B4-BE49-F238E27FC236}">
                <a16:creationId xmlns:a16="http://schemas.microsoft.com/office/drawing/2014/main" id="{F9533EF2-1257-660E-8E33-A6633229F87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581183-286F-3CAB-0A0E-E048D4890393}"/>
              </a:ext>
            </a:extLst>
          </p:cNvPr>
          <p:cNvSpPr>
            <a:spLocks noGrp="1"/>
          </p:cNvSpPr>
          <p:nvPr>
            <p:ph type="sldNum" sz="quarter" idx="12"/>
          </p:nvPr>
        </p:nvSpPr>
        <p:spPr/>
        <p:txBody>
          <a:bodyPr/>
          <a:lstStyle/>
          <a:p>
            <a:fld id="{6D922362-0FEC-42EB-BC9C-011DDE423AED}" type="slidenum">
              <a:rPr lang="en-US" smtClean="0"/>
              <a:t>‹#›</a:t>
            </a:fld>
            <a:endParaRPr lang="en-US"/>
          </a:p>
        </p:txBody>
      </p:sp>
    </p:spTree>
    <p:extLst>
      <p:ext uri="{BB962C8B-B14F-4D97-AF65-F5344CB8AC3E}">
        <p14:creationId xmlns:p14="http://schemas.microsoft.com/office/powerpoint/2010/main" val="2454525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424EB-FBF8-081B-1EDC-F7E5A269A67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4A8CECF-2AC7-CCCE-AA06-F14391F8ABF9}"/>
              </a:ext>
            </a:extLst>
          </p:cNvPr>
          <p:cNvSpPr>
            <a:spLocks noGrp="1"/>
          </p:cNvSpPr>
          <p:nvPr>
            <p:ph type="dt" sz="half" idx="10"/>
          </p:nvPr>
        </p:nvSpPr>
        <p:spPr/>
        <p:txBody>
          <a:bodyPr/>
          <a:lstStyle/>
          <a:p>
            <a:fld id="{9DA55230-B035-4A5F-AFF0-5A5358952594}" type="datetime1">
              <a:rPr lang="en-US" smtClean="0"/>
              <a:t>8/1/26</a:t>
            </a:fld>
            <a:endParaRPr lang="en-US"/>
          </a:p>
        </p:txBody>
      </p:sp>
      <p:sp>
        <p:nvSpPr>
          <p:cNvPr id="4" name="Footer Placeholder 3">
            <a:extLst>
              <a:ext uri="{FF2B5EF4-FFF2-40B4-BE49-F238E27FC236}">
                <a16:creationId xmlns:a16="http://schemas.microsoft.com/office/drawing/2014/main" id="{1642BCA7-43CA-C667-10B0-AC15D1251A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24CDCD3-9140-45DB-B125-076E3676C6DC}"/>
              </a:ext>
            </a:extLst>
          </p:cNvPr>
          <p:cNvSpPr>
            <a:spLocks noGrp="1"/>
          </p:cNvSpPr>
          <p:nvPr>
            <p:ph type="sldNum" sz="quarter" idx="12"/>
          </p:nvPr>
        </p:nvSpPr>
        <p:spPr/>
        <p:txBody>
          <a:bodyPr/>
          <a:lstStyle/>
          <a:p>
            <a:fld id="{6D922362-0FEC-42EB-BC9C-011DDE423AED}" type="slidenum">
              <a:rPr lang="en-US" smtClean="0"/>
              <a:t>‹#›</a:t>
            </a:fld>
            <a:endParaRPr lang="en-US"/>
          </a:p>
        </p:txBody>
      </p:sp>
    </p:spTree>
    <p:extLst>
      <p:ext uri="{BB962C8B-B14F-4D97-AF65-F5344CB8AC3E}">
        <p14:creationId xmlns:p14="http://schemas.microsoft.com/office/powerpoint/2010/main" val="878941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253D3D-DC5A-8665-E92D-AFE275A482F3}"/>
              </a:ext>
            </a:extLst>
          </p:cNvPr>
          <p:cNvSpPr>
            <a:spLocks noGrp="1"/>
          </p:cNvSpPr>
          <p:nvPr>
            <p:ph type="dt" sz="half" idx="10"/>
          </p:nvPr>
        </p:nvSpPr>
        <p:spPr/>
        <p:txBody>
          <a:bodyPr/>
          <a:lstStyle/>
          <a:p>
            <a:fld id="{C453EB92-60E3-4487-8755-83285B859AC0}" type="datetime1">
              <a:rPr lang="en-US" smtClean="0"/>
              <a:t>8/1/26</a:t>
            </a:fld>
            <a:endParaRPr lang="en-US"/>
          </a:p>
        </p:txBody>
      </p:sp>
      <p:sp>
        <p:nvSpPr>
          <p:cNvPr id="3" name="Footer Placeholder 2">
            <a:extLst>
              <a:ext uri="{FF2B5EF4-FFF2-40B4-BE49-F238E27FC236}">
                <a16:creationId xmlns:a16="http://schemas.microsoft.com/office/drawing/2014/main" id="{01272D2D-28F0-F5BA-885A-2CC3C7E92A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C5DA334-9296-BCEB-2DA0-E9D434D5FAC6}"/>
              </a:ext>
            </a:extLst>
          </p:cNvPr>
          <p:cNvSpPr>
            <a:spLocks noGrp="1"/>
          </p:cNvSpPr>
          <p:nvPr>
            <p:ph type="sldNum" sz="quarter" idx="12"/>
          </p:nvPr>
        </p:nvSpPr>
        <p:spPr/>
        <p:txBody>
          <a:bodyPr/>
          <a:lstStyle/>
          <a:p>
            <a:fld id="{6D922362-0FEC-42EB-BC9C-011DDE423AED}" type="slidenum">
              <a:rPr lang="en-US" smtClean="0"/>
              <a:t>‹#›</a:t>
            </a:fld>
            <a:endParaRPr lang="en-US"/>
          </a:p>
        </p:txBody>
      </p:sp>
    </p:spTree>
    <p:extLst>
      <p:ext uri="{BB962C8B-B14F-4D97-AF65-F5344CB8AC3E}">
        <p14:creationId xmlns:p14="http://schemas.microsoft.com/office/powerpoint/2010/main" val="1314942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D02B2-6C17-4B06-07F7-AD57FE1B9C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4A457E7-9BF3-4D22-F1AF-2875F05741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951912-81AA-FB01-68DC-4B880223E2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A84CE5-FB82-0F1D-4CAF-E82455B143A8}"/>
              </a:ext>
            </a:extLst>
          </p:cNvPr>
          <p:cNvSpPr>
            <a:spLocks noGrp="1"/>
          </p:cNvSpPr>
          <p:nvPr>
            <p:ph type="dt" sz="half" idx="10"/>
          </p:nvPr>
        </p:nvSpPr>
        <p:spPr/>
        <p:txBody>
          <a:bodyPr/>
          <a:lstStyle/>
          <a:p>
            <a:fld id="{C060D55A-752A-4772-8276-9B4D1AD6216F}" type="datetime1">
              <a:rPr lang="en-US" smtClean="0"/>
              <a:t>8/1/26</a:t>
            </a:fld>
            <a:endParaRPr lang="en-US"/>
          </a:p>
        </p:txBody>
      </p:sp>
      <p:sp>
        <p:nvSpPr>
          <p:cNvPr id="6" name="Footer Placeholder 5">
            <a:extLst>
              <a:ext uri="{FF2B5EF4-FFF2-40B4-BE49-F238E27FC236}">
                <a16:creationId xmlns:a16="http://schemas.microsoft.com/office/drawing/2014/main" id="{3E60EBB5-EDEC-417D-1BD4-7D3E3F88AB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B0DB82-83A3-EA78-90E6-ECE2E81D56FA}"/>
              </a:ext>
            </a:extLst>
          </p:cNvPr>
          <p:cNvSpPr>
            <a:spLocks noGrp="1"/>
          </p:cNvSpPr>
          <p:nvPr>
            <p:ph type="sldNum" sz="quarter" idx="12"/>
          </p:nvPr>
        </p:nvSpPr>
        <p:spPr/>
        <p:txBody>
          <a:bodyPr/>
          <a:lstStyle/>
          <a:p>
            <a:fld id="{6D922362-0FEC-42EB-BC9C-011DDE423AED}" type="slidenum">
              <a:rPr lang="en-US" smtClean="0"/>
              <a:t>‹#›</a:t>
            </a:fld>
            <a:endParaRPr lang="en-US"/>
          </a:p>
        </p:txBody>
      </p:sp>
    </p:spTree>
    <p:extLst>
      <p:ext uri="{BB962C8B-B14F-4D97-AF65-F5344CB8AC3E}">
        <p14:creationId xmlns:p14="http://schemas.microsoft.com/office/powerpoint/2010/main" val="2123647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91B0C-9074-D579-EBF4-07BD583E84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D7D104-1EDE-B199-FD09-54A43BD595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DD75AF-9292-CCB9-2687-4D4EBA7B73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6C550C-2642-199A-1A10-030BCECB991F}"/>
              </a:ext>
            </a:extLst>
          </p:cNvPr>
          <p:cNvSpPr>
            <a:spLocks noGrp="1"/>
          </p:cNvSpPr>
          <p:nvPr>
            <p:ph type="dt" sz="half" idx="10"/>
          </p:nvPr>
        </p:nvSpPr>
        <p:spPr/>
        <p:txBody>
          <a:bodyPr/>
          <a:lstStyle/>
          <a:p>
            <a:fld id="{2F8D968A-2C47-4415-9446-B95D9249A7D3}" type="datetime1">
              <a:rPr lang="en-US" smtClean="0"/>
              <a:t>8/1/26</a:t>
            </a:fld>
            <a:endParaRPr lang="en-US"/>
          </a:p>
        </p:txBody>
      </p:sp>
      <p:sp>
        <p:nvSpPr>
          <p:cNvPr id="6" name="Footer Placeholder 5">
            <a:extLst>
              <a:ext uri="{FF2B5EF4-FFF2-40B4-BE49-F238E27FC236}">
                <a16:creationId xmlns:a16="http://schemas.microsoft.com/office/drawing/2014/main" id="{82EC620F-D28B-2F1D-B91D-DEA33AAE86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0273A5-0067-2CC1-B612-900895A2DBD9}"/>
              </a:ext>
            </a:extLst>
          </p:cNvPr>
          <p:cNvSpPr>
            <a:spLocks noGrp="1"/>
          </p:cNvSpPr>
          <p:nvPr>
            <p:ph type="sldNum" sz="quarter" idx="12"/>
          </p:nvPr>
        </p:nvSpPr>
        <p:spPr/>
        <p:txBody>
          <a:bodyPr/>
          <a:lstStyle/>
          <a:p>
            <a:fld id="{6D922362-0FEC-42EB-BC9C-011DDE423AED}" type="slidenum">
              <a:rPr lang="en-US" smtClean="0"/>
              <a:t>‹#›</a:t>
            </a:fld>
            <a:endParaRPr lang="en-US"/>
          </a:p>
        </p:txBody>
      </p:sp>
    </p:spTree>
    <p:extLst>
      <p:ext uri="{BB962C8B-B14F-4D97-AF65-F5344CB8AC3E}">
        <p14:creationId xmlns:p14="http://schemas.microsoft.com/office/powerpoint/2010/main" val="945416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3.png"/><Relationship Id="rId5" Type="http://schemas.openxmlformats.org/officeDocument/2006/relationships/slideLayout" Target="../slideLayouts/slideLayout16.xml"/><Relationship Id="rId10"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C13689-C077-B8CE-584F-A5F0A60487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85CDEE-D564-91A2-E92C-08439CCB61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AD313C-85D1-5187-D429-5F9F15B2EA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EC27FC-02C4-4781-9E23-72E00475387A}" type="datetime1">
              <a:rPr lang="en-US" smtClean="0"/>
              <a:t>8/1/26</a:t>
            </a:fld>
            <a:endParaRPr lang="en-US"/>
          </a:p>
        </p:txBody>
      </p:sp>
      <p:sp>
        <p:nvSpPr>
          <p:cNvPr id="5" name="Footer Placeholder 4">
            <a:extLst>
              <a:ext uri="{FF2B5EF4-FFF2-40B4-BE49-F238E27FC236}">
                <a16:creationId xmlns:a16="http://schemas.microsoft.com/office/drawing/2014/main" id="{CD55F044-9C44-6866-6FD2-C4F3068F94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1A6693-D277-224E-073B-FCD7BE717C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922362-0FEC-42EB-BC9C-011DDE423AED}" type="slidenum">
              <a:rPr lang="en-US" smtClean="0"/>
              <a:t>‹#›</a:t>
            </a:fld>
            <a:endParaRPr lang="en-US"/>
          </a:p>
        </p:txBody>
      </p:sp>
    </p:spTree>
    <p:extLst>
      <p:ext uri="{BB962C8B-B14F-4D97-AF65-F5344CB8AC3E}">
        <p14:creationId xmlns:p14="http://schemas.microsoft.com/office/powerpoint/2010/main" val="2974841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7CB155-A6FA-7540-8320-7F031F48D86C}"/>
              </a:ext>
            </a:extLst>
          </p:cNvPr>
          <p:cNvSpPr>
            <a:spLocks noGrp="1"/>
          </p:cNvSpPr>
          <p:nvPr>
            <p:ph type="title"/>
          </p:nvPr>
        </p:nvSpPr>
        <p:spPr>
          <a:xfrm>
            <a:off x="838200" y="1156362"/>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C5D9F70-A861-A048-81F5-ECA8A115F2F5}"/>
              </a:ext>
            </a:extLst>
          </p:cNvPr>
          <p:cNvSpPr>
            <a:spLocks noGrp="1"/>
          </p:cNvSpPr>
          <p:nvPr>
            <p:ph type="body" idx="1"/>
          </p:nvPr>
        </p:nvSpPr>
        <p:spPr>
          <a:xfrm>
            <a:off x="838200" y="2620371"/>
            <a:ext cx="10515600" cy="355659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9F31B92-D451-C742-A062-40734AAA02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B1E34E-B676-490D-B1C2-35F6A6F20503}" type="datetime1">
              <a:rPr lang="en-US" smtClean="0"/>
              <a:t>8/1/26</a:t>
            </a:fld>
            <a:endParaRPr lang="en-US" dirty="0"/>
          </a:p>
        </p:txBody>
      </p:sp>
      <p:sp>
        <p:nvSpPr>
          <p:cNvPr id="5" name="Footer Placeholder 4">
            <a:extLst>
              <a:ext uri="{FF2B5EF4-FFF2-40B4-BE49-F238E27FC236}">
                <a16:creationId xmlns:a16="http://schemas.microsoft.com/office/drawing/2014/main" id="{4BDA1FE4-0938-3040-ACC4-F0BD05D2EC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43489B-EEBC-5847-81FE-8CED7EC0CB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E462BC-22A2-0945-ADDA-66B8A70E3A5F}" type="slidenum">
              <a:rPr lang="en-US" smtClean="0"/>
              <a:t>‹#›</a:t>
            </a:fld>
            <a:endParaRPr lang="en-US"/>
          </a:p>
        </p:txBody>
      </p:sp>
      <p:pic>
        <p:nvPicPr>
          <p:cNvPr id="9" name="Picture 8">
            <a:extLst>
              <a:ext uri="{FF2B5EF4-FFF2-40B4-BE49-F238E27FC236}">
                <a16:creationId xmlns:a16="http://schemas.microsoft.com/office/drawing/2014/main" id="{5153C1CC-C8C0-4E4E-B728-0ECEF8ADCD9D}"/>
              </a:ext>
              <a:ext uri="{C183D7F6-B498-43B3-948B-1728B52AA6E4}">
                <adec:decorative xmlns:adec="http://schemas.microsoft.com/office/drawing/2017/decorative" val="1"/>
              </a:ext>
            </a:extLst>
          </p:cNvPr>
          <p:cNvPicPr>
            <a:picLocks noChangeAspect="1"/>
          </p:cNvPicPr>
          <p:nvPr userDrawn="1"/>
        </p:nvPicPr>
        <p:blipFill>
          <a:blip r:embed="rId9" cstate="print">
            <a:extLst>
              <a:ext uri="{28A0092B-C50C-407E-A947-70E740481C1C}">
                <a14:useLocalDpi xmlns:a14="http://schemas.microsoft.com/office/drawing/2010/main"/>
              </a:ext>
            </a:extLst>
          </a:blip>
          <a:srcRect/>
          <a:stretch/>
        </p:blipFill>
        <p:spPr>
          <a:xfrm>
            <a:off x="105294" y="47832"/>
            <a:ext cx="3064715" cy="920844"/>
          </a:xfrm>
          <a:prstGeom prst="rect">
            <a:avLst/>
          </a:prstGeom>
        </p:spPr>
      </p:pic>
      <p:pic>
        <p:nvPicPr>
          <p:cNvPr id="11" name="Picture 10">
            <a:extLst>
              <a:ext uri="{FF2B5EF4-FFF2-40B4-BE49-F238E27FC236}">
                <a16:creationId xmlns:a16="http://schemas.microsoft.com/office/drawing/2014/main" id="{2CEDF03D-D1AB-DD42-A076-7A7322F8D404}"/>
              </a:ext>
              <a:ext uri="{C183D7F6-B498-43B3-948B-1728B52AA6E4}">
                <adec:decorative xmlns:adec="http://schemas.microsoft.com/office/drawing/2017/decorative" val="1"/>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4235903" y="6218222"/>
            <a:ext cx="3720193" cy="639778"/>
          </a:xfrm>
          <a:prstGeom prst="rect">
            <a:avLst/>
          </a:prstGeom>
        </p:spPr>
      </p:pic>
      <p:cxnSp>
        <p:nvCxnSpPr>
          <p:cNvPr id="12" name="Straight Connector 11">
            <a:extLst>
              <a:ext uri="{FF2B5EF4-FFF2-40B4-BE49-F238E27FC236}">
                <a16:creationId xmlns:a16="http://schemas.microsoft.com/office/drawing/2014/main" id="{D854D060-4DE3-0C40-B3CF-007975D00D77}"/>
              </a:ext>
            </a:extLst>
          </p:cNvPr>
          <p:cNvCxnSpPr/>
          <p:nvPr userDrawn="1"/>
        </p:nvCxnSpPr>
        <p:spPr>
          <a:xfrm>
            <a:off x="0" y="1009935"/>
            <a:ext cx="12192000" cy="0"/>
          </a:xfrm>
          <a:prstGeom prst="line">
            <a:avLst/>
          </a:prstGeom>
          <a:ln>
            <a:solidFill>
              <a:srgbClr val="235C6C"/>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4C0D3A72-2B07-9E34-FF62-D5A1B25A1303}"/>
              </a:ext>
              <a:ext uri="{C183D7F6-B498-43B3-948B-1728B52AA6E4}">
                <adec:decorative xmlns:adec="http://schemas.microsoft.com/office/drawing/2017/decorative" val="1"/>
              </a:ext>
            </a:extLst>
          </p:cNvPr>
          <p:cNvPicPr>
            <a:picLocks noChangeAspect="1"/>
          </p:cNvPicPr>
          <p:nvPr userDrawn="1"/>
        </p:nvPicPr>
        <p:blipFill>
          <a:blip r:embed="rId11"/>
          <a:stretch>
            <a:fillRect/>
          </a:stretch>
        </p:blipFill>
        <p:spPr>
          <a:xfrm>
            <a:off x="9817100" y="45989"/>
            <a:ext cx="2108200" cy="825500"/>
          </a:xfrm>
          <a:prstGeom prst="rect">
            <a:avLst/>
          </a:prstGeom>
        </p:spPr>
      </p:pic>
    </p:spTree>
    <p:extLst>
      <p:ext uri="{BB962C8B-B14F-4D97-AF65-F5344CB8AC3E}">
        <p14:creationId xmlns:p14="http://schemas.microsoft.com/office/powerpoint/2010/main" val="32825022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lvl1pPr algn="l" defTabSz="914400" rtl="0" eaLnBrk="1" latinLnBrk="0" hangingPunct="1">
        <a:lnSpc>
          <a:spcPct val="90000"/>
        </a:lnSpc>
        <a:spcBef>
          <a:spcPct val="0"/>
        </a:spcBef>
        <a:buNone/>
        <a:defRPr sz="4400" b="1" kern="1200" baseline="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baseline="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baseline="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baseline="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baseline="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177BB9-A958-4323-9094-9144B42784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7F979F-E349-40C5-9EDC-C889F59D5C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7884B-F881-4876-9B2A-805430ACFF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7BA4B-1E88-4210-89DE-3728307BCEB5}" type="datetime1">
              <a:rPr lang="en-US" smtClean="0"/>
              <a:t>8/1/26</a:t>
            </a:fld>
            <a:endParaRPr lang="en-US"/>
          </a:p>
        </p:txBody>
      </p:sp>
      <p:sp>
        <p:nvSpPr>
          <p:cNvPr id="5" name="Footer Placeholder 4">
            <a:extLst>
              <a:ext uri="{FF2B5EF4-FFF2-40B4-BE49-F238E27FC236}">
                <a16:creationId xmlns:a16="http://schemas.microsoft.com/office/drawing/2014/main" id="{BD623125-3891-4C92-B732-36A9443D11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11CF76D-D91E-40F6-9780-BC7F074566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204F5-9DA7-41FB-92C3-A36E767E2B06}" type="slidenum">
              <a:rPr lang="en-US" smtClean="0"/>
              <a:t>‹#›</a:t>
            </a:fld>
            <a:endParaRPr lang="en-US"/>
          </a:p>
        </p:txBody>
      </p:sp>
    </p:spTree>
    <p:extLst>
      <p:ext uri="{BB962C8B-B14F-4D97-AF65-F5344CB8AC3E}">
        <p14:creationId xmlns:p14="http://schemas.microsoft.com/office/powerpoint/2010/main" val="321332975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277872"/>
      </p:ext>
    </p:extLst>
  </p:cSld>
  <p:clrMap bg1="lt1" tx1="dk1" bg2="lt2" tx2="dk2" accent1="accent1" accent2="accent2" accent3="accent3" accent4="accent4" accent5="accent5" accent6="accent6" hlink="hlink" folHlink="folHlink"/>
  <p:sldLayoutIdLst>
    <p:sldLayoutId id="2147483681"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ed-ocralum.org/our-work"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hyperlink" Target="https://www.google.com/url?sa=t&amp;source=web&amp;rct=j&amp;opi=89978449&amp;url=https://supreme.justia.com/cases/federal/us/527/581/&amp;ved=2ahUKEwjpytS5jfuVAxV5FjQIHdKSOxQQFnoECCUQAQ&amp;usg=AOvVaw2e0WWbqXBY8zQH8k1Vl0nj"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s://www.aclu.org/" TargetMode="External"/><Relationship Id="rId13" Type="http://schemas.openxmlformats.org/officeDocument/2006/relationships/hyperlink" Target="https://ncil.org/" TargetMode="External"/><Relationship Id="rId3" Type="http://schemas.openxmlformats.org/officeDocument/2006/relationships/hyperlink" Target="https://nfb.org/" TargetMode="External"/><Relationship Id="rId7" Type="http://schemas.openxmlformats.org/officeDocument/2006/relationships/hyperlink" Target="https://www.bazelon.org/" TargetMode="External"/><Relationship Id="rId12" Type="http://schemas.openxmlformats.org/officeDocument/2006/relationships/hyperlink" Target="https://thearc.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ndrn.org/" TargetMode="External"/><Relationship Id="rId11" Type="http://schemas.openxmlformats.org/officeDocument/2006/relationships/hyperlink" Target="https://copaa.org/" TargetMode="External"/><Relationship Id="rId5" Type="http://schemas.openxmlformats.org/officeDocument/2006/relationships/hyperlink" Target="https://aapd.org/" TargetMode="External"/><Relationship Id="rId10" Type="http://schemas.openxmlformats.org/officeDocument/2006/relationships/hyperlink" Target="https://www.dralegal.org/" TargetMode="External"/><Relationship Id="rId4" Type="http://schemas.openxmlformats.org/officeDocument/2006/relationships/hyperlink" Target="https://nad.org/" TargetMode="External"/><Relationship Id="rId9" Type="http://schemas.openxmlformats.org/officeDocument/2006/relationships/hyperlink" Target="https://www.dredf.org/" TargetMode="External"/><Relationship Id="rId14" Type="http://schemas.openxmlformats.org/officeDocument/2006/relationships/hyperlink" Target="https://asan.org/"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s://www.aaup.org/" TargetMode="External"/><Relationship Id="rId3" Type="http://schemas.openxmlformats.org/officeDocument/2006/relationships/hyperlink" Target="https://democracyforward.org/" TargetMode="External"/><Relationship Id="rId7" Type="http://schemas.openxmlformats.org/officeDocument/2006/relationships/hyperlink" Target="https://www.acenet.edu/" TargetMode="External"/><Relationship Id="rId2" Type="http://schemas.openxmlformats.org/officeDocument/2006/relationships/hyperlink" Target="https://now.org/" TargetMode="External"/><Relationship Id="rId1" Type="http://schemas.openxmlformats.org/officeDocument/2006/relationships/slideLayout" Target="../slideLayouts/slideLayout2.xml"/><Relationship Id="rId6" Type="http://schemas.openxmlformats.org/officeDocument/2006/relationships/hyperlink" Target="https://www.maldef.org/" TargetMode="External"/><Relationship Id="rId5" Type="http://schemas.openxmlformats.org/officeDocument/2006/relationships/hyperlink" Target="https://edlawcenter.org/" TargetMode="External"/><Relationship Id="rId4" Type="http://schemas.openxmlformats.org/officeDocument/2006/relationships/hyperlink" Target="https://www.impactfund.org/"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F582-7340-B341-9FFD-55285031E66D}"/>
              </a:ext>
            </a:extLst>
          </p:cNvPr>
          <p:cNvSpPr>
            <a:spLocks noGrp="1"/>
          </p:cNvSpPr>
          <p:nvPr>
            <p:ph type="ctrTitle"/>
          </p:nvPr>
        </p:nvSpPr>
        <p:spPr>
          <a:xfrm>
            <a:off x="1524000" y="2798763"/>
            <a:ext cx="9144000" cy="1008127"/>
          </a:xfrm>
        </p:spPr>
        <p:txBody>
          <a:bodyPr>
            <a:normAutofit fontScale="90000"/>
          </a:bodyPr>
          <a:lstStyle/>
          <a:p>
            <a:pPr lvl="0" algn="l">
              <a:lnSpc>
                <a:spcPct val="100000"/>
              </a:lnSpc>
              <a:spcBef>
                <a:spcPts val="0"/>
              </a:spcBef>
              <a:defRPr/>
            </a:pPr>
            <a:r>
              <a:rPr lang="en-US" sz="4000" b="0" dirty="0">
                <a:solidFill>
                  <a:srgbClr val="002060"/>
                </a:solidFill>
                <a:latin typeface="+mn-lt"/>
              </a:rPr>
              <a:t>Sustaining the Disability Rights Movement</a:t>
            </a:r>
            <a:br>
              <a:rPr lang="en-US" sz="4000" b="0" dirty="0">
                <a:solidFill>
                  <a:srgbClr val="002060"/>
                </a:solidFill>
                <a:latin typeface="+mn-lt"/>
              </a:rPr>
            </a:br>
            <a:r>
              <a:rPr lang="en-US" sz="4000" b="0" dirty="0">
                <a:solidFill>
                  <a:srgbClr val="002060"/>
                </a:solidFill>
                <a:latin typeface="+mn-lt"/>
              </a:rPr>
              <a:t>through the Difficult Days Ahead</a:t>
            </a:r>
            <a:endParaRPr lang="en-US" sz="2400" dirty="0">
              <a:solidFill>
                <a:srgbClr val="002060"/>
              </a:solidFill>
              <a:latin typeface="Aptos" panose="020B0004020202020204" pitchFamily="34" charset="0"/>
            </a:endParaRPr>
          </a:p>
        </p:txBody>
      </p:sp>
      <p:sp>
        <p:nvSpPr>
          <p:cNvPr id="3" name="Subtitle 2">
            <a:extLst>
              <a:ext uri="{FF2B5EF4-FFF2-40B4-BE49-F238E27FC236}">
                <a16:creationId xmlns:a16="http://schemas.microsoft.com/office/drawing/2014/main" id="{0D410E8A-FEC7-A444-9732-EF358209E8ED}"/>
              </a:ext>
            </a:extLst>
          </p:cNvPr>
          <p:cNvSpPr>
            <a:spLocks noGrp="1"/>
          </p:cNvSpPr>
          <p:nvPr>
            <p:ph type="subTitle" idx="1"/>
          </p:nvPr>
        </p:nvSpPr>
        <p:spPr>
          <a:xfrm>
            <a:off x="1583961" y="4508942"/>
            <a:ext cx="9144000" cy="1655762"/>
          </a:xfrm>
        </p:spPr>
        <p:txBody>
          <a:bodyPr>
            <a:normAutofit/>
          </a:bodyPr>
          <a:lstStyle/>
          <a:p>
            <a:pPr algn="just"/>
            <a:r>
              <a:rPr lang="en-US" sz="2000" b="0" dirty="0">
                <a:latin typeface="Aptos" panose="020B0004020202020204" pitchFamily="34" charset="0"/>
              </a:rPr>
              <a:t>                                                                   Paul D. Grossman, JD, Executive Counsel, AHEAD</a:t>
            </a:r>
          </a:p>
        </p:txBody>
      </p:sp>
      <p:pic>
        <p:nvPicPr>
          <p:cNvPr id="4" name="Picture 3" descr="Conference logo, AHEAD Annual Conference, with a triangle graphic broken into three equal parts">
            <a:extLst>
              <a:ext uri="{FF2B5EF4-FFF2-40B4-BE49-F238E27FC236}">
                <a16:creationId xmlns:a16="http://schemas.microsoft.com/office/drawing/2014/main" id="{414F5EDC-9A56-A8A9-C0F9-A843FAF83996}"/>
              </a:ext>
              <a:ext uri="{C183D7F6-B498-43B3-948B-1728B52AA6E4}">
                <adec:decorative xmlns:adec="http://schemas.microsoft.com/office/drawing/2017/decorative" val="0"/>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05294" y="47832"/>
            <a:ext cx="3064715" cy="920844"/>
          </a:xfrm>
          <a:prstGeom prst="rect">
            <a:avLst/>
          </a:prstGeom>
        </p:spPr>
      </p:pic>
      <p:sp>
        <p:nvSpPr>
          <p:cNvPr id="5" name="TextBox 4">
            <a:extLst>
              <a:ext uri="{FF2B5EF4-FFF2-40B4-BE49-F238E27FC236}">
                <a16:creationId xmlns:a16="http://schemas.microsoft.com/office/drawing/2014/main" id="{6A2DC2AA-BF3C-A8FC-4530-D43916EAB314}"/>
              </a:ext>
            </a:extLst>
          </p:cNvPr>
          <p:cNvSpPr txBox="1"/>
          <p:nvPr/>
        </p:nvSpPr>
        <p:spPr>
          <a:xfrm>
            <a:off x="538620" y="1585902"/>
            <a:ext cx="5798127" cy="523220"/>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Calibri" panose="020F0502020204030204"/>
                <a:ea typeface="+mn-ea"/>
                <a:cs typeface="+mn-cs"/>
              </a:rPr>
              <a:t>2026 Opening Plenary Session</a:t>
            </a:r>
          </a:p>
        </p:txBody>
      </p:sp>
    </p:spTree>
    <p:extLst>
      <p:ext uri="{BB962C8B-B14F-4D97-AF65-F5344CB8AC3E}">
        <p14:creationId xmlns:p14="http://schemas.microsoft.com/office/powerpoint/2010/main" val="995842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A7E5EF-B7C8-273D-A8F1-E8F75E05F33C}"/>
              </a:ext>
            </a:extLst>
          </p:cNvPr>
          <p:cNvSpPr>
            <a:spLocks noGrp="1"/>
          </p:cNvSpPr>
          <p:nvPr>
            <p:ph type="ctrTitle"/>
          </p:nvPr>
        </p:nvSpPr>
        <p:spPr>
          <a:xfrm>
            <a:off x="886407" y="1122363"/>
            <a:ext cx="10440955" cy="2387600"/>
          </a:xfrm>
        </p:spPr>
        <p:txBody>
          <a:bodyPr>
            <a:normAutofit fontScale="90000"/>
          </a:bodyPr>
          <a:lstStyle/>
          <a:p>
            <a:r>
              <a:rPr lang="en-US" sz="8800" dirty="0">
                <a:solidFill>
                  <a:srgbClr val="002060"/>
                </a:solidFill>
              </a:rPr>
              <a:t>We Are Community of Mentors and Mentees</a:t>
            </a:r>
          </a:p>
        </p:txBody>
      </p:sp>
      <p:sp>
        <p:nvSpPr>
          <p:cNvPr id="5" name="Subtitle 4">
            <a:extLst>
              <a:ext uri="{FF2B5EF4-FFF2-40B4-BE49-F238E27FC236}">
                <a16:creationId xmlns:a16="http://schemas.microsoft.com/office/drawing/2014/main" id="{D628047C-DFCA-7485-CD0F-40E314E385B7}"/>
              </a:ext>
            </a:extLst>
          </p:cNvPr>
          <p:cNvSpPr>
            <a:spLocks noGrp="1"/>
          </p:cNvSpPr>
          <p:nvPr>
            <p:ph type="subTitle" idx="1"/>
          </p:nvPr>
        </p:nvSpPr>
        <p:spPr>
          <a:xfrm>
            <a:off x="1524000" y="3602038"/>
            <a:ext cx="9144000" cy="2387600"/>
          </a:xfrm>
        </p:spPr>
        <p:txBody>
          <a:bodyPr>
            <a:normAutofit fontScale="92500"/>
          </a:bodyPr>
          <a:lstStyle/>
          <a:p>
            <a:endParaRPr lang="en-US" dirty="0"/>
          </a:p>
          <a:p>
            <a:r>
              <a:rPr lang="en-US" sz="3900" dirty="0"/>
              <a:t>Essential to: family and community,  courage, </a:t>
            </a:r>
          </a:p>
          <a:p>
            <a:r>
              <a:rPr lang="en-US" sz="3900" dirty="0"/>
              <a:t>the preservation of historic lessons learned, </a:t>
            </a:r>
          </a:p>
          <a:p>
            <a:r>
              <a:rPr lang="en-US" sz="3900" dirty="0"/>
              <a:t>to our own growth as a font of solutions</a:t>
            </a:r>
          </a:p>
        </p:txBody>
      </p:sp>
    </p:spTree>
    <p:extLst>
      <p:ext uri="{BB962C8B-B14F-4D97-AF65-F5344CB8AC3E}">
        <p14:creationId xmlns:p14="http://schemas.microsoft.com/office/powerpoint/2010/main" val="3358477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686DE4-BA7D-85CB-039D-1B62C80E4937}"/>
              </a:ext>
            </a:extLst>
          </p:cNvPr>
          <p:cNvSpPr>
            <a:spLocks noGrp="1"/>
          </p:cNvSpPr>
          <p:nvPr>
            <p:ph type="ctrTitle"/>
          </p:nvPr>
        </p:nvSpPr>
        <p:spPr>
          <a:xfrm>
            <a:off x="1524000" y="1122363"/>
            <a:ext cx="9144000" cy="1723474"/>
          </a:xfrm>
        </p:spPr>
        <p:txBody>
          <a:bodyPr>
            <a:normAutofit fontScale="90000"/>
          </a:bodyPr>
          <a:lstStyle/>
          <a:p>
            <a:r>
              <a:rPr lang="en-US" dirty="0">
                <a:solidFill>
                  <a:srgbClr val="002060"/>
                </a:solidFill>
              </a:rPr>
              <a:t>I Cherish This Community,</a:t>
            </a:r>
            <a:br>
              <a:rPr lang="en-US" dirty="0">
                <a:solidFill>
                  <a:srgbClr val="002060"/>
                </a:solidFill>
              </a:rPr>
            </a:br>
            <a:r>
              <a:rPr lang="en-US" dirty="0">
                <a:solidFill>
                  <a:srgbClr val="002060"/>
                </a:solidFill>
              </a:rPr>
              <a:t>For What it Has Done for Me</a:t>
            </a:r>
          </a:p>
        </p:txBody>
      </p:sp>
      <p:sp>
        <p:nvSpPr>
          <p:cNvPr id="5" name="Subtitle 4">
            <a:extLst>
              <a:ext uri="{FF2B5EF4-FFF2-40B4-BE49-F238E27FC236}">
                <a16:creationId xmlns:a16="http://schemas.microsoft.com/office/drawing/2014/main" id="{F8FB2DC7-8C13-E86C-1A4A-B3E2F136BB43}"/>
              </a:ext>
            </a:extLst>
          </p:cNvPr>
          <p:cNvSpPr>
            <a:spLocks noGrp="1"/>
          </p:cNvSpPr>
          <p:nvPr>
            <p:ph type="subTitle" idx="1"/>
          </p:nvPr>
        </p:nvSpPr>
        <p:spPr>
          <a:xfrm>
            <a:off x="1524000" y="3079102"/>
            <a:ext cx="9144000" cy="3405674"/>
          </a:xfrm>
        </p:spPr>
        <p:txBody>
          <a:bodyPr>
            <a:normAutofit/>
          </a:bodyPr>
          <a:lstStyle/>
          <a:p>
            <a:r>
              <a:rPr lang="en-US" sz="3200" dirty="0"/>
              <a:t>I learned how my disability works</a:t>
            </a:r>
          </a:p>
          <a:p>
            <a:r>
              <a:rPr lang="en-US" sz="3200" dirty="0"/>
              <a:t>I met and bonded with at least four of my best friends</a:t>
            </a:r>
          </a:p>
          <a:p>
            <a:r>
              <a:rPr lang="en-US" sz="3200" dirty="0"/>
              <a:t>I learned the value of being a mentor and mentee</a:t>
            </a:r>
          </a:p>
          <a:p>
            <a:r>
              <a:rPr lang="en-US" sz="3200" dirty="0"/>
              <a:t>I gained a voice and a purpose/mission in life</a:t>
            </a:r>
          </a:p>
          <a:p>
            <a:r>
              <a:rPr lang="en-US" sz="3200" dirty="0"/>
              <a:t>I became part of a community</a:t>
            </a:r>
          </a:p>
          <a:p>
            <a:r>
              <a:rPr lang="en-US" sz="3200" dirty="0"/>
              <a:t>AHEAD Louisville, July 2009</a:t>
            </a:r>
          </a:p>
          <a:p>
            <a:endParaRPr lang="en-US" dirty="0"/>
          </a:p>
        </p:txBody>
      </p:sp>
    </p:spTree>
    <p:extLst>
      <p:ext uri="{BB962C8B-B14F-4D97-AF65-F5344CB8AC3E}">
        <p14:creationId xmlns:p14="http://schemas.microsoft.com/office/powerpoint/2010/main" val="3499036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38FFA0-8ACF-63B4-E740-5E6953CB1CD3}"/>
              </a:ext>
            </a:extLst>
          </p:cNvPr>
          <p:cNvSpPr>
            <a:spLocks noGrp="1"/>
          </p:cNvSpPr>
          <p:nvPr>
            <p:ph type="title"/>
          </p:nvPr>
        </p:nvSpPr>
        <p:spPr/>
        <p:txBody>
          <a:bodyPr/>
          <a:lstStyle/>
          <a:p>
            <a:r>
              <a:rPr lang="en-US" dirty="0">
                <a:solidFill>
                  <a:srgbClr val="002060"/>
                </a:solidFill>
              </a:rPr>
              <a:t>I Cherish This Community for Who YOU Are </a:t>
            </a:r>
            <a:r>
              <a:rPr lang="en-US" sz="2000" dirty="0">
                <a:solidFill>
                  <a:srgbClr val="002060"/>
                </a:solidFill>
              </a:rPr>
              <a:t>(1)</a:t>
            </a:r>
          </a:p>
        </p:txBody>
      </p:sp>
      <p:sp>
        <p:nvSpPr>
          <p:cNvPr id="6" name="Content Placeholder 5">
            <a:extLst>
              <a:ext uri="{FF2B5EF4-FFF2-40B4-BE49-F238E27FC236}">
                <a16:creationId xmlns:a16="http://schemas.microsoft.com/office/drawing/2014/main" id="{441ACFEB-3BE4-3ACD-1345-01FFE2796D71}"/>
              </a:ext>
            </a:extLst>
          </p:cNvPr>
          <p:cNvSpPr>
            <a:spLocks noGrp="1"/>
          </p:cNvSpPr>
          <p:nvPr>
            <p:ph sz="half" idx="2"/>
          </p:nvPr>
        </p:nvSpPr>
        <p:spPr>
          <a:xfrm>
            <a:off x="839788" y="1681163"/>
            <a:ext cx="10512424" cy="3385359"/>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i="0" u="none" strike="noStrike" kern="1200" cap="none" spc="0" normalizeH="0" baseline="0" noProof="0" dirty="0">
                <a:ln>
                  <a:noFill/>
                </a:ln>
                <a:solidFill>
                  <a:prstClr val="black"/>
                </a:solidFill>
                <a:effectLst/>
                <a:uLnTx/>
                <a:uFillTx/>
                <a:latin typeface="Calibri" panose="020F0502020204030204"/>
                <a:ea typeface="+mn-ea"/>
                <a:cs typeface="+mn-cs"/>
              </a:rPr>
              <a:t>You are “other-directed” selfless,  caring people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i="0" u="none" strike="noStrike" kern="1200" cap="none" spc="0" normalizeH="0" baseline="0" noProof="0" dirty="0">
                <a:ln>
                  <a:noFill/>
                </a:ln>
                <a:solidFill>
                  <a:prstClr val="black"/>
                </a:solidFill>
                <a:effectLst/>
                <a:uLnTx/>
                <a:uFillTx/>
                <a:latin typeface="Calibri" panose="020F0502020204030204"/>
                <a:ea typeface="+mn-ea"/>
                <a:cs typeface="+mn-cs"/>
              </a:rPr>
              <a:t>You are tight-rope walking diplomats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i="0" u="none" strike="noStrike" kern="1200" cap="none" spc="0" normalizeH="0" baseline="0" noProof="0" dirty="0">
                <a:ln>
                  <a:noFill/>
                </a:ln>
                <a:solidFill>
                  <a:prstClr val="black"/>
                </a:solidFill>
                <a:effectLst/>
                <a:uLnTx/>
                <a:uFillTx/>
                <a:latin typeface="Calibri" panose="020F0502020204030204"/>
                <a:ea typeface="+mn-ea"/>
                <a:cs typeface="+mn-cs"/>
              </a:rPr>
              <a:t>You welcome and include </a:t>
            </a:r>
            <a:r>
              <a:rPr kumimoji="0" lang="en-US" sz="3200" i="1" u="none" strike="noStrike" kern="1200" cap="none" spc="0" normalizeH="0" baseline="0" noProof="0" dirty="0">
                <a:ln>
                  <a:noFill/>
                </a:ln>
                <a:solidFill>
                  <a:prstClr val="black"/>
                </a:solidFill>
                <a:effectLst/>
                <a:uLnTx/>
                <a:uFillTx/>
                <a:latin typeface="Calibri" panose="020F0502020204030204"/>
                <a:ea typeface="+mn-ea"/>
                <a:cs typeface="+mn-cs"/>
              </a:rPr>
              <a:t>everyone</a:t>
            </a:r>
            <a:r>
              <a:rPr kumimoji="0" lang="en-US" sz="3200" i="0" u="none" strike="noStrike" kern="1200" cap="none" spc="0" normalizeH="0" baseline="0" noProof="0" dirty="0">
                <a:ln>
                  <a:noFill/>
                </a:ln>
                <a:solidFill>
                  <a:prstClr val="black"/>
                </a:solidFill>
                <a:effectLst/>
                <a:uLnTx/>
                <a:uFillTx/>
                <a:latin typeface="Calibri" panose="020F0502020204030204"/>
                <a:ea typeface="+mn-ea"/>
                <a:cs typeface="+mn-cs"/>
              </a:rPr>
              <a:t> into our community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i="0" u="none" strike="noStrike" kern="1200" cap="none" spc="0" normalizeH="0" baseline="0" noProof="0" dirty="0">
                <a:ln>
                  <a:noFill/>
                </a:ln>
                <a:solidFill>
                  <a:prstClr val="black"/>
                </a:solidFill>
                <a:effectLst/>
                <a:uLnTx/>
                <a:uFillTx/>
                <a:latin typeface="Calibri" panose="020F0502020204030204"/>
                <a:ea typeface="+mn-ea"/>
                <a:cs typeface="+mn-cs"/>
              </a:rPr>
              <a:t>You are the “guardians of our humanity”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i="0" u="none" strike="noStrike" kern="1200" cap="none" spc="0" normalizeH="0" baseline="0" noProof="0" dirty="0">
                <a:ln>
                  <a:noFill/>
                </a:ln>
                <a:solidFill>
                  <a:prstClr val="black"/>
                </a:solidFill>
                <a:effectLst/>
                <a:uLnTx/>
                <a:uFillTx/>
                <a:latin typeface="Calibri" panose="020F0502020204030204"/>
                <a:ea typeface="+mn-ea"/>
                <a:cs typeface="+mn-cs"/>
              </a:rPr>
              <a:t>You affirm the humanity of every person  </a:t>
            </a:r>
          </a:p>
          <a:p>
            <a:pPr marL="0" indent="0">
              <a:buNone/>
            </a:pPr>
            <a:endParaRPr lang="en-US" dirty="0"/>
          </a:p>
        </p:txBody>
      </p:sp>
      <p:pic>
        <p:nvPicPr>
          <p:cNvPr id="9" name="Content Placeholder 8" descr="Two men shaking hands and wearing tuxes in front of a lartge shrub. One has dark hair and glasses. The other dark hair beard and mustache.">
            <a:extLst>
              <a:ext uri="{FF2B5EF4-FFF2-40B4-BE49-F238E27FC236}">
                <a16:creationId xmlns:a16="http://schemas.microsoft.com/office/drawing/2014/main" id="{0B88862E-05A9-7A2F-A169-0D5DBF027C69}"/>
              </a:ext>
            </a:extLst>
          </p:cNvPr>
          <p:cNvPicPr>
            <a:picLocks noGrp="1" noChangeAspect="1"/>
          </p:cNvPicPr>
          <p:nvPr>
            <p:ph sz="quarter" idx="4"/>
          </p:nvPr>
        </p:nvPicPr>
        <p:blipFill>
          <a:blip r:embed="rId2"/>
          <a:stretch>
            <a:fillRect/>
          </a:stretch>
        </p:blipFill>
        <p:spPr>
          <a:xfrm>
            <a:off x="7772400" y="3373842"/>
            <a:ext cx="3657600" cy="2761861"/>
          </a:xfrm>
          <a:prstGeom prst="rect">
            <a:avLst/>
          </a:prstGeom>
        </p:spPr>
      </p:pic>
      <p:sp>
        <p:nvSpPr>
          <p:cNvPr id="2" name="Slide Number Placeholder 1">
            <a:extLst>
              <a:ext uri="{FF2B5EF4-FFF2-40B4-BE49-F238E27FC236}">
                <a16:creationId xmlns:a16="http://schemas.microsoft.com/office/drawing/2014/main" id="{366BC5AF-24D4-C7F6-BF52-FA5257236C58}"/>
              </a:ext>
            </a:extLst>
          </p:cNvPr>
          <p:cNvSpPr>
            <a:spLocks noGrp="1"/>
          </p:cNvSpPr>
          <p:nvPr>
            <p:ph type="sldNum" sz="quarter" idx="12"/>
          </p:nvPr>
        </p:nvSpPr>
        <p:spPr>
          <a:xfrm>
            <a:off x="8609012" y="6310312"/>
            <a:ext cx="2743200" cy="365125"/>
          </a:xfrm>
        </p:spPr>
        <p:txBody>
          <a:bodyPr/>
          <a:lstStyle/>
          <a:p>
            <a:fld id="{6D922362-0FEC-42EB-BC9C-011DDE423AED}" type="slidenum">
              <a:rPr lang="en-US" smtClean="0"/>
              <a:t>12</a:t>
            </a:fld>
            <a:r>
              <a:rPr lang="en-US" dirty="0"/>
              <a:t>R</a:t>
            </a:r>
          </a:p>
        </p:txBody>
      </p:sp>
      <p:sp>
        <p:nvSpPr>
          <p:cNvPr id="3" name="TextBox 2">
            <a:extLst>
              <a:ext uri="{FF2B5EF4-FFF2-40B4-BE49-F238E27FC236}">
                <a16:creationId xmlns:a16="http://schemas.microsoft.com/office/drawing/2014/main" id="{799A1548-A827-02C6-7D80-F579B4384E00}"/>
              </a:ext>
            </a:extLst>
          </p:cNvPr>
          <p:cNvSpPr txBox="1"/>
          <p:nvPr/>
        </p:nvSpPr>
        <p:spPr>
          <a:xfrm>
            <a:off x="7837714" y="6310312"/>
            <a:ext cx="3657600" cy="369332"/>
          </a:xfrm>
          <a:prstGeom prst="rect">
            <a:avLst/>
          </a:prstGeom>
          <a:noFill/>
        </p:spPr>
        <p:txBody>
          <a:bodyPr wrap="square" rtlCol="0">
            <a:spAutoFit/>
          </a:bodyPr>
          <a:lstStyle/>
          <a:p>
            <a:r>
              <a:rPr lang="en-US" dirty="0"/>
              <a:t>Richard and Paul: 2 brothers in tux</a:t>
            </a:r>
          </a:p>
        </p:txBody>
      </p:sp>
    </p:spTree>
    <p:extLst>
      <p:ext uri="{BB962C8B-B14F-4D97-AF65-F5344CB8AC3E}">
        <p14:creationId xmlns:p14="http://schemas.microsoft.com/office/powerpoint/2010/main" val="703294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BE6E5C-30F8-AFA7-3697-B1403B5C668A}"/>
              </a:ext>
            </a:extLst>
          </p:cNvPr>
          <p:cNvSpPr>
            <a:spLocks noGrp="1"/>
          </p:cNvSpPr>
          <p:nvPr>
            <p:ph type="ctrTitle"/>
          </p:nvPr>
        </p:nvSpPr>
        <p:spPr>
          <a:xfrm>
            <a:off x="1524000" y="821094"/>
            <a:ext cx="9144000" cy="1726163"/>
          </a:xfrm>
        </p:spPr>
        <p:txBody>
          <a:bodyPr>
            <a:normAutofit fontScale="90000"/>
          </a:bodyPr>
          <a:lstStyle/>
          <a:p>
            <a:r>
              <a:rPr kumimoji="0" lang="en-US" sz="6000" b="0" i="0" u="none" strike="noStrike" kern="1200" cap="none" spc="0" normalizeH="0" baseline="0" noProof="0" dirty="0">
                <a:ln>
                  <a:noFill/>
                </a:ln>
                <a:solidFill>
                  <a:srgbClr val="002060"/>
                </a:solidFill>
                <a:effectLst/>
                <a:uLnTx/>
                <a:uFillTx/>
                <a:latin typeface="Calibri Light" panose="020F0302020204030204"/>
                <a:ea typeface="+mj-ea"/>
                <a:cs typeface="+mj-cs"/>
              </a:rPr>
              <a:t>I Cherish This Community </a:t>
            </a:r>
            <a:br>
              <a:rPr kumimoji="0" lang="en-US" sz="6000" b="0" i="0" u="none" strike="noStrike" kern="1200" cap="none" spc="0" normalizeH="0" baseline="0" noProof="0" dirty="0">
                <a:ln>
                  <a:noFill/>
                </a:ln>
                <a:solidFill>
                  <a:srgbClr val="002060"/>
                </a:solidFill>
                <a:effectLst/>
                <a:uLnTx/>
                <a:uFillTx/>
                <a:latin typeface="Calibri Light" panose="020F0302020204030204"/>
                <a:ea typeface="+mj-ea"/>
                <a:cs typeface="+mj-cs"/>
              </a:rPr>
            </a:br>
            <a:r>
              <a:rPr kumimoji="0" lang="en-US" sz="6000" b="0" i="0" u="none" strike="noStrike" kern="1200" cap="none" spc="0" normalizeH="0" baseline="0" noProof="0" dirty="0">
                <a:ln>
                  <a:noFill/>
                </a:ln>
                <a:solidFill>
                  <a:srgbClr val="002060"/>
                </a:solidFill>
                <a:effectLst/>
                <a:uLnTx/>
                <a:uFillTx/>
                <a:latin typeface="Calibri Light" panose="020F0302020204030204"/>
                <a:ea typeface="+mj-ea"/>
                <a:cs typeface="+mj-cs"/>
              </a:rPr>
              <a:t>for Who YOU Are </a:t>
            </a:r>
            <a:r>
              <a:rPr kumimoji="0" lang="en-US" sz="2000" b="0" i="0" u="none" strike="noStrike" kern="1200" cap="none" spc="0" normalizeH="0" baseline="0" noProof="0" dirty="0">
                <a:ln>
                  <a:noFill/>
                </a:ln>
                <a:solidFill>
                  <a:srgbClr val="002060"/>
                </a:solidFill>
                <a:effectLst/>
                <a:uLnTx/>
                <a:uFillTx/>
                <a:latin typeface="Calibri Light" panose="020F0302020204030204"/>
                <a:ea typeface="+mj-ea"/>
                <a:cs typeface="+mj-cs"/>
              </a:rPr>
              <a:t>(2)</a:t>
            </a:r>
            <a:endParaRPr lang="en-US" dirty="0"/>
          </a:p>
        </p:txBody>
      </p:sp>
      <p:sp>
        <p:nvSpPr>
          <p:cNvPr id="5" name="Subtitle 4">
            <a:extLst>
              <a:ext uri="{FF2B5EF4-FFF2-40B4-BE49-F238E27FC236}">
                <a16:creationId xmlns:a16="http://schemas.microsoft.com/office/drawing/2014/main" id="{5C57295E-1AD2-F570-D5A2-3E08F62A184E}"/>
              </a:ext>
            </a:extLst>
          </p:cNvPr>
          <p:cNvSpPr>
            <a:spLocks noGrp="1"/>
          </p:cNvSpPr>
          <p:nvPr>
            <p:ph type="subTitle" idx="1"/>
          </p:nvPr>
        </p:nvSpPr>
        <p:spPr>
          <a:xfrm>
            <a:off x="1524000" y="2836506"/>
            <a:ext cx="9144000" cy="3657600"/>
          </a:xfrm>
        </p:spPr>
        <p:txBody>
          <a:bodyPr>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You have the capacity to individualize again and again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You are “creative-types” and original problem solvers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You are an agent of legal compliance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Particularly</a:t>
            </a:r>
            <a:r>
              <a:rPr lang="en-US" sz="2800" dirty="0">
                <a:solidFill>
                  <a:prstClr val="black"/>
                </a:solidFill>
                <a:latin typeface="Calibri" panose="020F0502020204030204"/>
              </a:rPr>
              <a:t> through universal design,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dirty="0">
                <a:solidFill>
                  <a:prstClr val="black"/>
                </a:solidFill>
                <a:latin typeface="Calibri" panose="020F0502020204030204"/>
              </a:rPr>
              <a:t> you are engines for innovation in high education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dirty="0">
                <a:solidFill>
                  <a:prstClr val="black"/>
                </a:solidFill>
                <a:latin typeface="Calibri" panose="020F0502020204030204"/>
              </a:rPr>
              <a:t>By removing barriers for disabled students,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dirty="0">
                <a:solidFill>
                  <a:prstClr val="black"/>
                </a:solidFill>
                <a:latin typeface="Calibri" panose="020F0502020204030204"/>
              </a:rPr>
              <a:t> you remove them for many other students</a:t>
            </a:r>
          </a:p>
          <a:p>
            <a:endParaRPr lang="en-US" sz="2800" dirty="0"/>
          </a:p>
        </p:txBody>
      </p:sp>
    </p:spTree>
    <p:extLst>
      <p:ext uri="{BB962C8B-B14F-4D97-AF65-F5344CB8AC3E}">
        <p14:creationId xmlns:p14="http://schemas.microsoft.com/office/powerpoint/2010/main" val="20051938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DBA0F4-FD7E-49B6-DE63-F537C7B65F07}"/>
              </a:ext>
            </a:extLst>
          </p:cNvPr>
          <p:cNvSpPr>
            <a:spLocks noGrp="1"/>
          </p:cNvSpPr>
          <p:nvPr>
            <p:ph type="title"/>
          </p:nvPr>
        </p:nvSpPr>
        <p:spPr/>
        <p:txBody>
          <a:bodyPr>
            <a:normAutofit/>
          </a:bodyPr>
          <a:lstStyle/>
          <a:p>
            <a:pPr algn="ctr"/>
            <a:r>
              <a:rPr lang="en-US" sz="7200" dirty="0">
                <a:solidFill>
                  <a:srgbClr val="002060"/>
                </a:solidFill>
              </a:rPr>
              <a:t>You Foster Diversity</a:t>
            </a:r>
          </a:p>
        </p:txBody>
      </p:sp>
      <p:sp>
        <p:nvSpPr>
          <p:cNvPr id="3" name="Text Placeholder 2">
            <a:extLst>
              <a:ext uri="{FF2B5EF4-FFF2-40B4-BE49-F238E27FC236}">
                <a16:creationId xmlns:a16="http://schemas.microsoft.com/office/drawing/2014/main" id="{DAFA1A42-C67F-46E6-5364-91C2A0FFA18C}"/>
              </a:ext>
            </a:extLst>
          </p:cNvPr>
          <p:cNvSpPr>
            <a:spLocks noGrp="1"/>
          </p:cNvSpPr>
          <p:nvPr>
            <p:ph type="body" idx="1"/>
          </p:nvPr>
        </p:nvSpPr>
        <p:spPr>
          <a:xfrm>
            <a:off x="862014" y="1463039"/>
            <a:ext cx="5157787" cy="662939"/>
          </a:xfrm>
        </p:spPr>
        <p:txBody>
          <a:bodyPr>
            <a:normAutofit/>
          </a:bodyPr>
          <a:lstStyle/>
          <a:p>
            <a:pPr algn="ctr"/>
            <a:r>
              <a:rPr lang="en-US" sz="3600" dirty="0"/>
              <a:t>Haben Girma</a:t>
            </a:r>
          </a:p>
        </p:txBody>
      </p:sp>
      <p:pic>
        <p:nvPicPr>
          <p:cNvPr id="1026" name="Picture 2" descr="A light brown skinned woman with dark hair pulled back in a ponytail places her hand on a braille output device">
            <a:extLst>
              <a:ext uri="{FF2B5EF4-FFF2-40B4-BE49-F238E27FC236}">
                <a16:creationId xmlns:a16="http://schemas.microsoft.com/office/drawing/2014/main" id="{2CA39A1F-9E78-DF3E-7903-7FEF67BE70E9}"/>
              </a:ext>
            </a:extLst>
          </p:cNvPr>
          <p:cNvPicPr>
            <a:picLocks noGrp="1" noChangeAspect="1" noChangeArrowheads="1"/>
          </p:cNvPicPr>
          <p:nvPr>
            <p:ph sz="half" idx="2"/>
          </p:nvPr>
        </p:nvPicPr>
        <p:blipFill>
          <a:blip r:embed="rId2" cstate="print">
            <a:extLst>
              <a:ext uri="{28A0092B-C50C-407E-A947-70E740481C1C}">
                <a14:useLocalDpi xmlns:a14="http://schemas.microsoft.com/office/drawing/2010/main"/>
              </a:ext>
            </a:extLst>
          </a:blip>
          <a:stretch>
            <a:fillRect/>
          </a:stretch>
        </p:blipFill>
        <p:spPr bwMode="auto">
          <a:xfrm>
            <a:off x="1149540" y="2056510"/>
            <a:ext cx="4133153" cy="4133153"/>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224DF305-36BF-1586-4E0D-31BA9F118CA3}"/>
              </a:ext>
            </a:extLst>
          </p:cNvPr>
          <p:cNvSpPr>
            <a:spLocks noGrp="1"/>
          </p:cNvSpPr>
          <p:nvPr>
            <p:ph type="body" sz="quarter" idx="3"/>
          </p:nvPr>
        </p:nvSpPr>
        <p:spPr>
          <a:xfrm>
            <a:off x="6146801" y="1360535"/>
            <a:ext cx="5157787" cy="662939"/>
          </a:xfrm>
        </p:spPr>
        <p:txBody>
          <a:bodyPr>
            <a:normAutofit/>
          </a:bodyPr>
          <a:lstStyle/>
          <a:p>
            <a:pPr algn="ctr"/>
            <a:r>
              <a:rPr lang="en-US" sz="3600" dirty="0"/>
              <a:t>Freda Kahlo</a:t>
            </a:r>
          </a:p>
        </p:txBody>
      </p:sp>
      <p:pic>
        <p:nvPicPr>
          <p:cNvPr id="7" name="Content Placeholder 8" descr="A symbolic painting features Frida Kahlo standing in the center, facing forward with a calm, serious expression. She wears a white blouse with decorative lacing down the front and a long, dark green skirt with a light-colored hem. One arm extends outward while the other hangs at her side holding a small reddish-brown book.&#10;Surrounding her are oversized symbolic figures and objects.">
            <a:extLst>
              <a:ext uri="{FF2B5EF4-FFF2-40B4-BE49-F238E27FC236}">
                <a16:creationId xmlns:a16="http://schemas.microsoft.com/office/drawing/2014/main" id="{FD6D7ABB-4609-138B-AC04-DB05781873B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bwMode="auto">
          <a:xfrm>
            <a:off x="6556946" y="1940467"/>
            <a:ext cx="4337496" cy="4249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05A2B216-3BA4-D808-87B2-B440C6F91722}"/>
              </a:ext>
            </a:extLst>
          </p:cNvPr>
          <p:cNvSpPr>
            <a:spLocks noGrp="1"/>
          </p:cNvSpPr>
          <p:nvPr>
            <p:ph type="sldNum" sz="quarter" idx="12"/>
          </p:nvPr>
        </p:nvSpPr>
        <p:spPr/>
        <p:txBody>
          <a:bodyPr/>
          <a:lstStyle/>
          <a:p>
            <a:fld id="{6D922362-0FEC-42EB-BC9C-011DDE423AED}" type="slidenum">
              <a:rPr lang="en-US" smtClean="0"/>
              <a:t>14</a:t>
            </a:fld>
            <a:endParaRPr lang="en-US"/>
          </a:p>
        </p:txBody>
      </p:sp>
    </p:spTree>
    <p:extLst>
      <p:ext uri="{BB962C8B-B14F-4D97-AF65-F5344CB8AC3E}">
        <p14:creationId xmlns:p14="http://schemas.microsoft.com/office/powerpoint/2010/main" val="527971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600933-7FCF-E679-E00F-39734F62D1C1}"/>
              </a:ext>
            </a:extLst>
          </p:cNvPr>
          <p:cNvSpPr>
            <a:spLocks noGrp="1"/>
          </p:cNvSpPr>
          <p:nvPr>
            <p:ph type="ctrTitle"/>
          </p:nvPr>
        </p:nvSpPr>
        <p:spPr>
          <a:xfrm>
            <a:off x="933061" y="1122363"/>
            <a:ext cx="10356980" cy="2387600"/>
          </a:xfrm>
        </p:spPr>
        <p:txBody>
          <a:bodyPr>
            <a:normAutofit fontScale="90000"/>
          </a:bodyPr>
          <a:lstStyle/>
          <a:p>
            <a:r>
              <a:rPr lang="en-US" dirty="0">
                <a:solidFill>
                  <a:srgbClr val="002060"/>
                </a:solidFill>
              </a:rPr>
              <a:t>My Highly Dishonest</a:t>
            </a:r>
            <a:br>
              <a:rPr lang="en-US" dirty="0">
                <a:solidFill>
                  <a:srgbClr val="002060"/>
                </a:solidFill>
              </a:rPr>
            </a:br>
            <a:r>
              <a:rPr lang="en-US" dirty="0">
                <a:solidFill>
                  <a:srgbClr val="002060"/>
                </a:solidFill>
              </a:rPr>
              <a:t> and Unethical Path </a:t>
            </a:r>
            <a:br>
              <a:rPr lang="en-US" dirty="0">
                <a:solidFill>
                  <a:srgbClr val="002060"/>
                </a:solidFill>
              </a:rPr>
            </a:br>
            <a:r>
              <a:rPr lang="en-US" dirty="0">
                <a:solidFill>
                  <a:srgbClr val="002060"/>
                </a:solidFill>
              </a:rPr>
              <a:t>to Academic Success</a:t>
            </a:r>
          </a:p>
        </p:txBody>
      </p:sp>
      <p:sp>
        <p:nvSpPr>
          <p:cNvPr id="5" name="Subtitle 4">
            <a:extLst>
              <a:ext uri="{FF2B5EF4-FFF2-40B4-BE49-F238E27FC236}">
                <a16:creationId xmlns:a16="http://schemas.microsoft.com/office/drawing/2014/main" id="{B30460AB-3C7B-D42F-88D0-D15D869704D2}"/>
              </a:ext>
            </a:extLst>
          </p:cNvPr>
          <p:cNvSpPr>
            <a:spLocks noGrp="1"/>
          </p:cNvSpPr>
          <p:nvPr>
            <p:ph type="subTitle" idx="1"/>
          </p:nvPr>
        </p:nvSpPr>
        <p:spPr>
          <a:xfrm>
            <a:off x="867747" y="3602037"/>
            <a:ext cx="10356980" cy="2294909"/>
          </a:xfrm>
        </p:spPr>
        <p:txBody>
          <a:bodyPr>
            <a:normAutofit/>
          </a:bodyPr>
          <a:lstStyle/>
          <a:p>
            <a:endParaRPr lang="en-US" dirty="0"/>
          </a:p>
          <a:p>
            <a:r>
              <a:rPr lang="en-US" sz="3200" dirty="0"/>
              <a:t>Absent a matter of safety or direct threat,</a:t>
            </a:r>
          </a:p>
          <a:p>
            <a:r>
              <a:rPr lang="en-US" sz="3200" dirty="0"/>
              <a:t> is any single academic requirement truly “essential”?</a:t>
            </a:r>
          </a:p>
        </p:txBody>
      </p:sp>
    </p:spTree>
    <p:extLst>
      <p:ext uri="{BB962C8B-B14F-4D97-AF65-F5344CB8AC3E}">
        <p14:creationId xmlns:p14="http://schemas.microsoft.com/office/powerpoint/2010/main" val="935677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6A85A3-7442-74B5-607A-C3E7B17AD5E2}"/>
              </a:ext>
            </a:extLst>
          </p:cNvPr>
          <p:cNvSpPr>
            <a:spLocks noGrp="1"/>
          </p:cNvSpPr>
          <p:nvPr>
            <p:ph type="ctrTitle"/>
          </p:nvPr>
        </p:nvSpPr>
        <p:spPr/>
        <p:txBody>
          <a:bodyPr/>
          <a:lstStyle/>
          <a:p>
            <a:pPr algn="l"/>
            <a:r>
              <a:rPr lang="en-US" dirty="0">
                <a:solidFill>
                  <a:srgbClr val="002060"/>
                </a:solidFill>
              </a:rPr>
              <a:t>My Mentor Son, Seth</a:t>
            </a:r>
          </a:p>
        </p:txBody>
      </p:sp>
      <p:sp>
        <p:nvSpPr>
          <p:cNvPr id="5" name="Subtitle 4">
            <a:extLst>
              <a:ext uri="{FF2B5EF4-FFF2-40B4-BE49-F238E27FC236}">
                <a16:creationId xmlns:a16="http://schemas.microsoft.com/office/drawing/2014/main" id="{1CCE1B66-B0A2-DC02-5A3D-DE7CFC7E0B90}"/>
              </a:ext>
            </a:extLst>
          </p:cNvPr>
          <p:cNvSpPr>
            <a:spLocks noGrp="1"/>
          </p:cNvSpPr>
          <p:nvPr>
            <p:ph type="subTitle" idx="1"/>
          </p:nvPr>
        </p:nvSpPr>
        <p:spPr>
          <a:xfrm>
            <a:off x="1017037" y="3602037"/>
            <a:ext cx="10254343" cy="2770771"/>
          </a:xfrm>
        </p:spPr>
        <p:txBody>
          <a:bodyPr>
            <a:noAutofit/>
          </a:bodyPr>
          <a:lstStyle/>
          <a:p>
            <a:endParaRPr lang="en-US" dirty="0"/>
          </a:p>
          <a:p>
            <a:r>
              <a:rPr lang="en-US" sz="3200" dirty="0"/>
              <a:t>“The entire DSS industry is a scam; calculated to keep dependent young people with disabilities, dependent adults by giving them a lot of false expectations about how they will be treated in the real world, especially the world of work.”</a:t>
            </a:r>
          </a:p>
        </p:txBody>
      </p:sp>
      <p:pic>
        <p:nvPicPr>
          <p:cNvPr id="3" name="Picture 2" descr="A man with curly black hair and a mustache holds an infant in his arms and looks down at the infant smiling">
            <a:extLst>
              <a:ext uri="{FF2B5EF4-FFF2-40B4-BE49-F238E27FC236}">
                <a16:creationId xmlns:a16="http://schemas.microsoft.com/office/drawing/2014/main" id="{9263D14A-843C-E190-2D7F-8D38BF540A8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680174" y="485191"/>
            <a:ext cx="3104390" cy="3388665"/>
          </a:xfrm>
          <a:prstGeom prst="rect">
            <a:avLst/>
          </a:prstGeom>
        </p:spPr>
      </p:pic>
    </p:spTree>
    <p:extLst>
      <p:ext uri="{BB962C8B-B14F-4D97-AF65-F5344CB8AC3E}">
        <p14:creationId xmlns:p14="http://schemas.microsoft.com/office/powerpoint/2010/main" val="3863835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4B06AB-3A67-E08D-36AA-6ADBC85E279D}"/>
              </a:ext>
            </a:extLst>
          </p:cNvPr>
          <p:cNvSpPr>
            <a:spLocks noGrp="1"/>
          </p:cNvSpPr>
          <p:nvPr>
            <p:ph type="title"/>
          </p:nvPr>
        </p:nvSpPr>
        <p:spPr/>
        <p:txBody>
          <a:bodyPr/>
          <a:lstStyle/>
          <a:p>
            <a:r>
              <a:rPr lang="en-US" dirty="0">
                <a:solidFill>
                  <a:srgbClr val="002060"/>
                </a:solidFill>
              </a:rPr>
              <a:t>My Most Important AHEAD Mentors/Mentees</a:t>
            </a:r>
          </a:p>
        </p:txBody>
      </p:sp>
      <p:pic>
        <p:nvPicPr>
          <p:cNvPr id="8" name="Content Placeholder 7" descr="A woman with long salt and pepper colored chair smiles. She is sitting on a scooter between two shelves of books. ">
            <a:extLst>
              <a:ext uri="{FF2B5EF4-FFF2-40B4-BE49-F238E27FC236}">
                <a16:creationId xmlns:a16="http://schemas.microsoft.com/office/drawing/2014/main" id="{784E874A-9EA0-F855-F3BB-5E9D6ED9B2D8}"/>
              </a:ext>
            </a:extLst>
          </p:cNvPr>
          <p:cNvPicPr>
            <a:picLocks noGrp="1" noChangeAspect="1"/>
          </p:cNvPicPr>
          <p:nvPr>
            <p:ph sz="half" idx="1"/>
          </p:nvPr>
        </p:nvPicPr>
        <p:blipFill>
          <a:blip r:embed="rId2" cstate="print">
            <a:extLst>
              <a:ext uri="{28A0092B-C50C-407E-A947-70E740481C1C}">
                <a14:useLocalDpi xmlns:a14="http://schemas.microsoft.com/office/drawing/2010/main"/>
              </a:ext>
            </a:extLst>
          </a:blip>
          <a:stretch>
            <a:fillRect/>
          </a:stretch>
        </p:blipFill>
        <p:spPr>
          <a:xfrm>
            <a:off x="838200" y="1896672"/>
            <a:ext cx="5181600" cy="3590341"/>
          </a:xfrm>
          <a:prstGeom prst="rect">
            <a:avLst/>
          </a:prstGeom>
        </p:spPr>
      </p:pic>
      <p:pic>
        <p:nvPicPr>
          <p:cNvPr id="14" name="Content Placeholder 13" descr="A man sits holding a guitar in a guitar store with lots of guitars behind and around him on the wall. He wears a cap and blue jeans.">
            <a:extLst>
              <a:ext uri="{FF2B5EF4-FFF2-40B4-BE49-F238E27FC236}">
                <a16:creationId xmlns:a16="http://schemas.microsoft.com/office/drawing/2014/main" id="{A3281CA4-7CB4-CAB5-275F-5F118B87BF7A}"/>
              </a:ext>
            </a:extLst>
          </p:cNvPr>
          <p:cNvPicPr>
            <a:picLocks noGrp="1" noChangeAspect="1"/>
          </p:cNvPicPr>
          <p:nvPr>
            <p:ph sz="half" idx="2"/>
          </p:nvPr>
        </p:nvPicPr>
        <p:blipFill>
          <a:blip r:embed="rId3" cstate="print">
            <a:extLst>
              <a:ext uri="{28A0092B-C50C-407E-A947-70E740481C1C}">
                <a14:useLocalDpi xmlns:a14="http://schemas.microsoft.com/office/drawing/2010/main"/>
              </a:ext>
            </a:extLst>
          </a:blip>
          <a:stretch>
            <a:fillRect/>
          </a:stretch>
        </p:blipFill>
        <p:spPr>
          <a:xfrm>
            <a:off x="7715251" y="1896672"/>
            <a:ext cx="3354122" cy="3590341"/>
          </a:xfrm>
        </p:spPr>
      </p:pic>
      <p:sp>
        <p:nvSpPr>
          <p:cNvPr id="2" name="TextBox 1">
            <a:extLst>
              <a:ext uri="{FF2B5EF4-FFF2-40B4-BE49-F238E27FC236}">
                <a16:creationId xmlns:a16="http://schemas.microsoft.com/office/drawing/2014/main" id="{6B7CA866-5F80-1AF3-8B75-62544AB426E6}"/>
              </a:ext>
            </a:extLst>
          </p:cNvPr>
          <p:cNvSpPr txBox="1"/>
          <p:nvPr/>
        </p:nvSpPr>
        <p:spPr>
          <a:xfrm>
            <a:off x="824202" y="5751063"/>
            <a:ext cx="5422641" cy="646331"/>
          </a:xfrm>
          <a:prstGeom prst="rect">
            <a:avLst/>
          </a:prstGeom>
          <a:noFill/>
        </p:spPr>
        <p:txBody>
          <a:bodyPr wrap="square" rtlCol="0">
            <a:spAutoFit/>
          </a:bodyPr>
          <a:lstStyle/>
          <a:p>
            <a:r>
              <a:rPr lang="en-US" dirty="0"/>
              <a:t>Well-published, Asian female “scholar on a scooter”</a:t>
            </a:r>
          </a:p>
          <a:p>
            <a:r>
              <a:rPr lang="en-US" dirty="0"/>
              <a:t> in some library stacks – Mary Lee Vance, Ph.D.</a:t>
            </a:r>
          </a:p>
        </p:txBody>
      </p:sp>
      <p:sp>
        <p:nvSpPr>
          <p:cNvPr id="3" name="TextBox 2">
            <a:extLst>
              <a:ext uri="{FF2B5EF4-FFF2-40B4-BE49-F238E27FC236}">
                <a16:creationId xmlns:a16="http://schemas.microsoft.com/office/drawing/2014/main" id="{505196C9-CF93-3D4A-B1B5-E0E38AEBEAFE}"/>
              </a:ext>
            </a:extLst>
          </p:cNvPr>
          <p:cNvSpPr txBox="1"/>
          <p:nvPr/>
        </p:nvSpPr>
        <p:spPr>
          <a:xfrm>
            <a:off x="7604448" y="5612563"/>
            <a:ext cx="4058816" cy="923330"/>
          </a:xfrm>
          <a:prstGeom prst="rect">
            <a:avLst/>
          </a:prstGeom>
          <a:noFill/>
        </p:spPr>
        <p:txBody>
          <a:bodyPr wrap="square" rtlCol="0">
            <a:spAutoFit/>
          </a:bodyPr>
          <a:lstStyle/>
          <a:p>
            <a:r>
              <a:rPr lang="en-US" dirty="0"/>
              <a:t>Very cool male playing a guitar in a musical instrument shop in Tokyo – Jamie Axelrod, M.S.  </a:t>
            </a:r>
          </a:p>
        </p:txBody>
      </p:sp>
      <p:sp>
        <p:nvSpPr>
          <p:cNvPr id="5" name="Slide Number Placeholder 4">
            <a:extLst>
              <a:ext uri="{FF2B5EF4-FFF2-40B4-BE49-F238E27FC236}">
                <a16:creationId xmlns:a16="http://schemas.microsoft.com/office/drawing/2014/main" id="{EED0A7A0-2BAE-68C2-7A78-8460EEF53BA2}"/>
              </a:ext>
            </a:extLst>
          </p:cNvPr>
          <p:cNvSpPr>
            <a:spLocks noGrp="1"/>
          </p:cNvSpPr>
          <p:nvPr>
            <p:ph type="sldNum" sz="quarter" idx="12"/>
          </p:nvPr>
        </p:nvSpPr>
        <p:spPr/>
        <p:txBody>
          <a:bodyPr/>
          <a:lstStyle/>
          <a:p>
            <a:fld id="{6D922362-0FEC-42EB-BC9C-011DDE423AED}" type="slidenum">
              <a:rPr lang="en-US" smtClean="0"/>
              <a:t>17</a:t>
            </a:fld>
            <a:endParaRPr lang="en-US"/>
          </a:p>
        </p:txBody>
      </p:sp>
    </p:spTree>
    <p:extLst>
      <p:ext uri="{BB962C8B-B14F-4D97-AF65-F5344CB8AC3E}">
        <p14:creationId xmlns:p14="http://schemas.microsoft.com/office/powerpoint/2010/main" val="662085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8F097F-D09D-8B4C-7010-E3CF91364F46}"/>
              </a:ext>
            </a:extLst>
          </p:cNvPr>
          <p:cNvSpPr>
            <a:spLocks noGrp="1"/>
          </p:cNvSpPr>
          <p:nvPr>
            <p:ph type="ctrTitle"/>
          </p:nvPr>
        </p:nvSpPr>
        <p:spPr>
          <a:xfrm>
            <a:off x="905069" y="1122363"/>
            <a:ext cx="10394302" cy="2387600"/>
          </a:xfrm>
        </p:spPr>
        <p:txBody>
          <a:bodyPr>
            <a:normAutofit fontScale="90000"/>
          </a:bodyPr>
          <a:lstStyle/>
          <a:p>
            <a:r>
              <a:rPr lang="en-US" dirty="0">
                <a:solidFill>
                  <a:srgbClr val="002060"/>
                </a:solidFill>
              </a:rPr>
              <a:t>Here, Now, This Morning,</a:t>
            </a:r>
            <a:br>
              <a:rPr lang="en-US" dirty="0">
                <a:solidFill>
                  <a:srgbClr val="002060"/>
                </a:solidFill>
              </a:rPr>
            </a:br>
            <a:r>
              <a:rPr lang="en-US" dirty="0">
                <a:solidFill>
                  <a:srgbClr val="002060"/>
                </a:solidFill>
              </a:rPr>
              <a:t> I Seek a Commitment from Each You</a:t>
            </a:r>
          </a:p>
        </p:txBody>
      </p:sp>
      <p:sp>
        <p:nvSpPr>
          <p:cNvPr id="6" name="Subtitle 5">
            <a:extLst>
              <a:ext uri="{FF2B5EF4-FFF2-40B4-BE49-F238E27FC236}">
                <a16:creationId xmlns:a16="http://schemas.microsoft.com/office/drawing/2014/main" id="{79163293-C8B3-B832-CB2C-66062042B849}"/>
              </a:ext>
            </a:extLst>
          </p:cNvPr>
          <p:cNvSpPr>
            <a:spLocks noGrp="1"/>
          </p:cNvSpPr>
          <p:nvPr>
            <p:ph type="subTitle" idx="1"/>
          </p:nvPr>
        </p:nvSpPr>
        <p:spPr>
          <a:xfrm>
            <a:off x="1524000" y="3602037"/>
            <a:ext cx="9144000" cy="2052313"/>
          </a:xfrm>
        </p:spPr>
        <p:txBody>
          <a:bodyPr>
            <a:normAutofit lnSpcReduction="10000"/>
          </a:bodyPr>
          <a:lstStyle/>
          <a:p>
            <a:endParaRPr lang="en-US" dirty="0"/>
          </a:p>
          <a:p>
            <a:r>
              <a:rPr lang="en-US" sz="3200" dirty="0"/>
              <a:t>Before you leave Providence, </a:t>
            </a:r>
          </a:p>
          <a:p>
            <a:r>
              <a:rPr lang="en-US" sz="3200" dirty="0"/>
              <a:t>volunteer to mentor someone in AHEAD,</a:t>
            </a:r>
          </a:p>
          <a:p>
            <a:r>
              <a:rPr lang="en-US" sz="3200" dirty="0"/>
              <a:t> and ask someone in AHEAD to be your mentor</a:t>
            </a:r>
          </a:p>
        </p:txBody>
      </p:sp>
    </p:spTree>
    <p:extLst>
      <p:ext uri="{BB962C8B-B14F-4D97-AF65-F5344CB8AC3E}">
        <p14:creationId xmlns:p14="http://schemas.microsoft.com/office/powerpoint/2010/main" val="1016793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3A142B-D260-DBE9-C99D-BA945618F0B7}"/>
              </a:ext>
            </a:extLst>
          </p:cNvPr>
          <p:cNvSpPr>
            <a:spLocks noGrp="1"/>
          </p:cNvSpPr>
          <p:nvPr>
            <p:ph type="ctrTitle"/>
          </p:nvPr>
        </p:nvSpPr>
        <p:spPr/>
        <p:txBody>
          <a:bodyPr/>
          <a:lstStyle/>
          <a:p>
            <a:r>
              <a:rPr lang="en-US" dirty="0"/>
              <a:t>“Difficult Days AHEAD”</a:t>
            </a:r>
          </a:p>
        </p:txBody>
      </p:sp>
      <p:sp>
        <p:nvSpPr>
          <p:cNvPr id="6" name="Subtitle 5">
            <a:extLst>
              <a:ext uri="{FF2B5EF4-FFF2-40B4-BE49-F238E27FC236}">
                <a16:creationId xmlns:a16="http://schemas.microsoft.com/office/drawing/2014/main" id="{7B45022B-D92F-5C33-9976-D3E3676D0EEA}"/>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C6B66234-9847-61A3-459B-53DB37A41364}"/>
              </a:ext>
            </a:extLst>
          </p:cNvPr>
          <p:cNvSpPr>
            <a:spLocks noGrp="1"/>
          </p:cNvSpPr>
          <p:nvPr>
            <p:ph type="sldNum" sz="quarter" idx="12"/>
          </p:nvPr>
        </p:nvSpPr>
        <p:spPr/>
        <p:txBody>
          <a:bodyPr/>
          <a:lstStyle/>
          <a:p>
            <a:fld id="{6D922362-0FEC-42EB-BC9C-011DDE423AED}" type="slidenum">
              <a:rPr lang="en-US" smtClean="0"/>
              <a:t>19</a:t>
            </a:fld>
            <a:endParaRPr lang="en-US"/>
          </a:p>
        </p:txBody>
      </p:sp>
    </p:spTree>
    <p:extLst>
      <p:ext uri="{BB962C8B-B14F-4D97-AF65-F5344CB8AC3E}">
        <p14:creationId xmlns:p14="http://schemas.microsoft.com/office/powerpoint/2010/main" val="1578122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979714" y="136525"/>
            <a:ext cx="8430987" cy="600593"/>
          </a:xfrm>
        </p:spPr>
        <p:txBody>
          <a:bodyPr>
            <a:normAutofit fontScale="90000"/>
          </a:bodyPr>
          <a:lstStyle/>
          <a:p>
            <a:pPr eaLnBrk="1" hangingPunct="1"/>
            <a:br>
              <a:rPr lang="en-US" altLang="en-US" b="1" dirty="0">
                <a:solidFill>
                  <a:srgbClr val="002060"/>
                </a:solidFill>
              </a:rPr>
            </a:br>
            <a:r>
              <a:rPr lang="en-US" altLang="en-US" dirty="0">
                <a:solidFill>
                  <a:srgbClr val="002060"/>
                </a:solidFill>
              </a:rPr>
              <a:t>Caveat</a:t>
            </a:r>
            <a:br>
              <a:rPr lang="en-US" altLang="en-US" dirty="0">
                <a:solidFill>
                  <a:srgbClr val="002060"/>
                </a:solidFill>
              </a:rPr>
            </a:br>
            <a:endParaRPr lang="en-US" altLang="en-US" dirty="0">
              <a:solidFill>
                <a:srgbClr val="002060"/>
              </a:solidFill>
            </a:endParaRPr>
          </a:p>
        </p:txBody>
      </p:sp>
      <p:sp>
        <p:nvSpPr>
          <p:cNvPr id="5123" name="Rectangle 3"/>
          <p:cNvSpPr>
            <a:spLocks noGrp="1" noChangeArrowheads="1"/>
          </p:cNvSpPr>
          <p:nvPr>
            <p:ph type="body" idx="1"/>
          </p:nvPr>
        </p:nvSpPr>
        <p:spPr>
          <a:xfrm>
            <a:off x="979714" y="905069"/>
            <a:ext cx="10374086" cy="4993287"/>
          </a:xfrm>
        </p:spPr>
        <p:txBody>
          <a:bodyPr>
            <a:noAutofit/>
          </a:bodyPr>
          <a:lstStyle/>
          <a:p>
            <a:pPr eaLnBrk="1" hangingPunct="1">
              <a:buFontTx/>
              <a:buNone/>
            </a:pPr>
            <a:r>
              <a:rPr lang="en-US" sz="1650" dirty="0">
                <a:latin typeface="Calibri" panose="020F0502020204030204" pitchFamily="34" charset="0"/>
                <a:ea typeface="Times New Roman" panose="02020603050405020304" pitchFamily="18" charset="0"/>
              </a:rPr>
              <a:t>   </a:t>
            </a:r>
            <a:r>
              <a:rPr lang="en-US" dirty="0">
                <a:ea typeface="Times New Roman" panose="02020603050405020304" pitchFamily="18" charset="0"/>
              </a:rPr>
              <a:t>The author and presenter of this PowerPoint deck assumes no responsibility for reliance on the information set forth in the deck. </a:t>
            </a:r>
            <a:r>
              <a:rPr lang="en-US" altLang="en-US" dirty="0"/>
              <a:t>	</a:t>
            </a:r>
          </a:p>
          <a:p>
            <a:pPr eaLnBrk="1" hangingPunct="1">
              <a:buFontTx/>
              <a:buNone/>
            </a:pPr>
            <a:r>
              <a:rPr lang="en-US" altLang="en-US" dirty="0"/>
              <a:t>   This deck is provided for informational purposes only and is not to be construed as legal advice. You should seek the advice of counsel in order to resolve any legal issues that you are responsible for addressing. </a:t>
            </a:r>
          </a:p>
          <a:p>
            <a:pPr eaLnBrk="1" hangingPunct="1">
              <a:buFontTx/>
              <a:buNone/>
            </a:pPr>
            <a:r>
              <a:rPr lang="en-US" dirty="0">
                <a:ea typeface="Times New Roman" panose="02020603050405020304" pitchFamily="18" charset="0"/>
              </a:rPr>
              <a:t>    Providing or sharing this PowerPoint deck does not create an attorney-client relationship between its author, persons conveying, presenting, or posting this deck, and any other person.  Further, this deck has not been written, posted, or conveyed to recommend any particular transaction.   </a:t>
            </a:r>
          </a:p>
          <a:p>
            <a:pPr eaLnBrk="1" hangingPunct="1">
              <a:buFontTx/>
              <a:buNone/>
            </a:pPr>
            <a:r>
              <a:rPr lang="en-US" dirty="0">
                <a:ea typeface="Times New Roman" panose="02020603050405020304" pitchFamily="18" charset="0"/>
              </a:rPr>
              <a:t>	 No copyright is claimed as to the graphics or works of others including photographic works. </a:t>
            </a:r>
          </a:p>
          <a:p>
            <a:pPr eaLnBrk="1" hangingPunct="1">
              <a:buFontTx/>
              <a:buNone/>
            </a:pPr>
            <a:endParaRPr lang="en-US" dirty="0">
              <a:ea typeface="Times New Roman" panose="02020603050405020304" pitchFamily="18" charset="0"/>
            </a:endParaRPr>
          </a:p>
          <a:p>
            <a:pPr marL="0" indent="0">
              <a:buNone/>
            </a:pPr>
            <a:br>
              <a:rPr lang="en-US" sz="2400" dirty="0">
                <a:ea typeface="Calibri" panose="020F0502020204030204" pitchFamily="34" charset="0"/>
              </a:rPr>
            </a:br>
            <a:r>
              <a:rPr lang="en-US" sz="2400" dirty="0">
                <a:ea typeface="Times New Roman" panose="02020603050405020304" pitchFamily="18" charset="0"/>
                <a:cs typeface="Calibri" panose="020F0502020204030204" pitchFamily="34" charset="0"/>
              </a:rPr>
              <a:t> </a:t>
            </a:r>
            <a:endParaRPr lang="en-US" sz="2400" dirty="0">
              <a:ea typeface="Calibri" panose="020F0502020204030204" pitchFamily="34" charset="0"/>
              <a:cs typeface="Times New Roman" panose="02020603050405020304" pitchFamily="18" charset="0"/>
            </a:endParaRPr>
          </a:p>
          <a:p>
            <a:pPr algn="just" eaLnBrk="1" hangingPunct="1">
              <a:buFontTx/>
              <a:buNone/>
            </a:pPr>
            <a:endParaRPr lang="en-US" altLang="en-US" sz="1650" dirty="0"/>
          </a:p>
          <a:p>
            <a:pPr algn="just" eaLnBrk="1" hangingPunct="1">
              <a:buFontTx/>
              <a:buNone/>
            </a:pPr>
            <a:endParaRPr lang="en-US" altLang="en-US" sz="1650" dirty="0"/>
          </a:p>
          <a:p>
            <a:pPr eaLnBrk="1" hangingPunct="1">
              <a:buFontTx/>
              <a:buNone/>
            </a:pPr>
            <a:endParaRPr lang="en-US" altLang="en-US" sz="1650" dirty="0"/>
          </a:p>
          <a:p>
            <a:pPr eaLnBrk="1" hangingPunct="1"/>
            <a:endParaRPr lang="en-US" altLang="en-US" sz="1650" dirty="0"/>
          </a:p>
        </p:txBody>
      </p:sp>
      <p:sp>
        <p:nvSpPr>
          <p:cNvPr id="3" name="Slide Number Placeholder 2">
            <a:extLst>
              <a:ext uri="{FF2B5EF4-FFF2-40B4-BE49-F238E27FC236}">
                <a16:creationId xmlns:a16="http://schemas.microsoft.com/office/drawing/2014/main" id="{F55C43A0-2B4E-8D2F-B6AC-66D38A774E74}"/>
              </a:ext>
            </a:extLst>
          </p:cNvPr>
          <p:cNvSpPr>
            <a:spLocks noGrp="1"/>
          </p:cNvSpPr>
          <p:nvPr>
            <p:ph type="sldNum" sz="quarter" idx="12"/>
          </p:nvPr>
        </p:nvSpPr>
        <p:spPr/>
        <p:txBody>
          <a:bodyPr/>
          <a:lstStyle/>
          <a:p>
            <a:fld id="{6D922362-0FEC-42EB-BC9C-011DDE423AED}" type="slidenum">
              <a:rPr lang="en-US" smtClean="0"/>
              <a:t>2</a:t>
            </a:fld>
            <a:endParaRPr lang="en-US"/>
          </a:p>
        </p:txBody>
      </p:sp>
    </p:spTree>
    <p:extLst>
      <p:ext uri="{BB962C8B-B14F-4D97-AF65-F5344CB8AC3E}">
        <p14:creationId xmlns:p14="http://schemas.microsoft.com/office/powerpoint/2010/main" val="2756298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E435BA-12D1-E6EB-E0C5-7FCBBB0CAF1D}"/>
              </a:ext>
            </a:extLst>
          </p:cNvPr>
          <p:cNvSpPr>
            <a:spLocks noGrp="1"/>
          </p:cNvSpPr>
          <p:nvPr>
            <p:ph type="title"/>
          </p:nvPr>
        </p:nvSpPr>
        <p:spPr/>
        <p:txBody>
          <a:bodyPr>
            <a:normAutofit fontScale="90000"/>
          </a:bodyPr>
          <a:lstStyle/>
          <a:p>
            <a:r>
              <a:rPr lang="en-US" sz="4800" dirty="0">
                <a:solidFill>
                  <a:srgbClr val="002060"/>
                </a:solidFill>
              </a:rPr>
              <a:t>Dr. King Spoke of “Difficult Days AHEAD”</a:t>
            </a:r>
            <a:br>
              <a:rPr lang="en-US" sz="4800" dirty="0">
                <a:solidFill>
                  <a:srgbClr val="002060"/>
                </a:solidFill>
              </a:rPr>
            </a:br>
            <a:r>
              <a:rPr lang="en-US" sz="4800" dirty="0">
                <a:solidFill>
                  <a:srgbClr val="002060"/>
                </a:solidFill>
              </a:rPr>
              <a:t>They Are Back</a:t>
            </a:r>
          </a:p>
        </p:txBody>
      </p:sp>
      <p:sp>
        <p:nvSpPr>
          <p:cNvPr id="5" name="Subtitle 4">
            <a:extLst>
              <a:ext uri="{FF2B5EF4-FFF2-40B4-BE49-F238E27FC236}">
                <a16:creationId xmlns:a16="http://schemas.microsoft.com/office/drawing/2014/main" id="{6662B792-532E-FBD8-AB14-BF07F9B44C74}"/>
              </a:ext>
            </a:extLst>
          </p:cNvPr>
          <p:cNvSpPr>
            <a:spLocks noGrp="1"/>
          </p:cNvSpPr>
          <p:nvPr>
            <p:ph sz="half" idx="1"/>
          </p:nvPr>
        </p:nvSpPr>
        <p:spPr/>
        <p:txBody>
          <a:bodyPr>
            <a:noAutofit/>
          </a:bodyPr>
          <a:lstStyle/>
          <a:p>
            <a:pPr>
              <a:lnSpc>
                <a:spcPct val="100000"/>
              </a:lnSpc>
            </a:pPr>
            <a:r>
              <a:rPr lang="en-US" sz="2800" dirty="0"/>
              <a:t>Martin Luther King Jr. spoke of "difficult days ahead" in an address, known as "I've Been to the Mountaintop," delivered on April 3, 1968, at Bishop Charles Mason Temple in Memphis.                        He was assassinated the following evening.</a:t>
            </a:r>
          </a:p>
        </p:txBody>
      </p:sp>
      <p:pic>
        <p:nvPicPr>
          <p:cNvPr id="3" name="Content Placeholder 2" descr="Dr. Martin Luther King, Jr., a Black man with a mustache wearing a suit and tie. He speaks into several microphones with a large crowd around him. He holds out his right hand in a gesture of emphasis.">
            <a:extLst>
              <a:ext uri="{FF2B5EF4-FFF2-40B4-BE49-F238E27FC236}">
                <a16:creationId xmlns:a16="http://schemas.microsoft.com/office/drawing/2014/main" id="{B4EA5BD7-8B74-C22A-B087-A690B828729C}"/>
              </a:ext>
            </a:extLst>
          </p:cNvPr>
          <p:cNvPicPr>
            <a:picLocks noGrp="1" noChangeAspect="1"/>
          </p:cNvPicPr>
          <p:nvPr>
            <p:ph sz="half" idx="2"/>
          </p:nvPr>
        </p:nvPicPr>
        <p:blipFill>
          <a:blip r:embed="rId2"/>
          <a:stretch>
            <a:fillRect/>
          </a:stretch>
        </p:blipFill>
        <p:spPr>
          <a:xfrm>
            <a:off x="6095999" y="1825625"/>
            <a:ext cx="4643535" cy="3679436"/>
          </a:xfrm>
          <a:prstGeom prst="rect">
            <a:avLst/>
          </a:prstGeom>
        </p:spPr>
      </p:pic>
      <p:sp>
        <p:nvSpPr>
          <p:cNvPr id="2" name="Slide Number Placeholder 1">
            <a:extLst>
              <a:ext uri="{FF2B5EF4-FFF2-40B4-BE49-F238E27FC236}">
                <a16:creationId xmlns:a16="http://schemas.microsoft.com/office/drawing/2014/main" id="{75982AF3-53E4-5730-FF33-5B211030F38E}"/>
              </a:ext>
            </a:extLst>
          </p:cNvPr>
          <p:cNvSpPr>
            <a:spLocks noGrp="1"/>
          </p:cNvSpPr>
          <p:nvPr>
            <p:ph type="sldNum" sz="quarter" idx="12"/>
          </p:nvPr>
        </p:nvSpPr>
        <p:spPr/>
        <p:txBody>
          <a:bodyPr/>
          <a:lstStyle/>
          <a:p>
            <a:fld id="{6D922362-0FEC-42EB-BC9C-011DDE423AED}" type="slidenum">
              <a:rPr lang="en-US" smtClean="0"/>
              <a:t>20</a:t>
            </a:fld>
            <a:endParaRPr lang="en-US"/>
          </a:p>
        </p:txBody>
      </p:sp>
    </p:spTree>
    <p:extLst>
      <p:ext uri="{BB962C8B-B14F-4D97-AF65-F5344CB8AC3E}">
        <p14:creationId xmlns:p14="http://schemas.microsoft.com/office/powerpoint/2010/main" val="3702251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BEBEFF-5FEE-75F4-1404-B342712B7E30}"/>
              </a:ext>
            </a:extLst>
          </p:cNvPr>
          <p:cNvSpPr>
            <a:spLocks noGrp="1"/>
          </p:cNvSpPr>
          <p:nvPr>
            <p:ph type="ctrTitle"/>
          </p:nvPr>
        </p:nvSpPr>
        <p:spPr/>
        <p:txBody>
          <a:bodyPr/>
          <a:lstStyle/>
          <a:p>
            <a:r>
              <a:rPr lang="en-US" dirty="0">
                <a:solidFill>
                  <a:srgbClr val="002060"/>
                </a:solidFill>
              </a:rPr>
              <a:t>The “Promised Land” Has Been Postponed </a:t>
            </a:r>
          </a:p>
        </p:txBody>
      </p:sp>
      <p:sp>
        <p:nvSpPr>
          <p:cNvPr id="5" name="Subtitle 4">
            <a:extLst>
              <a:ext uri="{FF2B5EF4-FFF2-40B4-BE49-F238E27FC236}">
                <a16:creationId xmlns:a16="http://schemas.microsoft.com/office/drawing/2014/main" id="{3972AF23-0468-FD40-121A-1C22814EFFF0}"/>
              </a:ext>
            </a:extLst>
          </p:cNvPr>
          <p:cNvSpPr>
            <a:spLocks noGrp="1"/>
          </p:cNvSpPr>
          <p:nvPr>
            <p:ph type="subTitle" idx="1"/>
          </p:nvPr>
        </p:nvSpPr>
        <p:spPr/>
        <p:txBody>
          <a:bodyPr>
            <a:normAutofit fontScale="85000" lnSpcReduction="10000"/>
          </a:bodyPr>
          <a:lstStyle/>
          <a:p>
            <a:endParaRPr lang="en-US" dirty="0"/>
          </a:p>
          <a:p>
            <a:r>
              <a:rPr lang="en-US" sz="4400" dirty="0">
                <a:solidFill>
                  <a:srgbClr val="002060"/>
                </a:solidFill>
              </a:rPr>
              <a:t>The Moral Arc of the Universe Is </a:t>
            </a:r>
          </a:p>
          <a:p>
            <a:r>
              <a:rPr lang="en-US" sz="4400" dirty="0">
                <a:solidFill>
                  <a:srgbClr val="002060"/>
                </a:solidFill>
              </a:rPr>
              <a:t>Currently Not Bending In A Good Direction</a:t>
            </a:r>
          </a:p>
        </p:txBody>
      </p:sp>
    </p:spTree>
    <p:extLst>
      <p:ext uri="{BB962C8B-B14F-4D97-AF65-F5344CB8AC3E}">
        <p14:creationId xmlns:p14="http://schemas.microsoft.com/office/powerpoint/2010/main" val="1781902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348C2932-46C6-773F-7AA6-1AD415BE459D}"/>
              </a:ext>
            </a:extLst>
          </p:cNvPr>
          <p:cNvSpPr>
            <a:spLocks noGrp="1"/>
          </p:cNvSpPr>
          <p:nvPr>
            <p:ph type="title" idx="4294967295"/>
          </p:nvPr>
        </p:nvSpPr>
        <p:spPr>
          <a:xfrm>
            <a:off x="1063625" y="4427538"/>
            <a:ext cx="10217150" cy="19446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900" b="0" i="0" u="none" strike="noStrike" kern="1200" cap="none" spc="0" normalizeH="0" baseline="0" noProof="0" dirty="0">
                <a:ln>
                  <a:noFill/>
                </a:ln>
                <a:solidFill>
                  <a:srgbClr val="002060"/>
                </a:solidFill>
                <a:effectLst/>
                <a:uLnTx/>
                <a:uFillTx/>
                <a:latin typeface="Calibri Light" panose="020F0302020204030204"/>
                <a:ea typeface="+mj-ea"/>
                <a:cs typeface="+mj-cs"/>
              </a:rPr>
              <a:t>With Courage,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900" b="0" i="0" u="none" strike="noStrike" kern="1200" cap="none" spc="0" normalizeH="0" baseline="0" noProof="0" dirty="0">
                <a:ln>
                  <a:noFill/>
                </a:ln>
                <a:solidFill>
                  <a:srgbClr val="002060"/>
                </a:solidFill>
                <a:effectLst/>
                <a:uLnTx/>
                <a:uFillTx/>
                <a:latin typeface="Calibri Light" panose="020F0302020204030204"/>
                <a:ea typeface="+mj-ea"/>
                <a:cs typeface="+mj-cs"/>
              </a:rPr>
              <a:t>You, AHEAD, Our Community,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900" b="0" i="0" u="none" strike="noStrike" kern="1200" cap="none" spc="0" normalizeH="0" baseline="0" noProof="0" dirty="0">
                <a:ln>
                  <a:noFill/>
                </a:ln>
                <a:solidFill>
                  <a:srgbClr val="002060"/>
                </a:solidFill>
                <a:effectLst/>
                <a:uLnTx/>
                <a:uFillTx/>
                <a:latin typeface="Calibri Light" panose="020F0302020204030204"/>
                <a:ea typeface="+mj-ea"/>
                <a:cs typeface="+mj-cs"/>
              </a:rPr>
              <a:t>Will Have to Stand Up, and Fight Back</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pic>
        <p:nvPicPr>
          <p:cNvPr id="2" name="Picture 1" descr="Description on slide.">
            <a:extLst>
              <a:ext uri="{FF2B5EF4-FFF2-40B4-BE49-F238E27FC236}">
                <a16:creationId xmlns:a16="http://schemas.microsoft.com/office/drawing/2014/main" id="{0C5E983E-3C2F-9763-5D2F-DA1233D0A453}"/>
              </a:ext>
            </a:extLst>
          </p:cNvPr>
          <p:cNvPicPr>
            <a:picLocks noChangeAspect="1"/>
          </p:cNvPicPr>
          <p:nvPr/>
        </p:nvPicPr>
        <p:blipFill>
          <a:blip r:embed="rId3"/>
          <a:stretch>
            <a:fillRect/>
          </a:stretch>
        </p:blipFill>
        <p:spPr>
          <a:xfrm>
            <a:off x="4655976" y="366776"/>
            <a:ext cx="6419462" cy="3692040"/>
          </a:xfrm>
          <a:prstGeom prst="rect">
            <a:avLst/>
          </a:prstGeom>
        </p:spPr>
      </p:pic>
      <p:sp>
        <p:nvSpPr>
          <p:cNvPr id="6" name="TextBox 5">
            <a:extLst>
              <a:ext uri="{FF2B5EF4-FFF2-40B4-BE49-F238E27FC236}">
                <a16:creationId xmlns:a16="http://schemas.microsoft.com/office/drawing/2014/main" id="{DEE9BE6E-788C-5DA5-3CE6-346E2F7669F1}"/>
              </a:ext>
            </a:extLst>
          </p:cNvPr>
          <p:cNvSpPr txBox="1"/>
          <p:nvPr/>
        </p:nvSpPr>
        <p:spPr>
          <a:xfrm>
            <a:off x="7966009" y="4058816"/>
            <a:ext cx="3799893"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Young Black </a:t>
            </a:r>
            <a:r>
              <a:rPr lang="en-US" sz="1600" dirty="0">
                <a:solidFill>
                  <a:prstClr val="black"/>
                </a:solidFill>
                <a:latin typeface="Calibri" panose="020F0502020204030204"/>
              </a:rPr>
              <a:t>woman surrounded by masked white nationalists while seated on DC Metro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Orr, Cheney</a:t>
            </a:r>
            <a:r>
              <a:rPr lang="en-US" sz="1600" dirty="0">
                <a:solidFill>
                  <a:prstClr val="black"/>
                </a:solidFill>
                <a:latin typeface="Calibri" panose="020F0502020204030204"/>
              </a:rPr>
              <a:t>, </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Reuters</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4 July 2026</a:t>
            </a:r>
          </a:p>
        </p:txBody>
      </p:sp>
    </p:spTree>
    <p:extLst>
      <p:ext uri="{BB962C8B-B14F-4D97-AF65-F5344CB8AC3E}">
        <p14:creationId xmlns:p14="http://schemas.microsoft.com/office/powerpoint/2010/main" val="1083401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4A0F23-2B43-F4CD-A2FF-35DFEAA235A4}"/>
              </a:ext>
            </a:extLst>
          </p:cNvPr>
          <p:cNvSpPr>
            <a:spLocks noGrp="1"/>
          </p:cNvSpPr>
          <p:nvPr>
            <p:ph type="ctrTitle"/>
          </p:nvPr>
        </p:nvSpPr>
        <p:spPr>
          <a:xfrm>
            <a:off x="1524000" y="1122362"/>
            <a:ext cx="9144000" cy="2777833"/>
          </a:xfrm>
        </p:spPr>
        <p:txBody>
          <a:bodyPr>
            <a:normAutofit fontScale="90000"/>
          </a:bodyPr>
          <a:lstStyle/>
          <a:p>
            <a:r>
              <a:rPr lang="en-US" dirty="0">
                <a:solidFill>
                  <a:srgbClr val="002060"/>
                </a:solidFill>
              </a:rPr>
              <a:t>Fortunately, We Have Mentors Holding a Torch</a:t>
            </a:r>
            <a:br>
              <a:rPr lang="en-US" dirty="0">
                <a:solidFill>
                  <a:srgbClr val="002060"/>
                </a:solidFill>
              </a:rPr>
            </a:br>
            <a:r>
              <a:rPr lang="en-US" dirty="0">
                <a:solidFill>
                  <a:srgbClr val="002060"/>
                </a:solidFill>
              </a:rPr>
              <a:t> with a Powerful Flame</a:t>
            </a:r>
            <a:br>
              <a:rPr lang="en-US" dirty="0">
                <a:solidFill>
                  <a:srgbClr val="002060"/>
                </a:solidFill>
              </a:rPr>
            </a:br>
            <a:r>
              <a:rPr lang="en-US" dirty="0">
                <a:solidFill>
                  <a:srgbClr val="002060"/>
                </a:solidFill>
              </a:rPr>
              <a:t>Ready to Hand it to Us,</a:t>
            </a:r>
          </a:p>
        </p:txBody>
      </p:sp>
      <p:sp>
        <p:nvSpPr>
          <p:cNvPr id="5" name="Subtitle 4">
            <a:extLst>
              <a:ext uri="{FF2B5EF4-FFF2-40B4-BE49-F238E27FC236}">
                <a16:creationId xmlns:a16="http://schemas.microsoft.com/office/drawing/2014/main" id="{F201B284-2A82-B239-2F69-17FB8636163C}"/>
              </a:ext>
            </a:extLst>
          </p:cNvPr>
          <p:cNvSpPr>
            <a:spLocks noGrp="1"/>
          </p:cNvSpPr>
          <p:nvPr>
            <p:ph type="subTitle" idx="1"/>
          </p:nvPr>
        </p:nvSpPr>
        <p:spPr>
          <a:xfrm>
            <a:off x="1524000" y="3900194"/>
            <a:ext cx="9144000" cy="1357605"/>
          </a:xfrm>
        </p:spPr>
        <p:txBody>
          <a:bodyPr/>
          <a:lstStyle/>
          <a:p>
            <a:endParaRPr lang="en-US" dirty="0"/>
          </a:p>
          <a:p>
            <a:r>
              <a:rPr lang="en-US" sz="4000" dirty="0"/>
              <a:t>You must keep it bright!</a:t>
            </a:r>
          </a:p>
        </p:txBody>
      </p:sp>
    </p:spTree>
    <p:extLst>
      <p:ext uri="{BB962C8B-B14F-4D97-AF65-F5344CB8AC3E}">
        <p14:creationId xmlns:p14="http://schemas.microsoft.com/office/powerpoint/2010/main" val="1517549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F6D4E-A346-6D42-E7FC-539087E2360C}"/>
              </a:ext>
            </a:extLst>
          </p:cNvPr>
          <p:cNvSpPr>
            <a:spLocks noGrp="1"/>
          </p:cNvSpPr>
          <p:nvPr>
            <p:ph type="title"/>
          </p:nvPr>
        </p:nvSpPr>
        <p:spPr>
          <a:xfrm>
            <a:off x="838200" y="-71727"/>
            <a:ext cx="10515600" cy="1325563"/>
          </a:xfrm>
        </p:spPr>
        <p:txBody>
          <a:bodyPr>
            <a:normAutofit fontScale="90000"/>
          </a:bodyPr>
          <a:lstStyle/>
          <a:p>
            <a:pPr marL="0" marR="0">
              <a:lnSpc>
                <a:spcPct val="115000"/>
              </a:lnSpc>
              <a:spcAft>
                <a:spcPts val="1000"/>
              </a:spcAft>
            </a:pPr>
            <a:br>
              <a:rPr lang="en-US" sz="4400" b="1" kern="0" dirty="0">
                <a:solidFill>
                  <a:srgbClr val="121212"/>
                </a:solidFill>
                <a:effectLst/>
                <a:latin typeface="Georgia" panose="02040502050405020303" pitchFamily="18" charset="0"/>
                <a:ea typeface="Times New Roman" panose="02020603050405020304" pitchFamily="18" charset="0"/>
                <a:cs typeface="Times New Roman" panose="02020603050405020304" pitchFamily="18" charset="0"/>
              </a:rPr>
            </a:br>
            <a:r>
              <a:rPr lang="en-US" sz="5300" kern="0" dirty="0">
                <a:solidFill>
                  <a:srgbClr val="002060"/>
                </a:solidFill>
                <a:effectLst/>
                <a:ea typeface="Times New Roman" panose="02020603050405020304" pitchFamily="18" charset="0"/>
                <a:cs typeface="Times New Roman" panose="02020603050405020304" pitchFamily="18" charset="0"/>
              </a:rPr>
              <a:t>What Gandhi Learned from The Buddha</a:t>
            </a:r>
            <a:br>
              <a:rPr lang="en-US" sz="4000" kern="100" dirty="0">
                <a:effectLst/>
                <a:latin typeface="Calibri" panose="020F0502020204030204" pitchFamily="34" charset="0"/>
                <a:ea typeface="MS Mincho" panose="02020609040205080304" pitchFamily="49" charset="-128"/>
                <a:cs typeface="Times New Roman" panose="02020603050405020304" pitchFamily="18" charset="0"/>
              </a:rPr>
            </a:br>
            <a:endParaRPr lang="en-US" dirty="0"/>
          </a:p>
        </p:txBody>
      </p:sp>
      <p:sp>
        <p:nvSpPr>
          <p:cNvPr id="8" name="Content Placeholder 7">
            <a:extLst>
              <a:ext uri="{FF2B5EF4-FFF2-40B4-BE49-F238E27FC236}">
                <a16:creationId xmlns:a16="http://schemas.microsoft.com/office/drawing/2014/main" id="{02FEA27A-BE2D-6572-8B4E-3F97A4EEC6E8}"/>
              </a:ext>
            </a:extLst>
          </p:cNvPr>
          <p:cNvSpPr>
            <a:spLocks noGrp="1"/>
          </p:cNvSpPr>
          <p:nvPr>
            <p:ph sz="half" idx="1"/>
          </p:nvPr>
        </p:nvSpPr>
        <p:spPr>
          <a:xfrm>
            <a:off x="566601" y="1115330"/>
            <a:ext cx="6922771" cy="4351338"/>
          </a:xfrm>
        </p:spPr>
        <p:txBody>
          <a:bodyPr>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Buddhism through a Hindu lens (480 BCE)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Reverence for all living beings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The Buddha taught that suffering, when faced with equanimity and grace, leads to liberation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Gandhi (1869-1948), a London-educated lawyer living in South Arica,  transformed this into a political tool: voluntarily accepting suffering (imprisonment, fasting, beatings) to awaken the conscience of the oppressor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All beings are connected; injustice anywhere harms everyone, including the perpetrator</a:t>
            </a:r>
          </a:p>
          <a:p>
            <a:endParaRPr lang="en-US" dirty="0"/>
          </a:p>
        </p:txBody>
      </p:sp>
      <p:pic>
        <p:nvPicPr>
          <p:cNvPr id="14" name="Content Placeholder 13" descr="A black-and-white photograph shows several Black South African passengers looking out of the windows of a train car. Some smile and give a thumbs-up gesture toward the camera. Above one of the windows is a sign that reads &quot;SLEGS BLANKES – EUROPEANS ONLY.&quot; &quot;Slegs Blankes&quot; is Afrikaans for &quot;Whites Only.&quot; The sign indicates that the train car was reserved exclusively for white passengers under South Africa's apartheid laws.">
            <a:extLst>
              <a:ext uri="{FF2B5EF4-FFF2-40B4-BE49-F238E27FC236}">
                <a16:creationId xmlns:a16="http://schemas.microsoft.com/office/drawing/2014/main" id="{E983E5DE-0D50-1360-5ACB-6F0EF5743014}"/>
              </a:ext>
            </a:extLst>
          </p:cNvPr>
          <p:cNvPicPr>
            <a:picLocks noGrp="1" noChangeAspect="1"/>
          </p:cNvPicPr>
          <p:nvPr>
            <p:ph sz="half" idx="2"/>
          </p:nvPr>
        </p:nvPicPr>
        <p:blipFill rotWithShape="1">
          <a:blip r:embed="rId2" cstate="print">
            <a:extLst>
              <a:ext uri="{28A0092B-C50C-407E-A947-70E740481C1C}">
                <a14:useLocalDpi xmlns:a14="http://schemas.microsoft.com/office/drawing/2010/main"/>
              </a:ext>
            </a:extLst>
          </a:blip>
          <a:srcRect/>
          <a:stretch>
            <a:fillRect/>
          </a:stretch>
        </p:blipFill>
        <p:spPr>
          <a:xfrm>
            <a:off x="7489372" y="1391332"/>
            <a:ext cx="4702628" cy="4713641"/>
          </a:xfrm>
          <a:prstGeom prst="rect">
            <a:avLst/>
          </a:prstGeom>
        </p:spPr>
      </p:pic>
      <p:sp>
        <p:nvSpPr>
          <p:cNvPr id="3" name="Slide Number Placeholder 2">
            <a:extLst>
              <a:ext uri="{FF2B5EF4-FFF2-40B4-BE49-F238E27FC236}">
                <a16:creationId xmlns:a16="http://schemas.microsoft.com/office/drawing/2014/main" id="{A6FA61BE-EB65-7185-A20E-5AB7DA45C93A}"/>
              </a:ext>
            </a:extLst>
          </p:cNvPr>
          <p:cNvSpPr>
            <a:spLocks noGrp="1"/>
          </p:cNvSpPr>
          <p:nvPr>
            <p:ph type="sldNum" sz="quarter" idx="12"/>
          </p:nvPr>
        </p:nvSpPr>
        <p:spPr/>
        <p:txBody>
          <a:bodyPr/>
          <a:lstStyle/>
          <a:p>
            <a:fld id="{6D922362-0FEC-42EB-BC9C-011DDE423AED}" type="slidenum">
              <a:rPr lang="en-US" smtClean="0"/>
              <a:t>24</a:t>
            </a:fld>
            <a:endParaRPr lang="en-US"/>
          </a:p>
        </p:txBody>
      </p:sp>
    </p:spTree>
    <p:extLst>
      <p:ext uri="{BB962C8B-B14F-4D97-AF65-F5344CB8AC3E}">
        <p14:creationId xmlns:p14="http://schemas.microsoft.com/office/powerpoint/2010/main" val="1018031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31B5D-039B-138B-AF37-A85B5BB85EDF}"/>
              </a:ext>
            </a:extLst>
          </p:cNvPr>
          <p:cNvSpPr>
            <a:spLocks noGrp="1"/>
          </p:cNvSpPr>
          <p:nvPr>
            <p:ph type="title"/>
          </p:nvPr>
        </p:nvSpPr>
        <p:spPr>
          <a:xfrm>
            <a:off x="819228" y="-15875"/>
            <a:ext cx="10515600" cy="1325563"/>
          </a:xfrm>
        </p:spPr>
        <p:txBody>
          <a:bodyPr/>
          <a:lstStyle/>
          <a:p>
            <a:r>
              <a:rPr lang="en-US" dirty="0">
                <a:solidFill>
                  <a:srgbClr val="002060"/>
                </a:solidFill>
              </a:rPr>
              <a:t>What M.L. King, Ph.D. Learned from Ghandi</a:t>
            </a:r>
          </a:p>
        </p:txBody>
      </p:sp>
      <p:sp>
        <p:nvSpPr>
          <p:cNvPr id="7" name="Content Placeholder 6">
            <a:extLst>
              <a:ext uri="{FF2B5EF4-FFF2-40B4-BE49-F238E27FC236}">
                <a16:creationId xmlns:a16="http://schemas.microsoft.com/office/drawing/2014/main" id="{959FF8E7-765C-2604-592A-F19F4818BACA}"/>
              </a:ext>
            </a:extLst>
          </p:cNvPr>
          <p:cNvSpPr>
            <a:spLocks noGrp="1"/>
          </p:cNvSpPr>
          <p:nvPr>
            <p:ph sz="half" idx="2"/>
          </p:nvPr>
        </p:nvSpPr>
        <p:spPr>
          <a:xfrm>
            <a:off x="477768" y="1122282"/>
            <a:ext cx="6987305" cy="4696765"/>
          </a:xfrm>
        </p:spPr>
        <p:txBody>
          <a:bodyPr>
            <a:noAutofit/>
          </a:bodyPr>
          <a:lstStyle/>
          <a:p>
            <a:r>
              <a:rPr lang="en-US" dirty="0">
                <a:latin typeface="Calibri" panose="020F0502020204030204" pitchFamily="34" charset="0"/>
                <a:cs typeface="Calibri" panose="020F0502020204030204" pitchFamily="34" charset="0"/>
              </a:rPr>
              <a:t>From Gandhi, Dr. King learned that nonviolence wasn't passive — it was a purposeful, even aggressive, moral confrontation</a:t>
            </a:r>
          </a:p>
          <a:p>
            <a:r>
              <a:rPr lang="en-US" dirty="0">
                <a:latin typeface="Calibri" panose="020F0502020204030204" pitchFamily="34" charset="0"/>
                <a:cs typeface="Calibri" panose="020F0502020204030204" pitchFamily="34" charset="0"/>
              </a:rPr>
              <a:t>With the courage of his faith in Jesus, Dr. King adopted Gandhi's insight that willingly absorbing violence exposes the moral bankruptcy of the oppressor and shifts public sympathy</a:t>
            </a:r>
          </a:p>
          <a:p>
            <a:r>
              <a:rPr lang="en-US" sz="2800" kern="0" dirty="0">
                <a:effectLst/>
                <a:latin typeface="Calibri" panose="020F0502020204030204" pitchFamily="34" charset="0"/>
                <a:ea typeface="Times New Roman" panose="02020603050405020304" pitchFamily="18" charset="0"/>
                <a:cs typeface="Calibri" panose="020F0502020204030204" pitchFamily="34" charset="0"/>
              </a:rPr>
              <a:t>Filling jails, marching in the face of fire hoses —Dr. King learned from Gandhi that physically occupying space and accepting consequences was itself a form of </a:t>
            </a:r>
            <a:r>
              <a:rPr lang="en-US" kern="0" dirty="0">
                <a:latin typeface="Calibri" panose="020F0502020204030204" pitchFamily="34" charset="0"/>
                <a:ea typeface="Times New Roman" panose="02020603050405020304" pitchFamily="18" charset="0"/>
                <a:cs typeface="Calibri" panose="020F0502020204030204" pitchFamily="34" charset="0"/>
              </a:rPr>
              <a:t>advocacy </a:t>
            </a:r>
            <a:r>
              <a:rPr lang="en-US" sz="2800" kern="0" dirty="0">
                <a:effectLst/>
                <a:latin typeface="Calibri" panose="020F0502020204030204" pitchFamily="34" charset="0"/>
                <a:ea typeface="Times New Roman" panose="02020603050405020304" pitchFamily="18" charset="0"/>
                <a:cs typeface="Calibri" panose="020F0502020204030204" pitchFamily="34" charset="0"/>
              </a:rPr>
              <a:t>speech</a:t>
            </a:r>
            <a:endParaRPr lang="en-US" dirty="0">
              <a:latin typeface="Calibri" panose="020F0502020204030204" pitchFamily="34" charset="0"/>
              <a:cs typeface="Calibri" panose="020F0502020204030204" pitchFamily="34" charset="0"/>
            </a:endParaRPr>
          </a:p>
          <a:p>
            <a:endParaRPr lang="en-US" dirty="0"/>
          </a:p>
        </p:txBody>
      </p:sp>
      <p:pic>
        <p:nvPicPr>
          <p:cNvPr id="10" name="Content Placeholder 9" descr="A black-and-white photograph shows a young Martin Luther King Jr. seated on a chair against a plain wall. He wears a suit, white shirt, and dark tie. A booking placard with the number 7089 hangs around his neck. His hands rest loosely in his lap, and he gazes off to one side with a calm, serious expression. Strong lighting casts a distinct shadow of his head and shoulders on the wall behind him.">
            <a:extLst>
              <a:ext uri="{FF2B5EF4-FFF2-40B4-BE49-F238E27FC236}">
                <a16:creationId xmlns:a16="http://schemas.microsoft.com/office/drawing/2014/main" id="{89205AE0-4524-F35F-7300-30132B660EA1}"/>
              </a:ext>
            </a:extLst>
          </p:cNvPr>
          <p:cNvPicPr>
            <a:picLocks noGrp="1" noChangeAspect="1"/>
          </p:cNvPicPr>
          <p:nvPr>
            <p:ph sz="quarter" idx="4"/>
          </p:nvPr>
        </p:nvPicPr>
        <p:blipFill>
          <a:blip r:embed="rId2"/>
          <a:stretch>
            <a:fillRect/>
          </a:stretch>
        </p:blipFill>
        <p:spPr>
          <a:xfrm>
            <a:off x="8054897" y="1080322"/>
            <a:ext cx="3621391" cy="4368757"/>
          </a:xfrm>
          <a:prstGeom prst="rect">
            <a:avLst/>
          </a:prstGeom>
        </p:spPr>
      </p:pic>
      <p:sp>
        <p:nvSpPr>
          <p:cNvPr id="11" name="TextBox 10">
            <a:extLst>
              <a:ext uri="{FF2B5EF4-FFF2-40B4-BE49-F238E27FC236}">
                <a16:creationId xmlns:a16="http://schemas.microsoft.com/office/drawing/2014/main" id="{BEC005B0-3DCC-B2E9-EA88-12268FF55A9A}"/>
              </a:ext>
            </a:extLst>
          </p:cNvPr>
          <p:cNvSpPr txBox="1"/>
          <p:nvPr/>
        </p:nvSpPr>
        <p:spPr>
          <a:xfrm>
            <a:off x="8220580" y="5461694"/>
            <a:ext cx="3133220" cy="1077218"/>
          </a:xfrm>
          <a:prstGeom prst="rect">
            <a:avLst/>
          </a:prstGeom>
          <a:noFill/>
        </p:spPr>
        <p:txBody>
          <a:bodyPr wrap="square" rtlCol="0">
            <a:spAutoFit/>
          </a:bodyPr>
          <a:lstStyle/>
          <a:p>
            <a:r>
              <a:rPr lang="en-US" sz="1600" dirty="0"/>
              <a:t>Dr. King sits for mug shot, in jail, during the Montgomery Bus Boycott Feb. 21, 1956  Getty Images </a:t>
            </a:r>
          </a:p>
        </p:txBody>
      </p:sp>
      <p:sp>
        <p:nvSpPr>
          <p:cNvPr id="3" name="Slide Number Placeholder 2">
            <a:extLst>
              <a:ext uri="{FF2B5EF4-FFF2-40B4-BE49-F238E27FC236}">
                <a16:creationId xmlns:a16="http://schemas.microsoft.com/office/drawing/2014/main" id="{9A7E64CE-5880-E007-9D3F-9E03006FA407}"/>
              </a:ext>
            </a:extLst>
          </p:cNvPr>
          <p:cNvSpPr>
            <a:spLocks noGrp="1"/>
          </p:cNvSpPr>
          <p:nvPr>
            <p:ph type="sldNum" sz="quarter" idx="12"/>
          </p:nvPr>
        </p:nvSpPr>
        <p:spPr/>
        <p:txBody>
          <a:bodyPr/>
          <a:lstStyle/>
          <a:p>
            <a:fld id="{6D922362-0FEC-42EB-BC9C-011DDE423AED}" type="slidenum">
              <a:rPr lang="en-US" smtClean="0"/>
              <a:t>25</a:t>
            </a:fld>
            <a:endParaRPr lang="en-US"/>
          </a:p>
        </p:txBody>
      </p:sp>
    </p:spTree>
    <p:extLst>
      <p:ext uri="{BB962C8B-B14F-4D97-AF65-F5344CB8AC3E}">
        <p14:creationId xmlns:p14="http://schemas.microsoft.com/office/powerpoint/2010/main" val="4715908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325AB-E936-4515-F6E2-4BAC74D0A210}"/>
              </a:ext>
            </a:extLst>
          </p:cNvPr>
          <p:cNvSpPr>
            <a:spLocks noGrp="1"/>
          </p:cNvSpPr>
          <p:nvPr>
            <p:ph type="title"/>
          </p:nvPr>
        </p:nvSpPr>
        <p:spPr/>
        <p:txBody>
          <a:bodyPr>
            <a:normAutofit/>
          </a:bodyPr>
          <a:lstStyle/>
          <a:p>
            <a:r>
              <a:rPr lang="en-US" sz="4000" dirty="0">
                <a:solidFill>
                  <a:srgbClr val="002060"/>
                </a:solidFill>
              </a:rPr>
              <a:t>What Asst. Sec. Judy Huemann Learned from MLK</a:t>
            </a:r>
          </a:p>
        </p:txBody>
      </p:sp>
      <p:sp>
        <p:nvSpPr>
          <p:cNvPr id="4" name="Content Placeholder 3">
            <a:extLst>
              <a:ext uri="{FF2B5EF4-FFF2-40B4-BE49-F238E27FC236}">
                <a16:creationId xmlns:a16="http://schemas.microsoft.com/office/drawing/2014/main" id="{BB8861FD-F3B5-4AC5-ECFE-8AC82199EDE9}"/>
              </a:ext>
            </a:extLst>
          </p:cNvPr>
          <p:cNvSpPr>
            <a:spLocks noGrp="1"/>
          </p:cNvSpPr>
          <p:nvPr>
            <p:ph sz="half" idx="2"/>
          </p:nvPr>
        </p:nvSpPr>
        <p:spPr>
          <a:xfrm>
            <a:off x="839787" y="1360170"/>
            <a:ext cx="11115145" cy="4829493"/>
          </a:xfrm>
        </p:spPr>
        <p:txBody>
          <a:bodyPr>
            <a:noAutofit/>
          </a:bodyPr>
          <a:lstStyle/>
          <a:p>
            <a:pPr marL="342900" marR="0" lvl="0" indent="-342900">
              <a:lnSpc>
                <a:spcPct val="115000"/>
              </a:lnSpc>
              <a:buFont typeface="Symbol" panose="05050102010706020507" pitchFamily="18" charset="2"/>
              <a:buChar char=""/>
            </a:pPr>
            <a:r>
              <a:rPr lang="en-US" sz="2400" kern="100" dirty="0">
                <a:effectLst/>
                <a:latin typeface="Calibri" panose="020F0502020204030204" pitchFamily="34" charset="0"/>
                <a:ea typeface="MS Mincho" panose="02020609040205080304" pitchFamily="49" charset="-128"/>
                <a:cs typeface="Times New Roman" panose="02020603050405020304" pitchFamily="18" charset="0"/>
              </a:rPr>
              <a:t>Dr. King reframed Black identity to a rights-bearing political identity – Heumann reframed disability as a civil rights issue, not a medical problem needing a cure or a matter of charity</a:t>
            </a:r>
            <a:r>
              <a:rPr lang="en-US" sz="2400" kern="100" dirty="0">
                <a:latin typeface="Calibri" panose="020F0502020204030204" pitchFamily="34" charset="0"/>
                <a:ea typeface="MS Mincho" panose="02020609040205080304" pitchFamily="49" charset="-128"/>
                <a:cs typeface="Times New Roman" panose="02020603050405020304" pitchFamily="18" charset="0"/>
              </a:rPr>
              <a:t> or </a:t>
            </a:r>
            <a:r>
              <a:rPr lang="en-US" sz="2400" kern="100" dirty="0">
                <a:effectLst/>
                <a:latin typeface="Calibri" panose="020F0502020204030204" pitchFamily="34" charset="0"/>
                <a:ea typeface="MS Mincho" panose="02020609040205080304" pitchFamily="49" charset="-128"/>
                <a:cs typeface="Times New Roman" panose="02020603050405020304" pitchFamily="18" charset="0"/>
              </a:rPr>
              <a:t>pity   </a:t>
            </a:r>
          </a:p>
          <a:p>
            <a:pPr marL="342900" marR="0" lvl="0" indent="-342900">
              <a:lnSpc>
                <a:spcPct val="115000"/>
              </a:lnSpc>
              <a:buFont typeface="Symbol" panose="05050102010706020507" pitchFamily="18" charset="2"/>
              <a:buChar char=""/>
            </a:pPr>
            <a:r>
              <a:rPr lang="en-US" sz="2400" kern="100" dirty="0">
                <a:effectLst/>
                <a:latin typeface="Calibri" panose="020F0502020204030204" pitchFamily="34" charset="0"/>
                <a:ea typeface="MS Mincho" panose="02020609040205080304" pitchFamily="49" charset="-128"/>
                <a:cs typeface="Times New Roman" panose="02020603050405020304" pitchFamily="18" charset="0"/>
              </a:rPr>
              <a:t>She practiced </a:t>
            </a:r>
            <a:r>
              <a:rPr lang="en-US" sz="2400" kern="100" dirty="0">
                <a:latin typeface="Calibri" panose="020F0502020204030204" pitchFamily="34" charset="0"/>
                <a:ea typeface="MS Mincho" panose="02020609040205080304" pitchFamily="49" charset="-128"/>
                <a:cs typeface="Times New Roman" panose="02020603050405020304" pitchFamily="18" charset="0"/>
              </a:rPr>
              <a:t>d</a:t>
            </a:r>
            <a:r>
              <a:rPr lang="en-US" sz="2400" kern="100" dirty="0">
                <a:effectLst/>
                <a:latin typeface="Calibri" panose="020F0502020204030204" pitchFamily="34" charset="0"/>
                <a:ea typeface="MS Mincho" panose="02020609040205080304" pitchFamily="49" charset="-128"/>
                <a:cs typeface="Times New Roman" panose="02020603050405020304" pitchFamily="18" charset="0"/>
              </a:rPr>
              <a:t>irect action and civil disobedience </a:t>
            </a:r>
          </a:p>
          <a:p>
            <a:pPr marL="342900" marR="0" lvl="0" indent="-342900">
              <a:lnSpc>
                <a:spcPct val="115000"/>
              </a:lnSpc>
              <a:buFont typeface="Symbol" panose="05050102010706020507" pitchFamily="18" charset="2"/>
              <a:buChar char=""/>
            </a:pPr>
            <a:r>
              <a:rPr lang="en-US" sz="2400" kern="100" dirty="0">
                <a:effectLst/>
                <a:latin typeface="Calibri" panose="020F0502020204030204" pitchFamily="34" charset="0"/>
                <a:ea typeface="MS Mincho" panose="02020609040205080304" pitchFamily="49" charset="-128"/>
                <a:cs typeface="Times New Roman" panose="02020603050405020304" pitchFamily="18" charset="0"/>
              </a:rPr>
              <a:t>She engaged in </a:t>
            </a:r>
            <a:r>
              <a:rPr lang="en-US" sz="2400" kern="100" dirty="0">
                <a:latin typeface="Calibri" panose="020F0502020204030204" pitchFamily="34" charset="0"/>
                <a:ea typeface="MS Mincho" panose="02020609040205080304" pitchFamily="49" charset="-128"/>
                <a:cs typeface="Times New Roman" panose="02020603050405020304" pitchFamily="18" charset="0"/>
              </a:rPr>
              <a:t>c</a:t>
            </a:r>
            <a:r>
              <a:rPr lang="en-US" sz="2400" kern="100" dirty="0">
                <a:effectLst/>
                <a:latin typeface="Calibri" panose="020F0502020204030204" pitchFamily="34" charset="0"/>
                <a:ea typeface="MS Mincho" panose="02020609040205080304" pitchFamily="49" charset="-128"/>
                <a:cs typeface="Times New Roman" panose="02020603050405020304" pitchFamily="18" charset="0"/>
              </a:rPr>
              <a:t>oalition building across difference</a:t>
            </a:r>
          </a:p>
          <a:p>
            <a:pPr marL="342900" marR="0" lvl="0" indent="-342900">
              <a:lnSpc>
                <a:spcPct val="115000"/>
              </a:lnSpc>
              <a:spcAft>
                <a:spcPts val="1000"/>
              </a:spcAft>
              <a:buFont typeface="Symbol" panose="05050102010706020507" pitchFamily="18" charset="2"/>
              <a:buChar char=""/>
            </a:pPr>
            <a:r>
              <a:rPr lang="en-US" sz="2400" kern="100" dirty="0">
                <a:effectLst/>
                <a:latin typeface="Calibri" panose="020F0502020204030204" pitchFamily="34" charset="0"/>
                <a:ea typeface="MS Mincho" panose="02020609040205080304" pitchFamily="49" charset="-128"/>
                <a:cs typeface="Times New Roman" panose="02020603050405020304" pitchFamily="18" charset="0"/>
              </a:rPr>
              <a:t>Dr. King's movement rejected the idea that Black Americans should be grateful for whatever small bits of inclusion/integration they were offered – Jud</a:t>
            </a:r>
            <a:r>
              <a:rPr lang="en-US" sz="2400" kern="100" dirty="0">
                <a:latin typeface="Calibri" panose="020F0502020204030204" pitchFamily="34" charset="0"/>
                <a:ea typeface="MS Mincho" panose="02020609040205080304" pitchFamily="49" charset="-128"/>
                <a:cs typeface="Times New Roman" panose="02020603050405020304" pitchFamily="18" charset="0"/>
              </a:rPr>
              <a:t>y</a:t>
            </a:r>
            <a:r>
              <a:rPr lang="en-US" sz="2400" kern="100" dirty="0">
                <a:effectLst/>
                <a:latin typeface="Calibri" panose="020F0502020204030204" pitchFamily="34" charset="0"/>
                <a:ea typeface="MS Mincho" panose="02020609040205080304" pitchFamily="49" charset="-128"/>
                <a:cs typeface="Times New Roman" panose="02020603050405020304" pitchFamily="18" charset="0"/>
              </a:rPr>
              <a:t> Heumann (1947-2023) carried this same uncompromising demand for full inclusion with regard to disability; particularly while battling for strong regulations implementing Section 504 --- making the regs. you implement, sacred</a:t>
            </a:r>
          </a:p>
          <a:p>
            <a:pPr>
              <a:spcBef>
                <a:spcPts val="0"/>
              </a:spcBef>
            </a:pPr>
            <a:endParaRPr lang="en-US" sz="2400" dirty="0"/>
          </a:p>
          <a:p>
            <a:endParaRPr lang="en-US" sz="2400" dirty="0"/>
          </a:p>
        </p:txBody>
      </p:sp>
      <p:sp>
        <p:nvSpPr>
          <p:cNvPr id="3" name="Slide Number Placeholder 2">
            <a:extLst>
              <a:ext uri="{FF2B5EF4-FFF2-40B4-BE49-F238E27FC236}">
                <a16:creationId xmlns:a16="http://schemas.microsoft.com/office/drawing/2014/main" id="{08F1A672-91C6-1583-42C5-7D538302423A}"/>
              </a:ext>
            </a:extLst>
          </p:cNvPr>
          <p:cNvSpPr>
            <a:spLocks noGrp="1"/>
          </p:cNvSpPr>
          <p:nvPr>
            <p:ph type="sldNum" sz="quarter" idx="12"/>
          </p:nvPr>
        </p:nvSpPr>
        <p:spPr/>
        <p:txBody>
          <a:bodyPr/>
          <a:lstStyle/>
          <a:p>
            <a:fld id="{6D922362-0FEC-42EB-BC9C-011DDE423AED}" type="slidenum">
              <a:rPr lang="en-US" smtClean="0"/>
              <a:t>26</a:t>
            </a:fld>
            <a:endParaRPr lang="en-US"/>
          </a:p>
        </p:txBody>
      </p:sp>
    </p:spTree>
    <p:extLst>
      <p:ext uri="{BB962C8B-B14F-4D97-AF65-F5344CB8AC3E}">
        <p14:creationId xmlns:p14="http://schemas.microsoft.com/office/powerpoint/2010/main" val="2337723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8D8ECA-3C70-919B-339F-F3E66D95574C}"/>
              </a:ext>
            </a:extLst>
          </p:cNvPr>
          <p:cNvSpPr>
            <a:spLocks noGrp="1"/>
          </p:cNvSpPr>
          <p:nvPr>
            <p:ph type="title"/>
          </p:nvPr>
        </p:nvSpPr>
        <p:spPr>
          <a:xfrm>
            <a:off x="838200" y="390831"/>
            <a:ext cx="10515600" cy="1325563"/>
          </a:xfrm>
        </p:spPr>
        <p:txBody>
          <a:bodyPr/>
          <a:lstStyle/>
          <a:p>
            <a:r>
              <a:rPr lang="en-US" dirty="0">
                <a:solidFill>
                  <a:schemeClr val="bg1"/>
                </a:solidFill>
              </a:rPr>
              <a:t>Judy during 504 sit-in</a:t>
            </a:r>
          </a:p>
        </p:txBody>
      </p:sp>
      <p:sp>
        <p:nvSpPr>
          <p:cNvPr id="6" name="TextBox 5">
            <a:extLst>
              <a:ext uri="{FF2B5EF4-FFF2-40B4-BE49-F238E27FC236}">
                <a16:creationId xmlns:a16="http://schemas.microsoft.com/office/drawing/2014/main" id="{A926780A-FE56-D919-E7DD-FAFFE27B790D}"/>
              </a:ext>
            </a:extLst>
          </p:cNvPr>
          <p:cNvSpPr txBox="1"/>
          <p:nvPr/>
        </p:nvSpPr>
        <p:spPr>
          <a:xfrm>
            <a:off x="550605" y="734457"/>
            <a:ext cx="1848841"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Picture of Judy Heumann, seated in a wheelchair, in front of a microphone, wearing a parka, with a yellow pin saying, “Sign 504”</a:t>
            </a:r>
          </a:p>
        </p:txBody>
      </p:sp>
      <p:pic>
        <p:nvPicPr>
          <p:cNvPr id="5" name="Picture 4" descr="In a black and white photo, a woman with short dark hair and glasses, siting in wheelchair at a microphone. She wears a button that says Sign 504. ">
            <a:extLst>
              <a:ext uri="{FF2B5EF4-FFF2-40B4-BE49-F238E27FC236}">
                <a16:creationId xmlns:a16="http://schemas.microsoft.com/office/drawing/2014/main" id="{0B043A80-C980-4E67-A1BA-E2BEDEE2B0E2}"/>
              </a:ext>
            </a:extLst>
          </p:cNvPr>
          <p:cNvPicPr>
            <a:picLocks noChangeAspect="1"/>
          </p:cNvPicPr>
          <p:nvPr/>
        </p:nvPicPr>
        <p:blipFill>
          <a:blip r:embed="rId2"/>
          <a:stretch>
            <a:fillRect/>
          </a:stretch>
        </p:blipFill>
        <p:spPr>
          <a:xfrm>
            <a:off x="2674374" y="619431"/>
            <a:ext cx="8524568" cy="5250427"/>
          </a:xfrm>
          <a:prstGeom prst="rect">
            <a:avLst/>
          </a:prstGeom>
        </p:spPr>
      </p:pic>
      <p:sp>
        <p:nvSpPr>
          <p:cNvPr id="4" name="TextBox 3">
            <a:extLst>
              <a:ext uri="{FF2B5EF4-FFF2-40B4-BE49-F238E27FC236}">
                <a16:creationId xmlns:a16="http://schemas.microsoft.com/office/drawing/2014/main" id="{1B6D946F-34C2-4BE8-3E81-65D4D696D358}"/>
              </a:ext>
            </a:extLst>
          </p:cNvPr>
          <p:cNvSpPr txBox="1"/>
          <p:nvPr/>
        </p:nvSpPr>
        <p:spPr>
          <a:xfrm>
            <a:off x="7836310" y="6123543"/>
            <a:ext cx="33626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Photograph by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HoLynn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D’Lil</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FD2B0760-E60D-436C-3F1D-7F3CFC0BAA1B}"/>
              </a:ext>
            </a:extLst>
          </p:cNvPr>
          <p:cNvSpPr>
            <a:spLocks noGrp="1"/>
          </p:cNvSpPr>
          <p:nvPr>
            <p:ph type="sldNum" sz="quarter" idx="12"/>
          </p:nvPr>
        </p:nvSpPr>
        <p:spPr/>
        <p:txBody>
          <a:bodyPr/>
          <a:lstStyle/>
          <a:p>
            <a:fld id="{0A1204F5-9DA7-41FB-92C3-A36E767E2B06}" type="slidenum">
              <a:rPr lang="en-US" smtClean="0"/>
              <a:t>27</a:t>
            </a:fld>
            <a:endParaRPr lang="en-US"/>
          </a:p>
        </p:txBody>
      </p:sp>
    </p:spTree>
    <p:extLst>
      <p:ext uri="{BB962C8B-B14F-4D97-AF65-F5344CB8AC3E}">
        <p14:creationId xmlns:p14="http://schemas.microsoft.com/office/powerpoint/2010/main" val="3621757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36526"/>
            <a:ext cx="10515600" cy="880512"/>
          </a:xfrm>
        </p:spPr>
        <p:txBody>
          <a:bodyPr/>
          <a:lstStyle/>
          <a:p>
            <a:r>
              <a:rPr lang="en-US" sz="4000" dirty="0">
                <a:solidFill>
                  <a:srgbClr val="002060"/>
                </a:solidFill>
              </a:rPr>
              <a:t>Crowd Gathering for 504 Sit-In</a:t>
            </a:r>
          </a:p>
        </p:txBody>
      </p:sp>
      <p:pic>
        <p:nvPicPr>
          <p:cNvPr id="1026" name="Picture 2" descr="Description on slide"/>
          <p:cNvPicPr>
            <a:picLocks noGrp="1" noChangeAspect="1" noChangeArrowheads="1"/>
          </p:cNvPicPr>
          <p:nvPr>
            <p:ph idx="1"/>
          </p:nvPr>
        </p:nvPicPr>
        <p:blipFill>
          <a:blip r:embed="rId2" cstate="print">
            <a:extLst>
              <a:ext uri="{28A0092B-C50C-407E-A947-70E740481C1C}">
                <a14:useLocalDpi xmlns:a14="http://schemas.microsoft.com/office/drawing/2010/main"/>
              </a:ext>
            </a:extLst>
          </a:blip>
          <a:stretch>
            <a:fillRect/>
          </a:stretch>
        </p:blipFill>
        <p:spPr bwMode="auto">
          <a:xfrm>
            <a:off x="2244336" y="1301922"/>
            <a:ext cx="6787697" cy="3115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09600" y="4599920"/>
            <a:ext cx="10972800"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Picture of 250 individuals with disabilities, gathered at 50 United Nations (UN) Plaza, in April 5, 1977 listening to speeches from State Senator Tom Hayden, Rev. Cecil Williams, the Black Panthers, feminists, union officials, the </a:t>
            </a:r>
            <a:r>
              <a:rPr lang="en-US" sz="2400" dirty="0">
                <a:solidFill>
                  <a:prstClr val="black"/>
                </a:solidFill>
                <a:latin typeface="Calibri" panose="020F0502020204030204"/>
              </a:rPr>
              <a:t>queer</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community, and other Civil Rights groups. The Sit-in began on </a:t>
            </a:r>
            <a:r>
              <a:rPr lang="en-US" sz="2400" dirty="0"/>
              <a:t>began April 5, 1977; the regulations were signed on April 28; the demonstrators left 1 or 2 days later.</a:t>
            </a:r>
            <a:r>
              <a:rPr kumimoji="0" lang="en-US" sz="240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Photo credited to HolLynn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D’Lil</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DF12FFCE-236B-985C-F5AE-165EBB08BAC7}"/>
              </a:ext>
            </a:extLst>
          </p:cNvPr>
          <p:cNvSpPr>
            <a:spLocks noGrp="1"/>
          </p:cNvSpPr>
          <p:nvPr>
            <p:ph type="sldNum" sz="quarter" idx="12"/>
          </p:nvPr>
        </p:nvSpPr>
        <p:spPr/>
        <p:txBody>
          <a:bodyPr/>
          <a:lstStyle/>
          <a:p>
            <a:fld id="{0A1204F5-9DA7-41FB-92C3-A36E767E2B06}" type="slidenum">
              <a:rPr lang="en-US" smtClean="0"/>
              <a:t>28</a:t>
            </a:fld>
            <a:endParaRPr lang="en-US"/>
          </a:p>
        </p:txBody>
      </p:sp>
    </p:spTree>
    <p:extLst>
      <p:ext uri="{BB962C8B-B14F-4D97-AF65-F5344CB8AC3E}">
        <p14:creationId xmlns:p14="http://schemas.microsoft.com/office/powerpoint/2010/main" val="2277015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AC9FF-15DB-4E62-D975-420199CF4B05}"/>
              </a:ext>
            </a:extLst>
          </p:cNvPr>
          <p:cNvSpPr>
            <a:spLocks noGrp="1"/>
          </p:cNvSpPr>
          <p:nvPr>
            <p:ph type="title"/>
          </p:nvPr>
        </p:nvSpPr>
        <p:spPr>
          <a:xfrm>
            <a:off x="838200" y="365126"/>
            <a:ext cx="10515600" cy="679904"/>
          </a:xfrm>
        </p:spPr>
        <p:txBody>
          <a:bodyPr>
            <a:normAutofit fontScale="90000"/>
          </a:bodyPr>
          <a:lstStyle/>
          <a:p>
            <a:r>
              <a:rPr lang="en-US" dirty="0">
                <a:solidFill>
                  <a:srgbClr val="002060"/>
                </a:solidFill>
              </a:rPr>
              <a:t>What We Must Learn from  Judy Huemann </a:t>
            </a:r>
            <a:endParaRPr lang="en-US" sz="2200" dirty="0">
              <a:solidFill>
                <a:srgbClr val="002060"/>
              </a:solidFill>
            </a:endParaRPr>
          </a:p>
        </p:txBody>
      </p:sp>
      <p:sp>
        <p:nvSpPr>
          <p:cNvPr id="3" name="Content Placeholder 2">
            <a:extLst>
              <a:ext uri="{FF2B5EF4-FFF2-40B4-BE49-F238E27FC236}">
                <a16:creationId xmlns:a16="http://schemas.microsoft.com/office/drawing/2014/main" id="{44E8E122-800A-BEC7-57B4-4D5E74847F8E}"/>
              </a:ext>
            </a:extLst>
          </p:cNvPr>
          <p:cNvSpPr>
            <a:spLocks noGrp="1"/>
          </p:cNvSpPr>
          <p:nvPr>
            <p:ph idx="1"/>
          </p:nvPr>
        </p:nvSpPr>
        <p:spPr>
          <a:xfrm>
            <a:off x="838200" y="1045030"/>
            <a:ext cx="10515600" cy="5131933"/>
          </a:xfrm>
        </p:spPr>
        <p:txBody>
          <a:bodyPr>
            <a:noAutofit/>
          </a:bodyPr>
          <a:lstStyle/>
          <a:p>
            <a:r>
              <a:rPr lang="en-US" sz="3600" dirty="0"/>
              <a:t>Demonstrate courage in the fashion of Ghandi &amp; King—bow to no one</a:t>
            </a:r>
          </a:p>
          <a:p>
            <a:r>
              <a:rPr lang="en-US" sz="3600" dirty="0"/>
              <a:t>Never forget the lessons of the Holocaust – protect the most vulnerable and consequently, the larger society from the “slippery slope”</a:t>
            </a:r>
          </a:p>
          <a:p>
            <a:r>
              <a:rPr lang="en-US" sz="3600" dirty="0"/>
              <a:t>Do not forget our history: honor the contributions of persons with polio, children of Holocaust survivors, persons who were medically fragile, the deaf, and queer people for their sacrifices and compelling strategic leadership on behalf of disability rights</a:t>
            </a:r>
          </a:p>
          <a:p>
            <a:endParaRPr lang="en-US" sz="2600" dirty="0"/>
          </a:p>
        </p:txBody>
      </p:sp>
      <p:sp>
        <p:nvSpPr>
          <p:cNvPr id="4" name="Slide Number Placeholder 3">
            <a:extLst>
              <a:ext uri="{FF2B5EF4-FFF2-40B4-BE49-F238E27FC236}">
                <a16:creationId xmlns:a16="http://schemas.microsoft.com/office/drawing/2014/main" id="{D36171F6-2E4E-7B98-CCF2-41AEC5A8F952}"/>
              </a:ext>
            </a:extLst>
          </p:cNvPr>
          <p:cNvSpPr>
            <a:spLocks noGrp="1"/>
          </p:cNvSpPr>
          <p:nvPr>
            <p:ph type="sldNum" sz="quarter" idx="12"/>
          </p:nvPr>
        </p:nvSpPr>
        <p:spPr/>
        <p:txBody>
          <a:bodyPr/>
          <a:lstStyle/>
          <a:p>
            <a:fld id="{6D922362-0FEC-42EB-BC9C-011DDE423AED}" type="slidenum">
              <a:rPr lang="en-US" smtClean="0"/>
              <a:t>29</a:t>
            </a:fld>
            <a:endParaRPr lang="en-US"/>
          </a:p>
        </p:txBody>
      </p:sp>
    </p:spTree>
    <p:extLst>
      <p:ext uri="{BB962C8B-B14F-4D97-AF65-F5344CB8AC3E}">
        <p14:creationId xmlns:p14="http://schemas.microsoft.com/office/powerpoint/2010/main" val="329423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8A376F-F44F-13B4-EE52-BF2ED4BB2F41}"/>
              </a:ext>
            </a:extLst>
          </p:cNvPr>
          <p:cNvSpPr>
            <a:spLocks noGrp="1"/>
          </p:cNvSpPr>
          <p:nvPr>
            <p:ph type="ctrTitle"/>
          </p:nvPr>
        </p:nvSpPr>
        <p:spPr/>
        <p:txBody>
          <a:bodyPr>
            <a:normAutofit/>
          </a:bodyPr>
          <a:lstStyle/>
          <a:p>
            <a:r>
              <a:rPr lang="en-US" sz="8000" dirty="0">
                <a:solidFill>
                  <a:srgbClr val="002060"/>
                </a:solidFill>
              </a:rPr>
              <a:t>Verklempt</a:t>
            </a:r>
          </a:p>
        </p:txBody>
      </p:sp>
      <p:sp>
        <p:nvSpPr>
          <p:cNvPr id="5" name="Subtitle 4">
            <a:extLst>
              <a:ext uri="{FF2B5EF4-FFF2-40B4-BE49-F238E27FC236}">
                <a16:creationId xmlns:a16="http://schemas.microsoft.com/office/drawing/2014/main" id="{9FFC0B86-1C67-E888-106E-9E1BACBB8059}"/>
              </a:ext>
            </a:extLst>
          </p:cNvPr>
          <p:cNvSpPr>
            <a:spLocks noGrp="1"/>
          </p:cNvSpPr>
          <p:nvPr>
            <p:ph type="subTitle" idx="1"/>
          </p:nvPr>
        </p:nvSpPr>
        <p:spPr/>
        <p:txBody>
          <a:bodyPr/>
          <a:lstStyle/>
          <a:p>
            <a:endParaRPr lang="en-US" dirty="0"/>
          </a:p>
          <a:p>
            <a:r>
              <a:rPr lang="en-US" sz="3200" dirty="0"/>
              <a:t>SNL: Mike Meyers as Linda Richmond</a:t>
            </a:r>
          </a:p>
          <a:p>
            <a:r>
              <a:rPr lang="en-US" sz="3200" dirty="0"/>
              <a:t>On “Coffee Talk”</a:t>
            </a:r>
          </a:p>
        </p:txBody>
      </p:sp>
    </p:spTree>
    <p:extLst>
      <p:ext uri="{BB962C8B-B14F-4D97-AF65-F5344CB8AC3E}">
        <p14:creationId xmlns:p14="http://schemas.microsoft.com/office/powerpoint/2010/main" val="6233075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EC8AA63-32E4-9FEC-6D8A-4F3986893EE9}"/>
              </a:ext>
            </a:extLst>
          </p:cNvPr>
          <p:cNvSpPr>
            <a:spLocks noGrp="1"/>
          </p:cNvSpPr>
          <p:nvPr>
            <p:ph type="ctrTitle"/>
          </p:nvPr>
        </p:nvSpPr>
        <p:spPr/>
        <p:txBody>
          <a:bodyPr/>
          <a:lstStyle/>
          <a:p>
            <a:r>
              <a:rPr lang="en-US" dirty="0">
                <a:solidFill>
                  <a:srgbClr val="002060"/>
                </a:solidFill>
              </a:rPr>
              <a:t>My Last Meeting with Judy</a:t>
            </a:r>
          </a:p>
        </p:txBody>
      </p:sp>
      <p:sp>
        <p:nvSpPr>
          <p:cNvPr id="7" name="Subtitle 6">
            <a:extLst>
              <a:ext uri="{FF2B5EF4-FFF2-40B4-BE49-F238E27FC236}">
                <a16:creationId xmlns:a16="http://schemas.microsoft.com/office/drawing/2014/main" id="{A939FD46-BB66-6AED-7B7D-0EBA96DC13C8}"/>
              </a:ext>
            </a:extLst>
          </p:cNvPr>
          <p:cNvSpPr>
            <a:spLocks noGrp="1"/>
          </p:cNvSpPr>
          <p:nvPr>
            <p:ph type="subTitle" idx="1"/>
          </p:nvPr>
        </p:nvSpPr>
        <p:spPr>
          <a:xfrm>
            <a:off x="1524000" y="3937518"/>
            <a:ext cx="9144000" cy="1320282"/>
          </a:xfrm>
        </p:spPr>
        <p:txBody>
          <a:bodyPr>
            <a:normAutofit/>
          </a:bodyPr>
          <a:lstStyle/>
          <a:p>
            <a:r>
              <a:rPr lang="en-US" sz="3600" b="0" i="0" dirty="0">
                <a:effectLst/>
                <a:latin typeface="Roboto" panose="02000000000000000000" pitchFamily="2" charset="0"/>
              </a:rPr>
              <a:t>March 3, 2022, 3 AM PST</a:t>
            </a:r>
          </a:p>
          <a:p>
            <a:r>
              <a:rPr lang="en-US" sz="3600" b="0" i="0" dirty="0">
                <a:effectLst/>
                <a:latin typeface="Roboto" panose="02000000000000000000" pitchFamily="2" charset="0"/>
              </a:rPr>
              <a:t> </a:t>
            </a:r>
            <a:endParaRPr lang="en-US" sz="3600" dirty="0"/>
          </a:p>
        </p:txBody>
      </p:sp>
    </p:spTree>
    <p:extLst>
      <p:ext uri="{BB962C8B-B14F-4D97-AF65-F5344CB8AC3E}">
        <p14:creationId xmlns:p14="http://schemas.microsoft.com/office/powerpoint/2010/main" val="1198116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889022-E159-C4D9-D183-6CCB63C5D263}"/>
              </a:ext>
            </a:extLst>
          </p:cNvPr>
          <p:cNvSpPr>
            <a:spLocks noGrp="1"/>
          </p:cNvSpPr>
          <p:nvPr>
            <p:ph type="ctrTitle"/>
          </p:nvPr>
        </p:nvSpPr>
        <p:spPr/>
        <p:txBody>
          <a:bodyPr/>
          <a:lstStyle/>
          <a:p>
            <a:r>
              <a:rPr lang="en-US" dirty="0">
                <a:solidFill>
                  <a:srgbClr val="002060"/>
                </a:solidFill>
              </a:rPr>
              <a:t>Our Difficulties Ahead</a:t>
            </a:r>
          </a:p>
        </p:txBody>
      </p:sp>
      <p:sp>
        <p:nvSpPr>
          <p:cNvPr id="5" name="Subtitle 4">
            <a:extLst>
              <a:ext uri="{FF2B5EF4-FFF2-40B4-BE49-F238E27FC236}">
                <a16:creationId xmlns:a16="http://schemas.microsoft.com/office/drawing/2014/main" id="{5FBBCE88-F25A-D996-F5CC-504B89A5EB9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913595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DB422-0CC3-5019-C5DD-16952AEDD921}"/>
              </a:ext>
            </a:extLst>
          </p:cNvPr>
          <p:cNvSpPr>
            <a:spLocks noGrp="1"/>
          </p:cNvSpPr>
          <p:nvPr>
            <p:ph type="title"/>
          </p:nvPr>
        </p:nvSpPr>
        <p:spPr>
          <a:xfrm>
            <a:off x="838200" y="365125"/>
            <a:ext cx="10515600" cy="847855"/>
          </a:xfrm>
        </p:spPr>
        <p:txBody>
          <a:bodyPr>
            <a:normAutofit/>
          </a:bodyPr>
          <a:lstStyle/>
          <a:p>
            <a:r>
              <a:rPr lang="en-US" sz="4000" dirty="0">
                <a:solidFill>
                  <a:srgbClr val="002060"/>
                </a:solidFill>
              </a:rPr>
              <a:t>The Decimation of OCR: Salami Tactics </a:t>
            </a:r>
            <a:endParaRPr lang="en-US" sz="2000" dirty="0">
              <a:solidFill>
                <a:srgbClr val="002060"/>
              </a:solidFill>
            </a:endParaRPr>
          </a:p>
        </p:txBody>
      </p:sp>
      <p:sp>
        <p:nvSpPr>
          <p:cNvPr id="3" name="Content Placeholder 2">
            <a:extLst>
              <a:ext uri="{FF2B5EF4-FFF2-40B4-BE49-F238E27FC236}">
                <a16:creationId xmlns:a16="http://schemas.microsoft.com/office/drawing/2014/main" id="{3F140ECD-26FA-F722-59B1-492AEF75EB0F}"/>
              </a:ext>
            </a:extLst>
          </p:cNvPr>
          <p:cNvSpPr>
            <a:spLocks noGrp="1"/>
          </p:cNvSpPr>
          <p:nvPr>
            <p:ph idx="1"/>
          </p:nvPr>
        </p:nvSpPr>
        <p:spPr>
          <a:xfrm>
            <a:off x="838200" y="1212980"/>
            <a:ext cx="10515600" cy="4963983"/>
          </a:xfrm>
        </p:spPr>
        <p:txBody>
          <a:bodyPr>
            <a:noAutofit/>
          </a:bodyPr>
          <a:lstStyle/>
          <a:p>
            <a:pPr marL="456565" marR="278130" indent="-457200">
              <a:lnSpc>
                <a:spcPct val="110000"/>
              </a:lnSpc>
            </a:pPr>
            <a:r>
              <a:rPr lang="en-US" dirty="0">
                <a:effectLst/>
                <a:ea typeface="Times New Roman" panose="02020603050405020304" pitchFamily="18" charset="0"/>
              </a:rPr>
              <a:t>Half as many employees, fewer than half as many offices</a:t>
            </a:r>
          </a:p>
          <a:p>
            <a:pPr marL="456565" marR="278130" indent="-457200">
              <a:lnSpc>
                <a:spcPct val="110000"/>
              </a:lnSpc>
            </a:pPr>
            <a:r>
              <a:rPr lang="en-US" dirty="0">
                <a:effectLst/>
                <a:ea typeface="Times New Roman" panose="02020603050405020304" pitchFamily="18" charset="0"/>
              </a:rPr>
              <a:t>Despite OCR receiving a record number of new discrimination complaints</a:t>
            </a:r>
            <a:r>
              <a:rPr lang="en-US" spc="-25" dirty="0">
                <a:effectLst/>
                <a:ea typeface="Times New Roman" panose="02020603050405020304" pitchFamily="18" charset="0"/>
              </a:rPr>
              <a:t> </a:t>
            </a:r>
            <a:r>
              <a:rPr lang="en-US" dirty="0">
                <a:effectLst/>
                <a:ea typeface="Times New Roman" panose="02020603050405020304" pitchFamily="18" charset="0"/>
              </a:rPr>
              <a:t>in</a:t>
            </a:r>
            <a:r>
              <a:rPr lang="en-US" spc="-25" dirty="0">
                <a:effectLst/>
                <a:ea typeface="Times New Roman" panose="02020603050405020304" pitchFamily="18" charset="0"/>
              </a:rPr>
              <a:t> </a:t>
            </a:r>
            <a:r>
              <a:rPr lang="en-US" dirty="0">
                <a:effectLst/>
                <a:ea typeface="Times New Roman" panose="02020603050405020304" pitchFamily="18" charset="0"/>
              </a:rPr>
              <a:t>2025,  nearly 24,000, OCR</a:t>
            </a:r>
            <a:r>
              <a:rPr lang="en-US" spc="-30" dirty="0">
                <a:effectLst/>
                <a:ea typeface="Times New Roman" panose="02020603050405020304" pitchFamily="18" charset="0"/>
              </a:rPr>
              <a:t> </a:t>
            </a:r>
            <a:r>
              <a:rPr lang="en-US" dirty="0">
                <a:effectLst/>
                <a:ea typeface="Times New Roman" panose="02020603050405020304" pitchFamily="18" charset="0"/>
              </a:rPr>
              <a:t>reached</a:t>
            </a:r>
            <a:r>
              <a:rPr lang="en-US" spc="-25" dirty="0">
                <a:effectLst/>
                <a:ea typeface="Times New Roman" panose="02020603050405020304" pitchFamily="18" charset="0"/>
              </a:rPr>
              <a:t> </a:t>
            </a:r>
            <a:r>
              <a:rPr lang="en-US" dirty="0">
                <a:effectLst/>
                <a:ea typeface="Times New Roman" panose="02020603050405020304" pitchFamily="18" charset="0"/>
              </a:rPr>
              <a:t>just</a:t>
            </a:r>
            <a:r>
              <a:rPr lang="en-US" spc="-30" dirty="0">
                <a:effectLst/>
                <a:ea typeface="Times New Roman" panose="02020603050405020304" pitchFamily="18" charset="0"/>
              </a:rPr>
              <a:t> </a:t>
            </a:r>
            <a:r>
              <a:rPr lang="en-US" dirty="0">
                <a:effectLst/>
                <a:ea typeface="Times New Roman" panose="02020603050405020304" pitchFamily="18" charset="0"/>
              </a:rPr>
              <a:t>112</a:t>
            </a:r>
            <a:r>
              <a:rPr lang="en-US" spc="-25" dirty="0">
                <a:effectLst/>
                <a:ea typeface="Times New Roman" panose="02020603050405020304" pitchFamily="18" charset="0"/>
              </a:rPr>
              <a:t> </a:t>
            </a:r>
            <a:r>
              <a:rPr lang="en-US" dirty="0">
                <a:effectLst/>
                <a:ea typeface="Times New Roman" panose="02020603050405020304" pitchFamily="18" charset="0"/>
              </a:rPr>
              <a:t>resolution</a:t>
            </a:r>
            <a:r>
              <a:rPr lang="en-US" spc="-25" dirty="0">
                <a:effectLst/>
                <a:ea typeface="Times New Roman" panose="02020603050405020304" pitchFamily="18" charset="0"/>
              </a:rPr>
              <a:t> </a:t>
            </a:r>
            <a:r>
              <a:rPr lang="en-US" dirty="0">
                <a:effectLst/>
                <a:ea typeface="Times New Roman" panose="02020603050405020304" pitchFamily="18" charset="0"/>
              </a:rPr>
              <a:t>agreements—the</a:t>
            </a:r>
            <a:r>
              <a:rPr lang="en-US" spc="-30" dirty="0">
                <a:effectLst/>
                <a:ea typeface="Times New Roman" panose="02020603050405020304" pitchFamily="18" charset="0"/>
              </a:rPr>
              <a:t> </a:t>
            </a:r>
            <a:r>
              <a:rPr lang="en-US" dirty="0">
                <a:effectLst/>
                <a:ea typeface="Times New Roman" panose="02020603050405020304" pitchFamily="18" charset="0"/>
              </a:rPr>
              <a:t>fewest</a:t>
            </a:r>
            <a:r>
              <a:rPr lang="en-US" spc="-30" dirty="0">
                <a:effectLst/>
                <a:ea typeface="Times New Roman" panose="02020603050405020304" pitchFamily="18" charset="0"/>
              </a:rPr>
              <a:t> </a:t>
            </a:r>
            <a:r>
              <a:rPr lang="en-US" dirty="0">
                <a:effectLst/>
                <a:ea typeface="Times New Roman" panose="02020603050405020304" pitchFamily="18" charset="0"/>
              </a:rPr>
              <a:t>in at</a:t>
            </a:r>
            <a:r>
              <a:rPr lang="en-US" spc="-35" dirty="0">
                <a:effectLst/>
                <a:ea typeface="Times New Roman" panose="02020603050405020304" pitchFamily="18" charset="0"/>
              </a:rPr>
              <a:t> </a:t>
            </a:r>
            <a:r>
              <a:rPr lang="en-US" dirty="0">
                <a:effectLst/>
                <a:ea typeface="Times New Roman" panose="02020603050405020304" pitchFamily="18" charset="0"/>
              </a:rPr>
              <a:t>least</a:t>
            </a:r>
            <a:r>
              <a:rPr lang="en-US" spc="-35" dirty="0">
                <a:effectLst/>
                <a:ea typeface="Times New Roman" panose="02020603050405020304" pitchFamily="18" charset="0"/>
              </a:rPr>
              <a:t> </a:t>
            </a:r>
            <a:r>
              <a:rPr lang="en-US" dirty="0">
                <a:effectLst/>
                <a:ea typeface="Times New Roman" panose="02020603050405020304" pitchFamily="18" charset="0"/>
              </a:rPr>
              <a:t>12</a:t>
            </a:r>
            <a:r>
              <a:rPr lang="en-US" spc="-30" dirty="0">
                <a:effectLst/>
                <a:ea typeface="Times New Roman" panose="02020603050405020304" pitchFamily="18" charset="0"/>
              </a:rPr>
              <a:t> </a:t>
            </a:r>
            <a:r>
              <a:rPr lang="en-US" dirty="0">
                <a:effectLst/>
                <a:ea typeface="Times New Roman" panose="02020603050405020304" pitchFamily="18" charset="0"/>
              </a:rPr>
              <a:t>years; “providing meaningful relief in just 1% of cases.”</a:t>
            </a:r>
          </a:p>
          <a:p>
            <a:pPr marL="799465" marR="278130" lvl="1" indent="-342900">
              <a:lnSpc>
                <a:spcPct val="110000"/>
              </a:lnSpc>
            </a:pPr>
            <a:r>
              <a:rPr lang="en-US" sz="2800" spc="-30" dirty="0">
                <a:effectLst/>
                <a:ea typeface="Times New Roman" panose="02020603050405020304" pitchFamily="18" charset="0"/>
              </a:rPr>
              <a:t> 1.4% for disability </a:t>
            </a:r>
          </a:p>
          <a:p>
            <a:pPr marL="913765" marR="278130" lvl="1" indent="-457200">
              <a:lnSpc>
                <a:spcPct val="110000"/>
              </a:lnSpc>
            </a:pPr>
            <a:r>
              <a:rPr lang="en-US" sz="2800" spc="-30" dirty="0">
                <a:effectLst/>
                <a:ea typeface="Times New Roman" panose="02020603050405020304" pitchFamily="18" charset="0"/>
              </a:rPr>
              <a:t>OCR’s resolution agreements fell 78%—from 507 case resolution agreements in 2024 to </a:t>
            </a:r>
          </a:p>
          <a:p>
            <a:pPr marL="456565" marR="278130" indent="-457200">
              <a:lnSpc>
                <a:spcPct val="110000"/>
              </a:lnSpc>
            </a:pPr>
            <a:r>
              <a:rPr lang="en-US" dirty="0">
                <a:effectLst/>
                <a:ea typeface="Times New Roman" panose="02020603050405020304" pitchFamily="18" charset="0"/>
              </a:rPr>
              <a:t>The proposed budget requests for OCR suggest that OCR will be 33% smaller than in the last administration</a:t>
            </a:r>
          </a:p>
          <a:p>
            <a:endParaRPr lang="en-US" dirty="0"/>
          </a:p>
        </p:txBody>
      </p:sp>
      <p:sp>
        <p:nvSpPr>
          <p:cNvPr id="4" name="Slide Number Placeholder 3">
            <a:extLst>
              <a:ext uri="{FF2B5EF4-FFF2-40B4-BE49-F238E27FC236}">
                <a16:creationId xmlns:a16="http://schemas.microsoft.com/office/drawing/2014/main" id="{0BA7FD96-B389-37C4-99AB-43F2B02DAB27}"/>
              </a:ext>
            </a:extLst>
          </p:cNvPr>
          <p:cNvSpPr>
            <a:spLocks noGrp="1"/>
          </p:cNvSpPr>
          <p:nvPr>
            <p:ph type="sldNum" sz="quarter" idx="12"/>
          </p:nvPr>
        </p:nvSpPr>
        <p:spPr/>
        <p:txBody>
          <a:bodyPr/>
          <a:lstStyle/>
          <a:p>
            <a:fld id="{6D922362-0FEC-42EB-BC9C-011DDE423AED}" type="slidenum">
              <a:rPr lang="en-US" smtClean="0"/>
              <a:t>32</a:t>
            </a:fld>
            <a:endParaRPr lang="en-US"/>
          </a:p>
        </p:txBody>
      </p:sp>
    </p:spTree>
    <p:extLst>
      <p:ext uri="{BB962C8B-B14F-4D97-AF65-F5344CB8AC3E}">
        <p14:creationId xmlns:p14="http://schemas.microsoft.com/office/powerpoint/2010/main" val="9752300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81822-293E-1A3E-8ADA-D168E9A1D2A2}"/>
              </a:ext>
            </a:extLst>
          </p:cNvPr>
          <p:cNvSpPr>
            <a:spLocks noGrp="1"/>
          </p:cNvSpPr>
          <p:nvPr>
            <p:ph type="title"/>
          </p:nvPr>
        </p:nvSpPr>
        <p:spPr>
          <a:xfrm>
            <a:off x="838200" y="365125"/>
            <a:ext cx="10515600" cy="763879"/>
          </a:xfrm>
        </p:spPr>
        <p:txBody>
          <a:bodyPr>
            <a:normAutofit fontScale="90000"/>
          </a:bodyPr>
          <a:lstStyle/>
          <a:p>
            <a:r>
              <a:rPr lang="en-US" dirty="0">
                <a:solidFill>
                  <a:srgbClr val="002060"/>
                </a:solidFill>
              </a:rPr>
              <a:t>Decimation of OCR:  Enforcement Effort “Collapse”</a:t>
            </a:r>
          </a:p>
        </p:txBody>
      </p:sp>
      <p:sp>
        <p:nvSpPr>
          <p:cNvPr id="3" name="Content Placeholder 2">
            <a:extLst>
              <a:ext uri="{FF2B5EF4-FFF2-40B4-BE49-F238E27FC236}">
                <a16:creationId xmlns:a16="http://schemas.microsoft.com/office/drawing/2014/main" id="{B6FE23B0-5902-41F6-8C5E-CFE53CA68E38}"/>
              </a:ext>
            </a:extLst>
          </p:cNvPr>
          <p:cNvSpPr>
            <a:spLocks noGrp="1"/>
          </p:cNvSpPr>
          <p:nvPr>
            <p:ph idx="1"/>
          </p:nvPr>
        </p:nvSpPr>
        <p:spPr>
          <a:xfrm>
            <a:off x="838200" y="1129004"/>
            <a:ext cx="10515600" cy="5047959"/>
          </a:xfrm>
        </p:spPr>
        <p:txBody>
          <a:bodyPr>
            <a:noAutofit/>
          </a:bodyPr>
          <a:lstStyle/>
          <a:p>
            <a:r>
              <a:rPr lang="en-US" sz="3200" dirty="0"/>
              <a:t>“Compared to 2024, … OCR reached settlement agreements in:</a:t>
            </a:r>
          </a:p>
          <a:p>
            <a:pPr lvl="1"/>
            <a:r>
              <a:rPr lang="en-US" sz="3200" b="1" i="1" dirty="0"/>
              <a:t>92% fewer cases involving academic adjustments </a:t>
            </a:r>
          </a:p>
          <a:p>
            <a:pPr lvl="1"/>
            <a:r>
              <a:rPr lang="en-US" sz="3200" b="1" i="1" dirty="0"/>
              <a:t>93% fewer disability harassment cases</a:t>
            </a:r>
          </a:p>
          <a:p>
            <a:pPr lvl="1"/>
            <a:r>
              <a:rPr lang="en-US" sz="3200" b="1" i="1" dirty="0"/>
              <a:t>33% fewer accessibility cases</a:t>
            </a:r>
            <a:r>
              <a:rPr lang="en-US" sz="3200" dirty="0"/>
              <a:t>”</a:t>
            </a:r>
          </a:p>
          <a:p>
            <a:r>
              <a:rPr lang="en-US" sz="3200" dirty="0"/>
              <a:t>“GAO found that from March 2025 to September 2025, 90% of OCR’s case resolutions were dismissals”</a:t>
            </a:r>
          </a:p>
          <a:p>
            <a:pPr marL="914400" lvl="2" indent="0">
              <a:buNone/>
            </a:pPr>
            <a:r>
              <a:rPr kumimoji="0" lang="en-US" sz="3200" b="1" i="1" u="none" strike="noStrike" kern="1200" cap="none" spc="0" normalizeH="0" baseline="0" noProof="0" dirty="0">
                <a:ln>
                  <a:noFill/>
                </a:ln>
                <a:solidFill>
                  <a:prstClr val="black"/>
                </a:solidFill>
                <a:effectLst/>
                <a:uLnTx/>
                <a:uFillTx/>
                <a:ea typeface="Times New Roman" panose="02020603050405020304" pitchFamily="18" charset="0"/>
                <a:cs typeface="+mn-cs"/>
              </a:rPr>
              <a:t>April 28 Report by the US Senate HELP [Health, Education, Labor, and Pensions] Committee staff</a:t>
            </a:r>
            <a:r>
              <a:rPr kumimoji="0" lang="en-US" sz="3200" b="0" i="0" u="none" strike="noStrike" kern="1200" cap="none" spc="0" normalizeH="0" baseline="0" noProof="0" dirty="0">
                <a:ln>
                  <a:noFill/>
                </a:ln>
                <a:solidFill>
                  <a:prstClr val="black"/>
                </a:solidFill>
                <a:effectLst/>
                <a:uLnTx/>
                <a:uFillTx/>
                <a:ea typeface="Times New Roman" panose="02020603050405020304" pitchFamily="18" charset="0"/>
                <a:cs typeface="+mn-cs"/>
              </a:rPr>
              <a:t>, which in turn is based on a February</a:t>
            </a:r>
            <a:r>
              <a:rPr kumimoji="0" lang="en-US" sz="3200" b="0" i="0" u="none" strike="noStrike" kern="1200" cap="none" spc="-15" normalizeH="0" baseline="0" noProof="0" dirty="0">
                <a:ln>
                  <a:noFill/>
                </a:ln>
                <a:solidFill>
                  <a:prstClr val="black"/>
                </a:solidFill>
                <a:effectLst/>
                <a:uLnTx/>
                <a:uFillTx/>
                <a:ea typeface="Times New Roman" panose="02020603050405020304" pitchFamily="18" charset="0"/>
                <a:cs typeface="+mn-cs"/>
              </a:rPr>
              <a:t> </a:t>
            </a:r>
            <a:r>
              <a:rPr kumimoji="0" lang="en-US" sz="3200" b="0" i="0" u="none" strike="noStrike" kern="1200" cap="none" spc="0" normalizeH="0" baseline="0" noProof="0" dirty="0">
                <a:ln>
                  <a:noFill/>
                </a:ln>
                <a:solidFill>
                  <a:prstClr val="black"/>
                </a:solidFill>
                <a:effectLst/>
                <a:uLnTx/>
                <a:uFillTx/>
                <a:ea typeface="Times New Roman" panose="02020603050405020304" pitchFamily="18" charset="0"/>
                <a:cs typeface="+mn-cs"/>
              </a:rPr>
              <a:t>2026,</a:t>
            </a:r>
            <a:r>
              <a:rPr kumimoji="0" lang="en-US" sz="3200" b="0" i="0" u="none" strike="noStrike" kern="1200" cap="none" spc="-15" normalizeH="0" baseline="0" noProof="0" dirty="0">
                <a:ln>
                  <a:noFill/>
                </a:ln>
                <a:solidFill>
                  <a:prstClr val="black"/>
                </a:solidFill>
                <a:effectLst/>
                <a:uLnTx/>
                <a:uFillTx/>
                <a:ea typeface="Times New Roman" panose="02020603050405020304" pitchFamily="18" charset="0"/>
                <a:cs typeface="+mn-cs"/>
              </a:rPr>
              <a:t> </a:t>
            </a:r>
            <a:r>
              <a:rPr kumimoji="0" lang="en-US" sz="3200" b="0" i="0" u="none" strike="noStrike" kern="1200" cap="none" spc="0" normalizeH="0" baseline="0" noProof="0" dirty="0">
                <a:ln>
                  <a:noFill/>
                </a:ln>
                <a:solidFill>
                  <a:prstClr val="black"/>
                </a:solidFill>
                <a:effectLst/>
                <a:uLnTx/>
                <a:uFillTx/>
                <a:ea typeface="Times New Roman" panose="02020603050405020304" pitchFamily="18" charset="0"/>
                <a:cs typeface="+mn-cs"/>
              </a:rPr>
              <a:t>Government</a:t>
            </a:r>
            <a:r>
              <a:rPr kumimoji="0" lang="en-US" sz="3200" b="0" i="0" u="none" strike="noStrike" kern="1200" cap="none" spc="-75" normalizeH="0" baseline="0" noProof="0" dirty="0">
                <a:ln>
                  <a:noFill/>
                </a:ln>
                <a:solidFill>
                  <a:prstClr val="black"/>
                </a:solidFill>
                <a:effectLst/>
                <a:uLnTx/>
                <a:uFillTx/>
                <a:ea typeface="Times New Roman" panose="02020603050405020304" pitchFamily="18" charset="0"/>
                <a:cs typeface="+mn-cs"/>
              </a:rPr>
              <a:t> </a:t>
            </a:r>
            <a:r>
              <a:rPr kumimoji="0" lang="en-US" sz="3200" b="0" i="0" u="none" strike="noStrike" kern="1200" cap="none" spc="0" normalizeH="0" baseline="0" noProof="0" dirty="0">
                <a:ln>
                  <a:noFill/>
                </a:ln>
                <a:solidFill>
                  <a:prstClr val="black"/>
                </a:solidFill>
                <a:effectLst/>
                <a:uLnTx/>
                <a:uFillTx/>
                <a:ea typeface="Times New Roman" panose="02020603050405020304" pitchFamily="18" charset="0"/>
                <a:cs typeface="+mn-cs"/>
              </a:rPr>
              <a:t>Accountability</a:t>
            </a:r>
            <a:r>
              <a:rPr kumimoji="0" lang="en-US" sz="3200" b="0" i="0" u="none" strike="noStrike" kern="1200" cap="none" spc="-15" normalizeH="0" baseline="0" noProof="0" dirty="0">
                <a:ln>
                  <a:noFill/>
                </a:ln>
                <a:solidFill>
                  <a:prstClr val="black"/>
                </a:solidFill>
                <a:effectLst/>
                <a:uLnTx/>
                <a:uFillTx/>
                <a:ea typeface="Times New Roman" panose="02020603050405020304" pitchFamily="18" charset="0"/>
                <a:cs typeface="+mn-cs"/>
              </a:rPr>
              <a:t> </a:t>
            </a:r>
            <a:r>
              <a:rPr kumimoji="0" lang="en-US" sz="3200" b="0" i="0" u="none" strike="noStrike" kern="1200" cap="none" spc="0" normalizeH="0" baseline="0" noProof="0" dirty="0">
                <a:ln>
                  <a:noFill/>
                </a:ln>
                <a:solidFill>
                  <a:prstClr val="black"/>
                </a:solidFill>
                <a:effectLst/>
                <a:uLnTx/>
                <a:uFillTx/>
                <a:ea typeface="Times New Roman" panose="02020603050405020304" pitchFamily="18" charset="0"/>
                <a:cs typeface="+mn-cs"/>
              </a:rPr>
              <a:t>Office</a:t>
            </a:r>
            <a:r>
              <a:rPr kumimoji="0" lang="en-US" sz="3200" b="0" i="0" u="none" strike="noStrike" kern="1200" cap="none" spc="-20" normalizeH="0" baseline="0" noProof="0" dirty="0">
                <a:ln>
                  <a:noFill/>
                </a:ln>
                <a:solidFill>
                  <a:prstClr val="black"/>
                </a:solidFill>
                <a:effectLst/>
                <a:uLnTx/>
                <a:uFillTx/>
                <a:ea typeface="Times New Roman" panose="02020603050405020304" pitchFamily="18" charset="0"/>
                <a:cs typeface="+mn-cs"/>
              </a:rPr>
              <a:t> </a:t>
            </a:r>
            <a:r>
              <a:rPr kumimoji="0" lang="en-US" sz="3200" b="0" i="0" u="none" strike="noStrike" kern="1200" cap="none" spc="0" normalizeH="0" baseline="0" noProof="0" dirty="0">
                <a:ln>
                  <a:noFill/>
                </a:ln>
                <a:solidFill>
                  <a:prstClr val="black"/>
                </a:solidFill>
                <a:effectLst/>
                <a:uLnTx/>
                <a:uFillTx/>
                <a:ea typeface="Times New Roman" panose="02020603050405020304" pitchFamily="18" charset="0"/>
                <a:cs typeface="+mn-cs"/>
              </a:rPr>
              <a:t>(GAO)</a:t>
            </a:r>
            <a:r>
              <a:rPr kumimoji="0" lang="en-US" sz="3200" b="0" i="0" u="none" strike="noStrike" kern="1200" cap="none" spc="-20" normalizeH="0" baseline="0" noProof="0" dirty="0">
                <a:ln>
                  <a:noFill/>
                </a:ln>
                <a:solidFill>
                  <a:prstClr val="black"/>
                </a:solidFill>
                <a:effectLst/>
                <a:uLnTx/>
                <a:uFillTx/>
                <a:ea typeface="Times New Roman" panose="02020603050405020304" pitchFamily="18" charset="0"/>
                <a:cs typeface="+mn-cs"/>
              </a:rPr>
              <a:t> </a:t>
            </a:r>
            <a:r>
              <a:rPr kumimoji="0" lang="en-US" sz="3200" b="0" i="0" u="none" strike="noStrike" kern="1200" cap="none" spc="0" normalizeH="0" baseline="0" noProof="0" dirty="0">
                <a:ln>
                  <a:noFill/>
                </a:ln>
                <a:solidFill>
                  <a:prstClr val="black"/>
                </a:solidFill>
                <a:effectLst/>
                <a:uLnTx/>
                <a:uFillTx/>
                <a:ea typeface="Times New Roman" panose="02020603050405020304" pitchFamily="18" charset="0"/>
                <a:cs typeface="+mn-cs"/>
              </a:rPr>
              <a:t>report</a:t>
            </a:r>
            <a:endParaRPr lang="en-US" sz="3200" dirty="0"/>
          </a:p>
          <a:p>
            <a:pPr marL="0" indent="0">
              <a:buNone/>
            </a:pPr>
            <a:endParaRPr lang="en-US" sz="3200" dirty="0"/>
          </a:p>
        </p:txBody>
      </p:sp>
      <p:sp>
        <p:nvSpPr>
          <p:cNvPr id="4" name="Slide Number Placeholder 3">
            <a:extLst>
              <a:ext uri="{FF2B5EF4-FFF2-40B4-BE49-F238E27FC236}">
                <a16:creationId xmlns:a16="http://schemas.microsoft.com/office/drawing/2014/main" id="{30383822-D965-11D3-C9CA-7BA5D7D660D8}"/>
              </a:ext>
            </a:extLst>
          </p:cNvPr>
          <p:cNvSpPr>
            <a:spLocks noGrp="1"/>
          </p:cNvSpPr>
          <p:nvPr>
            <p:ph type="sldNum" sz="quarter" idx="12"/>
          </p:nvPr>
        </p:nvSpPr>
        <p:spPr/>
        <p:txBody>
          <a:bodyPr/>
          <a:lstStyle/>
          <a:p>
            <a:fld id="{6D922362-0FEC-42EB-BC9C-011DDE423AED}" type="slidenum">
              <a:rPr lang="en-US" smtClean="0"/>
              <a:t>33</a:t>
            </a:fld>
            <a:endParaRPr lang="en-US"/>
          </a:p>
        </p:txBody>
      </p:sp>
    </p:spTree>
    <p:extLst>
      <p:ext uri="{BB962C8B-B14F-4D97-AF65-F5344CB8AC3E}">
        <p14:creationId xmlns:p14="http://schemas.microsoft.com/office/powerpoint/2010/main" val="39295035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CF4DF-67BF-0608-BC23-A0E9AD4ACF8B}"/>
              </a:ext>
            </a:extLst>
          </p:cNvPr>
          <p:cNvSpPr>
            <a:spLocks noGrp="1"/>
          </p:cNvSpPr>
          <p:nvPr>
            <p:ph type="title"/>
          </p:nvPr>
        </p:nvSpPr>
        <p:spPr>
          <a:xfrm>
            <a:off x="838200" y="365126"/>
            <a:ext cx="10515600" cy="446637"/>
          </a:xfrm>
        </p:spPr>
        <p:txBody>
          <a:bodyPr>
            <a:normAutofit fontScale="90000"/>
          </a:bodyPr>
          <a:lstStyle/>
          <a:p>
            <a:r>
              <a:rPr lang="en-US" sz="4000" dirty="0">
                <a:solidFill>
                  <a:srgbClr val="002060"/>
                </a:solidFill>
              </a:rPr>
              <a:t>Decimation of OCR: Dispatching OSERS and OCR</a:t>
            </a:r>
          </a:p>
        </p:txBody>
      </p:sp>
      <p:sp>
        <p:nvSpPr>
          <p:cNvPr id="3" name="Content Placeholder 2">
            <a:extLst>
              <a:ext uri="{FF2B5EF4-FFF2-40B4-BE49-F238E27FC236}">
                <a16:creationId xmlns:a16="http://schemas.microsoft.com/office/drawing/2014/main" id="{C8A038AB-8CCF-0B21-4BBC-2690186EFADE}"/>
              </a:ext>
            </a:extLst>
          </p:cNvPr>
          <p:cNvSpPr>
            <a:spLocks noGrp="1"/>
          </p:cNvSpPr>
          <p:nvPr>
            <p:ph idx="1"/>
          </p:nvPr>
        </p:nvSpPr>
        <p:spPr>
          <a:xfrm>
            <a:off x="838200" y="811764"/>
            <a:ext cx="10515600" cy="5365200"/>
          </a:xfrm>
        </p:spPr>
        <p:txBody>
          <a:bodyPr>
            <a:noAutofit/>
          </a:bodyPr>
          <a:lstStyle/>
          <a:p>
            <a:pPr marL="342900" marR="0" lvl="0" indent="-342900">
              <a:spcAft>
                <a:spcPts val="600"/>
              </a:spcAft>
              <a:buFont typeface="Arial" panose="020B0604020202020204" pitchFamily="34" charset="0"/>
              <a:buChar char="•"/>
            </a:pPr>
            <a:r>
              <a:rPr lang="en-US" dirty="0">
                <a:ea typeface="Arial" panose="020B0604020202020204" pitchFamily="34" charset="0"/>
              </a:rPr>
              <a:t>Agreements are now in place to move OSERS to HHS raising fears of a return to the medical model and moving OCR to DOJ</a:t>
            </a:r>
          </a:p>
          <a:p>
            <a:pPr marL="800100" marR="0" lvl="1" indent="-3429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Manifestly violates the ED Organization Act</a:t>
            </a:r>
          </a:p>
          <a:p>
            <a:pPr marL="800100" lvl="1" indent="-342900">
              <a:spcAft>
                <a:spcPts val="600"/>
              </a:spcAft>
            </a:pPr>
            <a:r>
              <a:rPr lang="en-US" sz="2800" dirty="0"/>
              <a:t>What stays in ED and what moves to DOJ is unclear – new legislative proposals as to OSERS and OCR do not resolve this question</a:t>
            </a:r>
          </a:p>
          <a:p>
            <a:pPr marL="800100" lvl="1" indent="-342900">
              <a:spcAft>
                <a:spcPts val="600"/>
              </a:spcAft>
            </a:pPr>
            <a:r>
              <a:rPr lang="en-US" sz="2800" dirty="0"/>
              <a:t>OCR is an administrative agency; DOJ is an enforcement agency</a:t>
            </a:r>
          </a:p>
          <a:p>
            <a:pPr marL="800100" lvl="1" indent="-342900">
              <a:spcAft>
                <a:spcPts val="600"/>
              </a:spcAft>
            </a:pPr>
            <a:r>
              <a:rPr lang="en-US" sz="2800" b="1" i="1" dirty="0"/>
              <a:t>Maybe</a:t>
            </a:r>
            <a:r>
              <a:rPr lang="en-US" sz="2800" dirty="0"/>
              <a:t> to get a tight grip by the AG on “hot topics” like transgender sports and disparate impact, with other OCR functions remaining at ED, for now?</a:t>
            </a:r>
          </a:p>
          <a:p>
            <a:pPr marL="800100" lvl="1" indent="-342900">
              <a:spcAft>
                <a:spcPts val="600"/>
              </a:spcAft>
            </a:pPr>
            <a:r>
              <a:rPr lang="en-US" sz="2800" dirty="0"/>
              <a:t>Isolates the human capital at OCR from other sources of education expertise  </a:t>
            </a:r>
            <a:r>
              <a:rPr lang="en-US" sz="2800" dirty="0">
                <a:hlinkClick r:id="rId2"/>
              </a:rPr>
              <a:t>https://www.ed-ocralum.org/our-work</a:t>
            </a:r>
            <a:endParaRPr lang="en-US" sz="2800" dirty="0"/>
          </a:p>
          <a:p>
            <a:pPr marL="800100" lvl="1" indent="-342900">
              <a:spcAft>
                <a:spcPts val="600"/>
              </a:spcAft>
            </a:pPr>
            <a:endParaRPr lang="en-US" sz="2800" dirty="0"/>
          </a:p>
        </p:txBody>
      </p:sp>
      <p:sp>
        <p:nvSpPr>
          <p:cNvPr id="4" name="Slide Number Placeholder 3">
            <a:extLst>
              <a:ext uri="{FF2B5EF4-FFF2-40B4-BE49-F238E27FC236}">
                <a16:creationId xmlns:a16="http://schemas.microsoft.com/office/drawing/2014/main" id="{5CA4ECCA-BA3D-E3C9-D854-EA7684F5F4DF}"/>
              </a:ext>
            </a:extLst>
          </p:cNvPr>
          <p:cNvSpPr>
            <a:spLocks noGrp="1"/>
          </p:cNvSpPr>
          <p:nvPr>
            <p:ph type="sldNum" sz="quarter" idx="12"/>
          </p:nvPr>
        </p:nvSpPr>
        <p:spPr/>
        <p:txBody>
          <a:bodyPr/>
          <a:lstStyle/>
          <a:p>
            <a:fld id="{6D922362-0FEC-42EB-BC9C-011DDE423AED}" type="slidenum">
              <a:rPr lang="en-US" smtClean="0"/>
              <a:t>34</a:t>
            </a:fld>
            <a:endParaRPr lang="en-US"/>
          </a:p>
        </p:txBody>
      </p:sp>
    </p:spTree>
    <p:extLst>
      <p:ext uri="{BB962C8B-B14F-4D97-AF65-F5344CB8AC3E}">
        <p14:creationId xmlns:p14="http://schemas.microsoft.com/office/powerpoint/2010/main" val="28644556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a:spLocks noGrp="1"/>
          </p:cNvSpPr>
          <p:nvPr>
            <p:ph type="title" idx="4294967295"/>
          </p:nvPr>
        </p:nvSpPr>
        <p:spPr>
          <a:xfrm>
            <a:off x="548640" y="207072"/>
            <a:ext cx="11064240" cy="59169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 </a:t>
            </a:r>
            <a:r>
              <a:rPr kumimoji="0" lang="en-US" sz="3200" b="0" i="0" u="none" strike="noStrike" kern="1200" cap="none" spc="0" normalizeH="0" baseline="0" noProof="0" dirty="0">
                <a:ln>
                  <a:noFill/>
                </a:ln>
                <a:solidFill>
                  <a:srgbClr val="002060"/>
                </a:solidFill>
                <a:effectLst/>
                <a:uLnTx/>
                <a:uFillTx/>
                <a:latin typeface="Calibri" pitchFamily="34" charset="0"/>
                <a:ea typeface="Calibri" pitchFamily="34" charset="-122"/>
                <a:cs typeface="Calibri" pitchFamily="34" charset="-120"/>
              </a:rPr>
              <a:t>A Perfect Tool for a Federally Controlled Dictatorship: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Calibri" pitchFamily="34" charset="0"/>
                <a:ea typeface="Calibri" pitchFamily="34" charset="-122"/>
                <a:cs typeface="Calibri" pitchFamily="34" charset="-120"/>
              </a:rPr>
              <a:t>OMB Docket#: 2026-0034 Proposed Federal Funding Rule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srgbClr val="002060"/>
              </a:solidFill>
              <a:effectLst/>
              <a:uLnTx/>
              <a:uFillTx/>
              <a:latin typeface="Calibri" pitchFamily="34" charset="0"/>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srgbClr val="002060"/>
              </a:solidFill>
              <a:effectLst/>
              <a:uLnTx/>
              <a:uFillTx/>
              <a:latin typeface="Calibri" pitchFamily="34" charset="0"/>
              <a:ea typeface="Calibri" pitchFamily="34" charset="-122"/>
              <a:cs typeface="Calibri" pitchFamily="34" charset="-120"/>
            </a:endParaRPr>
          </a:p>
        </p:txBody>
      </p:sp>
      <p:sp>
        <p:nvSpPr>
          <p:cNvPr id="4" name="Text 2"/>
          <p:cNvSpPr/>
          <p:nvPr/>
        </p:nvSpPr>
        <p:spPr>
          <a:xfrm>
            <a:off x="548640" y="1399592"/>
            <a:ext cx="11064240" cy="4955487"/>
          </a:xfrm>
          <a:prstGeom prst="rect">
            <a:avLst/>
          </a:prstGeom>
          <a:noFill/>
          <a:ln/>
        </p:spPr>
        <p:txBody>
          <a:bodyPr wrap="square" rtlCol="0" anchor="t"/>
          <a:lstStyle/>
          <a:p>
            <a:pPr marL="228600" marR="0" lvl="0" indent="-228600" algn="l" defTabSz="914400" rtl="0" eaLnBrk="1" fontAlgn="auto" latinLnBrk="0" hangingPunct="1">
              <a:lnSpc>
                <a:spcPct val="105000"/>
              </a:lnSpc>
              <a:spcBef>
                <a:spcPts val="0"/>
              </a:spcBef>
              <a:spcAft>
                <a:spcPts val="0"/>
              </a:spcAft>
              <a:buClrTx/>
              <a:buSzPct val="100000"/>
              <a:buFontTx/>
              <a:buChar char="•"/>
              <a:tabLst/>
              <a:defRPr/>
            </a:pPr>
            <a:r>
              <a:rPr kumimoji="0" lang="en-US" sz="3200" b="0"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The largest overhaul in years of the rules for every federal grant (2 C.F.R. Part 200)  --- </a:t>
            </a:r>
            <a:r>
              <a:rPr kumimoji="0" lang="en-US" sz="3200" b="1" i="1"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but comments might turn it back</a:t>
            </a:r>
            <a:endParaRPr kumimoji="0" lang="en-US" sz="32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105000"/>
              </a:lnSpc>
              <a:spcBef>
                <a:spcPts val="0"/>
              </a:spcBef>
              <a:spcAft>
                <a:spcPts val="0"/>
              </a:spcAft>
              <a:buClrTx/>
              <a:buSzPct val="100000"/>
              <a:buFontTx/>
              <a:buChar char="•"/>
              <a:tabLst/>
              <a:defRPr/>
            </a:pPr>
            <a:r>
              <a:rPr kumimoji="0" lang="en-US" sz="3200" b="0"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Gives senior political appointees broad new power to decide who gets funded.</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105000"/>
              </a:lnSpc>
              <a:spcBef>
                <a:spcPts val="0"/>
              </a:spcBef>
              <a:spcAft>
                <a:spcPts val="0"/>
              </a:spcAft>
              <a:buClrTx/>
              <a:buSzPct val="100000"/>
              <a:buFontTx/>
              <a:buChar char="•"/>
              <a:tabLst/>
              <a:defRPr/>
            </a:pPr>
            <a:r>
              <a:rPr kumimoji="0" lang="en-US" sz="3200" b="0"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Attaches ambiguous and vague conditions on “illegal DEIA,” “racial preferences,” and “anti-American values” — </a:t>
            </a:r>
            <a:r>
              <a:rPr kumimoji="0" lang="en-US" sz="3200" b="1" i="1"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none defined</a:t>
            </a:r>
            <a:endParaRPr kumimoji="0" lang="en-US" sz="3200" b="1" i="1"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105000"/>
              </a:lnSpc>
              <a:spcBef>
                <a:spcPts val="0"/>
              </a:spcBef>
              <a:spcAft>
                <a:spcPts val="0"/>
              </a:spcAft>
              <a:buClrTx/>
              <a:buSzPct val="100000"/>
              <a:buFontTx/>
              <a:buChar char="•"/>
              <a:tabLst/>
              <a:defRPr/>
            </a:pPr>
            <a:r>
              <a:rPr kumimoji="0" lang="en-US" sz="3200" b="0"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Lets Federal grantors cancel awards at any time, with no hearing and no appeal</a:t>
            </a:r>
          </a:p>
          <a:p>
            <a:pPr marL="0" marR="0" lvl="0" indent="0" algn="l" defTabSz="914400" rtl="0" eaLnBrk="1" fontAlgn="auto" latinLnBrk="0" hangingPunct="1">
              <a:lnSpc>
                <a:spcPct val="105000"/>
              </a:lnSpc>
              <a:spcBef>
                <a:spcPts val="0"/>
              </a:spcBef>
              <a:spcAft>
                <a:spcPts val="1400"/>
              </a:spcAft>
              <a:buClrTx/>
              <a:buSzPct val="100000"/>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126ED-1620-1FAE-3FC5-1558406615C9}"/>
              </a:ext>
            </a:extLst>
          </p:cNvPr>
          <p:cNvSpPr>
            <a:spLocks noGrp="1"/>
          </p:cNvSpPr>
          <p:nvPr>
            <p:ph type="title"/>
          </p:nvPr>
        </p:nvSpPr>
        <p:spPr>
          <a:xfrm>
            <a:off x="838200" y="365126"/>
            <a:ext cx="10515600" cy="773210"/>
          </a:xfrm>
        </p:spPr>
        <p:txBody>
          <a:bodyPr/>
          <a:lstStyle/>
          <a:p>
            <a:r>
              <a:rPr lang="en-US" dirty="0">
                <a:solidFill>
                  <a:srgbClr val="002060"/>
                </a:solidFill>
              </a:rPr>
              <a:t>Other Bad Stuff</a:t>
            </a:r>
          </a:p>
        </p:txBody>
      </p:sp>
      <p:sp>
        <p:nvSpPr>
          <p:cNvPr id="3" name="Content Placeholder 2">
            <a:extLst>
              <a:ext uri="{FF2B5EF4-FFF2-40B4-BE49-F238E27FC236}">
                <a16:creationId xmlns:a16="http://schemas.microsoft.com/office/drawing/2014/main" id="{468A9B72-9937-3680-434F-9ABAD5F24319}"/>
              </a:ext>
            </a:extLst>
          </p:cNvPr>
          <p:cNvSpPr>
            <a:spLocks noGrp="1"/>
          </p:cNvSpPr>
          <p:nvPr>
            <p:ph idx="1"/>
          </p:nvPr>
        </p:nvSpPr>
        <p:spPr>
          <a:xfrm>
            <a:off x="838200" y="1138335"/>
            <a:ext cx="10515600" cy="5038627"/>
          </a:xfrm>
        </p:spPr>
        <p:txBody>
          <a:bodyPr>
            <a:noAutofit/>
          </a:bodyPr>
          <a:lstStyle/>
          <a:p>
            <a:r>
              <a:rPr lang="en-US" sz="3200" dirty="0"/>
              <a:t>Delay in implementation of the DOJ Web Access and Phone App regulation – with complete revocation still possible</a:t>
            </a:r>
          </a:p>
          <a:p>
            <a:r>
              <a:rPr lang="en-US" sz="3200" dirty="0"/>
              <a:t>Comprehensive elimination of disparate impact liability across the Federal government for all protected groups</a:t>
            </a:r>
          </a:p>
          <a:p>
            <a:r>
              <a:rPr lang="en-US" sz="3200" dirty="0"/>
              <a:t>Proposed rescission of Section 504 Building-Accessibility Standards in a Department of Energy Rule</a:t>
            </a:r>
          </a:p>
          <a:p>
            <a:r>
              <a:rPr lang="en-US" sz="3200" dirty="0"/>
              <a:t>Comprehensive elimination of gender dysphoria as a group protected from disability discrimination</a:t>
            </a:r>
          </a:p>
          <a:p>
            <a:r>
              <a:rPr lang="en-US" sz="3200" dirty="0"/>
              <a:t>Making it harder to sue, harder to win, and less likely to get a cost-beneficial remedy in litigation</a:t>
            </a:r>
          </a:p>
        </p:txBody>
      </p:sp>
      <p:sp>
        <p:nvSpPr>
          <p:cNvPr id="4" name="Slide Number Placeholder 3">
            <a:extLst>
              <a:ext uri="{FF2B5EF4-FFF2-40B4-BE49-F238E27FC236}">
                <a16:creationId xmlns:a16="http://schemas.microsoft.com/office/drawing/2014/main" id="{DE1DF74C-E96C-EBC6-250A-F97C432D6B7C}"/>
              </a:ext>
            </a:extLst>
          </p:cNvPr>
          <p:cNvSpPr>
            <a:spLocks noGrp="1"/>
          </p:cNvSpPr>
          <p:nvPr>
            <p:ph type="sldNum" sz="quarter" idx="12"/>
          </p:nvPr>
        </p:nvSpPr>
        <p:spPr/>
        <p:txBody>
          <a:bodyPr/>
          <a:lstStyle/>
          <a:p>
            <a:fld id="{6D922362-0FEC-42EB-BC9C-011DDE423AED}" type="slidenum">
              <a:rPr lang="en-US" smtClean="0"/>
              <a:t>36</a:t>
            </a:fld>
            <a:endParaRPr lang="en-US"/>
          </a:p>
        </p:txBody>
      </p:sp>
    </p:spTree>
    <p:extLst>
      <p:ext uri="{BB962C8B-B14F-4D97-AF65-F5344CB8AC3E}">
        <p14:creationId xmlns:p14="http://schemas.microsoft.com/office/powerpoint/2010/main" val="35279802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3D1EF5-BCDF-8A84-87D6-B419C5EA1D09}"/>
              </a:ext>
            </a:extLst>
          </p:cNvPr>
          <p:cNvSpPr>
            <a:spLocks noGrp="1"/>
          </p:cNvSpPr>
          <p:nvPr>
            <p:ph type="ctrTitle"/>
          </p:nvPr>
        </p:nvSpPr>
        <p:spPr>
          <a:xfrm>
            <a:off x="821093" y="1122363"/>
            <a:ext cx="10627567" cy="2387600"/>
          </a:xfrm>
        </p:spPr>
        <p:txBody>
          <a:bodyPr/>
          <a:lstStyle/>
          <a:p>
            <a:r>
              <a:rPr lang="en-US" dirty="0">
                <a:solidFill>
                  <a:srgbClr val="002060"/>
                </a:solidFill>
              </a:rPr>
              <a:t>We Have Spoken of Community Earlier This Morning</a:t>
            </a:r>
          </a:p>
        </p:txBody>
      </p:sp>
      <p:sp>
        <p:nvSpPr>
          <p:cNvPr id="5" name="Subtitle 4">
            <a:extLst>
              <a:ext uri="{FF2B5EF4-FFF2-40B4-BE49-F238E27FC236}">
                <a16:creationId xmlns:a16="http://schemas.microsoft.com/office/drawing/2014/main" id="{0B1669EB-CA23-D5B3-C410-17DAA249AD0D}"/>
              </a:ext>
            </a:extLst>
          </p:cNvPr>
          <p:cNvSpPr>
            <a:spLocks noGrp="1"/>
          </p:cNvSpPr>
          <p:nvPr>
            <p:ph type="subTitle" idx="1"/>
          </p:nvPr>
        </p:nvSpPr>
        <p:spPr/>
        <p:txBody>
          <a:bodyPr/>
          <a:lstStyle/>
          <a:p>
            <a:endParaRPr lang="en-US" dirty="0"/>
          </a:p>
          <a:p>
            <a:r>
              <a:rPr lang="en-US" sz="3200" dirty="0" err="1"/>
              <a:t>DoJ</a:t>
            </a:r>
            <a:r>
              <a:rPr lang="en-US" sz="3200" dirty="0"/>
              <a:t> Understands Its importance, as well</a:t>
            </a:r>
          </a:p>
          <a:p>
            <a:r>
              <a:rPr lang="en-US" sz="3200" dirty="0"/>
              <a:t>The misconstruction of </a:t>
            </a:r>
            <a:r>
              <a:rPr lang="en-US" sz="3200" b="1" i="1" dirty="0"/>
              <a:t>Olmstead v. LC </a:t>
            </a:r>
            <a:r>
              <a:rPr lang="en-US" sz="3200" dirty="0"/>
              <a:t>by the </a:t>
            </a:r>
            <a:r>
              <a:rPr lang="en-US" sz="3200" dirty="0" err="1"/>
              <a:t>DoJ</a:t>
            </a:r>
            <a:r>
              <a:rPr lang="en-US" sz="3200" dirty="0"/>
              <a:t> OLC</a:t>
            </a:r>
            <a:endParaRPr lang="en-US" sz="3200" b="1" i="1" dirty="0"/>
          </a:p>
        </p:txBody>
      </p:sp>
    </p:spTree>
    <p:extLst>
      <p:ext uri="{BB962C8B-B14F-4D97-AF65-F5344CB8AC3E}">
        <p14:creationId xmlns:p14="http://schemas.microsoft.com/office/powerpoint/2010/main" val="3556989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80157-1587-B99E-300A-93E9D5AC13AA}"/>
              </a:ext>
            </a:extLst>
          </p:cNvPr>
          <p:cNvSpPr>
            <a:spLocks noGrp="1"/>
          </p:cNvSpPr>
          <p:nvPr>
            <p:ph type="title"/>
          </p:nvPr>
        </p:nvSpPr>
        <p:spPr/>
        <p:txBody>
          <a:bodyPr/>
          <a:lstStyle/>
          <a:p>
            <a:r>
              <a:rPr kumimoji="0" lang="en-US" sz="4000" b="0" i="0" u="none" strike="noStrike" kern="1200" cap="none" spc="0" normalizeH="0" baseline="0" noProof="0" dirty="0">
                <a:ln>
                  <a:noFill/>
                </a:ln>
                <a:solidFill>
                  <a:srgbClr val="002060"/>
                </a:solidFill>
                <a:effectLst/>
                <a:uLnTx/>
                <a:uFillTx/>
                <a:latin typeface="Calibri Light" panose="020F0302020204030204"/>
                <a:ea typeface="+mj-ea"/>
                <a:cs typeface="+mj-cs"/>
              </a:rPr>
              <a:t>The Worst Symbol: Turning the Dissent in </a:t>
            </a:r>
            <a:r>
              <a:rPr kumimoji="0" lang="en-US" sz="4000" b="1" i="1" u="none" strike="noStrike" kern="1200" cap="none" spc="0" normalizeH="0" baseline="0" noProof="0" dirty="0">
                <a:ln>
                  <a:noFill/>
                </a:ln>
                <a:solidFill>
                  <a:srgbClr val="002060"/>
                </a:solidFill>
                <a:effectLst/>
                <a:uLnTx/>
                <a:uFillTx/>
                <a:latin typeface="Calibri Light" panose="020F0302020204030204"/>
                <a:ea typeface="+mj-ea"/>
                <a:cs typeface="+mj-cs"/>
              </a:rPr>
              <a:t>Olmstead v. LC </a:t>
            </a:r>
            <a:r>
              <a:rPr kumimoji="0" lang="en-US" sz="4000" b="0" i="0" u="none" strike="noStrike" kern="1200" cap="none" spc="0" normalizeH="0" baseline="0" noProof="0" dirty="0">
                <a:ln>
                  <a:noFill/>
                </a:ln>
                <a:solidFill>
                  <a:srgbClr val="002060"/>
                </a:solidFill>
                <a:effectLst/>
                <a:uLnTx/>
                <a:uFillTx/>
                <a:latin typeface="Calibri Light" panose="020F0302020204030204"/>
                <a:ea typeface="+mj-ea"/>
                <a:cs typeface="+mj-cs"/>
              </a:rPr>
              <a:t>into the Majority Opinion</a:t>
            </a:r>
            <a:endParaRPr lang="en-US" dirty="0"/>
          </a:p>
        </p:txBody>
      </p:sp>
      <p:sp>
        <p:nvSpPr>
          <p:cNvPr id="3" name="Content Placeholder 2">
            <a:extLst>
              <a:ext uri="{FF2B5EF4-FFF2-40B4-BE49-F238E27FC236}">
                <a16:creationId xmlns:a16="http://schemas.microsoft.com/office/drawing/2014/main" id="{62A95400-2D58-5E03-D165-74F89EBFC0D0}"/>
              </a:ext>
            </a:extLst>
          </p:cNvPr>
          <p:cNvSpPr>
            <a:spLocks noGrp="1"/>
          </p:cNvSpPr>
          <p:nvPr>
            <p:ph idx="1"/>
          </p:nvPr>
        </p:nvSpPr>
        <p:spPr/>
        <p:txBody>
          <a:bodyPr>
            <a:noAutofit/>
          </a:bodyPr>
          <a:lstStyle/>
          <a:p>
            <a:r>
              <a:rPr lang="en-US" sz="3200" b="1" i="1" dirty="0"/>
              <a:t>Olmstead v. LC, </a:t>
            </a:r>
            <a:r>
              <a:rPr lang="en-US" sz="3200" b="1" dirty="0">
                <a:hlinkClick r:id="rId2"/>
              </a:rPr>
              <a:t>527 U.S. 581 (1999)  </a:t>
            </a:r>
          </a:p>
          <a:p>
            <a:r>
              <a:rPr lang="en-US" sz="3200" b="1" i="1" dirty="0"/>
              <a:t>State of Texas v. Kennedy</a:t>
            </a:r>
            <a:r>
              <a:rPr lang="en-US" sz="3200" i="1" dirty="0"/>
              <a:t> </a:t>
            </a:r>
            <a:r>
              <a:rPr lang="en-US" sz="3200" dirty="0"/>
              <a:t>(formerly </a:t>
            </a:r>
            <a:r>
              <a:rPr lang="en-US" sz="3200" b="1" i="1" dirty="0"/>
              <a:t>Texas v. Becerra</a:t>
            </a:r>
            <a:r>
              <a:rPr lang="en-US" sz="3200" dirty="0"/>
              <a:t>), No. 5:24-cv-00225 (N.D. Tex., filed Sept. 26, 2024)</a:t>
            </a:r>
          </a:p>
          <a:p>
            <a:pPr lvl="1"/>
            <a:r>
              <a:rPr lang="en-US" sz="3200" dirty="0"/>
              <a:t>14 Republican AGs filed suit alleging that Section 504 and the </a:t>
            </a:r>
            <a:r>
              <a:rPr lang="en-US" sz="3200" b="1" i="1" dirty="0"/>
              <a:t>Olmstead </a:t>
            </a:r>
            <a:r>
              <a:rPr lang="en-US" sz="3200" dirty="0"/>
              <a:t>mandate were unconstitutional</a:t>
            </a:r>
          </a:p>
          <a:p>
            <a:pPr lvl="1"/>
            <a:r>
              <a:rPr lang="en-US" sz="3200" dirty="0"/>
              <a:t>Thanks to people power, it is now 7 states and the claim has been narrowed to the challenge to </a:t>
            </a:r>
            <a:r>
              <a:rPr lang="en-US" sz="3200" b="1" i="1" dirty="0"/>
              <a:t>Olmstead  -- </a:t>
            </a:r>
            <a:r>
              <a:rPr lang="en-US" sz="3200" dirty="0"/>
              <a:t>Alaska, Florida, Louisiana, Missouri, Montana, South Dakota, and Texas</a:t>
            </a:r>
            <a:r>
              <a:rPr lang="en-US" sz="3200" b="1" i="1" dirty="0"/>
              <a:t> </a:t>
            </a:r>
          </a:p>
          <a:p>
            <a:pPr lvl="1"/>
            <a:r>
              <a:rPr lang="en-US" sz="3200" dirty="0"/>
              <a:t>This matter is at the briefing stage</a:t>
            </a:r>
          </a:p>
        </p:txBody>
      </p:sp>
      <p:sp>
        <p:nvSpPr>
          <p:cNvPr id="4" name="Slide Number Placeholder 3">
            <a:extLst>
              <a:ext uri="{FF2B5EF4-FFF2-40B4-BE49-F238E27FC236}">
                <a16:creationId xmlns:a16="http://schemas.microsoft.com/office/drawing/2014/main" id="{C3330559-B8B3-3F29-249E-98575B406410}"/>
              </a:ext>
            </a:extLst>
          </p:cNvPr>
          <p:cNvSpPr>
            <a:spLocks noGrp="1"/>
          </p:cNvSpPr>
          <p:nvPr>
            <p:ph type="sldNum" sz="quarter" idx="12"/>
          </p:nvPr>
        </p:nvSpPr>
        <p:spPr/>
        <p:txBody>
          <a:bodyPr/>
          <a:lstStyle/>
          <a:p>
            <a:fld id="{6D922362-0FEC-42EB-BC9C-011DDE423AED}" type="slidenum">
              <a:rPr lang="en-US" smtClean="0"/>
              <a:t>38</a:t>
            </a:fld>
            <a:endParaRPr lang="en-US"/>
          </a:p>
        </p:txBody>
      </p:sp>
    </p:spTree>
    <p:extLst>
      <p:ext uri="{BB962C8B-B14F-4D97-AF65-F5344CB8AC3E}">
        <p14:creationId xmlns:p14="http://schemas.microsoft.com/office/powerpoint/2010/main" val="4011032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2310B0-896E-3E2B-911F-851D34183D34}"/>
              </a:ext>
            </a:extLst>
          </p:cNvPr>
          <p:cNvSpPr>
            <a:spLocks noGrp="1"/>
          </p:cNvSpPr>
          <p:nvPr>
            <p:ph type="ctrTitle"/>
          </p:nvPr>
        </p:nvSpPr>
        <p:spPr>
          <a:xfrm>
            <a:off x="858416" y="1122363"/>
            <a:ext cx="10487608" cy="2387600"/>
          </a:xfrm>
        </p:spPr>
        <p:txBody>
          <a:bodyPr>
            <a:normAutofit fontScale="90000"/>
          </a:bodyPr>
          <a:lstStyle/>
          <a:p>
            <a:r>
              <a:rPr lang="en-US" dirty="0">
                <a:solidFill>
                  <a:srgbClr val="002060"/>
                </a:solidFill>
              </a:rPr>
              <a:t>Our Most Sacred Democratic Tool:</a:t>
            </a:r>
            <a:br>
              <a:rPr lang="en-US" dirty="0">
                <a:solidFill>
                  <a:srgbClr val="002060"/>
                </a:solidFill>
              </a:rPr>
            </a:br>
            <a:r>
              <a:rPr lang="en-US" dirty="0">
                <a:solidFill>
                  <a:srgbClr val="002060"/>
                </a:solidFill>
              </a:rPr>
              <a:t>The Vote</a:t>
            </a:r>
          </a:p>
        </p:txBody>
      </p:sp>
      <p:sp>
        <p:nvSpPr>
          <p:cNvPr id="5" name="Subtitle 4">
            <a:extLst>
              <a:ext uri="{FF2B5EF4-FFF2-40B4-BE49-F238E27FC236}">
                <a16:creationId xmlns:a16="http://schemas.microsoft.com/office/drawing/2014/main" id="{F3521DC2-72D6-9BA1-AF1D-4D237F5202B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91171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34EAD9-0D3B-EF77-460B-DC029B5C24B6}"/>
              </a:ext>
            </a:extLst>
          </p:cNvPr>
          <p:cNvSpPr>
            <a:spLocks noGrp="1"/>
          </p:cNvSpPr>
          <p:nvPr>
            <p:ph type="ctrTitle"/>
          </p:nvPr>
        </p:nvSpPr>
        <p:spPr>
          <a:xfrm>
            <a:off x="1524000" y="1122363"/>
            <a:ext cx="9144000" cy="1387373"/>
          </a:xfrm>
        </p:spPr>
        <p:txBody>
          <a:bodyPr>
            <a:normAutofit/>
          </a:bodyPr>
          <a:lstStyle/>
          <a:p>
            <a:r>
              <a:rPr lang="en-US" dirty="0">
                <a:solidFill>
                  <a:srgbClr val="002060"/>
                </a:solidFill>
              </a:rPr>
              <a:t>My 40-Minute Floor Routine                                   </a:t>
            </a:r>
            <a:endParaRPr lang="en-US" sz="3600" dirty="0">
              <a:solidFill>
                <a:srgbClr val="002060"/>
              </a:solidFill>
            </a:endParaRPr>
          </a:p>
        </p:txBody>
      </p:sp>
      <p:sp>
        <p:nvSpPr>
          <p:cNvPr id="5" name="Subtitle 4">
            <a:extLst>
              <a:ext uri="{FF2B5EF4-FFF2-40B4-BE49-F238E27FC236}">
                <a16:creationId xmlns:a16="http://schemas.microsoft.com/office/drawing/2014/main" id="{92797D86-7881-23E6-5945-C46BD6511C58}"/>
              </a:ext>
            </a:extLst>
          </p:cNvPr>
          <p:cNvSpPr>
            <a:spLocks noGrp="1"/>
          </p:cNvSpPr>
          <p:nvPr>
            <p:ph type="subTitle" idx="1"/>
          </p:nvPr>
        </p:nvSpPr>
        <p:spPr>
          <a:xfrm>
            <a:off x="1524000" y="2772384"/>
            <a:ext cx="9144000" cy="1663430"/>
          </a:xfrm>
        </p:spPr>
        <p:txBody>
          <a:bodyPr>
            <a:normAutofit/>
          </a:bodyPr>
          <a:lstStyle/>
          <a:p>
            <a:r>
              <a:rPr lang="en-US" sz="3200" dirty="0"/>
              <a:t>I am grateful for the trust placed in me</a:t>
            </a:r>
          </a:p>
          <a:p>
            <a:r>
              <a:rPr lang="en-US" sz="3200" dirty="0"/>
              <a:t> by Katy, Stephan, Elisa and all of you</a:t>
            </a:r>
          </a:p>
          <a:p>
            <a:r>
              <a:rPr lang="en-US" sz="3200" dirty="0"/>
              <a:t>And, to be clear, today, I speak only for myself</a:t>
            </a:r>
          </a:p>
        </p:txBody>
      </p:sp>
      <p:pic>
        <p:nvPicPr>
          <p:cNvPr id="3" name="Picture 2" descr="A girl leaps into the air with arms above her and legs outstretched in a near split position.">
            <a:extLst>
              <a:ext uri="{FF2B5EF4-FFF2-40B4-BE49-F238E27FC236}">
                <a16:creationId xmlns:a16="http://schemas.microsoft.com/office/drawing/2014/main" id="{62675A7D-B43F-80A5-2066-E589FF8B21A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305472" y="4601185"/>
            <a:ext cx="2120408" cy="2062261"/>
          </a:xfrm>
          <a:prstGeom prst="rect">
            <a:avLst/>
          </a:prstGeom>
        </p:spPr>
      </p:pic>
      <p:sp>
        <p:nvSpPr>
          <p:cNvPr id="7" name="TextBox 6">
            <a:extLst>
              <a:ext uri="{FF2B5EF4-FFF2-40B4-BE49-F238E27FC236}">
                <a16:creationId xmlns:a16="http://schemas.microsoft.com/office/drawing/2014/main" id="{2C253639-4C9F-3F9B-5D63-F48F12680BEA}"/>
              </a:ext>
            </a:extLst>
          </p:cNvPr>
          <p:cNvSpPr txBox="1"/>
          <p:nvPr/>
        </p:nvSpPr>
        <p:spPr>
          <a:xfrm>
            <a:off x="9630383" y="4601185"/>
            <a:ext cx="1955260" cy="1754326"/>
          </a:xfrm>
          <a:prstGeom prst="rect">
            <a:avLst/>
          </a:prstGeom>
          <a:noFill/>
        </p:spPr>
        <p:txBody>
          <a:bodyPr wrap="square" rtlCol="0">
            <a:spAutoFit/>
          </a:bodyPr>
          <a:lstStyle/>
          <a:p>
            <a:r>
              <a:rPr lang="en-US" dirty="0"/>
              <a:t>Sokha Grossman, leaping  15-year-old girl in blue and white tights, doing a gymnastics floor routine</a:t>
            </a:r>
          </a:p>
        </p:txBody>
      </p:sp>
    </p:spTree>
    <p:extLst>
      <p:ext uri="{BB962C8B-B14F-4D97-AF65-F5344CB8AC3E}">
        <p14:creationId xmlns:p14="http://schemas.microsoft.com/office/powerpoint/2010/main" val="4774817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F31341-0CDD-3AB1-E39B-834340C60010}"/>
              </a:ext>
            </a:extLst>
          </p:cNvPr>
          <p:cNvSpPr>
            <a:spLocks noGrp="1"/>
          </p:cNvSpPr>
          <p:nvPr>
            <p:ph type="title" idx="4294967295"/>
          </p:nvPr>
        </p:nvSpPr>
        <p:spPr>
          <a:xfrm>
            <a:off x="620485" y="-1189038"/>
            <a:ext cx="10515600" cy="1325563"/>
          </a:xfrm>
        </p:spPr>
        <p:txBody>
          <a:bodyPr/>
          <a:lstStyle/>
          <a:p>
            <a:r>
              <a:rPr lang="en-US" dirty="0"/>
              <a:t>Preparing to Cross the Edmund Pettus Bridge</a:t>
            </a:r>
          </a:p>
        </p:txBody>
      </p:sp>
      <p:pic>
        <p:nvPicPr>
          <p:cNvPr id="4" name="Picture 3" descr="A black-and-white photograph shows Martin Luther King Jr. marching arm in arm with other civil rights leaders at the front of a large crowd. King stands in the center wearing a dark suit and tie, his mouth open as if speaking or singing. To his left, a younger Black man wears denim overalls beneath an open jacket. To King's right, a light-skinned man wearing dark sunglasses and a suit links arms with him while carrying a folded coat. Behind them, marchers fill the street, and both an American flag and a United Nations flag are held above the crowd. The marchers appear focused and determined as they walk together.">
            <a:extLst>
              <a:ext uri="{FF2B5EF4-FFF2-40B4-BE49-F238E27FC236}">
                <a16:creationId xmlns:a16="http://schemas.microsoft.com/office/drawing/2014/main" id="{32C8595D-8E0D-8749-5058-5425DCE99BAA}"/>
              </a:ext>
            </a:extLst>
          </p:cNvPr>
          <p:cNvPicPr>
            <a:picLocks noChangeAspect="1"/>
          </p:cNvPicPr>
          <p:nvPr/>
        </p:nvPicPr>
        <p:blipFill>
          <a:blip r:embed="rId3"/>
          <a:stretch>
            <a:fillRect/>
          </a:stretch>
        </p:blipFill>
        <p:spPr>
          <a:xfrm>
            <a:off x="1078248" y="401618"/>
            <a:ext cx="8289687" cy="4963484"/>
          </a:xfrm>
          <a:prstGeom prst="rect">
            <a:avLst/>
          </a:prstGeom>
        </p:spPr>
      </p:pic>
      <p:sp>
        <p:nvSpPr>
          <p:cNvPr id="6" name="TextBox 5">
            <a:extLst>
              <a:ext uri="{FF2B5EF4-FFF2-40B4-BE49-F238E27FC236}">
                <a16:creationId xmlns:a16="http://schemas.microsoft.com/office/drawing/2014/main" id="{972FCD42-72FB-9972-DBDE-24C33C8C6BB2}"/>
              </a:ext>
            </a:extLst>
          </p:cNvPr>
          <p:cNvSpPr txBox="1"/>
          <p:nvPr/>
        </p:nvSpPr>
        <p:spPr>
          <a:xfrm>
            <a:off x="9475236" y="401618"/>
            <a:ext cx="2272005" cy="5262979"/>
          </a:xfrm>
          <a:prstGeom prst="rect">
            <a:avLst/>
          </a:prstGeom>
          <a:noFill/>
        </p:spPr>
        <p:txBody>
          <a:bodyPr wrap="square" rtlCol="0">
            <a:spAutoFit/>
          </a:bodyPr>
          <a:lstStyle/>
          <a:p>
            <a:r>
              <a:rPr lang="en-US" sz="2400" dirty="0"/>
              <a:t>Preparing to cross the Edmund Pettus Bridge on “bloody Sunday,” March 7, 1965, before the marchers were heavily attacked by Alabama State Troopers and alleged clan members</a:t>
            </a:r>
          </a:p>
        </p:txBody>
      </p:sp>
      <p:sp>
        <p:nvSpPr>
          <p:cNvPr id="5" name="TextBox 4">
            <a:extLst>
              <a:ext uri="{FF2B5EF4-FFF2-40B4-BE49-F238E27FC236}">
                <a16:creationId xmlns:a16="http://schemas.microsoft.com/office/drawing/2014/main" id="{21A8E2FA-A024-552B-FAEE-B9B3C9159859}"/>
              </a:ext>
            </a:extLst>
          </p:cNvPr>
          <p:cNvSpPr txBox="1"/>
          <p:nvPr/>
        </p:nvSpPr>
        <p:spPr>
          <a:xfrm>
            <a:off x="970945" y="5449077"/>
            <a:ext cx="8504291" cy="1077218"/>
          </a:xfrm>
          <a:prstGeom prst="rect">
            <a:avLst/>
          </a:prstGeom>
          <a:noFill/>
        </p:spPr>
        <p:txBody>
          <a:bodyPr wrap="square" rtlCol="0">
            <a:spAutoFit/>
          </a:bodyPr>
          <a:lstStyle/>
          <a:p>
            <a:r>
              <a:rPr lang="en-US" sz="1600" dirty="0"/>
              <a:t>Four Black males with arms linked, in suitcoats and ties, Rev. Ralph Abernathy, James Forman, Dr. Martin Luther King Jr. and Rev. Jess Douglas leading the voting rights march from Selma Alabama to the Montgomery County Courthouse, the site for voter registration in Douglas County.   Photo by Spider Martin/posted by the Briscoe Center for American History</a:t>
            </a:r>
          </a:p>
        </p:txBody>
      </p:sp>
      <p:sp>
        <p:nvSpPr>
          <p:cNvPr id="2" name="Slide Number Placeholder 1">
            <a:extLst>
              <a:ext uri="{FF2B5EF4-FFF2-40B4-BE49-F238E27FC236}">
                <a16:creationId xmlns:a16="http://schemas.microsoft.com/office/drawing/2014/main" id="{96DB2DA7-56C1-DCCB-599C-A07106CE9998}"/>
              </a:ext>
            </a:extLst>
          </p:cNvPr>
          <p:cNvSpPr>
            <a:spLocks noGrp="1"/>
          </p:cNvSpPr>
          <p:nvPr>
            <p:ph type="sldNum" sz="quarter" idx="12"/>
          </p:nvPr>
        </p:nvSpPr>
        <p:spPr/>
        <p:txBody>
          <a:bodyPr/>
          <a:lstStyle/>
          <a:p>
            <a:fld id="{6D922362-0FEC-42EB-BC9C-011DDE423AED}" type="slidenum">
              <a:rPr lang="en-US" smtClean="0"/>
              <a:t>40</a:t>
            </a:fld>
            <a:endParaRPr lang="en-US"/>
          </a:p>
        </p:txBody>
      </p:sp>
    </p:spTree>
    <p:extLst>
      <p:ext uri="{BB962C8B-B14F-4D97-AF65-F5344CB8AC3E}">
        <p14:creationId xmlns:p14="http://schemas.microsoft.com/office/powerpoint/2010/main" val="33495074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1B537-5B4B-CD77-A3E2-0741C89CDF3E}"/>
              </a:ext>
            </a:extLst>
          </p:cNvPr>
          <p:cNvSpPr>
            <a:spLocks noGrp="1"/>
          </p:cNvSpPr>
          <p:nvPr>
            <p:ph type="title"/>
          </p:nvPr>
        </p:nvSpPr>
        <p:spPr/>
        <p:txBody>
          <a:bodyPr/>
          <a:lstStyle/>
          <a:p>
            <a:r>
              <a:rPr kumimoji="0" lang="en-US" sz="4000" b="0" i="0" u="none" strike="noStrike" kern="1200" cap="none" spc="0" normalizeH="0" baseline="0" noProof="0" dirty="0">
                <a:ln>
                  <a:noFill/>
                </a:ln>
                <a:solidFill>
                  <a:srgbClr val="002060"/>
                </a:solidFill>
                <a:effectLst/>
                <a:uLnTx/>
                <a:uFillTx/>
                <a:latin typeface="Calibri Light" panose="020F0302020204030204"/>
                <a:ea typeface="+mj-ea"/>
                <a:cs typeface="+mj-cs"/>
              </a:rPr>
              <a:t>A Return to </a:t>
            </a:r>
            <a:r>
              <a:rPr kumimoji="0" lang="en-US" sz="4000" b="1" i="1" u="none" strike="noStrike" kern="1200" cap="none" spc="0" normalizeH="0" baseline="0" noProof="0" dirty="0">
                <a:ln>
                  <a:noFill/>
                </a:ln>
                <a:solidFill>
                  <a:srgbClr val="002060"/>
                </a:solidFill>
                <a:effectLst/>
                <a:uLnTx/>
                <a:uFillTx/>
                <a:latin typeface="Calibri Light" panose="020F0302020204030204"/>
                <a:ea typeface="+mj-ea"/>
                <a:cs typeface="+mj-cs"/>
              </a:rPr>
              <a:t>Jim Crow</a:t>
            </a:r>
            <a:r>
              <a:rPr kumimoji="0" lang="en-US" sz="4000" b="0" i="0" u="none" strike="noStrike" kern="1200" cap="none" spc="0" normalizeH="0" baseline="0" noProof="0" dirty="0">
                <a:ln>
                  <a:noFill/>
                </a:ln>
                <a:solidFill>
                  <a:srgbClr val="002060"/>
                </a:solidFill>
                <a:effectLst/>
                <a:uLnTx/>
                <a:uFillTx/>
                <a:latin typeface="Calibri Light" panose="020F0302020204030204"/>
                <a:ea typeface="+mj-ea"/>
                <a:cs typeface="+mj-cs"/>
              </a:rPr>
              <a:t>: “Hollowing Out” of the Voting Rights Act of 1965</a:t>
            </a:r>
            <a:endParaRPr lang="en-US" dirty="0"/>
          </a:p>
        </p:txBody>
      </p:sp>
      <p:sp>
        <p:nvSpPr>
          <p:cNvPr id="3" name="Content Placeholder 2">
            <a:extLst>
              <a:ext uri="{FF2B5EF4-FFF2-40B4-BE49-F238E27FC236}">
                <a16:creationId xmlns:a16="http://schemas.microsoft.com/office/drawing/2014/main" id="{975C39DB-B0E5-4B31-FD71-445F99A9D7C1}"/>
              </a:ext>
            </a:extLst>
          </p:cNvPr>
          <p:cNvSpPr>
            <a:spLocks noGrp="1"/>
          </p:cNvSpPr>
          <p:nvPr>
            <p:ph idx="1"/>
          </p:nvPr>
        </p:nvSpPr>
        <p:spPr>
          <a:xfrm>
            <a:off x="838200" y="1816294"/>
            <a:ext cx="10515600" cy="4351338"/>
          </a:xfrm>
        </p:spPr>
        <p:txBody>
          <a:bodyPr>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As the result of four Supreme Court decisions, most recently, </a:t>
            </a:r>
            <a:r>
              <a:rPr kumimoji="0" lang="en-US"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Louisiana v. Callais,</a:t>
            </a:r>
            <a:r>
              <a:rPr kumimoji="0" lang="en-US"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r>
              <a:rPr kumimoji="0" lang="en-US"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608 U.S. ___ (2026), the Voting Rights Act, a formerly affirmative tool, has become very hard to use, particularly with regard to challenging gerrymandering that has an adverse impact on the basis of race but can be justified, instead, on partisan grounds </a:t>
            </a:r>
          </a:p>
          <a:p>
            <a:pPr lvl="1">
              <a:spcBef>
                <a:spcPts val="1000"/>
              </a:spcBef>
              <a:defRPr/>
            </a:pPr>
            <a:r>
              <a:rPr kumimoji="0" lang="en-US"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See also </a:t>
            </a:r>
            <a:r>
              <a:rPr kumimoji="0" lang="en-US"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Shelby County v. Holder</a:t>
            </a:r>
            <a:r>
              <a:rPr kumimoji="0" lang="en-US"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570 U.S. 529 (2013) [ended preclearance requirements]; </a:t>
            </a:r>
            <a:r>
              <a:rPr kumimoji="0" lang="en-US"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Rucho v. Common Cause</a:t>
            </a:r>
            <a:r>
              <a:rPr kumimoji="0" lang="en-US"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588 U.S. 684 (2019) [partisan gerrymandering claims present nonjusticiable political questions beyond the reach of federal courts]; </a:t>
            </a:r>
            <a:r>
              <a:rPr kumimoji="0" lang="en-US"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Brnovich v. Democratic National Committee</a:t>
            </a:r>
            <a:r>
              <a:rPr kumimoji="0" lang="en-US"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594 U.S. 647 (2021) [made it substantially harder to win a results-based challenge to a restrictive voting rule]</a:t>
            </a:r>
            <a:endParaRPr lang="en-US" dirty="0"/>
          </a:p>
        </p:txBody>
      </p:sp>
      <p:sp>
        <p:nvSpPr>
          <p:cNvPr id="4" name="Slide Number Placeholder 3">
            <a:extLst>
              <a:ext uri="{FF2B5EF4-FFF2-40B4-BE49-F238E27FC236}">
                <a16:creationId xmlns:a16="http://schemas.microsoft.com/office/drawing/2014/main" id="{C1405747-94A9-B746-472C-FE1C13C0298B}"/>
              </a:ext>
            </a:extLst>
          </p:cNvPr>
          <p:cNvSpPr>
            <a:spLocks noGrp="1"/>
          </p:cNvSpPr>
          <p:nvPr>
            <p:ph type="sldNum" sz="quarter" idx="12"/>
          </p:nvPr>
        </p:nvSpPr>
        <p:spPr/>
        <p:txBody>
          <a:bodyPr/>
          <a:lstStyle/>
          <a:p>
            <a:fld id="{6D922362-0FEC-42EB-BC9C-011DDE423AED}" type="slidenum">
              <a:rPr lang="en-US" smtClean="0"/>
              <a:t>41</a:t>
            </a:fld>
            <a:endParaRPr lang="en-US"/>
          </a:p>
        </p:txBody>
      </p:sp>
    </p:spTree>
    <p:extLst>
      <p:ext uri="{BB962C8B-B14F-4D97-AF65-F5344CB8AC3E}">
        <p14:creationId xmlns:p14="http://schemas.microsoft.com/office/powerpoint/2010/main" val="23477893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109086-E0CF-C353-D972-806D4DFE0DDA}"/>
              </a:ext>
            </a:extLst>
          </p:cNvPr>
          <p:cNvSpPr>
            <a:spLocks noGrp="1"/>
          </p:cNvSpPr>
          <p:nvPr>
            <p:ph type="ctrTitle"/>
          </p:nvPr>
        </p:nvSpPr>
        <p:spPr/>
        <p:txBody>
          <a:bodyPr>
            <a:normAutofit fontScale="90000"/>
          </a:bodyPr>
          <a:lstStyle/>
          <a:p>
            <a:r>
              <a:rPr lang="en-US" dirty="0">
                <a:solidFill>
                  <a:srgbClr val="002060"/>
                </a:solidFill>
              </a:rPr>
              <a:t>As Democrats, Republicans, and Independents,</a:t>
            </a:r>
            <a:br>
              <a:rPr lang="en-US" dirty="0">
                <a:solidFill>
                  <a:srgbClr val="002060"/>
                </a:solidFill>
              </a:rPr>
            </a:br>
            <a:r>
              <a:rPr lang="en-US" dirty="0">
                <a:solidFill>
                  <a:srgbClr val="002060"/>
                </a:solidFill>
              </a:rPr>
              <a:t>What Can We Do, Now?</a:t>
            </a:r>
          </a:p>
        </p:txBody>
      </p:sp>
      <p:sp>
        <p:nvSpPr>
          <p:cNvPr id="5" name="Subtitle 4">
            <a:extLst>
              <a:ext uri="{FF2B5EF4-FFF2-40B4-BE49-F238E27FC236}">
                <a16:creationId xmlns:a16="http://schemas.microsoft.com/office/drawing/2014/main" id="{726D6865-E2EA-C486-2F9F-7D89A808E46D}"/>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2592354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9D349-11A6-F57B-6630-8C3DC1574693}"/>
              </a:ext>
            </a:extLst>
          </p:cNvPr>
          <p:cNvSpPr>
            <a:spLocks noGrp="1"/>
          </p:cNvSpPr>
          <p:nvPr>
            <p:ph type="title"/>
          </p:nvPr>
        </p:nvSpPr>
        <p:spPr/>
        <p:txBody>
          <a:bodyPr>
            <a:normAutofit fontScale="90000"/>
          </a:bodyPr>
          <a:lstStyle/>
          <a:p>
            <a:r>
              <a:rPr lang="en-US" dirty="0">
                <a:solidFill>
                  <a:srgbClr val="002060"/>
                </a:solidFill>
              </a:rPr>
              <a:t>Voting Data Suggests </a:t>
            </a:r>
            <a:br>
              <a:rPr lang="en-US" dirty="0">
                <a:solidFill>
                  <a:srgbClr val="002060"/>
                </a:solidFill>
              </a:rPr>
            </a:br>
            <a:r>
              <a:rPr lang="en-US" dirty="0">
                <a:solidFill>
                  <a:srgbClr val="002060"/>
                </a:solidFill>
              </a:rPr>
              <a:t>A Two-Party/Nonpartisan Approach is Necessary</a:t>
            </a:r>
          </a:p>
        </p:txBody>
      </p:sp>
      <p:sp>
        <p:nvSpPr>
          <p:cNvPr id="3" name="Content Placeholder 2">
            <a:extLst>
              <a:ext uri="{FF2B5EF4-FFF2-40B4-BE49-F238E27FC236}">
                <a16:creationId xmlns:a16="http://schemas.microsoft.com/office/drawing/2014/main" id="{CCE01CB4-B7BC-E544-45BA-03422EF223A7}"/>
              </a:ext>
            </a:extLst>
          </p:cNvPr>
          <p:cNvSpPr>
            <a:spLocks noGrp="1"/>
          </p:cNvSpPr>
          <p:nvPr>
            <p:ph idx="1"/>
          </p:nvPr>
        </p:nvSpPr>
        <p:spPr/>
        <p:txBody>
          <a:bodyPr>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Within my life-time, largely due to the large number of Americans with disabilities (44-54 million), multiple wars (vets), both parties have supported disability rights, e.g. George H.W. Bush, Bob Dole, Orrin Hatch-- though evidence of this is aging with regard to the Republican Party</a:t>
            </a:r>
          </a:p>
          <a:p>
            <a:r>
              <a:rPr lang="en-US" dirty="0"/>
              <a:t>Most people form their voting preferences early in life based on the influences of those around them, particularly parents and family</a:t>
            </a:r>
          </a:p>
          <a:p>
            <a:r>
              <a:rPr lang="en-US" dirty="0"/>
              <a:t>Race, national origin, religious affiliation, family, union membership, have historically been much more powerful determinants of voting preference than disability</a:t>
            </a:r>
          </a:p>
        </p:txBody>
      </p:sp>
      <p:sp>
        <p:nvSpPr>
          <p:cNvPr id="4" name="Slide Number Placeholder 3">
            <a:extLst>
              <a:ext uri="{FF2B5EF4-FFF2-40B4-BE49-F238E27FC236}">
                <a16:creationId xmlns:a16="http://schemas.microsoft.com/office/drawing/2014/main" id="{AE888995-7E27-D4B6-8F16-DADE13BE7094}"/>
              </a:ext>
            </a:extLst>
          </p:cNvPr>
          <p:cNvSpPr>
            <a:spLocks noGrp="1"/>
          </p:cNvSpPr>
          <p:nvPr>
            <p:ph type="sldNum" sz="quarter" idx="12"/>
          </p:nvPr>
        </p:nvSpPr>
        <p:spPr/>
        <p:txBody>
          <a:bodyPr/>
          <a:lstStyle/>
          <a:p>
            <a:fld id="{6D922362-0FEC-42EB-BC9C-011DDE423AED}" type="slidenum">
              <a:rPr lang="en-US" smtClean="0"/>
              <a:t>43</a:t>
            </a:fld>
            <a:endParaRPr lang="en-US"/>
          </a:p>
        </p:txBody>
      </p:sp>
    </p:spTree>
    <p:extLst>
      <p:ext uri="{BB962C8B-B14F-4D97-AF65-F5344CB8AC3E}">
        <p14:creationId xmlns:p14="http://schemas.microsoft.com/office/powerpoint/2010/main" val="6973870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5B641-0FAE-7D32-9086-0F7B0C82C431}"/>
              </a:ext>
            </a:extLst>
          </p:cNvPr>
          <p:cNvSpPr>
            <a:spLocks noGrp="1"/>
          </p:cNvSpPr>
          <p:nvPr>
            <p:ph type="title"/>
          </p:nvPr>
        </p:nvSpPr>
        <p:spPr/>
        <p:txBody>
          <a:bodyPr/>
          <a:lstStyle/>
          <a:p>
            <a:r>
              <a:rPr lang="en-US" dirty="0">
                <a:solidFill>
                  <a:srgbClr val="002060"/>
                </a:solidFill>
              </a:rPr>
              <a:t>What You Can Do on Your Campus </a:t>
            </a:r>
            <a:r>
              <a:rPr lang="en-US" sz="2000" dirty="0">
                <a:solidFill>
                  <a:srgbClr val="002060"/>
                </a:solidFill>
              </a:rPr>
              <a:t>(1) </a:t>
            </a:r>
          </a:p>
        </p:txBody>
      </p:sp>
      <p:sp>
        <p:nvSpPr>
          <p:cNvPr id="3" name="Content Placeholder 2">
            <a:extLst>
              <a:ext uri="{FF2B5EF4-FFF2-40B4-BE49-F238E27FC236}">
                <a16:creationId xmlns:a16="http://schemas.microsoft.com/office/drawing/2014/main" id="{780F258E-B4DB-C180-8007-AD80E05551B5}"/>
              </a:ext>
            </a:extLst>
          </p:cNvPr>
          <p:cNvSpPr>
            <a:spLocks noGrp="1"/>
          </p:cNvSpPr>
          <p:nvPr>
            <p:ph idx="1"/>
          </p:nvPr>
        </p:nvSpPr>
        <p:spPr>
          <a:xfrm>
            <a:off x="838200" y="1446245"/>
            <a:ext cx="10515600" cy="4730718"/>
          </a:xfrm>
        </p:spPr>
        <p:txBody>
          <a:bodyPr>
            <a:normAutofit fontScale="92500"/>
          </a:bodyPr>
          <a:lstStyle/>
          <a:p>
            <a:r>
              <a:rPr lang="en-US" sz="3200" dirty="0"/>
              <a:t>Foster a disabled students’ organization on your campus</a:t>
            </a:r>
          </a:p>
          <a:p>
            <a:r>
              <a:rPr lang="en-US" sz="3200" dirty="0"/>
              <a:t>Encourage your students to seek out campus governance positions like student body president or member of the honors committee</a:t>
            </a:r>
          </a:p>
          <a:p>
            <a:r>
              <a:rPr lang="en-US" sz="3200" dirty="0"/>
              <a:t>Push for the adoption of universal design in assessment, curriculum, and architectural access</a:t>
            </a:r>
          </a:p>
          <a:p>
            <a:r>
              <a:rPr lang="en-US" sz="3200" dirty="0"/>
              <a:t>Walk down to your campus Vet Center with pizza and technology – if there is no Vet Center foster the creation of one</a:t>
            </a:r>
          </a:p>
          <a:p>
            <a:r>
              <a:rPr lang="en-US" sz="3200" dirty="0"/>
              <a:t>Capitalize on the fact that America is aging when designing campus programs</a:t>
            </a:r>
          </a:p>
          <a:p>
            <a:endParaRPr lang="en-US" dirty="0"/>
          </a:p>
        </p:txBody>
      </p:sp>
      <p:sp>
        <p:nvSpPr>
          <p:cNvPr id="4" name="Slide Number Placeholder 3">
            <a:extLst>
              <a:ext uri="{FF2B5EF4-FFF2-40B4-BE49-F238E27FC236}">
                <a16:creationId xmlns:a16="http://schemas.microsoft.com/office/drawing/2014/main" id="{D09BAAC3-ED91-C86C-62FB-75A14D8F28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922362-0FEC-42EB-BC9C-011DDE423AE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99689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8466A-74EE-F04F-075E-EC7567E29857}"/>
              </a:ext>
            </a:extLst>
          </p:cNvPr>
          <p:cNvSpPr>
            <a:spLocks noGrp="1"/>
          </p:cNvSpPr>
          <p:nvPr>
            <p:ph type="title"/>
          </p:nvPr>
        </p:nvSpPr>
        <p:spPr/>
        <p:txBody>
          <a:bodyPr/>
          <a:lstStyle/>
          <a:p>
            <a:r>
              <a:rPr lang="en-US" dirty="0"/>
              <a:t>What You Can Do on Your Campus?</a:t>
            </a:r>
            <a:r>
              <a:rPr lang="en-US" sz="2000" dirty="0"/>
              <a:t>(2)</a:t>
            </a:r>
          </a:p>
        </p:txBody>
      </p:sp>
      <p:sp>
        <p:nvSpPr>
          <p:cNvPr id="3" name="Content Placeholder 2">
            <a:extLst>
              <a:ext uri="{FF2B5EF4-FFF2-40B4-BE49-F238E27FC236}">
                <a16:creationId xmlns:a16="http://schemas.microsoft.com/office/drawing/2014/main" id="{DD920FD3-1827-1C47-548F-751D9197F1C0}"/>
              </a:ext>
            </a:extLst>
          </p:cNvPr>
          <p:cNvSpPr>
            <a:spLocks noGrp="1"/>
          </p:cNvSpPr>
          <p:nvPr>
            <p:ph idx="1"/>
          </p:nvPr>
        </p:nvSpPr>
        <p:spPr>
          <a:xfrm>
            <a:off x="838200" y="1859915"/>
            <a:ext cx="10515600" cy="4351338"/>
          </a:xfrm>
        </p:spPr>
        <p:txBody>
          <a:bodyP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Affirmatively offer to meet with other student organizations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Propose mandatory faculty training on disability discrimination analogous to what is available with regard to sexual or racial harassment</a:t>
            </a:r>
          </a:p>
          <a:p>
            <a:r>
              <a:rPr lang="en-US" sz="3200" dirty="0"/>
              <a:t>Run for a position with AHEAD to weigh in on the difficult questions like, in this era or retribution, do we or don’t we become an amicus party</a:t>
            </a:r>
          </a:p>
          <a:p>
            <a:r>
              <a:rPr lang="en-US" sz="3200" dirty="0"/>
              <a:t>Participate in disability-related research and scholarship like JPED</a:t>
            </a:r>
          </a:p>
          <a:p>
            <a:endParaRPr lang="en-US" dirty="0"/>
          </a:p>
        </p:txBody>
      </p:sp>
      <p:sp>
        <p:nvSpPr>
          <p:cNvPr id="4" name="Slide Number Placeholder 3">
            <a:extLst>
              <a:ext uri="{FF2B5EF4-FFF2-40B4-BE49-F238E27FC236}">
                <a16:creationId xmlns:a16="http://schemas.microsoft.com/office/drawing/2014/main" id="{2AB337A8-5D9C-9A17-9605-52241DEF71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922362-0FEC-42EB-BC9C-011DDE423AE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327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BF0C4-44A8-D8BB-E7CA-CFF2242C5BB4}"/>
              </a:ext>
            </a:extLst>
          </p:cNvPr>
          <p:cNvSpPr>
            <a:spLocks noGrp="1"/>
          </p:cNvSpPr>
          <p:nvPr>
            <p:ph type="title"/>
          </p:nvPr>
        </p:nvSpPr>
        <p:spPr>
          <a:xfrm>
            <a:off x="838200" y="121298"/>
            <a:ext cx="10515600" cy="867748"/>
          </a:xfrm>
        </p:spPr>
        <p:txBody>
          <a:bodyPr>
            <a:normAutofit/>
          </a:bodyPr>
          <a:lstStyle/>
          <a:p>
            <a:r>
              <a:rPr lang="en-US" dirty="0">
                <a:solidFill>
                  <a:srgbClr val="002060"/>
                </a:solidFill>
              </a:rPr>
              <a:t>What We Can Do </a:t>
            </a:r>
            <a:r>
              <a:rPr lang="en-US" sz="2000" dirty="0">
                <a:solidFill>
                  <a:srgbClr val="002060"/>
                </a:solidFill>
              </a:rPr>
              <a:t>(1)</a:t>
            </a:r>
          </a:p>
        </p:txBody>
      </p:sp>
      <p:sp>
        <p:nvSpPr>
          <p:cNvPr id="3" name="Content Placeholder 2">
            <a:extLst>
              <a:ext uri="{FF2B5EF4-FFF2-40B4-BE49-F238E27FC236}">
                <a16:creationId xmlns:a16="http://schemas.microsoft.com/office/drawing/2014/main" id="{F6DFEB6D-C0CE-B967-27B7-F16AB318166A}"/>
              </a:ext>
            </a:extLst>
          </p:cNvPr>
          <p:cNvSpPr>
            <a:spLocks noGrp="1"/>
          </p:cNvSpPr>
          <p:nvPr>
            <p:ph idx="1"/>
          </p:nvPr>
        </p:nvSpPr>
        <p:spPr>
          <a:xfrm>
            <a:off x="746760" y="1234440"/>
            <a:ext cx="10515600" cy="4821176"/>
          </a:xfrm>
        </p:spPr>
        <p:txBody>
          <a:bodyPr>
            <a:noAutofit/>
          </a:bodyPr>
          <a:lstStyle/>
          <a:p>
            <a:r>
              <a:rPr lang="en-US" sz="3200" dirty="0"/>
              <a:t>Form disability rights organization of your own:</a:t>
            </a:r>
          </a:p>
          <a:p>
            <a:pPr lvl="1"/>
            <a:r>
              <a:rPr lang="en-US" sz="3200" dirty="0"/>
              <a:t>It may be small but influential; e.g., the OCR Alumni Collective</a:t>
            </a:r>
          </a:p>
          <a:p>
            <a:pPr lvl="1"/>
            <a:r>
              <a:rPr lang="en-US" sz="3200" dirty="0"/>
              <a:t>Communicate directly with your State &amp; Fed. Senatorial and House Reps</a:t>
            </a:r>
          </a:p>
          <a:p>
            <a:pPr lvl="2"/>
            <a:r>
              <a:rPr lang="en-US" sz="3200" dirty="0"/>
              <a:t>How I got entrée through a back door to the Senate HELP Committee Staff</a:t>
            </a:r>
          </a:p>
          <a:p>
            <a:pPr lvl="1"/>
            <a:r>
              <a:rPr lang="en-US" sz="3200" dirty="0"/>
              <a:t>“Sign on to” or respond to: letters, Rule comments, editorials, and litigation of others </a:t>
            </a:r>
          </a:p>
          <a:p>
            <a:pPr lvl="2"/>
            <a:r>
              <a:rPr lang="en-US" sz="3200" dirty="0"/>
              <a:t> Propound supporting affidavits for litigators </a:t>
            </a:r>
          </a:p>
        </p:txBody>
      </p:sp>
      <p:sp>
        <p:nvSpPr>
          <p:cNvPr id="4" name="Slide Number Placeholder 3">
            <a:extLst>
              <a:ext uri="{FF2B5EF4-FFF2-40B4-BE49-F238E27FC236}">
                <a16:creationId xmlns:a16="http://schemas.microsoft.com/office/drawing/2014/main" id="{2104A046-203E-9640-71D2-DA6B73EE0371}"/>
              </a:ext>
            </a:extLst>
          </p:cNvPr>
          <p:cNvSpPr>
            <a:spLocks noGrp="1"/>
          </p:cNvSpPr>
          <p:nvPr>
            <p:ph type="sldNum" sz="quarter" idx="12"/>
          </p:nvPr>
        </p:nvSpPr>
        <p:spPr/>
        <p:txBody>
          <a:bodyPr/>
          <a:lstStyle/>
          <a:p>
            <a:fld id="{6D922362-0FEC-42EB-BC9C-011DDE423AED}" type="slidenum">
              <a:rPr lang="en-US" smtClean="0"/>
              <a:t>46</a:t>
            </a:fld>
            <a:endParaRPr lang="en-US"/>
          </a:p>
        </p:txBody>
      </p:sp>
    </p:spTree>
    <p:extLst>
      <p:ext uri="{BB962C8B-B14F-4D97-AF65-F5344CB8AC3E}">
        <p14:creationId xmlns:p14="http://schemas.microsoft.com/office/powerpoint/2010/main" val="40341363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F85D8-6BDF-10B5-4153-C05FCE67AB73}"/>
              </a:ext>
            </a:extLst>
          </p:cNvPr>
          <p:cNvSpPr>
            <a:spLocks noGrp="1"/>
          </p:cNvSpPr>
          <p:nvPr>
            <p:ph type="title"/>
          </p:nvPr>
        </p:nvSpPr>
        <p:spPr>
          <a:xfrm>
            <a:off x="474133" y="351129"/>
            <a:ext cx="10515600" cy="549275"/>
          </a:xfrm>
        </p:spPr>
        <p:txBody>
          <a:bodyPr>
            <a:normAutofit fontScale="90000"/>
          </a:bodyPr>
          <a:lstStyle/>
          <a:p>
            <a:r>
              <a:rPr lang="en-US" dirty="0"/>
              <a:t>What We Can Do </a:t>
            </a:r>
            <a:r>
              <a:rPr lang="en-US" sz="2000" dirty="0"/>
              <a:t>(2)</a:t>
            </a:r>
          </a:p>
        </p:txBody>
      </p:sp>
      <p:sp>
        <p:nvSpPr>
          <p:cNvPr id="3" name="Content Placeholder 2">
            <a:extLst>
              <a:ext uri="{FF2B5EF4-FFF2-40B4-BE49-F238E27FC236}">
                <a16:creationId xmlns:a16="http://schemas.microsoft.com/office/drawing/2014/main" id="{E32BF7B5-B447-C118-0DCD-8E5789BC92F3}"/>
              </a:ext>
            </a:extLst>
          </p:cNvPr>
          <p:cNvSpPr>
            <a:spLocks noGrp="1"/>
          </p:cNvSpPr>
          <p:nvPr>
            <p:ph idx="1"/>
          </p:nvPr>
        </p:nvSpPr>
        <p:spPr>
          <a:xfrm>
            <a:off x="474133" y="946441"/>
            <a:ext cx="11531600" cy="5363871"/>
          </a:xfrm>
        </p:spPr>
        <p:txBody>
          <a:bodyPr>
            <a:noAutofit/>
          </a:body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Join, volunteer for, and donate to disability rights organizations</a:t>
            </a:r>
          </a:p>
          <a:p>
            <a:pPr>
              <a:spcBef>
                <a:spcPts val="500"/>
              </a:spcBef>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Money, Money, Money</a:t>
            </a:r>
          </a:p>
          <a:p>
            <a:pPr>
              <a:spcBef>
                <a:spcPts val="500"/>
              </a:spcBef>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Examples: </a:t>
            </a:r>
          </a:p>
          <a:p>
            <a:pPr lvl="1">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National Federation of the Blind (NFB) </a:t>
            </a:r>
            <a:r>
              <a:rPr lang="en-US" sz="2000" dirty="0">
                <a:solidFill>
                  <a:prstClr val="black"/>
                </a:solidFill>
                <a:latin typeface="Calibri" panose="020F0502020204030204"/>
              </a:rPr>
              <a:t>-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nfb.org/</a:t>
            </a:r>
            <a:endParaRPr lang="en-US" sz="2000" dirty="0">
              <a:solidFill>
                <a:prstClr val="black"/>
              </a:solidFill>
              <a:latin typeface="Calibri" panose="020F0502020204030204"/>
            </a:endParaRPr>
          </a:p>
          <a:p>
            <a:pPr lvl="1">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National Association of the Deaf (NAD) </a:t>
            </a:r>
            <a:r>
              <a:rPr lang="en-US" sz="2000" dirty="0">
                <a:solidFill>
                  <a:prstClr val="black"/>
                </a:solidFill>
                <a:latin typeface="Calibri" panose="020F0502020204030204"/>
              </a:rPr>
              <a:t>-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nad.org</a:t>
            </a:r>
            <a:endParaRPr lang="en-US" sz="2000" dirty="0">
              <a:solidFill>
                <a:prstClr val="black"/>
              </a:solidFill>
              <a:latin typeface="Calibri" panose="020F0502020204030204"/>
            </a:endParaRPr>
          </a:p>
          <a:p>
            <a:pPr lvl="1">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American Association of Persons with Disabilities (AAPD) </a:t>
            </a:r>
            <a:r>
              <a:rPr lang="en-US" sz="2000" dirty="0">
                <a:solidFill>
                  <a:prstClr val="black"/>
                </a:solidFill>
                <a:latin typeface="Calibri" panose="020F0502020204030204"/>
              </a:rPr>
              <a:t>-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aapd.org</a:t>
            </a:r>
            <a:endParaRPr lang="en-US" sz="2000" dirty="0">
              <a:solidFill>
                <a:prstClr val="black"/>
              </a:solidFill>
              <a:latin typeface="Calibri" panose="020F0502020204030204"/>
            </a:endParaRPr>
          </a:p>
          <a:p>
            <a:pPr lvl="1">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National Disability Rights Network-P&amp;A (NDRN) </a:t>
            </a:r>
            <a:r>
              <a:rPr lang="en-US" sz="2000" dirty="0">
                <a:solidFill>
                  <a:prstClr val="black"/>
                </a:solidFill>
                <a:latin typeface="Calibri" panose="020F0502020204030204"/>
              </a:rPr>
              <a:t>-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ndrn.org</a:t>
            </a:r>
            <a:endParaRPr lang="en-US" sz="2000" dirty="0">
              <a:solidFill>
                <a:prstClr val="black"/>
              </a:solidFill>
              <a:latin typeface="Calibri" panose="020F0502020204030204"/>
            </a:endParaRPr>
          </a:p>
          <a:p>
            <a:pPr lvl="1">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the Bazelon Center for Mental Health Law</a:t>
            </a:r>
            <a:r>
              <a:rPr lang="en-US" sz="2000" dirty="0">
                <a:solidFill>
                  <a:prstClr val="black"/>
                </a:solidFill>
                <a:latin typeface="Calibri" panose="020F0502020204030204"/>
              </a:rPr>
              <a:t> - </a:t>
            </a:r>
            <a:r>
              <a:rPr lang="en-US" sz="2000" dirty="0">
                <a:solidFill>
                  <a:prstClr val="black"/>
                </a:solidFill>
                <a:latin typeface="Calibri" panose="020F0502020204030204"/>
                <a:hlinkClick r:id="rId7"/>
              </a:rPr>
              <a:t>www.bazelon.org/</a:t>
            </a:r>
            <a:endParaRPr lang="en-US" sz="2000" dirty="0">
              <a:solidFill>
                <a:prstClr val="black"/>
              </a:solidFill>
              <a:latin typeface="Calibri" panose="020F0502020204030204"/>
            </a:endParaRPr>
          </a:p>
          <a:p>
            <a:pPr lvl="1">
              <a:defRPr/>
            </a:pPr>
            <a:r>
              <a:rPr lang="en-US" sz="2000" dirty="0">
                <a:solidFill>
                  <a:prstClr val="black"/>
                </a:solidFill>
                <a:latin typeface="Calibri" panose="020F0502020204030204"/>
              </a:rPr>
              <a:t>the American Civil Liberties Union (ACLU) - </a:t>
            </a:r>
            <a:r>
              <a:rPr lang="en-US" sz="2000" dirty="0">
                <a:solidFill>
                  <a:prstClr val="black"/>
                </a:solidFill>
                <a:latin typeface="Calibri" panose="020F0502020204030204"/>
                <a:hlinkClick r:id="rId8"/>
              </a:rPr>
              <a:t>aclu.org</a:t>
            </a:r>
            <a:endParaRPr lang="en-US" sz="2000" dirty="0">
              <a:solidFill>
                <a:prstClr val="black"/>
              </a:solidFill>
              <a:latin typeface="Calibri" panose="020F0502020204030204"/>
            </a:endParaRPr>
          </a:p>
          <a:p>
            <a:pPr lvl="1">
              <a:defRPr/>
            </a:pPr>
            <a:r>
              <a:rPr lang="en-US" sz="2000" dirty="0">
                <a:solidFill>
                  <a:prstClr val="black"/>
                </a:solidFill>
                <a:latin typeface="Calibri" panose="020F0502020204030204"/>
              </a:rPr>
              <a:t>Disability Rights Education Defense Fund (DREDF)</a:t>
            </a:r>
            <a:r>
              <a:rPr lang="en-US" sz="2000" b="1" i="1" dirty="0">
                <a:solidFill>
                  <a:prstClr val="black"/>
                </a:solidFill>
                <a:latin typeface="Calibri" panose="020F0502020204030204"/>
              </a:rPr>
              <a:t> - </a:t>
            </a:r>
            <a:r>
              <a:rPr lang="en-US" sz="2000" dirty="0">
                <a:solidFill>
                  <a:prstClr val="black"/>
                </a:solidFill>
                <a:latin typeface="Calibri" panose="020F0502020204030204"/>
                <a:hlinkClick r:id="rId9"/>
              </a:rPr>
              <a:t>dredf.org</a:t>
            </a:r>
            <a:endParaRPr lang="en-US" sz="2000" dirty="0">
              <a:solidFill>
                <a:prstClr val="black"/>
              </a:solidFill>
              <a:latin typeface="Calibri" panose="020F0502020204030204"/>
            </a:endParaRPr>
          </a:p>
          <a:p>
            <a:pPr lvl="1">
              <a:defRPr/>
            </a:pPr>
            <a:r>
              <a:rPr lang="en-US" sz="2000" dirty="0">
                <a:solidFill>
                  <a:prstClr val="black"/>
                </a:solidFill>
                <a:latin typeface="Calibri" panose="020F0502020204030204"/>
              </a:rPr>
              <a:t>Disability Rights Advocates (DRA) - </a:t>
            </a:r>
            <a:r>
              <a:rPr lang="en-US" sz="2000" dirty="0">
                <a:solidFill>
                  <a:prstClr val="black"/>
                </a:solidFill>
                <a:latin typeface="Calibri" panose="020F0502020204030204"/>
                <a:hlinkClick r:id="rId10"/>
              </a:rPr>
              <a:t>dralegal.org</a:t>
            </a:r>
            <a:endParaRPr lang="en-US" sz="2000" dirty="0">
              <a:solidFill>
                <a:prstClr val="black"/>
              </a:solidFill>
              <a:latin typeface="Calibri" panose="020F0502020204030204"/>
            </a:endParaRPr>
          </a:p>
          <a:p>
            <a:pPr lvl="1">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C</a:t>
            </a:r>
            <a:r>
              <a:rPr lang="en-US" sz="2000" dirty="0" err="1">
                <a:solidFill>
                  <a:prstClr val="black"/>
                </a:solidFill>
                <a:latin typeface="Calibri" panose="020F0502020204030204"/>
              </a:rPr>
              <a:t>ouncil</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of Parent Attorneys and Advocates (COPAA) </a:t>
            </a:r>
            <a:r>
              <a:rPr lang="en-US" sz="2000" dirty="0">
                <a:solidFill>
                  <a:prstClr val="black"/>
                </a:solidFill>
                <a:latin typeface="Calibri" panose="020F0502020204030204"/>
              </a:rPr>
              <a:t>-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11"/>
              </a:rPr>
              <a:t>copaa.org</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lvl="1">
              <a:defRPr/>
            </a:pPr>
            <a:r>
              <a:rPr lang="en-US" sz="2000" dirty="0">
                <a:solidFill>
                  <a:prstClr val="black"/>
                </a:solidFill>
                <a:latin typeface="Calibri" panose="020F0502020204030204"/>
              </a:rPr>
              <a:t>the ARC of the United States (ARC) - </a:t>
            </a:r>
            <a:r>
              <a:rPr lang="en-US" sz="2000" dirty="0">
                <a:solidFill>
                  <a:prstClr val="black"/>
                </a:solidFill>
                <a:latin typeface="Calibri" panose="020F0502020204030204"/>
                <a:hlinkClick r:id="rId12"/>
              </a:rPr>
              <a:t>thearc.org</a:t>
            </a:r>
            <a:endParaRPr lang="en-US" sz="2000" dirty="0">
              <a:solidFill>
                <a:prstClr val="black"/>
              </a:solidFill>
              <a:latin typeface="Calibri" panose="020F0502020204030204"/>
            </a:endParaRPr>
          </a:p>
          <a:p>
            <a:pPr lvl="1">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National Council of Independent Living (NCIL) </a:t>
            </a:r>
            <a:r>
              <a:rPr lang="en-US" sz="2000" dirty="0">
                <a:solidFill>
                  <a:prstClr val="black"/>
                </a:solidFill>
                <a:latin typeface="Calibri" panose="020F0502020204030204"/>
              </a:rPr>
              <a:t>-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13"/>
              </a:rPr>
              <a:t>ncil.org</a:t>
            </a:r>
            <a:endParaRPr lang="en-US" sz="2000" dirty="0">
              <a:solidFill>
                <a:prstClr val="black"/>
              </a:solidFill>
              <a:latin typeface="Calibri" panose="020F0502020204030204"/>
            </a:endParaRPr>
          </a:p>
          <a:p>
            <a:pPr lvl="1">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Autistic Self Advocacy Network (ASAN) </a:t>
            </a:r>
            <a:r>
              <a:rPr lang="en-US" sz="2000" dirty="0">
                <a:solidFill>
                  <a:prstClr val="black"/>
                </a:solidFill>
                <a:latin typeface="Calibri" panose="020F0502020204030204"/>
              </a:rPr>
              <a:t>-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14"/>
              </a:rPr>
              <a:t>asan.org</a:t>
            </a:r>
            <a:endParaRPr lang="en-US" sz="2000" dirty="0">
              <a:solidFill>
                <a:prstClr val="black"/>
              </a:solidFill>
              <a:latin typeface="Calibri" panose="020F0502020204030204"/>
            </a:endParaRPr>
          </a:p>
          <a:p>
            <a:pPr lvl="1">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and a growing number of state-based/focused disability rights organizations </a:t>
            </a:r>
            <a:r>
              <a:rPr lang="en-US" sz="2000" dirty="0">
                <a:solidFill>
                  <a:prstClr val="black"/>
                </a:solidFill>
                <a:latin typeface="Calibri" panose="020F0502020204030204"/>
              </a:rPr>
              <a:t>(my personal favorite is DREDF)</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sz="2000" u="sng" dirty="0"/>
          </a:p>
        </p:txBody>
      </p:sp>
      <p:sp>
        <p:nvSpPr>
          <p:cNvPr id="4" name="Slide Number Placeholder 3">
            <a:extLst>
              <a:ext uri="{FF2B5EF4-FFF2-40B4-BE49-F238E27FC236}">
                <a16:creationId xmlns:a16="http://schemas.microsoft.com/office/drawing/2014/main" id="{9A96EA68-7425-19A5-33AD-2DD922DC9429}"/>
              </a:ext>
            </a:extLst>
          </p:cNvPr>
          <p:cNvSpPr>
            <a:spLocks noGrp="1"/>
          </p:cNvSpPr>
          <p:nvPr>
            <p:ph type="sldNum" sz="quarter" idx="12"/>
          </p:nvPr>
        </p:nvSpPr>
        <p:spPr/>
        <p:txBody>
          <a:bodyPr/>
          <a:lstStyle/>
          <a:p>
            <a:fld id="{6D922362-0FEC-42EB-BC9C-011DDE423AED}" type="slidenum">
              <a:rPr lang="en-US" smtClean="0"/>
              <a:t>47</a:t>
            </a:fld>
            <a:endParaRPr lang="en-US"/>
          </a:p>
        </p:txBody>
      </p:sp>
    </p:spTree>
    <p:extLst>
      <p:ext uri="{BB962C8B-B14F-4D97-AF65-F5344CB8AC3E}">
        <p14:creationId xmlns:p14="http://schemas.microsoft.com/office/powerpoint/2010/main" val="21646719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A87FC-C9B6-2A31-4E8A-CAE5894F6418}"/>
              </a:ext>
            </a:extLst>
          </p:cNvPr>
          <p:cNvSpPr>
            <a:spLocks noGrp="1"/>
          </p:cNvSpPr>
          <p:nvPr>
            <p:ph type="title"/>
          </p:nvPr>
        </p:nvSpPr>
        <p:spPr>
          <a:xfrm>
            <a:off x="838200" y="365126"/>
            <a:ext cx="10515600" cy="754548"/>
          </a:xfrm>
        </p:spPr>
        <p:txBody>
          <a:bodyPr/>
          <a:lstStyle/>
          <a:p>
            <a:r>
              <a:rPr kumimoji="0" lang="en-US" sz="4400" b="0" i="0" u="none" strike="noStrike" kern="1200" cap="none" spc="0" normalizeH="0" baseline="0" noProof="0" dirty="0">
                <a:ln>
                  <a:noFill/>
                </a:ln>
                <a:solidFill>
                  <a:srgbClr val="002060"/>
                </a:solidFill>
                <a:effectLst/>
                <a:uLnTx/>
                <a:uFillTx/>
                <a:latin typeface="Calibri Light" panose="020F0302020204030204"/>
                <a:ea typeface="+mj-ea"/>
                <a:cs typeface="+mj-cs"/>
              </a:rPr>
              <a:t>What We Can Do? </a:t>
            </a:r>
            <a:r>
              <a:rPr kumimoji="0" lang="en-US" sz="2000" b="0" i="0" u="none" strike="noStrike" kern="1200" cap="none" spc="0" normalizeH="0" baseline="0" noProof="0" dirty="0">
                <a:ln>
                  <a:noFill/>
                </a:ln>
                <a:solidFill>
                  <a:srgbClr val="002060"/>
                </a:solidFill>
                <a:effectLst/>
                <a:uLnTx/>
                <a:uFillTx/>
                <a:latin typeface="Calibri Light" panose="020F0302020204030204"/>
                <a:ea typeface="+mj-ea"/>
                <a:cs typeface="+mj-cs"/>
              </a:rPr>
              <a:t>(3)</a:t>
            </a:r>
            <a:endParaRPr lang="en-US" dirty="0">
              <a:solidFill>
                <a:srgbClr val="002060"/>
              </a:solidFill>
            </a:endParaRPr>
          </a:p>
        </p:txBody>
      </p:sp>
      <p:sp>
        <p:nvSpPr>
          <p:cNvPr id="3" name="Content Placeholder 2">
            <a:extLst>
              <a:ext uri="{FF2B5EF4-FFF2-40B4-BE49-F238E27FC236}">
                <a16:creationId xmlns:a16="http://schemas.microsoft.com/office/drawing/2014/main" id="{46631285-694E-08CB-B101-8005EB8A13E8}"/>
              </a:ext>
            </a:extLst>
          </p:cNvPr>
          <p:cNvSpPr>
            <a:spLocks noGrp="1"/>
          </p:cNvSpPr>
          <p:nvPr>
            <p:ph idx="1"/>
          </p:nvPr>
        </p:nvSpPr>
        <p:spPr>
          <a:xfrm>
            <a:off x="838199" y="1390261"/>
            <a:ext cx="11167533" cy="4786702"/>
          </a:xfrm>
        </p:spPr>
        <p:txBody>
          <a:bodyPr>
            <a:noAutofit/>
          </a:bodyPr>
          <a:lstStyle/>
          <a:p>
            <a:pPr marL="0" indent="0">
              <a:buNone/>
            </a:pPr>
            <a:r>
              <a:rPr lang="en-US" dirty="0"/>
              <a:t>Join, volunteer for and donate to existing education/civil rights organizations</a:t>
            </a:r>
          </a:p>
          <a:p>
            <a:r>
              <a:rPr lang="en-US" sz="2400" dirty="0"/>
              <a:t>National Organization of Women (NOW) - </a:t>
            </a:r>
            <a:r>
              <a:rPr lang="en-US" sz="2400" dirty="0">
                <a:hlinkClick r:id="rId2"/>
              </a:rPr>
              <a:t>now.org</a:t>
            </a:r>
            <a:endParaRPr lang="en-US" sz="2400" dirty="0"/>
          </a:p>
          <a:p>
            <a:r>
              <a:rPr lang="en-US" sz="2400" dirty="0"/>
              <a:t>Democracy Forward </a:t>
            </a:r>
            <a:r>
              <a:rPr lang="en-US" sz="2400" dirty="0">
                <a:hlinkClick r:id="rId3"/>
              </a:rPr>
              <a:t>https://democracyforward.org</a:t>
            </a:r>
            <a:endParaRPr lang="en-US" sz="2400" dirty="0"/>
          </a:p>
          <a:p>
            <a:r>
              <a:rPr lang="en-US" sz="2400" dirty="0"/>
              <a:t>The NAACP Impact Fund - </a:t>
            </a:r>
            <a:r>
              <a:rPr lang="en-US" sz="2400" dirty="0">
                <a:hlinkClick r:id="rId4"/>
              </a:rPr>
              <a:t>www.impactfund.org</a:t>
            </a:r>
            <a:endParaRPr lang="en-US" sz="2400" dirty="0"/>
          </a:p>
          <a:p>
            <a:r>
              <a:rPr lang="en-US" sz="2400" dirty="0"/>
              <a:t>Education Law Center (ELC) - </a:t>
            </a:r>
            <a:r>
              <a:rPr lang="en-US" sz="2400" dirty="0">
                <a:hlinkClick r:id="rId5"/>
              </a:rPr>
              <a:t>edlawcenter.org</a:t>
            </a:r>
            <a:endParaRPr lang="en-US" sz="2400" dirty="0"/>
          </a:p>
          <a:p>
            <a:r>
              <a:rPr lang="en-US" sz="2400" dirty="0"/>
              <a:t>Mexican American Legal Defense and Education Foundation (MALDEF) - </a:t>
            </a:r>
            <a:r>
              <a:rPr lang="en-US" sz="2400" dirty="0">
                <a:hlinkClick r:id="rId6"/>
              </a:rPr>
              <a:t>maldef.org</a:t>
            </a:r>
            <a:endParaRPr lang="en-US" sz="2400" dirty="0"/>
          </a:p>
          <a:p>
            <a:r>
              <a:rPr lang="en-US" sz="2400" dirty="0"/>
              <a:t>American Council on Education (ACE) - </a:t>
            </a:r>
            <a:r>
              <a:rPr lang="en-US" sz="2400" dirty="0">
                <a:hlinkClick r:id="rId7"/>
              </a:rPr>
              <a:t>acenet.edu</a:t>
            </a:r>
            <a:endParaRPr lang="en-US" sz="2400" dirty="0"/>
          </a:p>
          <a:p>
            <a:r>
              <a:rPr lang="en-US" sz="2400" dirty="0"/>
              <a:t>American Association of University Professors (AAUP) - </a:t>
            </a:r>
            <a:r>
              <a:rPr lang="en-US" sz="2400" dirty="0">
                <a:hlinkClick r:id="rId8"/>
              </a:rPr>
              <a:t>aaup.org</a:t>
            </a:r>
            <a:endParaRPr lang="en-US" sz="2400" dirty="0"/>
          </a:p>
          <a:p>
            <a:r>
              <a:rPr lang="en-US" sz="2400" dirty="0"/>
              <a:t>Facilitate a disability-related alliance, become a leader, in any pertinent professional organization to which you belong</a:t>
            </a:r>
          </a:p>
        </p:txBody>
      </p:sp>
      <p:sp>
        <p:nvSpPr>
          <p:cNvPr id="4" name="Slide Number Placeholder 3">
            <a:extLst>
              <a:ext uri="{FF2B5EF4-FFF2-40B4-BE49-F238E27FC236}">
                <a16:creationId xmlns:a16="http://schemas.microsoft.com/office/drawing/2014/main" id="{DB557B7B-BF0C-5322-D838-7129DF0381B6}"/>
              </a:ext>
            </a:extLst>
          </p:cNvPr>
          <p:cNvSpPr>
            <a:spLocks noGrp="1"/>
          </p:cNvSpPr>
          <p:nvPr>
            <p:ph type="sldNum" sz="quarter" idx="12"/>
          </p:nvPr>
        </p:nvSpPr>
        <p:spPr/>
        <p:txBody>
          <a:bodyPr/>
          <a:lstStyle/>
          <a:p>
            <a:fld id="{6D922362-0FEC-42EB-BC9C-011DDE423AED}" type="slidenum">
              <a:rPr lang="en-US" smtClean="0"/>
              <a:t>48</a:t>
            </a:fld>
            <a:endParaRPr lang="en-US"/>
          </a:p>
        </p:txBody>
      </p:sp>
    </p:spTree>
    <p:extLst>
      <p:ext uri="{BB962C8B-B14F-4D97-AF65-F5344CB8AC3E}">
        <p14:creationId xmlns:p14="http://schemas.microsoft.com/office/powerpoint/2010/main" val="32313785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01EAE-1CC6-5A5D-71D6-0401A21EFB86}"/>
              </a:ext>
            </a:extLst>
          </p:cNvPr>
          <p:cNvSpPr>
            <a:spLocks noGrp="1"/>
          </p:cNvSpPr>
          <p:nvPr>
            <p:ph type="title"/>
          </p:nvPr>
        </p:nvSpPr>
        <p:spPr/>
        <p:txBody>
          <a:bodyPr/>
          <a:lstStyle/>
          <a:p>
            <a:r>
              <a:rPr lang="en-US" dirty="0"/>
              <a:t>What We Can Do</a:t>
            </a:r>
            <a:r>
              <a:rPr lang="en-US" sz="2000" dirty="0"/>
              <a:t> (4)</a:t>
            </a:r>
          </a:p>
        </p:txBody>
      </p:sp>
      <p:sp>
        <p:nvSpPr>
          <p:cNvPr id="3" name="Content Placeholder 2">
            <a:extLst>
              <a:ext uri="{FF2B5EF4-FFF2-40B4-BE49-F238E27FC236}">
                <a16:creationId xmlns:a16="http://schemas.microsoft.com/office/drawing/2014/main" id="{989A0420-3EC6-4168-333D-D9C7D4591E72}"/>
              </a:ext>
            </a:extLst>
          </p:cNvPr>
          <p:cNvSpPr>
            <a:spLocks noGrp="1"/>
          </p:cNvSpPr>
          <p:nvPr>
            <p:ph idx="1"/>
          </p:nvPr>
        </p:nvSpPr>
        <p:spPr/>
        <p:txBody>
          <a:bodyPr/>
          <a:lstStyle/>
          <a:p>
            <a:r>
              <a:rPr lang="en-US" sz="3200" dirty="0"/>
              <a:t>Act at the State and local level</a:t>
            </a:r>
          </a:p>
          <a:p>
            <a:pPr lvl="1"/>
            <a:r>
              <a:rPr lang="en-US" sz="3200" dirty="0"/>
              <a:t>Show up at a congressional or state town hall: in whose interest is it to severely downsize OCR?</a:t>
            </a:r>
          </a:p>
          <a:p>
            <a:pPr lvl="1"/>
            <a:r>
              <a:rPr lang="en-US" sz="3200" dirty="0"/>
              <a:t>If you don’t like how your AG or County Attorney are behaving, let them know</a:t>
            </a:r>
          </a:p>
          <a:p>
            <a:pPr lvl="1"/>
            <a:r>
              <a:rPr lang="en-US" sz="3200" dirty="0"/>
              <a:t>Run for local office, like school board</a:t>
            </a:r>
          </a:p>
          <a:p>
            <a:pPr lvl="1"/>
            <a:r>
              <a:rPr lang="en-US" sz="3200" dirty="0"/>
              <a:t>Help both parties to develop a bigger/deeper bench of disabled politicians</a:t>
            </a:r>
          </a:p>
          <a:p>
            <a:endParaRPr lang="en-US" dirty="0"/>
          </a:p>
        </p:txBody>
      </p:sp>
      <p:sp>
        <p:nvSpPr>
          <p:cNvPr id="4" name="Slide Number Placeholder 3">
            <a:extLst>
              <a:ext uri="{FF2B5EF4-FFF2-40B4-BE49-F238E27FC236}">
                <a16:creationId xmlns:a16="http://schemas.microsoft.com/office/drawing/2014/main" id="{E9541A1B-71EB-ACDA-6D2B-F398938B491F}"/>
              </a:ext>
            </a:extLst>
          </p:cNvPr>
          <p:cNvSpPr>
            <a:spLocks noGrp="1"/>
          </p:cNvSpPr>
          <p:nvPr>
            <p:ph type="sldNum" sz="quarter" idx="12"/>
          </p:nvPr>
        </p:nvSpPr>
        <p:spPr/>
        <p:txBody>
          <a:bodyPr/>
          <a:lstStyle/>
          <a:p>
            <a:fld id="{6D922362-0FEC-42EB-BC9C-011DDE423AED}" type="slidenum">
              <a:rPr lang="en-US" smtClean="0"/>
              <a:t>49</a:t>
            </a:fld>
            <a:endParaRPr lang="en-US"/>
          </a:p>
        </p:txBody>
      </p:sp>
    </p:spTree>
    <p:extLst>
      <p:ext uri="{BB962C8B-B14F-4D97-AF65-F5344CB8AC3E}">
        <p14:creationId xmlns:p14="http://schemas.microsoft.com/office/powerpoint/2010/main" val="3985792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C7C27B-228D-636F-3FE0-C79CCEFE09A5}"/>
              </a:ext>
            </a:extLst>
          </p:cNvPr>
          <p:cNvSpPr>
            <a:spLocks noGrp="1"/>
          </p:cNvSpPr>
          <p:nvPr>
            <p:ph type="ctrTitle"/>
          </p:nvPr>
        </p:nvSpPr>
        <p:spPr>
          <a:xfrm>
            <a:off x="839755" y="1122363"/>
            <a:ext cx="10543592" cy="1655762"/>
          </a:xfrm>
        </p:spPr>
        <p:txBody>
          <a:bodyPr>
            <a:normAutofit/>
          </a:bodyPr>
          <a:lstStyle/>
          <a:p>
            <a:r>
              <a:rPr lang="en-US" sz="5400" dirty="0">
                <a:solidFill>
                  <a:srgbClr val="002060"/>
                </a:solidFill>
              </a:rPr>
              <a:t>An Obnoxious Ad for Life Insurance</a:t>
            </a:r>
          </a:p>
        </p:txBody>
      </p:sp>
      <p:sp>
        <p:nvSpPr>
          <p:cNvPr id="5" name="Subtitle 4">
            <a:extLst>
              <a:ext uri="{FF2B5EF4-FFF2-40B4-BE49-F238E27FC236}">
                <a16:creationId xmlns:a16="http://schemas.microsoft.com/office/drawing/2014/main" id="{D39E4FA7-D1D8-F94F-EF58-5AEBFDBC5846}"/>
              </a:ext>
            </a:extLst>
          </p:cNvPr>
          <p:cNvSpPr>
            <a:spLocks noGrp="1"/>
          </p:cNvSpPr>
          <p:nvPr>
            <p:ph type="subTitle" idx="1"/>
          </p:nvPr>
        </p:nvSpPr>
        <p:spPr/>
        <p:txBody>
          <a:bodyPr>
            <a:normAutofit fontScale="92500"/>
          </a:bodyPr>
          <a:lstStyle/>
          <a:p>
            <a:endParaRPr lang="en-US" dirty="0"/>
          </a:p>
          <a:p>
            <a:r>
              <a:rPr lang="en-US" sz="3200" dirty="0"/>
              <a:t>“We don’t like to talk about it in our society, </a:t>
            </a:r>
          </a:p>
          <a:p>
            <a:r>
              <a:rPr lang="en-US" sz="3200" dirty="0"/>
              <a:t>but some day we are going to die.  We are all going to die.</a:t>
            </a:r>
          </a:p>
        </p:txBody>
      </p:sp>
    </p:spTree>
    <p:extLst>
      <p:ext uri="{BB962C8B-B14F-4D97-AF65-F5344CB8AC3E}">
        <p14:creationId xmlns:p14="http://schemas.microsoft.com/office/powerpoint/2010/main" val="20088035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DB204C-04CF-C9FF-A1CF-89D83CB75E87}"/>
              </a:ext>
            </a:extLst>
          </p:cNvPr>
          <p:cNvSpPr>
            <a:spLocks noGrp="1"/>
          </p:cNvSpPr>
          <p:nvPr>
            <p:ph type="ctrTitle"/>
          </p:nvPr>
        </p:nvSpPr>
        <p:spPr>
          <a:xfrm>
            <a:off x="942393" y="298581"/>
            <a:ext cx="10356978" cy="1436913"/>
          </a:xfrm>
        </p:spPr>
        <p:txBody>
          <a:bodyPr>
            <a:noAutofit/>
          </a:bodyPr>
          <a:lstStyle/>
          <a:p>
            <a:r>
              <a:rPr lang="en-US" sz="3600" dirty="0">
                <a:solidFill>
                  <a:srgbClr val="002060"/>
                </a:solidFill>
              </a:rPr>
              <a:t>Can We Heal?</a:t>
            </a:r>
            <a:br>
              <a:rPr lang="en-US" sz="3600" dirty="0">
                <a:solidFill>
                  <a:srgbClr val="002060"/>
                </a:solidFill>
              </a:rPr>
            </a:br>
            <a:r>
              <a:rPr lang="en-US" sz="3600" dirty="0">
                <a:solidFill>
                  <a:srgbClr val="002060"/>
                </a:solidFill>
              </a:rPr>
              <a:t> The War in Vietnam, </a:t>
            </a:r>
            <a:br>
              <a:rPr lang="en-US" sz="3600" dirty="0">
                <a:solidFill>
                  <a:srgbClr val="002060"/>
                </a:solidFill>
              </a:rPr>
            </a:br>
            <a:r>
              <a:rPr lang="en-US" sz="3600" dirty="0">
                <a:solidFill>
                  <a:srgbClr val="002060"/>
                </a:solidFill>
              </a:rPr>
              <a:t>An Era of Conflict That Was Even Greater than Now?</a:t>
            </a:r>
          </a:p>
        </p:txBody>
      </p:sp>
      <p:pic>
        <p:nvPicPr>
          <p:cNvPr id="7" name="Picture 6" descr="A black-and-white photograph shows several Vietnamese children running toward the camera on a road, appearing frightened and distressed. At the center, a young girl runs naked with her arms outstretched and her mouth open in a cry of pain. Other children run alongside her, some crying and others looking back. Several armed soldiers walk behind them on the road. Dark smoke fills the sky in the background.">
            <a:extLst>
              <a:ext uri="{FF2B5EF4-FFF2-40B4-BE49-F238E27FC236}">
                <a16:creationId xmlns:a16="http://schemas.microsoft.com/office/drawing/2014/main" id="{CE0D118B-7BB0-A9DB-6288-3ABF45F18E7E}"/>
              </a:ext>
            </a:extLst>
          </p:cNvPr>
          <p:cNvPicPr>
            <a:picLocks noChangeAspect="1"/>
          </p:cNvPicPr>
          <p:nvPr/>
        </p:nvPicPr>
        <p:blipFill>
          <a:blip r:embed="rId3"/>
          <a:stretch>
            <a:fillRect/>
          </a:stretch>
        </p:blipFill>
        <p:spPr>
          <a:xfrm>
            <a:off x="1931437" y="1735493"/>
            <a:ext cx="8854751" cy="4387335"/>
          </a:xfrm>
          <a:prstGeom prst="rect">
            <a:avLst/>
          </a:prstGeom>
        </p:spPr>
      </p:pic>
      <p:sp>
        <p:nvSpPr>
          <p:cNvPr id="10" name="TextBox 9">
            <a:extLst>
              <a:ext uri="{FF2B5EF4-FFF2-40B4-BE49-F238E27FC236}">
                <a16:creationId xmlns:a16="http://schemas.microsoft.com/office/drawing/2014/main" id="{833A6EC7-2922-3580-ABCA-F6D27D30078A}"/>
              </a:ext>
            </a:extLst>
          </p:cNvPr>
          <p:cNvSpPr txBox="1"/>
          <p:nvPr/>
        </p:nvSpPr>
        <p:spPr>
          <a:xfrm>
            <a:off x="2313992" y="5844857"/>
            <a:ext cx="7688424" cy="461665"/>
          </a:xfrm>
          <a:prstGeom prst="rect">
            <a:avLst/>
          </a:prstGeom>
          <a:noFill/>
        </p:spPr>
        <p:txBody>
          <a:bodyPr wrap="square" rtlCol="0">
            <a:spAutoFit/>
          </a:bodyPr>
          <a:lstStyle/>
          <a:p>
            <a:r>
              <a:rPr lang="en-US" sz="2400" dirty="0"/>
              <a:t>June 8, 1972, </a:t>
            </a:r>
            <a:r>
              <a:rPr lang="en-US" sz="2400" b="1" i="1" dirty="0"/>
              <a:t>The Terror of War </a:t>
            </a:r>
            <a:r>
              <a:rPr lang="en-US" sz="2400" dirty="0"/>
              <a:t>won a Pulitzer Prize in 1973 </a:t>
            </a:r>
          </a:p>
        </p:txBody>
      </p:sp>
    </p:spTree>
    <p:extLst>
      <p:ext uri="{BB962C8B-B14F-4D97-AF65-F5344CB8AC3E}">
        <p14:creationId xmlns:p14="http://schemas.microsoft.com/office/powerpoint/2010/main" val="32127912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4B7E5B-2DC3-A4A1-BBFC-3CB3DFCFC020}"/>
              </a:ext>
            </a:extLst>
          </p:cNvPr>
          <p:cNvSpPr>
            <a:spLocks noGrp="1"/>
          </p:cNvSpPr>
          <p:nvPr>
            <p:ph type="ctrTitle"/>
          </p:nvPr>
        </p:nvSpPr>
        <p:spPr>
          <a:xfrm>
            <a:off x="718457" y="1122363"/>
            <a:ext cx="10664889" cy="2387600"/>
          </a:xfrm>
        </p:spPr>
        <p:txBody>
          <a:bodyPr>
            <a:normAutofit/>
          </a:bodyPr>
          <a:lstStyle/>
          <a:p>
            <a:r>
              <a:rPr lang="en-US" sz="4800" b="1" dirty="0">
                <a:solidFill>
                  <a:srgbClr val="002060"/>
                </a:solidFill>
              </a:rPr>
              <a:t>“Find Your Community, Find Your Mentors And With Then Make A Difference”</a:t>
            </a:r>
            <a:endParaRPr lang="en-US" sz="4800" dirty="0">
              <a:solidFill>
                <a:srgbClr val="002060"/>
              </a:solidFill>
            </a:endParaRPr>
          </a:p>
        </p:txBody>
      </p:sp>
      <p:sp>
        <p:nvSpPr>
          <p:cNvPr id="5" name="Subtitle 4">
            <a:extLst>
              <a:ext uri="{FF2B5EF4-FFF2-40B4-BE49-F238E27FC236}">
                <a16:creationId xmlns:a16="http://schemas.microsoft.com/office/drawing/2014/main" id="{5CD4C7A6-3A40-3710-E287-903C8F4E767F}"/>
              </a:ext>
            </a:extLst>
          </p:cNvPr>
          <p:cNvSpPr>
            <a:spLocks noGrp="1"/>
          </p:cNvSpPr>
          <p:nvPr>
            <p:ph type="subTitle" idx="1"/>
          </p:nvPr>
        </p:nvSpPr>
        <p:spPr/>
        <p:txBody>
          <a:bodyPr/>
          <a:lstStyle/>
          <a:p>
            <a:r>
              <a:rPr lang="en-US" dirty="0"/>
              <a:t> Attributed to Judy Heumann.  </a:t>
            </a:r>
            <a:r>
              <a:rPr lang="en-US" i="1" dirty="0"/>
              <a:t>See </a:t>
            </a:r>
            <a:r>
              <a:rPr lang="en-US" dirty="0"/>
              <a:t>Heumann, Judith, and Kristen Joiner. </a:t>
            </a:r>
            <a:r>
              <a:rPr lang="en-US" i="1" dirty="0"/>
              <a:t>Being Heumann: An Unrepentant Memoir of a Disability Rights Activist</a:t>
            </a:r>
            <a:r>
              <a:rPr lang="en-US" dirty="0"/>
              <a:t>. Beacon Press, 2020</a:t>
            </a:r>
          </a:p>
        </p:txBody>
      </p:sp>
    </p:spTree>
    <p:extLst>
      <p:ext uri="{BB962C8B-B14F-4D97-AF65-F5344CB8AC3E}">
        <p14:creationId xmlns:p14="http://schemas.microsoft.com/office/powerpoint/2010/main" val="2868571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75477A-DD1D-2FEF-A3D9-89A3B7CAC324}"/>
              </a:ext>
            </a:extLst>
          </p:cNvPr>
          <p:cNvSpPr>
            <a:spLocks noGrp="1"/>
          </p:cNvSpPr>
          <p:nvPr>
            <p:ph type="ctrTitle"/>
          </p:nvPr>
        </p:nvSpPr>
        <p:spPr>
          <a:xfrm>
            <a:off x="914399" y="1122363"/>
            <a:ext cx="10506269" cy="2387600"/>
          </a:xfrm>
        </p:spPr>
        <p:txBody>
          <a:bodyPr>
            <a:normAutofit/>
          </a:bodyPr>
          <a:lstStyle/>
          <a:p>
            <a:r>
              <a:rPr lang="en-US" sz="8000" dirty="0">
                <a:solidFill>
                  <a:srgbClr val="002060"/>
                </a:solidFill>
              </a:rPr>
              <a:t>Suddenly, My Generation is Seeking Grace </a:t>
            </a:r>
          </a:p>
        </p:txBody>
      </p:sp>
      <p:sp>
        <p:nvSpPr>
          <p:cNvPr id="5" name="Subtitle 4">
            <a:extLst>
              <a:ext uri="{FF2B5EF4-FFF2-40B4-BE49-F238E27FC236}">
                <a16:creationId xmlns:a16="http://schemas.microsoft.com/office/drawing/2014/main" id="{776B5390-D92C-6BD3-F472-C707FA9D6F07}"/>
              </a:ext>
            </a:extLst>
          </p:cNvPr>
          <p:cNvSpPr>
            <a:spLocks noGrp="1"/>
          </p:cNvSpPr>
          <p:nvPr>
            <p:ph type="subTitle" idx="1"/>
          </p:nvPr>
        </p:nvSpPr>
        <p:spPr/>
        <p:txBody>
          <a:bodyPr/>
          <a:lstStyle/>
          <a:p>
            <a:endParaRPr lang="en-US" dirty="0"/>
          </a:p>
          <a:p>
            <a:r>
              <a:rPr lang="en-US" sz="4800" dirty="0"/>
              <a:t>(In the sense of an inner peace)</a:t>
            </a:r>
          </a:p>
        </p:txBody>
      </p:sp>
    </p:spTree>
    <p:extLst>
      <p:ext uri="{BB962C8B-B14F-4D97-AF65-F5344CB8AC3E}">
        <p14:creationId xmlns:p14="http://schemas.microsoft.com/office/powerpoint/2010/main" val="3704730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68C26B-F618-84C4-A2A6-A1E49AF00474}"/>
              </a:ext>
            </a:extLst>
          </p:cNvPr>
          <p:cNvSpPr>
            <a:spLocks noGrp="1"/>
          </p:cNvSpPr>
          <p:nvPr>
            <p:ph type="ctrTitle"/>
          </p:nvPr>
        </p:nvSpPr>
        <p:spPr>
          <a:xfrm>
            <a:off x="905069" y="1122363"/>
            <a:ext cx="10459617" cy="2387600"/>
          </a:xfrm>
        </p:spPr>
        <p:txBody>
          <a:bodyPr>
            <a:noAutofit/>
          </a:bodyPr>
          <a:lstStyle/>
          <a:p>
            <a:r>
              <a:rPr lang="en-US" sz="6600" dirty="0">
                <a:solidFill>
                  <a:srgbClr val="002060"/>
                </a:solidFill>
              </a:rPr>
              <a:t>In the Pursuit of Grace,</a:t>
            </a:r>
            <a:br>
              <a:rPr lang="en-US" sz="6600" dirty="0">
                <a:solidFill>
                  <a:srgbClr val="002060"/>
                </a:solidFill>
              </a:rPr>
            </a:br>
            <a:r>
              <a:rPr lang="en-US" sz="6600" dirty="0">
                <a:solidFill>
                  <a:srgbClr val="002060"/>
                </a:solidFill>
              </a:rPr>
              <a:t>We Are Writing</a:t>
            </a:r>
            <a:br>
              <a:rPr lang="en-US" sz="6600" dirty="0">
                <a:solidFill>
                  <a:srgbClr val="002060"/>
                </a:solidFill>
              </a:rPr>
            </a:br>
            <a:r>
              <a:rPr lang="en-US" sz="6600" dirty="0">
                <a:solidFill>
                  <a:srgbClr val="002060"/>
                </a:solidFill>
              </a:rPr>
              <a:t> All Sorts of Strange Letters </a:t>
            </a:r>
          </a:p>
        </p:txBody>
      </p:sp>
      <p:sp>
        <p:nvSpPr>
          <p:cNvPr id="5" name="Subtitle 4">
            <a:extLst>
              <a:ext uri="{FF2B5EF4-FFF2-40B4-BE49-F238E27FC236}">
                <a16:creationId xmlns:a16="http://schemas.microsoft.com/office/drawing/2014/main" id="{686FE737-E8E5-B875-8317-1864FF86B805}"/>
              </a:ext>
            </a:extLst>
          </p:cNvPr>
          <p:cNvSpPr>
            <a:spLocks noGrp="1"/>
          </p:cNvSpPr>
          <p:nvPr>
            <p:ph type="subTitle" idx="1"/>
          </p:nvPr>
        </p:nvSpPr>
        <p:spPr>
          <a:xfrm>
            <a:off x="1524000" y="3602037"/>
            <a:ext cx="9144000" cy="2133599"/>
          </a:xfrm>
        </p:spPr>
        <p:txBody>
          <a:bodyPr>
            <a:normAutofit fontScale="77500" lnSpcReduction="20000"/>
          </a:bodyPr>
          <a:lstStyle/>
          <a:p>
            <a:endParaRPr lang="en-US" dirty="0"/>
          </a:p>
          <a:p>
            <a:r>
              <a:rPr lang="en-US" sz="3600" dirty="0"/>
              <a:t>Hate letters</a:t>
            </a:r>
          </a:p>
          <a:p>
            <a:r>
              <a:rPr lang="en-US" sz="3600" dirty="0"/>
              <a:t>Way too late love letters</a:t>
            </a:r>
          </a:p>
          <a:p>
            <a:r>
              <a:rPr lang="en-US" sz="3600" dirty="0"/>
              <a:t>Expressions of penitence and apology</a:t>
            </a:r>
          </a:p>
          <a:p>
            <a:r>
              <a:rPr lang="en-US" sz="3600" dirty="0"/>
              <a:t>Overdue insightful expressions of appreciation</a:t>
            </a:r>
          </a:p>
        </p:txBody>
      </p:sp>
    </p:spTree>
    <p:extLst>
      <p:ext uri="{BB962C8B-B14F-4D97-AF65-F5344CB8AC3E}">
        <p14:creationId xmlns:p14="http://schemas.microsoft.com/office/powerpoint/2010/main" val="1587189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DC76E-46E7-E45C-7497-89BDB3C9E08A}"/>
              </a:ext>
            </a:extLst>
          </p:cNvPr>
          <p:cNvSpPr>
            <a:spLocks noGrp="1"/>
          </p:cNvSpPr>
          <p:nvPr>
            <p:ph type="ctrTitle"/>
          </p:nvPr>
        </p:nvSpPr>
        <p:spPr/>
        <p:txBody>
          <a:bodyPr>
            <a:normAutofit fontScale="90000"/>
          </a:bodyPr>
          <a:lstStyle/>
          <a:p>
            <a:r>
              <a:rPr lang="en-US" dirty="0">
                <a:solidFill>
                  <a:srgbClr val="002060"/>
                </a:solidFill>
              </a:rPr>
              <a:t>A Love Letter to </a:t>
            </a:r>
            <a:br>
              <a:rPr lang="en-US" dirty="0">
                <a:solidFill>
                  <a:srgbClr val="002060"/>
                </a:solidFill>
              </a:rPr>
            </a:br>
            <a:r>
              <a:rPr lang="en-US" dirty="0">
                <a:solidFill>
                  <a:srgbClr val="002060"/>
                </a:solidFill>
              </a:rPr>
              <a:t>My Brothers and Sisters </a:t>
            </a:r>
            <a:br>
              <a:rPr lang="en-US" dirty="0">
                <a:solidFill>
                  <a:srgbClr val="002060"/>
                </a:solidFill>
              </a:rPr>
            </a:br>
            <a:r>
              <a:rPr lang="en-US" dirty="0">
                <a:solidFill>
                  <a:srgbClr val="002060"/>
                </a:solidFill>
              </a:rPr>
              <a:t>of AHEAD</a:t>
            </a:r>
          </a:p>
        </p:txBody>
      </p:sp>
      <p:sp>
        <p:nvSpPr>
          <p:cNvPr id="3" name="Subtitle 2">
            <a:extLst>
              <a:ext uri="{FF2B5EF4-FFF2-40B4-BE49-F238E27FC236}">
                <a16:creationId xmlns:a16="http://schemas.microsoft.com/office/drawing/2014/main" id="{92992B41-FBAE-F5E8-950D-4A895F45C460}"/>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5318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1B91B4-50E7-C8D0-45C9-EBD73945C33C}"/>
              </a:ext>
            </a:extLst>
          </p:cNvPr>
          <p:cNvSpPr>
            <a:spLocks noGrp="1"/>
          </p:cNvSpPr>
          <p:nvPr>
            <p:ph type="ctrTitle"/>
          </p:nvPr>
        </p:nvSpPr>
        <p:spPr/>
        <p:txBody>
          <a:bodyPr/>
          <a:lstStyle/>
          <a:p>
            <a:r>
              <a:rPr lang="en-US" dirty="0">
                <a:solidFill>
                  <a:srgbClr val="002060"/>
                </a:solidFill>
              </a:rPr>
              <a:t>AHEAD Is Not a</a:t>
            </a:r>
            <a:br>
              <a:rPr lang="en-US" dirty="0">
                <a:solidFill>
                  <a:srgbClr val="002060"/>
                </a:solidFill>
              </a:rPr>
            </a:br>
            <a:r>
              <a:rPr lang="en-US" dirty="0">
                <a:solidFill>
                  <a:srgbClr val="002060"/>
                </a:solidFill>
              </a:rPr>
              <a:t> Professional Organization</a:t>
            </a:r>
          </a:p>
        </p:txBody>
      </p:sp>
      <p:sp>
        <p:nvSpPr>
          <p:cNvPr id="5" name="Subtitle 4">
            <a:extLst>
              <a:ext uri="{FF2B5EF4-FFF2-40B4-BE49-F238E27FC236}">
                <a16:creationId xmlns:a16="http://schemas.microsoft.com/office/drawing/2014/main" id="{99D6A452-0EF5-AE67-7F11-C38AA4165918}"/>
              </a:ext>
            </a:extLst>
          </p:cNvPr>
          <p:cNvSpPr>
            <a:spLocks noGrp="1"/>
          </p:cNvSpPr>
          <p:nvPr>
            <p:ph type="subTitle" idx="1"/>
          </p:nvPr>
        </p:nvSpPr>
        <p:spPr>
          <a:xfrm>
            <a:off x="1524000" y="3602037"/>
            <a:ext cx="9144000" cy="2133599"/>
          </a:xfrm>
        </p:spPr>
        <p:txBody>
          <a:bodyPr>
            <a:normAutofit/>
          </a:bodyPr>
          <a:lstStyle/>
          <a:p>
            <a:endParaRPr lang="en-US" dirty="0"/>
          </a:p>
          <a:p>
            <a:r>
              <a:rPr lang="en-US" sz="3200" dirty="0"/>
              <a:t>It is more, a Community</a:t>
            </a:r>
          </a:p>
          <a:p>
            <a:r>
              <a:rPr lang="en-US" sz="3200" dirty="0"/>
              <a:t>A community that I am confident has the potential to withstand the current onslaught to our civil rights</a:t>
            </a:r>
          </a:p>
        </p:txBody>
      </p:sp>
    </p:spTree>
    <p:extLst>
      <p:ext uri="{BB962C8B-B14F-4D97-AF65-F5344CB8AC3E}">
        <p14:creationId xmlns:p14="http://schemas.microsoft.com/office/powerpoint/2010/main" val="1215522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head white 2020" id="{10EFE8D1-1499-4142-9EB3-56CEF9B1E2C1}" vid="{A2040251-43F7-F64C-A41A-6195C6BCD9B8}"/>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4765CDF-14D6-4BDC-B6D2-6C0D3897524B}">
  <we:reference id="wa200010001" version="1.0.0.1" store="en-US" storeType="OMEX"/>
  <we:alternateReferences>
    <we:reference id="wa200010001" version="1.0.0.1" store="en-US" storeType="OMEX"/>
  </we:alternateReferences>
  <we:properties>
    <we:property name="claude.fileId" value="&quot;f4602c01-44ef-43a8-bc47-18fb0ab6d839&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7823</TotalTime>
  <Words>3280</Words>
  <Application>Microsoft Macintosh PowerPoint</Application>
  <PresentationFormat>Widescreen</PresentationFormat>
  <Paragraphs>273</Paragraphs>
  <Slides>51</Slides>
  <Notes>10</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51</vt:i4>
      </vt:variant>
    </vt:vector>
  </HeadingPairs>
  <TitlesOfParts>
    <vt:vector size="64" baseType="lpstr">
      <vt:lpstr>Aptos</vt:lpstr>
      <vt:lpstr>Arial</vt:lpstr>
      <vt:lpstr>Calibri</vt:lpstr>
      <vt:lpstr>Calibri Light</vt:lpstr>
      <vt:lpstr>Georgia</vt:lpstr>
      <vt:lpstr>Helvetica</vt:lpstr>
      <vt:lpstr>Roboto</vt:lpstr>
      <vt:lpstr>Symbol</vt:lpstr>
      <vt:lpstr>Times New Roman</vt:lpstr>
      <vt:lpstr>Office Theme</vt:lpstr>
      <vt:lpstr>3_Office Theme</vt:lpstr>
      <vt:lpstr>1_Office Theme</vt:lpstr>
      <vt:lpstr>2_Office Theme</vt:lpstr>
      <vt:lpstr>Sustaining the Disability Rights Movement through the Difficult Days Ahead</vt:lpstr>
      <vt:lpstr> Caveat </vt:lpstr>
      <vt:lpstr>Verklempt</vt:lpstr>
      <vt:lpstr>My 40-Minute Floor Routine                                   </vt:lpstr>
      <vt:lpstr>An Obnoxious Ad for Life Insurance</vt:lpstr>
      <vt:lpstr>Suddenly, My Generation is Seeking Grace </vt:lpstr>
      <vt:lpstr>In the Pursuit of Grace, We Are Writing  All Sorts of Strange Letters </vt:lpstr>
      <vt:lpstr>A Love Letter to  My Brothers and Sisters  of AHEAD</vt:lpstr>
      <vt:lpstr>AHEAD Is Not a  Professional Organization</vt:lpstr>
      <vt:lpstr>We Are Community of Mentors and Mentees</vt:lpstr>
      <vt:lpstr>I Cherish This Community, For What it Has Done for Me</vt:lpstr>
      <vt:lpstr>I Cherish This Community for Who YOU Are (1)</vt:lpstr>
      <vt:lpstr>I Cherish This Community  for Who YOU Are (2)</vt:lpstr>
      <vt:lpstr>You Foster Diversity</vt:lpstr>
      <vt:lpstr>My Highly Dishonest  and Unethical Path  to Academic Success</vt:lpstr>
      <vt:lpstr>My Mentor Son, Seth</vt:lpstr>
      <vt:lpstr>My Most Important AHEAD Mentors/Mentees</vt:lpstr>
      <vt:lpstr>Here, Now, This Morning,  I Seek a Commitment from Each You</vt:lpstr>
      <vt:lpstr>“Difficult Days AHEAD”</vt:lpstr>
      <vt:lpstr>Dr. King Spoke of “Difficult Days AHEAD” They Are Back</vt:lpstr>
      <vt:lpstr>The “Promised Land” Has Been Postponed </vt:lpstr>
      <vt:lpstr>With Courage,  You, AHEAD, Our Community,  Will Have to Stand Up, and Fight Back</vt:lpstr>
      <vt:lpstr>Fortunately, We Have Mentors Holding a Torch  with a Powerful Flame Ready to Hand it to Us,</vt:lpstr>
      <vt:lpstr> What Gandhi Learned from The Buddha </vt:lpstr>
      <vt:lpstr>What M.L. King, Ph.D. Learned from Ghandi</vt:lpstr>
      <vt:lpstr>What Asst. Sec. Judy Huemann Learned from MLK</vt:lpstr>
      <vt:lpstr>Judy during 504 sit-in</vt:lpstr>
      <vt:lpstr>Crowd Gathering for 504 Sit-In</vt:lpstr>
      <vt:lpstr>What We Must Learn from  Judy Huemann </vt:lpstr>
      <vt:lpstr>My Last Meeting with Judy</vt:lpstr>
      <vt:lpstr>Our Difficulties Ahead</vt:lpstr>
      <vt:lpstr>The Decimation of OCR: Salami Tactics </vt:lpstr>
      <vt:lpstr>Decimation of OCR:  Enforcement Effort “Collapse”</vt:lpstr>
      <vt:lpstr>Decimation of OCR: Dispatching OSERS and OCR</vt:lpstr>
      <vt:lpstr> A Perfect Tool for a Federally Controlled Dictatorship:  OMB Docket#: 2026-0034 Proposed Federal Funding Rule  </vt:lpstr>
      <vt:lpstr>Other Bad Stuff</vt:lpstr>
      <vt:lpstr>We Have Spoken of Community Earlier This Morning</vt:lpstr>
      <vt:lpstr>The Worst Symbol: Turning the Dissent in Olmstead v. LC into the Majority Opinion</vt:lpstr>
      <vt:lpstr>Our Most Sacred Democratic Tool: The Vote</vt:lpstr>
      <vt:lpstr>Preparing to Cross the Edmund Pettus Bridge</vt:lpstr>
      <vt:lpstr>A Return to Jim Crow: “Hollowing Out” of the Voting Rights Act of 1965</vt:lpstr>
      <vt:lpstr>As Democrats, Republicans, and Independents, What Can We Do, Now?</vt:lpstr>
      <vt:lpstr>Voting Data Suggests  A Two-Party/Nonpartisan Approach is Necessary</vt:lpstr>
      <vt:lpstr>What You Can Do on Your Campus (1) </vt:lpstr>
      <vt:lpstr>What You Can Do on Your Campus?(2)</vt:lpstr>
      <vt:lpstr>What We Can Do (1)</vt:lpstr>
      <vt:lpstr>What We Can Do (2)</vt:lpstr>
      <vt:lpstr>What We Can Do? (3)</vt:lpstr>
      <vt:lpstr>What We Can Do (4)</vt:lpstr>
      <vt:lpstr>Can We Heal?  The War in Vietnam,  An Era of Conflict That Was Even Greater than Now?</vt:lpstr>
      <vt:lpstr>“Find Your Community, Find Your Mentors And With Then Make A Difference”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Paul</dc:creator>
  <cp:lastModifiedBy>Melanie Thornton</cp:lastModifiedBy>
  <cp:revision>107</cp:revision>
  <dcterms:created xsi:type="dcterms:W3CDTF">2026-06-26T17:07:14Z</dcterms:created>
  <dcterms:modified xsi:type="dcterms:W3CDTF">2026-08-01T12:32:11Z</dcterms:modified>
</cp:coreProperties>
</file>