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2" r:id="rId2"/>
    <p:sldMasterId id="2147483676" r:id="rId3"/>
    <p:sldMasterId id="2147483692" r:id="rId4"/>
    <p:sldMasterId id="2147483694" r:id="rId5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rbel" panose="020B0503020204020204" pitchFamily="34" charset="0"/>
      <p:regular r:id="rId25"/>
      <p:bold r:id="rId26"/>
      <p:italic r:id="rId27"/>
      <p:boldItalic r:id="rId28"/>
    </p:embeddedFont>
    <p:embeddedFont>
      <p:font typeface="Montserrat" pitchFamily="2" charset="77"/>
      <p:regular r:id="rId29"/>
      <p:bold r:id="rId30"/>
      <p:italic r:id="rId31"/>
      <p:boldItalic r:id="rId32"/>
    </p:embeddedFont>
    <p:embeddedFont>
      <p:font typeface="Open Sans" panose="020B0606030504020204" pitchFamily="34" charset="0"/>
      <p:regular r:id="rId33"/>
      <p:bold r:id="rId34"/>
      <p:italic r:id="rId35"/>
      <p:boldItalic r:id="rId36"/>
    </p:embeddedFont>
    <p:embeddedFont>
      <p:font typeface="Source Sans Pro" panose="020B050303040302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AbyIXNeENiCXK0+8Kasd0/nu7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FFF"/>
    <a:srgbClr val="444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26"/>
    <p:restoredTop sz="94663"/>
  </p:normalViewPr>
  <p:slideViewPr>
    <p:cSldViewPr snapToGrid="0" snapToObjects="1">
      <p:cViewPr varScale="1">
        <p:scale>
          <a:sx n="84" d="100"/>
          <a:sy n="84" d="100"/>
        </p:scale>
        <p:origin x="216" y="8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20" Type="http://schemas.openxmlformats.org/officeDocument/2006/relationships/notesMaster" Target="notesMasters/notesMaster1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9" name="Google Shape;45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3" name="Google Shape;3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50" rIns="93150" bIns="465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6" name="Google Shape;3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04" name="Google Shape;40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19" name="Google Shape;4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28" name="Google Shape;4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3" name="Google Shape;4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1" name="Google Shape;4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Name Card">
  <p:cSld name="1_Name Card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8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8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mage">
  <p:cSld name="1_Imag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/>
          <p:nvPr/>
        </p:nvSpPr>
        <p:spPr>
          <a:xfrm>
            <a:off x="16" y="6334317"/>
            <a:ext cx="12188825" cy="64012"/>
          </a:xfrm>
          <a:prstGeom prst="rect">
            <a:avLst/>
          </a:prstGeom>
          <a:solidFill>
            <a:srgbClr val="EE6600"/>
          </a:solidFill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400"/>
              <a:buFont typeface="Helvetica Neue"/>
              <a:buNone/>
            </a:pPr>
            <a:endParaRPr sz="1867" b="0" i="0" u="none" strike="noStrike" cap="none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2" name="Google Shape;92;p49"/>
          <p:cNvCxnSpPr/>
          <p:nvPr/>
        </p:nvCxnSpPr>
        <p:spPr>
          <a:xfrm>
            <a:off x="617093" y="749505"/>
            <a:ext cx="10957815" cy="3"/>
          </a:xfrm>
          <a:prstGeom prst="straightConnector1">
            <a:avLst/>
          </a:prstGeom>
          <a:noFill/>
          <a:ln w="9525" cap="flat" cmpd="sng">
            <a:solidFill>
              <a:srgbClr val="EE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" name="Google Shape;93;p49"/>
          <p:cNvSpPr txBox="1">
            <a:spLocks noGrp="1"/>
          </p:cNvSpPr>
          <p:nvPr>
            <p:ph type="body" idx="1"/>
          </p:nvPr>
        </p:nvSpPr>
        <p:spPr>
          <a:xfrm>
            <a:off x="617095" y="1127759"/>
            <a:ext cx="10957812" cy="482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Char char="-"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Char char="▪"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Char char="◦"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Char char="◦"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>
              <a:lnSpc>
                <a:spcPct val="8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Char char="•"/>
              <a:defRPr sz="6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>
              <a:lnSpc>
                <a:spcPct val="8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Char char="•"/>
              <a:defRPr sz="6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>
              <a:lnSpc>
                <a:spcPct val="8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Char char="•"/>
              <a:defRPr sz="6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>
              <a:lnSpc>
                <a:spcPct val="8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Char char="•"/>
              <a:defRPr sz="6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title"/>
          </p:nvPr>
        </p:nvSpPr>
        <p:spPr>
          <a:xfrm>
            <a:off x="617095" y="171327"/>
            <a:ext cx="10957812" cy="5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42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95" name="Google Shape;9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691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9"/>
          <p:cNvSpPr txBox="1">
            <a:spLocks noGrp="1"/>
          </p:cNvSpPr>
          <p:nvPr>
            <p:ph type="sldNum" idx="12"/>
          </p:nvPr>
        </p:nvSpPr>
        <p:spPr>
          <a:xfrm>
            <a:off x="5922225" y="6454570"/>
            <a:ext cx="334355" cy="32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">
  <p:cSld name="1_Image">
    <p:bg>
      <p:bgPr>
        <a:solidFill>
          <a:srgbClr val="FFFFFF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/>
          <p:nvPr/>
        </p:nvSpPr>
        <p:spPr>
          <a:xfrm>
            <a:off x="16" y="6334317"/>
            <a:ext cx="12188825" cy="64012"/>
          </a:xfrm>
          <a:prstGeom prst="rect">
            <a:avLst/>
          </a:prstGeom>
          <a:solidFill>
            <a:srgbClr val="EE6600"/>
          </a:solidFill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1400"/>
              <a:buFont typeface="Helvetica Neue"/>
              <a:buNone/>
            </a:pPr>
            <a:endParaRPr sz="1867" b="0" i="0" u="none" strike="noStrike" cap="none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21"/>
          <p:cNvCxnSpPr/>
          <p:nvPr/>
        </p:nvCxnSpPr>
        <p:spPr>
          <a:xfrm>
            <a:off x="617093" y="749505"/>
            <a:ext cx="10957815" cy="3"/>
          </a:xfrm>
          <a:prstGeom prst="straightConnector1">
            <a:avLst/>
          </a:prstGeom>
          <a:noFill/>
          <a:ln w="9525" cap="flat" cmpd="sng">
            <a:solidFill>
              <a:srgbClr val="EE66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617095" y="1127759"/>
            <a:ext cx="10957812" cy="482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None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Char char="-"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Char char="▪"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Char char="◦"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414141"/>
              </a:buClr>
              <a:buSzPts val="2400"/>
              <a:buFont typeface="Arial"/>
              <a:buChar char="◦"/>
              <a:defRPr sz="3200" b="0" i="0" u="none" strike="noStrike" cap="none">
                <a:solidFill>
                  <a:srgbClr val="41414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33400" algn="l">
              <a:lnSpc>
                <a:spcPct val="8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Char char="•"/>
              <a:defRPr sz="6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533400" algn="l">
              <a:lnSpc>
                <a:spcPct val="8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Char char="•"/>
              <a:defRPr sz="6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533400" algn="l">
              <a:lnSpc>
                <a:spcPct val="8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Char char="•"/>
              <a:defRPr sz="6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533400" algn="l">
              <a:lnSpc>
                <a:spcPct val="80000"/>
              </a:lnSpc>
              <a:spcBef>
                <a:spcPts val="1467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Source Sans Pro"/>
              <a:buChar char="•"/>
              <a:defRPr sz="6400" b="1" i="0" u="none" strike="noStrike" cap="non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617095" y="171327"/>
            <a:ext cx="10957812" cy="52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42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ts val="4400"/>
              <a:buFont typeface="Source Sans Pro"/>
              <a:buNone/>
              <a:defRPr sz="5867" b="1" i="0" u="none" strike="noStrike" cap="none">
                <a:solidFill>
                  <a:srgbClr val="41414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115" name="Google Shape;11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691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xfrm>
            <a:off x="5922225" y="6454570"/>
            <a:ext cx="334355" cy="32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0" name="Google Shape;120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6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6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6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7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6" name="Google Shape;156;p7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7" name="Google Shape;157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7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7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7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7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7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7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7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7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ame Card">
  <p:cSld name="1_Name Card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4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74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82" name="Google Shape;182;p74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74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74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body" idx="1"/>
          </p:nvPr>
        </p:nvSpPr>
        <p:spPr>
          <a:xfrm>
            <a:off x="1120000" y="1825625"/>
            <a:ext cx="102339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EDED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EDED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EDED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EDED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3" name="Google Shape;19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97" name="Google Shape;197;p50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98" name="Google Shape;198;p5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35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3200"/>
              <a:buFont typeface="Corbe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1"/>
          <p:cNvSpPr txBox="1">
            <a:spLocks noGrp="1"/>
          </p:cNvSpPr>
          <p:nvPr>
            <p:ph type="body" idx="1"/>
          </p:nvPr>
        </p:nvSpPr>
        <p:spPr>
          <a:xfrm>
            <a:off x="839788" y="4489399"/>
            <a:ext cx="105141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EDED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EDED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EDED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EDEDED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2" name="Google Shape;20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1" name="Google Shape;211;p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5" name="Google Shape;215;p5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6" name="Google Shape;216;p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22" name="Google Shape;222;p56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3" name="Google Shape;223;p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26" name="Google Shape;226;p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5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30" name="Google Shape;230;p5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1" name="Google Shape;231;p5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9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5" name="Google Shape;235;p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0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endParaRPr/>
          </a:p>
        </p:txBody>
      </p:sp>
      <p:sp>
        <p:nvSpPr>
          <p:cNvPr id="238" name="Google Shape;238;p60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6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Card">
  <p:cSld name="End Card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62" descr="Shape, arrow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016000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000" y="6497981"/>
            <a:ext cx="1794935" cy="186267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2"/>
          <p:cNvSpPr txBox="1">
            <a:spLocks noGrp="1"/>
          </p:cNvSpPr>
          <p:nvPr>
            <p:ph type="title"/>
          </p:nvPr>
        </p:nvSpPr>
        <p:spPr>
          <a:xfrm>
            <a:off x="406564" y="3175000"/>
            <a:ext cx="35499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0" name="Google Shape;250;p6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6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6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6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2" name="Google Shape;28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4" name="Google Shape;294;p2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1" name="Google Shape;301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3" name="Google Shape;303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19" name="Google Shape;319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0" name="Google Shape;32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6" name="Google Shape;326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27" name="Google Shape;327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3" name="Google Shape;33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Name Card">
  <p:cSld name="1_Name Card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6"/>
          <p:cNvSpPr txBox="1"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6"/>
          <p:cNvSpPr txBox="1">
            <a:spLocks noGrp="1"/>
          </p:cNvSpPr>
          <p:nvPr>
            <p:ph type="body" idx="1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5" name="Google Shape;345;p36"/>
          <p:cNvSpPr txBox="1">
            <a:spLocks noGrp="1"/>
          </p:cNvSpPr>
          <p:nvPr>
            <p:ph type="dt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6"/>
          <p:cNvSpPr txBox="1">
            <a:spLocks noGrp="1"/>
          </p:cNvSpPr>
          <p:nvPr>
            <p:ph type="ft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36"/>
          <p:cNvSpPr txBox="1">
            <a:spLocks noGrp="1"/>
          </p:cNvSpPr>
          <p:nvPr>
            <p:ph type="sldNum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wo Content">
  <p:cSld name="2_Two Conten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7"/>
          <p:cNvSpPr txBox="1">
            <a:spLocks noGrp="1"/>
          </p:cNvSpPr>
          <p:nvPr>
            <p:ph type="title"/>
          </p:nvPr>
        </p:nvSpPr>
        <p:spPr>
          <a:xfrm>
            <a:off x="368643" y="365125"/>
            <a:ext cx="1145677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alibri"/>
              <a:buNone/>
              <a:defRPr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37"/>
          <p:cNvSpPr txBox="1">
            <a:spLocks noGrp="1"/>
          </p:cNvSpPr>
          <p:nvPr>
            <p:ph type="body" idx="1"/>
          </p:nvPr>
        </p:nvSpPr>
        <p:spPr>
          <a:xfrm>
            <a:off x="368643" y="1835786"/>
            <a:ext cx="5577840" cy="323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37"/>
          <p:cNvSpPr txBox="1">
            <a:spLocks noGrp="1"/>
          </p:cNvSpPr>
          <p:nvPr>
            <p:ph type="body" idx="2"/>
          </p:nvPr>
        </p:nvSpPr>
        <p:spPr>
          <a:xfrm>
            <a:off x="6245520" y="1835786"/>
            <a:ext cx="5577840" cy="323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800"/>
              <a:buChar char="•"/>
              <a:defRPr>
                <a:solidFill>
                  <a:srgbClr val="26262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  <a:defRPr>
                <a:solidFill>
                  <a:srgbClr val="262626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>
                <a:solidFill>
                  <a:srgbClr val="262626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>
                <a:solidFill>
                  <a:srgbClr val="262626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9" name="Google Shape;26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" descr="Title slide: TTS and Accessibility for ALL learners&#10;The Move from Disability Services to Access Centers: Why Faculty Buy-In is important for ALL Students."/>
          <p:cNvSpPr txBox="1">
            <a:spLocks noGrp="1"/>
          </p:cNvSpPr>
          <p:nvPr>
            <p:ph type="title"/>
          </p:nvPr>
        </p:nvSpPr>
        <p:spPr>
          <a:xfrm>
            <a:off x="0" y="-1325563"/>
            <a:ext cx="12198821" cy="1325563"/>
          </a:xfrm>
          <a:prstGeom prst="rect">
            <a:avLst/>
          </a:pr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TTS </a:t>
            </a:r>
            <a:r>
              <a:rPr lang="en-US" dirty="0"/>
              <a:t>and Accessibility for ALL learners</a:t>
            </a:r>
            <a:endParaRPr dirty="0"/>
          </a:p>
        </p:txBody>
      </p:sp>
      <p:pic>
        <p:nvPicPr>
          <p:cNvPr id="358" name="Google Shape;358;p1" descr="ReadSpeaker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8955" y="652439"/>
            <a:ext cx="9875259" cy="2271309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-3291" y="3296652"/>
            <a:ext cx="12202113" cy="3561346"/>
          </a:xfrm>
          <a:custGeom>
            <a:avLst/>
            <a:gdLst/>
            <a:ahLst/>
            <a:cxnLst/>
            <a:rect l="l" t="t" r="r" b="b"/>
            <a:pathLst>
              <a:path w="12202113" h="3188466" extrusionOk="0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"/>
          <p:cNvSpPr txBox="1">
            <a:spLocks noGrp="1"/>
          </p:cNvSpPr>
          <p:nvPr>
            <p:ph type="body" idx="1"/>
          </p:nvPr>
        </p:nvSpPr>
        <p:spPr>
          <a:xfrm>
            <a:off x="0" y="3884452"/>
            <a:ext cx="12198821" cy="239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</a:pPr>
            <a:r>
              <a:rPr lang="en-US" sz="4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The Move from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</a:pPr>
            <a:r>
              <a:rPr lang="en-US" sz="4000" b="1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Disability Services to Access Centers: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i="1">
                <a:latin typeface="Open Sans"/>
                <a:ea typeface="Open Sans"/>
                <a:cs typeface="Open Sans"/>
                <a:sym typeface="Open Sans"/>
              </a:rPr>
              <a:t>Why Faculty Buy-In is Important for ALL Students </a:t>
            </a:r>
            <a:endParaRPr b="1" i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64"/>
        </a:solidFill>
        <a:effectLst/>
      </p:bgPr>
    </p:bg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0"/>
          <p:cNvSpPr txBox="1"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Discussion question 2</a:t>
            </a:r>
            <a:endParaRPr/>
          </a:p>
        </p:txBody>
      </p:sp>
      <p:sp>
        <p:nvSpPr>
          <p:cNvPr id="454" name="Google Shape;454;p10" descr="Do you feel like the faculty was on board with this new direction?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0"/>
          <p:cNvSpPr txBox="1"/>
          <p:nvPr/>
        </p:nvSpPr>
        <p:spPr>
          <a:xfrm>
            <a:off x="2117054" y="1414305"/>
            <a:ext cx="812117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Do you feel like the faculty was on board with this new direction?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1"/>
          <p:cNvSpPr txBox="1"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Discussion Question 3</a:t>
            </a:r>
            <a:endParaRPr/>
          </a:p>
        </p:txBody>
      </p:sp>
      <p:sp>
        <p:nvSpPr>
          <p:cNvPr id="462" name="Google Shape;462;p11" descr="How do you let the student body know these tools are available to them?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1"/>
          <p:cNvSpPr txBox="1"/>
          <p:nvPr/>
        </p:nvSpPr>
        <p:spPr>
          <a:xfrm>
            <a:off x="2117054" y="1414305"/>
            <a:ext cx="812117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0C0C0C"/>
                </a:solidFill>
                <a:latin typeface="Open Sans"/>
                <a:ea typeface="Open Sans"/>
                <a:cs typeface="Open Sans"/>
                <a:sym typeface="Open Sans"/>
              </a:rPr>
              <a:t>How do you let the student body know these tools are available to them?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2"/>
          <p:cNvSpPr txBox="1">
            <a:spLocks noGrp="1"/>
          </p:cNvSpPr>
          <p:nvPr>
            <p:ph type="title"/>
          </p:nvPr>
        </p:nvSpPr>
        <p:spPr>
          <a:xfrm>
            <a:off x="838200" y="210618"/>
            <a:ext cx="10515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</a:pPr>
            <a:r>
              <a:rPr lang="en-US" sz="4400" b="1">
                <a:latin typeface="Open Sans"/>
                <a:ea typeface="Open Sans"/>
                <a:cs typeface="Open Sans"/>
                <a:sym typeface="Open Sans"/>
              </a:rPr>
              <a:t>Ease of Use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69" name="Google Shape;469;p12" descr="detailed picture of the ReadSpeaker listen but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763" y="1244019"/>
            <a:ext cx="7034860" cy="4827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12" descr="Pop-up menu has the following tools - listen, dictionary, and Translate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8586" y="1678422"/>
            <a:ext cx="4830763" cy="123507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12"/>
          <p:cNvSpPr txBox="1"/>
          <p:nvPr/>
        </p:nvSpPr>
        <p:spPr>
          <a:xfrm>
            <a:off x="7869990" y="3456300"/>
            <a:ext cx="3839053" cy="2565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marR="0" lvl="1" indent="-139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ED7D31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Just Click and Listen!</a:t>
            </a:r>
            <a:endParaRPr/>
          </a:p>
          <a:p>
            <a:pPr marL="685800" marR="0" lvl="1" indent="-508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Arial"/>
              <a:buNone/>
            </a:pPr>
            <a:endParaRPr sz="2800" b="0" i="1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286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Settings are unique to </a:t>
            </a:r>
            <a:r>
              <a:rPr lang="en-US" sz="28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</a:t>
            </a:r>
            <a:r>
              <a:rPr lang="en-US" sz="28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</a:t>
            </a:r>
            <a:r>
              <a:rPr lang="en-US" sz="28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device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39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3"/>
          <p:cNvSpPr txBox="1">
            <a:spLocks noGrp="1"/>
          </p:cNvSpPr>
          <p:nvPr>
            <p:ph type="title"/>
          </p:nvPr>
        </p:nvSpPr>
        <p:spPr>
          <a:xfrm>
            <a:off x="1" y="324980"/>
            <a:ext cx="12192000" cy="72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</a:pPr>
            <a:r>
              <a:rPr lang="en-US" sz="4000" b="1" dirty="0">
                <a:latin typeface="Open Sans"/>
                <a:ea typeface="Open Sans"/>
                <a:cs typeface="Open Sans"/>
                <a:sym typeface="Open Sans"/>
              </a:rPr>
              <a:t>Ease of Use (cont.)</a:t>
            </a:r>
            <a:endParaRPr sz="40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78" name="Google Shape;478;p13" descr="This slide shows an exam of a test in Exam Mode where the student wrote in their answers using the annotate feature in Exam Mode."/>
          <p:cNvPicPr preferRelativeResize="0"/>
          <p:nvPr/>
        </p:nvPicPr>
        <p:blipFill rotWithShape="1">
          <a:blip r:embed="rId3">
            <a:alphaModFix/>
          </a:blip>
          <a:srcRect l="-1" t="695" r="-109" b="30995"/>
          <a:stretch/>
        </p:blipFill>
        <p:spPr>
          <a:xfrm>
            <a:off x="1734704" y="1177766"/>
            <a:ext cx="8722591" cy="3248588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13"/>
          <p:cNvSpPr txBox="1"/>
          <p:nvPr/>
        </p:nvSpPr>
        <p:spPr>
          <a:xfrm>
            <a:off x="693862" y="4897837"/>
            <a:ext cx="10804274" cy="1483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TextAid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3200" b="1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Exam Mode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allow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Disability Service Offices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SPED teachers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unique testing platform to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 </a:t>
            </a:r>
            <a:r>
              <a:rPr lang="en-US" sz="2800" b="0" i="0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testing with accommodations</a:t>
            </a:r>
            <a:r>
              <a:rPr lang="en-US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4"/>
          <p:cNvSpPr txBox="1"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 slide</a:t>
            </a:r>
            <a:endParaRPr/>
          </a:p>
        </p:txBody>
      </p:sp>
      <p:pic>
        <p:nvPicPr>
          <p:cNvPr id="485" name="Google Shape;485;p14" descr="Thank You graphic"/>
          <p:cNvPicPr preferRelativeResize="0"/>
          <p:nvPr/>
        </p:nvPicPr>
        <p:blipFill rotWithShape="1">
          <a:blip r:embed="rId3">
            <a:alphaModFix amt="82000"/>
          </a:blip>
          <a:srcRect/>
          <a:stretch/>
        </p:blipFill>
        <p:spPr>
          <a:xfrm>
            <a:off x="388675" y="442608"/>
            <a:ext cx="5707325" cy="5972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4" descr="readspeaker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0756" y="4147689"/>
            <a:ext cx="4832960" cy="1222692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14"/>
          <p:cNvSpPr txBox="1"/>
          <p:nvPr/>
        </p:nvSpPr>
        <p:spPr>
          <a:xfrm>
            <a:off x="4590473" y="5440218"/>
            <a:ext cx="7585528" cy="669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100" b="1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www.readspeaker.com/education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" descr="Agenda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D7D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44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7" name="Google Shape;367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66409" y="471340"/>
            <a:ext cx="7513163" cy="5705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9905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" name="Google Shape;368;p2" descr="Introduction of Speakers&#10;Text-to-Speech and Who Benefits&#10;Universal Design for Learning&#10;Discussion&#10;Questions"/>
          <p:cNvGrpSpPr/>
          <p:nvPr/>
        </p:nvGrpSpPr>
        <p:grpSpPr>
          <a:xfrm>
            <a:off x="4484451" y="1154086"/>
            <a:ext cx="7354111" cy="4215509"/>
            <a:chOff x="0" y="514"/>
            <a:chExt cx="7354111" cy="4215509"/>
          </a:xfrm>
        </p:grpSpPr>
        <p:cxnSp>
          <p:nvCxnSpPr>
            <p:cNvPr id="369" name="Google Shape;369;p2"/>
            <p:cNvCxnSpPr/>
            <p:nvPr/>
          </p:nvCxnSpPr>
          <p:spPr>
            <a:xfrm>
              <a:off x="0" y="514"/>
              <a:ext cx="735411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0" name="Google Shape;370;p2"/>
            <p:cNvSpPr/>
            <p:nvPr/>
          </p:nvSpPr>
          <p:spPr>
            <a:xfrm>
              <a:off x="0" y="514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 txBox="1"/>
            <p:nvPr/>
          </p:nvSpPr>
          <p:spPr>
            <a:xfrm>
              <a:off x="0" y="514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Introduction of Speakers</a:t>
              </a:r>
              <a:endParaRPr/>
            </a:p>
          </p:txBody>
        </p:sp>
        <p:cxnSp>
          <p:nvCxnSpPr>
            <p:cNvPr id="372" name="Google Shape;372;p2"/>
            <p:cNvCxnSpPr/>
            <p:nvPr/>
          </p:nvCxnSpPr>
          <p:spPr>
            <a:xfrm>
              <a:off x="0" y="843616"/>
              <a:ext cx="735411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3" name="Google Shape;373;p2"/>
            <p:cNvSpPr/>
            <p:nvPr/>
          </p:nvSpPr>
          <p:spPr>
            <a:xfrm>
              <a:off x="0" y="843616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 txBox="1"/>
            <p:nvPr/>
          </p:nvSpPr>
          <p:spPr>
            <a:xfrm>
              <a:off x="0" y="843616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Text-to-Speech and Who Benefits</a:t>
              </a:r>
              <a:endParaRPr/>
            </a:p>
          </p:txBody>
        </p:sp>
        <p:cxnSp>
          <p:nvCxnSpPr>
            <p:cNvPr id="375" name="Google Shape;375;p2"/>
            <p:cNvCxnSpPr/>
            <p:nvPr/>
          </p:nvCxnSpPr>
          <p:spPr>
            <a:xfrm>
              <a:off x="0" y="1686718"/>
              <a:ext cx="735411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6" name="Google Shape;376;p2"/>
            <p:cNvSpPr/>
            <p:nvPr/>
          </p:nvSpPr>
          <p:spPr>
            <a:xfrm>
              <a:off x="0" y="1686718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 txBox="1"/>
            <p:nvPr/>
          </p:nvSpPr>
          <p:spPr>
            <a:xfrm>
              <a:off x="0" y="1686718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Universal Design for Learning</a:t>
              </a:r>
              <a:endParaRPr/>
            </a:p>
          </p:txBody>
        </p:sp>
        <p:cxnSp>
          <p:nvCxnSpPr>
            <p:cNvPr id="378" name="Google Shape;378;p2"/>
            <p:cNvCxnSpPr/>
            <p:nvPr/>
          </p:nvCxnSpPr>
          <p:spPr>
            <a:xfrm>
              <a:off x="0" y="2529820"/>
              <a:ext cx="735411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79" name="Google Shape;379;p2"/>
            <p:cNvSpPr/>
            <p:nvPr/>
          </p:nvSpPr>
          <p:spPr>
            <a:xfrm>
              <a:off x="0" y="2529820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 txBox="1"/>
            <p:nvPr/>
          </p:nvSpPr>
          <p:spPr>
            <a:xfrm>
              <a:off x="0" y="2529820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Discussion</a:t>
              </a:r>
              <a:endParaRPr/>
            </a:p>
          </p:txBody>
        </p:sp>
        <p:cxnSp>
          <p:nvCxnSpPr>
            <p:cNvPr id="381" name="Google Shape;381;p2"/>
            <p:cNvCxnSpPr/>
            <p:nvPr/>
          </p:nvCxnSpPr>
          <p:spPr>
            <a:xfrm>
              <a:off x="0" y="3372922"/>
              <a:ext cx="7354111" cy="0"/>
            </a:xfrm>
            <a:prstGeom prst="straightConnector1">
              <a:avLst/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2" name="Google Shape;382;p2"/>
            <p:cNvSpPr/>
            <p:nvPr/>
          </p:nvSpPr>
          <p:spPr>
            <a:xfrm>
              <a:off x="0" y="3372922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 txBox="1"/>
            <p:nvPr/>
          </p:nvSpPr>
          <p:spPr>
            <a:xfrm>
              <a:off x="0" y="3372922"/>
              <a:ext cx="7354111" cy="8431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8575" tIns="148575" rIns="148575" bIns="1485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900"/>
                <a:buFont typeface="Calibri"/>
                <a:buNone/>
              </a:pPr>
              <a:r>
                <a:rPr lang="en-US" sz="3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Questions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" descr="Speakers"/>
          <p:cNvSpPr/>
          <p:nvPr/>
        </p:nvSpPr>
        <p:spPr>
          <a:xfrm rot="5400000" flipH="1">
            <a:off x="-1410084" y="1410083"/>
            <a:ext cx="6858000" cy="4037836"/>
          </a:xfrm>
          <a:prstGeom prst="rect">
            <a:avLst/>
          </a:prstGeom>
          <a:gradFill>
            <a:gsLst>
              <a:gs pos="0">
                <a:srgbClr val="444464"/>
              </a:gs>
              <a:gs pos="8000">
                <a:srgbClr val="000000"/>
              </a:gs>
              <a:gs pos="100000">
                <a:srgbClr val="2F5496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3"/>
          <p:cNvSpPr>
            <a:spLocks noGrp="1"/>
          </p:cNvSpPr>
          <p:nvPr>
            <p:ph type="title"/>
          </p:nvPr>
        </p:nvSpPr>
        <p:spPr>
          <a:xfrm>
            <a:off x="-141402" y="457203"/>
            <a:ext cx="4179225" cy="348614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</a:pPr>
            <a:r>
              <a:rPr lang="en-US" sz="4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Speakers</a:t>
            </a:r>
            <a:endParaRPr sz="4800" b="1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0" name="Google Shape;390;p3" descr="picture of Ginger Dewey who is wearing a purple shirt and glass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81512" y="914399"/>
            <a:ext cx="2295208" cy="2531480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1" name="Google Shape;391;p3"/>
          <p:cNvSpPr/>
          <p:nvPr/>
        </p:nvSpPr>
        <p:spPr>
          <a:xfrm>
            <a:off x="7142480" y="1367272"/>
            <a:ext cx="4504055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2800" b="1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Ginger Dewey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Education Development Manager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ReadSpeaker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3"/>
          <p:cNvSpPr/>
          <p:nvPr/>
        </p:nvSpPr>
        <p:spPr>
          <a:xfrm>
            <a:off x="4344725" y="4046072"/>
            <a:ext cx="4636391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</a:pPr>
            <a:r>
              <a:rPr lang="en-US" sz="2800" b="1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rPr>
              <a:t>Beth Mulhollon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Disability Support Instructor Gateway Technical College 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3" name="Google Shape;393;p3" descr="Beth Mulholl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95097" y="3552827"/>
            <a:ext cx="1815084" cy="2268854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" descr="What is ReadSpeaker?&#10;Text-to-Speech product that includes several -accessibility tools&#10;-20+ years of experience&#10;-Used by 1500+ institutions globally&#10;-Helps everyone - not just a few&#10;-Products are easy to implement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"/>
          <p:cNvSpPr txBox="1">
            <a:spLocks noGrp="1"/>
          </p:cNvSpPr>
          <p:nvPr>
            <p:ph type="title"/>
          </p:nvPr>
        </p:nvSpPr>
        <p:spPr>
          <a:xfrm>
            <a:off x="2395945" y="195943"/>
            <a:ext cx="9793005" cy="9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4400" b="1">
                <a:solidFill>
                  <a:srgbClr val="444464"/>
                </a:solidFill>
                <a:latin typeface="Open Sans"/>
                <a:ea typeface="Open Sans"/>
                <a:cs typeface="Open Sans"/>
                <a:sym typeface="Open Sans"/>
              </a:rPr>
              <a:t>What is ReadSpeaker?</a:t>
            </a:r>
            <a:endParaRPr sz="3200" b="1">
              <a:solidFill>
                <a:srgbClr val="4444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0" name="Google Shape;40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0689" r="927" b="2"/>
          <a:stretch/>
        </p:blipFill>
        <p:spPr>
          <a:xfrm>
            <a:off x="1" y="10"/>
            <a:ext cx="693639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4"/>
          <p:cNvSpPr txBox="1">
            <a:spLocks noGrp="1"/>
          </p:cNvSpPr>
          <p:nvPr>
            <p:ph type="body" idx="1"/>
          </p:nvPr>
        </p:nvSpPr>
        <p:spPr>
          <a:xfrm>
            <a:off x="4885509" y="1807182"/>
            <a:ext cx="7670074" cy="404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Text-to-Speech product that </a:t>
            </a: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includes several accessibility tools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20+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years of experience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Used by </a:t>
            </a: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1500+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institutions globally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Helps everyone</a:t>
            </a: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not just a few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Products are </a:t>
            </a:r>
            <a:r>
              <a:rPr lang="en-US" sz="24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easy to implement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"/>
          <p:cNvSpPr txBox="1">
            <a:spLocks noGrp="1"/>
          </p:cNvSpPr>
          <p:nvPr>
            <p:ph type="title"/>
          </p:nvPr>
        </p:nvSpPr>
        <p:spPr>
          <a:xfrm>
            <a:off x="617092" y="294967"/>
            <a:ext cx="10957816" cy="51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rgbClr val="444464"/>
                </a:solidFill>
                <a:latin typeface="Open Sans"/>
                <a:ea typeface="Open Sans"/>
                <a:cs typeface="Open Sans"/>
                <a:sym typeface="Open Sans"/>
              </a:rPr>
              <a:t>Text-to-Speech: Who Benefits?</a:t>
            </a:r>
            <a:br>
              <a:rPr lang="en-US" sz="3200"/>
            </a:br>
            <a:endParaRPr sz="3200"/>
          </a:p>
        </p:txBody>
      </p:sp>
      <p:sp>
        <p:nvSpPr>
          <p:cNvPr id="407" name="Google Shape;407;p5"/>
          <p:cNvSpPr txBox="1"/>
          <p:nvPr/>
        </p:nvSpPr>
        <p:spPr>
          <a:xfrm>
            <a:off x="466095" y="985934"/>
            <a:ext cx="11108813" cy="1637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Every learner has favored methods</a:t>
            </a:r>
            <a:r>
              <a:rPr lang="en-US" sz="1600" b="0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 for obtaining, comprehending, and retaining information.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3333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Text to speech technologies </a:t>
            </a:r>
            <a:r>
              <a:rPr lang="en-US" sz="1600" b="1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allow learners to listen to and better see</a:t>
            </a:r>
            <a:r>
              <a:rPr lang="en-US" sz="1600" b="0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 course material, documents, or other reading assignments easily - </a:t>
            </a:r>
            <a:r>
              <a:rPr lang="en-US" sz="1600" b="0" i="0" u="sng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increasing the accessibility of online course text</a:t>
            </a:r>
            <a:r>
              <a:rPr lang="en-US" sz="1600" b="0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00"/>
              <a:buFont typeface="Arial"/>
              <a:buNone/>
            </a:pPr>
            <a:endParaRPr sz="1600" b="0" i="0" u="none" strike="noStrike" cap="none">
              <a:solidFill>
                <a:srgbClr val="33333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48312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This can further improve access by </a:t>
            </a:r>
            <a:r>
              <a:rPr lang="en-US" sz="1600" b="1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increasing availability to all who access an online system</a:t>
            </a:r>
            <a:r>
              <a:rPr lang="en-US" sz="1600" b="0" i="0" u="none" strike="noStrike" cap="none">
                <a:solidFill>
                  <a:srgbClr val="33333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" descr="Circle shape"/>
          <p:cNvSpPr/>
          <p:nvPr/>
        </p:nvSpPr>
        <p:spPr>
          <a:xfrm>
            <a:off x="673274" y="2732483"/>
            <a:ext cx="3555399" cy="3512483"/>
          </a:xfrm>
          <a:prstGeom prst="ellipse">
            <a:avLst/>
          </a:prstGeom>
          <a:solidFill>
            <a:srgbClr val="EE581A">
              <a:alpha val="66666"/>
            </a:srgbClr>
          </a:solidFill>
          <a:ln>
            <a:noFill/>
          </a:ln>
        </p:spPr>
        <p:txBody>
          <a:bodyPr spcFirstLastPara="1" wrap="square" lIns="60925" tIns="60925" rIns="6092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2" name="Google Shape;412;p5" descr="Engagement Icon"/>
          <p:cNvPicPr preferRelativeResize="0"/>
          <p:nvPr/>
        </p:nvPicPr>
        <p:blipFill rotWithShape="1">
          <a:blip r:embed="rId3">
            <a:alphaModFix amt="19999"/>
          </a:blip>
          <a:srcRect/>
          <a:stretch/>
        </p:blipFill>
        <p:spPr>
          <a:xfrm>
            <a:off x="2230667" y="2850495"/>
            <a:ext cx="524936" cy="52494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5" descr="Engagement - comprehension, Foreign Languages, Online Learners, Universal design for Learning, Teaching and Learning differently, Vocal assistance for forms, Bi-modal presentation, PTSD"/>
          <p:cNvSpPr/>
          <p:nvPr/>
        </p:nvSpPr>
        <p:spPr>
          <a:xfrm>
            <a:off x="649513" y="3289323"/>
            <a:ext cx="3687244" cy="2634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ENGAGEMENT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Comprehension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Foreign languages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Online learners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Universal Design for Learning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Teaching and learning differently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Vocal assistance for forms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Bi-modal presentation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PTSD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" descr="Accessibility - 20% of the populations with:&#10;-Limited literacy skills&#10;-Visual impairments&#10;-Learning disabilities&#10;-Dyslexia&#10;-Foreign-born"/>
          <p:cNvSpPr/>
          <p:nvPr/>
        </p:nvSpPr>
        <p:spPr>
          <a:xfrm>
            <a:off x="4065915" y="2695379"/>
            <a:ext cx="3614244" cy="3552807"/>
          </a:xfrm>
          <a:prstGeom prst="ellipse">
            <a:avLst/>
          </a:prstGeom>
          <a:solidFill>
            <a:schemeClr val="dk1">
              <a:alpha val="58823"/>
            </a:schemeClr>
          </a:solidFill>
          <a:ln>
            <a:noFill/>
          </a:ln>
        </p:spPr>
        <p:txBody>
          <a:bodyPr spcFirstLastPara="1" wrap="square" lIns="60925" tIns="60925" rIns="6092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9" name="Google Shape;409;p5" descr="Accessibility Icon  "/>
          <p:cNvPicPr preferRelativeResize="0"/>
          <p:nvPr/>
        </p:nvPicPr>
        <p:blipFill rotWithShape="1">
          <a:blip r:embed="rId4">
            <a:alphaModFix amt="19999"/>
          </a:blip>
          <a:srcRect/>
          <a:stretch/>
        </p:blipFill>
        <p:spPr>
          <a:xfrm>
            <a:off x="5640798" y="2870612"/>
            <a:ext cx="525789" cy="525785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5" descr="20% of the population with:: Limited literacy skills, Visual impairments, Learning disabilities, Dyslexia, Foreign-born"/>
          <p:cNvSpPr/>
          <p:nvPr/>
        </p:nvSpPr>
        <p:spPr>
          <a:xfrm>
            <a:off x="4461842" y="3472291"/>
            <a:ext cx="3007151" cy="2345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ACCESSIBILITY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2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20% of the population with:</a:t>
            </a:r>
            <a:endParaRPr sz="18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Limited literacy skills</a:t>
            </a:r>
            <a:endParaRPr sz="18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Visual impairments</a:t>
            </a:r>
            <a:endParaRPr sz="18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disabilities</a:t>
            </a:r>
            <a:endParaRPr sz="18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Dyslexia </a:t>
            </a:r>
            <a:endParaRPr sz="18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Foreign-born</a:t>
            </a:r>
            <a:endParaRPr sz="1867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4" name="Google Shape;414;p5" descr="Convenience&#10;-Mobile&#10;-Usability&#10;-Learning on-the-go&#10;-Busy adult and part-time learners who need to multitask&#10;-Personal preference&#10;-Learners"/>
          <p:cNvSpPr/>
          <p:nvPr/>
        </p:nvSpPr>
        <p:spPr>
          <a:xfrm>
            <a:off x="7493476" y="2722078"/>
            <a:ext cx="3596644" cy="3526108"/>
          </a:xfrm>
          <a:prstGeom prst="ellipse">
            <a:avLst/>
          </a:prstGeom>
          <a:solidFill>
            <a:srgbClr val="000090">
              <a:alpha val="50980"/>
            </a:srgbClr>
          </a:solidFill>
          <a:ln>
            <a:noFill/>
          </a:ln>
        </p:spPr>
        <p:txBody>
          <a:bodyPr spcFirstLastPara="1" wrap="square" lIns="60925" tIns="60925" rIns="60925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B22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4141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5" descr="Convenience Icon"/>
          <p:cNvPicPr preferRelativeResize="0"/>
          <p:nvPr/>
        </p:nvPicPr>
        <p:blipFill rotWithShape="1">
          <a:blip r:embed="rId5">
            <a:alphaModFix amt="58000"/>
          </a:blip>
          <a:srcRect/>
          <a:stretch/>
        </p:blipFill>
        <p:spPr>
          <a:xfrm>
            <a:off x="9040969" y="2972750"/>
            <a:ext cx="501657" cy="499541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" descr="Convenience - mobile, Usability, Learning on-the-go, Busy adult and part-time learners who need to multitask, personal preference, learners"/>
          <p:cNvSpPr/>
          <p:nvPr/>
        </p:nvSpPr>
        <p:spPr>
          <a:xfrm>
            <a:off x="7695487" y="3467364"/>
            <a:ext cx="3409961" cy="235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25" tIns="60925" rIns="60925" bIns="60925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CONVENIENCE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Mobile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Usability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Learning on-the-go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Busy adult and part-time learners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who need to multitask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Personal preference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Learners</a:t>
            </a: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" descr="Lincoln and UDL: Ahead of the Game&#10;Abraham Lincoln once stated:&#10;&quot;When I read aloud, two senses catch the idea: first I see what I read, second, I hear it, and therefore I can remember it better.&quot;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6" descr="Lincoln"/>
          <p:cNvPicPr preferRelativeResize="0"/>
          <p:nvPr/>
        </p:nvPicPr>
        <p:blipFill rotWithShape="1">
          <a:blip r:embed="rId3">
            <a:alphaModFix/>
          </a:blip>
          <a:srcRect t="8674" b="37424"/>
          <a:stretch/>
        </p:blipFill>
        <p:spPr>
          <a:xfrm>
            <a:off x="1" y="10"/>
            <a:ext cx="966964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6862"/>
                </a:srgbClr>
              </a:gs>
              <a:gs pos="48000">
                <a:schemeClr val="lt1"/>
              </a:gs>
              <a:gs pos="100000">
                <a:schemeClr val="lt1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6"/>
          <p:cNvSpPr txBox="1">
            <a:spLocks noGrp="1"/>
          </p:cNvSpPr>
          <p:nvPr>
            <p:ph type="title"/>
          </p:nvPr>
        </p:nvSpPr>
        <p:spPr>
          <a:xfrm>
            <a:off x="6900530" y="365125"/>
            <a:ext cx="5140936" cy="189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4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Lincoln and UDL: Ahead of the Game</a:t>
            </a:r>
            <a:endParaRPr sz="4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6"/>
          <p:cNvSpPr txBox="1"/>
          <p:nvPr/>
        </p:nvSpPr>
        <p:spPr>
          <a:xfrm>
            <a:off x="6725266" y="2434201"/>
            <a:ext cx="5463686" cy="3742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Abraham Lincoln once stated:</a:t>
            </a:r>
            <a:endParaRPr/>
          </a:p>
          <a:p>
            <a:pPr marL="0" marR="0" lvl="0" indent="177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en-US" sz="32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When I read aloud, two senses catch the idea: </a:t>
            </a:r>
            <a:r>
              <a:rPr lang="en-US" sz="32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first</a:t>
            </a:r>
            <a:r>
              <a:rPr lang="en-US" sz="32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see</a:t>
            </a:r>
            <a:r>
              <a:rPr lang="en-US" sz="32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what I read; </a:t>
            </a:r>
            <a:r>
              <a:rPr lang="en-US" sz="3200" b="1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second</a:t>
            </a:r>
            <a:r>
              <a:rPr lang="en-US" sz="32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sng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 hear</a:t>
            </a:r>
            <a:r>
              <a:rPr lang="en-US" sz="3200" b="0" i="1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it, and therefore I can remember it better</a:t>
            </a:r>
            <a:r>
              <a:rPr lang="en-US" sz="3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.”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1999" cy="1672954"/>
          </a:xfrm>
          <a:prstGeom prst="rect">
            <a:avLst/>
          </a:prstGeom>
          <a:solidFill>
            <a:srgbClr val="444464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Open Sans"/>
              <a:buNone/>
            </a:pPr>
            <a:r>
              <a:rPr lang="en-US" sz="4800" b="1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Universal Design for Learning</a:t>
            </a: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(UDL)</a:t>
            </a:r>
            <a:endParaRPr/>
          </a:p>
        </p:txBody>
      </p:sp>
      <p:sp>
        <p:nvSpPr>
          <p:cNvPr id="431" name="Google Shape;431;p7"/>
          <p:cNvSpPr txBox="1"/>
          <p:nvPr/>
        </p:nvSpPr>
        <p:spPr>
          <a:xfrm>
            <a:off x="130629" y="2083442"/>
            <a:ext cx="7545029" cy="447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80981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Framework to improve &amp; optimize teaching and learning for all people </a:t>
            </a:r>
            <a:r>
              <a:rPr lang="en-US" sz="2000" b="1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based on scientific insights</a:t>
            </a:r>
            <a:r>
              <a:rPr lang="en-US" sz="2000" b="0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into how humans learn. 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16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0981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Set of principles for curriculum development that give all individuals </a:t>
            </a:r>
            <a:r>
              <a:rPr lang="en-US" sz="2000" b="1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equal opportunities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learn.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16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0981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Provides a blueprint for creating instructional goals, methods, materials, and assessments that </a:t>
            </a:r>
            <a:r>
              <a:rPr lang="en-US" sz="2000" b="1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work for everyone</a:t>
            </a: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0981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16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80981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D7D3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Encourages the use of flexible approaches that can be customized &amp; adjusted for </a:t>
            </a:r>
            <a:r>
              <a:rPr lang="en-US" sz="2000" b="1" i="0" u="none" strike="noStrike" cap="none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individual needs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</p:txBody>
      </p:sp>
      <p:pic>
        <p:nvPicPr>
          <p:cNvPr id="432" name="Google Shape;432;p7" descr="A close up of a page of a book with Universal Design for Learning text  Description generated with low confidence"/>
          <p:cNvPicPr preferRelativeResize="0"/>
          <p:nvPr/>
        </p:nvPicPr>
        <p:blipFill rotWithShape="1">
          <a:blip r:embed="rId3">
            <a:alphaModFix/>
          </a:blip>
          <a:srcRect l="25182" r="747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4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1E519-DDCE-B346-B214-BE4F5C7C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48" y="4756150"/>
            <a:ext cx="3932237" cy="1600200"/>
          </a:xfrm>
        </p:spPr>
        <p:txBody>
          <a:bodyPr>
            <a:normAutofit/>
          </a:bodyPr>
          <a:lstStyle/>
          <a:p>
            <a:pPr marL="228600" lvl="0"/>
            <a:r>
              <a:rPr lang="en-US" b="1" dirty="0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Universal Design</a:t>
            </a:r>
            <a:br>
              <a:rPr lang="en-US" dirty="0"/>
            </a:br>
            <a:r>
              <a:rPr lang="en-US" b="1" dirty="0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Accessibility</a:t>
            </a:r>
            <a:br>
              <a:rPr lang="en-US" dirty="0"/>
            </a:br>
            <a:r>
              <a:rPr lang="en-US" b="1" dirty="0">
                <a:solidFill>
                  <a:srgbClr val="ED7D31"/>
                </a:solidFill>
                <a:latin typeface="Open Sans"/>
                <a:ea typeface="Open Sans"/>
                <a:cs typeface="Open Sans"/>
                <a:sym typeface="Open Sans"/>
              </a:rPr>
              <a:t>Inclusivity </a:t>
            </a:r>
            <a:endParaRPr lang="en-US" dirty="0"/>
          </a:p>
        </p:txBody>
      </p:sp>
      <p:pic>
        <p:nvPicPr>
          <p:cNvPr id="6" name="Google Shape;438;p8" descr="A picture containing animals and a man at a desk&#10;caption reads for a fair selection everyone has to take the same exam: please climb that tree">
            <a:extLst>
              <a:ext uri="{FF2B5EF4-FFF2-40B4-BE49-F238E27FC236}">
                <a16:creationId xmlns:a16="http://schemas.microsoft.com/office/drawing/2014/main" id="{CF1F0015-9FF5-F349-8B25-BEF777B15C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517" y="247923"/>
            <a:ext cx="6301382" cy="435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439;p8" descr="18 Universal Design for Learning ideas | udl, universal design, learning">
            <a:extLst>
              <a:ext uri="{FF2B5EF4-FFF2-40B4-BE49-F238E27FC236}">
                <a16:creationId xmlns:a16="http://schemas.microsoft.com/office/drawing/2014/main" id="{D91CED82-7259-334A-B8F7-D74EFDCAE1AA}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5123" r="-2" b="10056"/>
          <a:stretch/>
        </p:blipFill>
        <p:spPr>
          <a:xfrm>
            <a:off x="6443522" y="1634128"/>
            <a:ext cx="5748478" cy="45393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2C850-2951-B142-AFEF-20F91EC58A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9"/>
          <p:cNvSpPr txBox="1"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Discussion Question 1</a:t>
            </a:r>
            <a:endParaRPr/>
          </a:p>
        </p:txBody>
      </p:sp>
      <p:sp>
        <p:nvSpPr>
          <p:cNvPr id="446" name="Google Shape;446;p9" descr="What precipitated the move from DSO to the Acess Center Model and what are the benefits of an Access Center Model?"/>
          <p:cNvSpPr/>
          <p:nvPr/>
        </p:nvSpPr>
        <p:spPr>
          <a:xfrm>
            <a:off x="1953768" y="0"/>
            <a:ext cx="8284464" cy="6858000"/>
          </a:xfrm>
          <a:custGeom>
            <a:avLst/>
            <a:gdLst/>
            <a:ahLst/>
            <a:cxnLst/>
            <a:rect l="l" t="t" r="r" b="b"/>
            <a:pathLst>
              <a:path w="8284464" h="6858000" extrusionOk="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8360" y="0"/>
            <a:ext cx="7955280" cy="6858000"/>
          </a:xfrm>
          <a:custGeom>
            <a:avLst/>
            <a:gdLst/>
            <a:ahLst/>
            <a:cxnLst/>
            <a:rect l="l" t="t" r="r" b="b"/>
            <a:pathLst>
              <a:path w="7955280" h="6858000" extrusionOk="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9"/>
          <p:cNvSpPr txBox="1"/>
          <p:nvPr/>
        </p:nvSpPr>
        <p:spPr>
          <a:xfrm>
            <a:off x="2467627" y="1414305"/>
            <a:ext cx="7290148" cy="3974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precipitated the move from DSO to the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Access Center Model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and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are the benefits of an Access Center Model?</a:t>
            </a:r>
            <a:endParaRPr sz="88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452</Words>
  <Application>Microsoft Macintosh PowerPoint</Application>
  <PresentationFormat>Widescreen</PresentationFormat>
  <Paragraphs>89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Montserrat</vt:lpstr>
      <vt:lpstr>Source Sans Pro</vt:lpstr>
      <vt:lpstr>Open Sans</vt:lpstr>
      <vt:lpstr>Helvetica Neue</vt:lpstr>
      <vt:lpstr>Calibri</vt:lpstr>
      <vt:lpstr>Corbel</vt:lpstr>
      <vt:lpstr>Arial</vt:lpstr>
      <vt:lpstr>Office Theme</vt:lpstr>
      <vt:lpstr>2_Office Theme</vt:lpstr>
      <vt:lpstr>Simple Light</vt:lpstr>
      <vt:lpstr>2_Office Theme</vt:lpstr>
      <vt:lpstr>1_Office Theme</vt:lpstr>
      <vt:lpstr>TTS and Accessibility for ALL learners</vt:lpstr>
      <vt:lpstr>Agenda</vt:lpstr>
      <vt:lpstr>Speakers</vt:lpstr>
      <vt:lpstr>What is ReadSpeaker?</vt:lpstr>
      <vt:lpstr>Text-to-Speech: Who Benefits? </vt:lpstr>
      <vt:lpstr>Lincoln and UDL: Ahead of the Game</vt:lpstr>
      <vt:lpstr>Universal Design for Learning (UDL)</vt:lpstr>
      <vt:lpstr>Universal Design Accessibility Inclusivity </vt:lpstr>
      <vt:lpstr>Discussion Question 1</vt:lpstr>
      <vt:lpstr>Discussion question 2</vt:lpstr>
      <vt:lpstr>Discussion Question 3</vt:lpstr>
      <vt:lpstr>Ease of Use</vt:lpstr>
      <vt:lpstr>Ease of Use (cont.)</vt:lpstr>
      <vt:lpstr>Thank you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slide: TTS and Accessibility for ALL learners</dc:title>
  <dc:creator>Microsoft Office User</dc:creator>
  <cp:lastModifiedBy>Ginger Dewey</cp:lastModifiedBy>
  <cp:revision>2</cp:revision>
  <dcterms:created xsi:type="dcterms:W3CDTF">2021-09-16T14:07:59Z</dcterms:created>
  <dcterms:modified xsi:type="dcterms:W3CDTF">2022-04-12T19:03:45Z</dcterms:modified>
</cp:coreProperties>
</file>