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4"/>
  </p:sldMasterIdLst>
  <p:notesMasterIdLst>
    <p:notesMasterId r:id="rId41"/>
  </p:notesMasterIdLst>
  <p:sldIdLst>
    <p:sldId id="296" r:id="rId5"/>
    <p:sldId id="257" r:id="rId6"/>
    <p:sldId id="261" r:id="rId7"/>
    <p:sldId id="259" r:id="rId8"/>
    <p:sldId id="263" r:id="rId9"/>
    <p:sldId id="265" r:id="rId10"/>
    <p:sldId id="266" r:id="rId11"/>
    <p:sldId id="280" r:id="rId12"/>
    <p:sldId id="267" r:id="rId13"/>
    <p:sldId id="268" r:id="rId14"/>
    <p:sldId id="269" r:id="rId15"/>
    <p:sldId id="288" r:id="rId16"/>
    <p:sldId id="270" r:id="rId17"/>
    <p:sldId id="271" r:id="rId18"/>
    <p:sldId id="287" r:id="rId19"/>
    <p:sldId id="272" r:id="rId20"/>
    <p:sldId id="273" r:id="rId21"/>
    <p:sldId id="281" r:id="rId22"/>
    <p:sldId id="282" r:id="rId23"/>
    <p:sldId id="275" r:id="rId24"/>
    <p:sldId id="289" r:id="rId25"/>
    <p:sldId id="290" r:id="rId26"/>
    <p:sldId id="291" r:id="rId27"/>
    <p:sldId id="274" r:id="rId28"/>
    <p:sldId id="292" r:id="rId29"/>
    <p:sldId id="276" r:id="rId30"/>
    <p:sldId id="277" r:id="rId31"/>
    <p:sldId id="278" r:id="rId32"/>
    <p:sldId id="293" r:id="rId33"/>
    <p:sldId id="283" r:id="rId34"/>
    <p:sldId id="294" r:id="rId35"/>
    <p:sldId id="284" r:id="rId36"/>
    <p:sldId id="285" r:id="rId37"/>
    <p:sldId id="295" r:id="rId38"/>
    <p:sldId id="286" r:id="rId39"/>
    <p:sldId id="279"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431"/>
    <p:restoredTop sz="94351"/>
  </p:normalViewPr>
  <p:slideViewPr>
    <p:cSldViewPr snapToGrid="0" snapToObjects="1">
      <p:cViewPr varScale="1">
        <p:scale>
          <a:sx n="86" d="100"/>
          <a:sy n="86" d="100"/>
        </p:scale>
        <p:origin x="90"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5103F-8AB6-4029-8D27-9A530FABC39C}"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DE9242-3FE7-4ABA-82FC-FD48033CED47}" type="slidenum">
              <a:rPr lang="en-US" smtClean="0"/>
              <a:t>‹#›</a:t>
            </a:fld>
            <a:endParaRPr lang="en-US"/>
          </a:p>
        </p:txBody>
      </p:sp>
    </p:spTree>
    <p:extLst>
      <p:ext uri="{BB962C8B-B14F-4D97-AF65-F5344CB8AC3E}">
        <p14:creationId xmlns:p14="http://schemas.microsoft.com/office/powerpoint/2010/main" val="1300058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DE9242-3FE7-4ABA-82FC-FD48033CED47}" type="slidenum">
              <a:rPr lang="en-US" smtClean="0"/>
              <a:t>9</a:t>
            </a:fld>
            <a:endParaRPr lang="en-US"/>
          </a:p>
        </p:txBody>
      </p:sp>
    </p:spTree>
    <p:extLst>
      <p:ext uri="{BB962C8B-B14F-4D97-AF65-F5344CB8AC3E}">
        <p14:creationId xmlns:p14="http://schemas.microsoft.com/office/powerpoint/2010/main" val="3656349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DE9242-3FE7-4ABA-82FC-FD48033CED47}" type="slidenum">
              <a:rPr lang="en-US" smtClean="0"/>
              <a:t>14</a:t>
            </a:fld>
            <a:endParaRPr lang="en-US"/>
          </a:p>
        </p:txBody>
      </p:sp>
    </p:spTree>
    <p:extLst>
      <p:ext uri="{BB962C8B-B14F-4D97-AF65-F5344CB8AC3E}">
        <p14:creationId xmlns:p14="http://schemas.microsoft.com/office/powerpoint/2010/main" val="242164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accent1">
                    <a:lumMod val="50000"/>
                  </a:schemeClr>
                </a:solidFill>
              </a:rPr>
              <a:t>How easy would it be for students to miss the fact that they were experiencing an identifiable syndrome with those symptoms, rather than assuming that they were simply experiencing random difficulties that were interfering with their lives and their studies?</a:t>
            </a:r>
            <a:br>
              <a:rPr lang="en-US" dirty="0">
                <a:solidFill>
                  <a:schemeClr val="accent1">
                    <a:lumMod val="50000"/>
                  </a:schemeClr>
                </a:solidFill>
              </a:rPr>
            </a:br>
            <a:endParaRPr lang="en-US" dirty="0"/>
          </a:p>
          <a:p>
            <a:endParaRPr lang="en-US" dirty="0"/>
          </a:p>
        </p:txBody>
      </p:sp>
      <p:sp>
        <p:nvSpPr>
          <p:cNvPr id="4" name="Slide Number Placeholder 3"/>
          <p:cNvSpPr>
            <a:spLocks noGrp="1"/>
          </p:cNvSpPr>
          <p:nvPr>
            <p:ph type="sldNum" sz="quarter" idx="5"/>
          </p:nvPr>
        </p:nvSpPr>
        <p:spPr/>
        <p:txBody>
          <a:bodyPr/>
          <a:lstStyle/>
          <a:p>
            <a:fld id="{88DE9242-3FE7-4ABA-82FC-FD48033CED47}" type="slidenum">
              <a:rPr lang="en-US" smtClean="0"/>
              <a:t>15</a:t>
            </a:fld>
            <a:endParaRPr lang="en-US"/>
          </a:p>
        </p:txBody>
      </p:sp>
    </p:spTree>
    <p:extLst>
      <p:ext uri="{BB962C8B-B14F-4D97-AF65-F5344CB8AC3E}">
        <p14:creationId xmlns:p14="http://schemas.microsoft.com/office/powerpoint/2010/main" val="2413763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DE9242-3FE7-4ABA-82FC-FD48033CED47}" type="slidenum">
              <a:rPr lang="en-US" smtClean="0"/>
              <a:t>36</a:t>
            </a:fld>
            <a:endParaRPr lang="en-US"/>
          </a:p>
        </p:txBody>
      </p:sp>
    </p:spTree>
    <p:extLst>
      <p:ext uri="{BB962C8B-B14F-4D97-AF65-F5344CB8AC3E}">
        <p14:creationId xmlns:p14="http://schemas.microsoft.com/office/powerpoint/2010/main" val="2069180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673969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3526513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8178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3383469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5565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3250057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1673980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394664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5198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B42DE1-BBBD-774C-922C-6ABAAB44EB19}" type="datetimeFigureOut">
              <a:rPr lang="en-US" smtClean="0"/>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587697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B42DE1-BBBD-774C-922C-6ABAAB44EB19}"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198072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B42DE1-BBBD-774C-922C-6ABAAB44EB19}" type="datetimeFigureOut">
              <a:rPr lang="en-US" smtClean="0"/>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4014278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B42DE1-BBBD-774C-922C-6ABAAB44EB19}" type="datetimeFigureOut">
              <a:rPr lang="en-US" smtClean="0"/>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2410438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42DE1-BBBD-774C-922C-6ABAAB44EB19}" type="datetimeFigureOut">
              <a:rPr lang="en-US" smtClean="0"/>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2007275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B42DE1-BBBD-774C-922C-6ABAAB44EB19}" type="datetimeFigureOut">
              <a:rPr lang="en-US" smtClean="0"/>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0B64E-FC08-CA41-AB7D-6A5179B35B9B}" type="slidenum">
              <a:rPr lang="en-US" smtClean="0"/>
              <a:t>‹#›</a:t>
            </a:fld>
            <a:endParaRPr lang="en-US"/>
          </a:p>
        </p:txBody>
      </p:sp>
    </p:spTree>
    <p:extLst>
      <p:ext uri="{BB962C8B-B14F-4D97-AF65-F5344CB8AC3E}">
        <p14:creationId xmlns:p14="http://schemas.microsoft.com/office/powerpoint/2010/main" val="154981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0B64E-FC08-CA41-AB7D-6A5179B35B9B}" type="slidenum">
              <a:rPr lang="en-US" smtClean="0"/>
              <a:t>‹#›</a:t>
            </a:fld>
            <a:endParaRPr lang="en-US"/>
          </a:p>
        </p:txBody>
      </p:sp>
      <p:sp>
        <p:nvSpPr>
          <p:cNvPr id="5" name="Date Placeholder 4"/>
          <p:cNvSpPr>
            <a:spLocks noGrp="1"/>
          </p:cNvSpPr>
          <p:nvPr>
            <p:ph type="dt" sz="half" idx="10"/>
          </p:nvPr>
        </p:nvSpPr>
        <p:spPr/>
        <p:txBody>
          <a:bodyPr/>
          <a:lstStyle/>
          <a:p>
            <a:fld id="{BCB42DE1-BBBD-774C-922C-6ABAAB44EB19}" type="datetimeFigureOut">
              <a:rPr lang="en-US" smtClean="0"/>
              <a:t>8/8/2023</a:t>
            </a:fld>
            <a:endParaRPr lang="en-US"/>
          </a:p>
        </p:txBody>
      </p:sp>
    </p:spTree>
    <p:extLst>
      <p:ext uri="{BB962C8B-B14F-4D97-AF65-F5344CB8AC3E}">
        <p14:creationId xmlns:p14="http://schemas.microsoft.com/office/powerpoint/2010/main" val="1369386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B42DE1-BBBD-774C-922C-6ABAAB44EB19}" type="datetimeFigureOut">
              <a:rPr lang="en-US" smtClean="0"/>
              <a:t>8/8/2023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4A0B64E-FC08-CA41-AB7D-6A5179B35B9B}" type="slidenum">
              <a:rPr lang="en-US" smtClean="0"/>
              <a:t>‹#›</a:t>
            </a:fld>
            <a:endParaRPr lang="en-US"/>
          </a:p>
        </p:txBody>
      </p:sp>
    </p:spTree>
    <p:extLst>
      <p:ext uri="{BB962C8B-B14F-4D97-AF65-F5344CB8AC3E}">
        <p14:creationId xmlns:p14="http://schemas.microsoft.com/office/powerpoint/2010/main" val="1695538275"/>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75EFD9A-CF0B-4D2C-AF92-A584FC8B1C58}"/>
              </a:ext>
            </a:extLst>
          </p:cNvPr>
          <p:cNvSpPr>
            <a:spLocks noGrp="1"/>
          </p:cNvSpPr>
          <p:nvPr>
            <p:ph type="title"/>
          </p:nvPr>
        </p:nvSpPr>
        <p:spPr/>
        <p:txBody>
          <a:bodyPr>
            <a:noAutofit/>
          </a:bodyPr>
          <a:lstStyle/>
          <a:p>
            <a:r>
              <a:rPr lang="en-US" sz="6000" dirty="0"/>
              <a:t>Reaching Out to Student with Long COVID</a:t>
            </a:r>
          </a:p>
        </p:txBody>
      </p:sp>
      <p:pic>
        <p:nvPicPr>
          <p:cNvPr id="22" name="Content Placeholder 21" descr="Logo of Long COVID task force. A blue molecule of COVID-19 wearing a black graduation cap is about the words, &quot;Long COVID Task Force&quot; typed in black lettering.&#10;">
            <a:extLst>
              <a:ext uri="{FF2B5EF4-FFF2-40B4-BE49-F238E27FC236}">
                <a16:creationId xmlns:a16="http://schemas.microsoft.com/office/drawing/2014/main" id="{2D7ADB33-40F8-4FA8-A247-ACE6EA3DB42A}"/>
              </a:ext>
            </a:extLst>
          </p:cNvPr>
          <p:cNvPicPr>
            <a:picLocks noGrp="1" noChangeAspect="1"/>
          </p:cNvPicPr>
          <p:nvPr>
            <p:ph sz="half" idx="1"/>
          </p:nvPr>
        </p:nvPicPr>
        <p:blipFill>
          <a:blip r:embed="rId2"/>
          <a:stretch>
            <a:fillRect/>
          </a:stretch>
        </p:blipFill>
        <p:spPr>
          <a:xfrm>
            <a:off x="694234" y="2775042"/>
            <a:ext cx="3700359" cy="2970025"/>
          </a:xfrm>
        </p:spPr>
      </p:pic>
      <p:sp>
        <p:nvSpPr>
          <p:cNvPr id="20" name="Content Placeholder 19">
            <a:extLst>
              <a:ext uri="{FF2B5EF4-FFF2-40B4-BE49-F238E27FC236}">
                <a16:creationId xmlns:a16="http://schemas.microsoft.com/office/drawing/2014/main" id="{5946EC8C-F26C-4B6E-AB25-B2A04ABBFD79}"/>
              </a:ext>
            </a:extLst>
          </p:cNvPr>
          <p:cNvSpPr>
            <a:spLocks noGrp="1"/>
          </p:cNvSpPr>
          <p:nvPr>
            <p:ph sz="half" idx="2"/>
          </p:nvPr>
        </p:nvSpPr>
        <p:spPr>
          <a:xfrm>
            <a:off x="4982814" y="3429000"/>
            <a:ext cx="5473148" cy="2612362"/>
          </a:xfrm>
        </p:spPr>
        <p:txBody>
          <a:bodyPr/>
          <a:lstStyle/>
          <a:p>
            <a:r>
              <a:rPr lang="en-US" sz="3000" dirty="0"/>
              <a:t>Presented by (Your Name)</a:t>
            </a:r>
          </a:p>
          <a:p>
            <a:r>
              <a:rPr lang="en-US" sz="3000" dirty="0"/>
              <a:t>(Name of Institution)</a:t>
            </a:r>
          </a:p>
          <a:p>
            <a:r>
              <a:rPr lang="en-US" sz="3000" dirty="0"/>
              <a:t>(Data)</a:t>
            </a:r>
          </a:p>
          <a:p>
            <a:endParaRPr lang="en-US" dirty="0"/>
          </a:p>
        </p:txBody>
      </p:sp>
    </p:spTree>
    <p:extLst>
      <p:ext uri="{BB962C8B-B14F-4D97-AF65-F5344CB8AC3E}">
        <p14:creationId xmlns:p14="http://schemas.microsoft.com/office/powerpoint/2010/main" val="1643036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68798-3B69-D5BA-8E57-06CBB248E68B}"/>
              </a:ext>
            </a:extLst>
          </p:cNvPr>
          <p:cNvSpPr>
            <a:spLocks noGrp="1"/>
          </p:cNvSpPr>
          <p:nvPr>
            <p:ph type="title"/>
          </p:nvPr>
        </p:nvSpPr>
        <p:spPr>
          <a:xfrm>
            <a:off x="740397" y="1714501"/>
            <a:ext cx="8596668" cy="3333210"/>
          </a:xfrm>
        </p:spPr>
        <p:txBody>
          <a:bodyPr>
            <a:normAutofit fontScale="90000"/>
          </a:bodyPr>
          <a:lstStyle/>
          <a:p>
            <a:r>
              <a:rPr lang="en-US" sz="4400" dirty="0">
                <a:solidFill>
                  <a:schemeClr val="accent1">
                    <a:lumMod val="50000"/>
                  </a:schemeClr>
                </a:solidFill>
              </a:rPr>
              <a:t>The result? </a:t>
            </a:r>
            <a:br>
              <a:rPr lang="en-US" sz="4400" dirty="0">
                <a:solidFill>
                  <a:schemeClr val="accent1">
                    <a:lumMod val="50000"/>
                  </a:schemeClr>
                </a:solidFill>
              </a:rPr>
            </a:br>
            <a:br>
              <a:rPr lang="en-US" sz="4400" dirty="0">
                <a:solidFill>
                  <a:schemeClr val="accent1">
                    <a:lumMod val="50000"/>
                  </a:schemeClr>
                </a:solidFill>
              </a:rPr>
            </a:br>
            <a:r>
              <a:rPr lang="en-US" sz="4400" dirty="0">
                <a:solidFill>
                  <a:schemeClr val="accent1">
                    <a:lumMod val="50000"/>
                  </a:schemeClr>
                </a:solidFill>
              </a:rPr>
              <a:t>The certainty that many college students were never formally treated and, in many cases, never formally diagnosed.</a:t>
            </a:r>
            <a:br>
              <a:rPr lang="en-US" dirty="0"/>
            </a:br>
            <a:endParaRPr lang="en-US" dirty="0"/>
          </a:p>
        </p:txBody>
      </p:sp>
    </p:spTree>
    <p:extLst>
      <p:ext uri="{BB962C8B-B14F-4D97-AF65-F5344CB8AC3E}">
        <p14:creationId xmlns:p14="http://schemas.microsoft.com/office/powerpoint/2010/main" val="4031894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9E3B047-1FBE-4DB5-804D-C017029E28E1}"/>
              </a:ext>
            </a:extLst>
          </p:cNvPr>
          <p:cNvSpPr>
            <a:spLocks noGrp="1"/>
          </p:cNvSpPr>
          <p:nvPr>
            <p:ph type="title"/>
          </p:nvPr>
        </p:nvSpPr>
        <p:spPr/>
        <p:txBody>
          <a:bodyPr/>
          <a:lstStyle/>
          <a:p>
            <a:r>
              <a:rPr lang="en-US" dirty="0"/>
              <a:t>College Students</a:t>
            </a:r>
          </a:p>
        </p:txBody>
      </p:sp>
      <p:sp>
        <p:nvSpPr>
          <p:cNvPr id="6" name="Content Placeholder 5">
            <a:extLst>
              <a:ext uri="{FF2B5EF4-FFF2-40B4-BE49-F238E27FC236}">
                <a16:creationId xmlns:a16="http://schemas.microsoft.com/office/drawing/2014/main" id="{D7BD1514-D8F2-49BA-83D6-5C81BD8CAA8B}"/>
              </a:ext>
            </a:extLst>
          </p:cNvPr>
          <p:cNvSpPr>
            <a:spLocks noGrp="1"/>
          </p:cNvSpPr>
          <p:nvPr>
            <p:ph idx="1"/>
          </p:nvPr>
        </p:nvSpPr>
        <p:spPr/>
        <p:txBody>
          <a:bodyPr>
            <a:normAutofit/>
          </a:bodyPr>
          <a:lstStyle/>
          <a:p>
            <a:r>
              <a:rPr lang="en-US" sz="3000" dirty="0">
                <a:solidFill>
                  <a:schemeClr val="accent1">
                    <a:lumMod val="50000"/>
                  </a:schemeClr>
                </a:solidFill>
              </a:rPr>
              <a:t>Many college students who had mild or largely asymptomatic cases of COVID-19 assumed that COVID was behind them when their medical condition improved.</a:t>
            </a:r>
            <a:endParaRPr lang="en-US" sz="3000" dirty="0"/>
          </a:p>
        </p:txBody>
      </p:sp>
    </p:spTree>
    <p:extLst>
      <p:ext uri="{BB962C8B-B14F-4D97-AF65-F5344CB8AC3E}">
        <p14:creationId xmlns:p14="http://schemas.microsoft.com/office/powerpoint/2010/main" val="754532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68798-3B69-D5BA-8E57-06CBB248E68B}"/>
              </a:ext>
            </a:extLst>
          </p:cNvPr>
          <p:cNvSpPr>
            <a:spLocks noGrp="1"/>
          </p:cNvSpPr>
          <p:nvPr>
            <p:ph type="title"/>
          </p:nvPr>
        </p:nvSpPr>
        <p:spPr>
          <a:xfrm>
            <a:off x="913117" y="2051678"/>
            <a:ext cx="8596668" cy="1826581"/>
          </a:xfrm>
        </p:spPr>
        <p:txBody>
          <a:bodyPr>
            <a:normAutofit/>
          </a:bodyPr>
          <a:lstStyle/>
          <a:p>
            <a:r>
              <a:rPr lang="en-US" sz="6000" dirty="0">
                <a:solidFill>
                  <a:schemeClr val="accent1">
                    <a:lumMod val="50000"/>
                  </a:schemeClr>
                </a:solidFill>
              </a:rPr>
              <a:t>We all did…</a:t>
            </a:r>
            <a:endParaRPr lang="en-US" sz="6000" dirty="0"/>
          </a:p>
        </p:txBody>
      </p:sp>
    </p:spTree>
    <p:extLst>
      <p:ext uri="{BB962C8B-B14F-4D97-AF65-F5344CB8AC3E}">
        <p14:creationId xmlns:p14="http://schemas.microsoft.com/office/powerpoint/2010/main" val="321549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DE360-05CB-DE2C-6456-5B24AD833C33}"/>
              </a:ext>
            </a:extLst>
          </p:cNvPr>
          <p:cNvSpPr>
            <a:spLocks noGrp="1"/>
          </p:cNvSpPr>
          <p:nvPr>
            <p:ph type="title"/>
          </p:nvPr>
        </p:nvSpPr>
        <p:spPr>
          <a:xfrm>
            <a:off x="921174" y="2367280"/>
            <a:ext cx="8596668" cy="1625600"/>
          </a:xfrm>
        </p:spPr>
        <p:txBody>
          <a:bodyPr>
            <a:normAutofit fontScale="90000"/>
          </a:bodyPr>
          <a:lstStyle/>
          <a:p>
            <a:r>
              <a:rPr lang="en-US" sz="4900" dirty="0">
                <a:solidFill>
                  <a:schemeClr val="accent1">
                    <a:lumMod val="50000"/>
                  </a:schemeClr>
                </a:solidFill>
              </a:rPr>
              <a:t>Remember that list of symptoms?</a:t>
            </a:r>
            <a:br>
              <a:rPr lang="en-US" dirty="0"/>
            </a:br>
            <a:br>
              <a:rPr lang="en-US" dirty="0"/>
            </a:br>
            <a:endParaRPr lang="en-US" dirty="0"/>
          </a:p>
        </p:txBody>
      </p:sp>
    </p:spTree>
    <p:extLst>
      <p:ext uri="{BB962C8B-B14F-4D97-AF65-F5344CB8AC3E}">
        <p14:creationId xmlns:p14="http://schemas.microsoft.com/office/powerpoint/2010/main" val="157916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98AE5-29E9-9129-D13F-DF7E6DB90F56}"/>
              </a:ext>
            </a:extLst>
          </p:cNvPr>
          <p:cNvSpPr>
            <a:spLocks noGrp="1"/>
          </p:cNvSpPr>
          <p:nvPr>
            <p:ph type="title"/>
          </p:nvPr>
        </p:nvSpPr>
        <p:spPr>
          <a:xfrm>
            <a:off x="677334" y="609600"/>
            <a:ext cx="8596668" cy="1006549"/>
          </a:xfrm>
        </p:spPr>
        <p:txBody>
          <a:bodyPr>
            <a:normAutofit fontScale="90000"/>
          </a:bodyPr>
          <a:lstStyle/>
          <a:p>
            <a:br>
              <a:rPr lang="en-US" dirty="0">
                <a:solidFill>
                  <a:schemeClr val="accent1">
                    <a:lumMod val="50000"/>
                  </a:schemeClr>
                </a:solidFill>
              </a:rPr>
            </a:br>
            <a:r>
              <a:rPr lang="en-US" dirty="0">
                <a:solidFill>
                  <a:schemeClr val="accent1">
                    <a:lumMod val="50000"/>
                  </a:schemeClr>
                </a:solidFill>
              </a:rPr>
              <a:t>List of Symptoms</a:t>
            </a:r>
          </a:p>
        </p:txBody>
      </p:sp>
      <p:sp>
        <p:nvSpPr>
          <p:cNvPr id="5" name="Content Placeholder 4">
            <a:extLst>
              <a:ext uri="{FF2B5EF4-FFF2-40B4-BE49-F238E27FC236}">
                <a16:creationId xmlns:a16="http://schemas.microsoft.com/office/drawing/2014/main" id="{52E54D26-CAEE-4115-AB90-C9197C2B551C}"/>
              </a:ext>
            </a:extLst>
          </p:cNvPr>
          <p:cNvSpPr>
            <a:spLocks noGrp="1"/>
          </p:cNvSpPr>
          <p:nvPr>
            <p:ph idx="1"/>
          </p:nvPr>
        </p:nvSpPr>
        <p:spPr/>
        <p:txBody>
          <a:bodyPr>
            <a:normAutofit fontScale="92500" lnSpcReduction="10000"/>
          </a:bodyPr>
          <a:lstStyle/>
          <a:p>
            <a:pPr marL="914400" lvl="1" indent="-457200">
              <a:spcAft>
                <a:spcPts val="400"/>
              </a:spcAft>
              <a:buFont typeface="Wingdings" panose="05000000000000000000" pitchFamily="2" charset="2"/>
              <a:buChar char="ü"/>
            </a:pPr>
            <a:r>
              <a:rPr lang="en-US" sz="3400" dirty="0">
                <a:solidFill>
                  <a:schemeClr val="accent2">
                    <a:lumMod val="75000"/>
                  </a:schemeClr>
                </a:solidFill>
              </a:rPr>
              <a:t>Tiredness or fatigue</a:t>
            </a:r>
          </a:p>
          <a:p>
            <a:pPr marL="914400" lvl="1" indent="-457200">
              <a:spcAft>
                <a:spcPts val="400"/>
              </a:spcAft>
              <a:buFont typeface="Wingdings" panose="05000000000000000000" pitchFamily="2" charset="2"/>
              <a:buChar char="ü"/>
            </a:pPr>
            <a:r>
              <a:rPr lang="en-US" sz="3400" dirty="0">
                <a:solidFill>
                  <a:schemeClr val="accent2">
                    <a:lumMod val="75000"/>
                  </a:schemeClr>
                </a:solidFill>
              </a:rPr>
              <a:t>Difficulty thinking or concentrating (“brain fog”)</a:t>
            </a:r>
          </a:p>
          <a:p>
            <a:pPr marL="914400" lvl="1" indent="-457200">
              <a:spcAft>
                <a:spcPts val="400"/>
              </a:spcAft>
              <a:buFont typeface="Wingdings" panose="05000000000000000000" pitchFamily="2" charset="2"/>
              <a:buChar char="ü"/>
            </a:pPr>
            <a:r>
              <a:rPr lang="en-US" sz="3400" dirty="0">
                <a:solidFill>
                  <a:schemeClr val="accent2">
                    <a:lumMod val="75000"/>
                  </a:schemeClr>
                </a:solidFill>
              </a:rPr>
              <a:t>Headache</a:t>
            </a:r>
          </a:p>
          <a:p>
            <a:pPr marL="914400" lvl="1" indent="-457200">
              <a:spcAft>
                <a:spcPts val="400"/>
              </a:spcAft>
              <a:buFont typeface="Wingdings" panose="05000000000000000000" pitchFamily="2" charset="2"/>
              <a:buChar char="ü"/>
            </a:pPr>
            <a:r>
              <a:rPr lang="en-US" sz="3400" dirty="0">
                <a:solidFill>
                  <a:schemeClr val="accent2">
                    <a:lumMod val="75000"/>
                  </a:schemeClr>
                </a:solidFill>
              </a:rPr>
              <a:t>Depression or anxiety</a:t>
            </a:r>
          </a:p>
          <a:p>
            <a:pPr marL="914400" lvl="1" indent="-457200">
              <a:spcAft>
                <a:spcPts val="400"/>
              </a:spcAft>
              <a:buFont typeface="Wingdings" panose="05000000000000000000" pitchFamily="2" charset="2"/>
              <a:buChar char="ü"/>
            </a:pPr>
            <a:r>
              <a:rPr lang="en-US" sz="3400" dirty="0">
                <a:solidFill>
                  <a:schemeClr val="accent2">
                    <a:lumMod val="75000"/>
                  </a:schemeClr>
                </a:solidFill>
              </a:rPr>
              <a:t>Symptoms that get worse after physical or mental activities</a:t>
            </a:r>
          </a:p>
          <a:p>
            <a:endParaRPr lang="en-US" dirty="0"/>
          </a:p>
        </p:txBody>
      </p:sp>
    </p:spTree>
    <p:extLst>
      <p:ext uri="{BB962C8B-B14F-4D97-AF65-F5344CB8AC3E}">
        <p14:creationId xmlns:p14="http://schemas.microsoft.com/office/powerpoint/2010/main" val="1037042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2F34B-E5DE-431B-A83C-E17D417D0874}"/>
              </a:ext>
            </a:extLst>
          </p:cNvPr>
          <p:cNvSpPr>
            <a:spLocks noGrp="1"/>
          </p:cNvSpPr>
          <p:nvPr>
            <p:ph type="title"/>
          </p:nvPr>
        </p:nvSpPr>
        <p:spPr/>
        <p:txBody>
          <a:bodyPr/>
          <a:lstStyle/>
          <a:p>
            <a:r>
              <a:rPr lang="en-US" dirty="0"/>
              <a:t>How many?</a:t>
            </a:r>
          </a:p>
        </p:txBody>
      </p:sp>
      <p:sp>
        <p:nvSpPr>
          <p:cNvPr id="5" name="Content Placeholder 4">
            <a:extLst>
              <a:ext uri="{FF2B5EF4-FFF2-40B4-BE49-F238E27FC236}">
                <a16:creationId xmlns:a16="http://schemas.microsoft.com/office/drawing/2014/main" id="{F814B0D4-75D3-4EF5-8BD6-1EB6E0F30788}"/>
              </a:ext>
            </a:extLst>
          </p:cNvPr>
          <p:cNvSpPr>
            <a:spLocks noGrp="1"/>
          </p:cNvSpPr>
          <p:nvPr>
            <p:ph idx="1"/>
          </p:nvPr>
        </p:nvSpPr>
        <p:spPr/>
        <p:txBody>
          <a:bodyPr>
            <a:noAutofit/>
          </a:bodyPr>
          <a:lstStyle/>
          <a:p>
            <a:pPr marL="0" indent="0">
              <a:buNone/>
            </a:pPr>
            <a:r>
              <a:rPr lang="en-US" sz="4000" dirty="0">
                <a:solidFill>
                  <a:schemeClr val="accent2">
                    <a:lumMod val="50000"/>
                  </a:schemeClr>
                </a:solidFill>
              </a:rPr>
              <a:t>How many of those might a student experience who had NOT had</a:t>
            </a:r>
          </a:p>
          <a:p>
            <a:pPr marL="0" indent="0">
              <a:buNone/>
            </a:pPr>
            <a:r>
              <a:rPr lang="en-US" sz="4000" dirty="0">
                <a:solidFill>
                  <a:schemeClr val="accent2">
                    <a:lumMod val="50000"/>
                  </a:schemeClr>
                </a:solidFill>
              </a:rPr>
              <a:t>COVID-19?</a:t>
            </a:r>
          </a:p>
        </p:txBody>
      </p:sp>
    </p:spTree>
    <p:extLst>
      <p:ext uri="{BB962C8B-B14F-4D97-AF65-F5344CB8AC3E}">
        <p14:creationId xmlns:p14="http://schemas.microsoft.com/office/powerpoint/2010/main" val="521085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E4102-028D-315C-E7C6-D1B70DE25052}"/>
              </a:ext>
            </a:extLst>
          </p:cNvPr>
          <p:cNvSpPr>
            <a:spLocks noGrp="1"/>
          </p:cNvSpPr>
          <p:nvPr>
            <p:ph type="title"/>
          </p:nvPr>
        </p:nvSpPr>
        <p:spPr>
          <a:xfrm>
            <a:off x="756162" y="2108200"/>
            <a:ext cx="8596668" cy="2526862"/>
          </a:xfrm>
        </p:spPr>
        <p:txBody>
          <a:bodyPr>
            <a:normAutofit/>
          </a:bodyPr>
          <a:lstStyle/>
          <a:p>
            <a:r>
              <a:rPr lang="en-US" sz="4400" dirty="0">
                <a:solidFill>
                  <a:schemeClr val="accent1">
                    <a:lumMod val="50000"/>
                  </a:schemeClr>
                </a:solidFill>
              </a:rPr>
              <a:t>What do we know about students with Long COVID here at </a:t>
            </a:r>
            <a:r>
              <a:rPr lang="en-US" sz="4400" i="1" dirty="0">
                <a:solidFill>
                  <a:schemeClr val="accent1">
                    <a:lumMod val="50000"/>
                  </a:schemeClr>
                </a:solidFill>
              </a:rPr>
              <a:t>(your institution)</a:t>
            </a:r>
            <a:r>
              <a:rPr lang="en-US" sz="4400" dirty="0">
                <a:solidFill>
                  <a:schemeClr val="accent1">
                    <a:lumMod val="50000"/>
                  </a:schemeClr>
                </a:solidFill>
              </a:rPr>
              <a:t>? </a:t>
            </a:r>
          </a:p>
        </p:txBody>
      </p:sp>
    </p:spTree>
    <p:extLst>
      <p:ext uri="{BB962C8B-B14F-4D97-AF65-F5344CB8AC3E}">
        <p14:creationId xmlns:p14="http://schemas.microsoft.com/office/powerpoint/2010/main" val="359827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629F4-5319-69BF-0039-4438F1655618}"/>
              </a:ext>
            </a:extLst>
          </p:cNvPr>
          <p:cNvSpPr>
            <a:spLocks noGrp="1"/>
          </p:cNvSpPr>
          <p:nvPr>
            <p:ph type="title"/>
          </p:nvPr>
        </p:nvSpPr>
        <p:spPr>
          <a:xfrm>
            <a:off x="677334" y="609599"/>
            <a:ext cx="8596668" cy="998483"/>
          </a:xfrm>
        </p:spPr>
        <p:txBody>
          <a:bodyPr>
            <a:normAutofit fontScale="90000"/>
          </a:bodyPr>
          <a:lstStyle/>
          <a:p>
            <a:r>
              <a:rPr lang="en-US" sz="4400" dirty="0">
                <a:solidFill>
                  <a:schemeClr val="accent1">
                    <a:lumMod val="50000"/>
                  </a:schemeClr>
                </a:solidFill>
              </a:rPr>
              <a:t>How can faculty help?</a:t>
            </a:r>
            <a:br>
              <a:rPr lang="en-US" dirty="0"/>
            </a:br>
            <a:endParaRPr lang="en-US" dirty="0"/>
          </a:p>
        </p:txBody>
      </p:sp>
      <p:sp>
        <p:nvSpPr>
          <p:cNvPr id="3" name="Content Placeholder 2">
            <a:extLst>
              <a:ext uri="{FF2B5EF4-FFF2-40B4-BE49-F238E27FC236}">
                <a16:creationId xmlns:a16="http://schemas.microsoft.com/office/drawing/2014/main" id="{E049DCDA-24FA-F9B9-3E80-2A0CA072BDBB}"/>
              </a:ext>
            </a:extLst>
          </p:cNvPr>
          <p:cNvSpPr>
            <a:spLocks noGrp="1"/>
          </p:cNvSpPr>
          <p:nvPr>
            <p:ph idx="1"/>
          </p:nvPr>
        </p:nvSpPr>
        <p:spPr>
          <a:xfrm>
            <a:off x="677334" y="1488613"/>
            <a:ext cx="8596668" cy="4759788"/>
          </a:xfrm>
        </p:spPr>
        <p:txBody>
          <a:bodyPr>
            <a:normAutofit fontScale="92500" lnSpcReduction="20000"/>
          </a:bodyPr>
          <a:lstStyle/>
          <a:p>
            <a:pPr lvl="0"/>
            <a:r>
              <a:rPr lang="en-US" sz="3200" dirty="0">
                <a:solidFill>
                  <a:schemeClr val="accent2">
                    <a:lumMod val="50000"/>
                  </a:schemeClr>
                </a:solidFill>
              </a:rPr>
              <a:t>It is not your job to seek out students with Long COVID</a:t>
            </a:r>
          </a:p>
          <a:p>
            <a:pPr lvl="0"/>
            <a:endParaRPr lang="en-US" sz="3200" dirty="0">
              <a:solidFill>
                <a:schemeClr val="accent2">
                  <a:lumMod val="50000"/>
                </a:schemeClr>
              </a:solidFill>
            </a:endParaRPr>
          </a:p>
          <a:p>
            <a:pPr lvl="0"/>
            <a:r>
              <a:rPr lang="en-US" sz="3200" dirty="0">
                <a:solidFill>
                  <a:schemeClr val="accent2">
                    <a:lumMod val="50000"/>
                  </a:schemeClr>
                </a:solidFill>
              </a:rPr>
              <a:t>That does not mean that you won’t be the first to recognize a student struggling, where they might not have before.</a:t>
            </a:r>
          </a:p>
          <a:p>
            <a:pPr lvl="0"/>
            <a:endParaRPr lang="en-US" sz="3200" dirty="0">
              <a:solidFill>
                <a:schemeClr val="accent2">
                  <a:lumMod val="50000"/>
                </a:schemeClr>
              </a:solidFill>
            </a:endParaRPr>
          </a:p>
          <a:p>
            <a:pPr lvl="0"/>
            <a:r>
              <a:rPr lang="en-US" sz="3200" dirty="0">
                <a:solidFill>
                  <a:schemeClr val="accent2">
                    <a:lumMod val="50000"/>
                  </a:schemeClr>
                </a:solidFill>
              </a:rPr>
              <a:t>If you do, you can be critical in putting students in touch with people and resources on campus who can help them deal with their symptoms</a:t>
            </a:r>
          </a:p>
          <a:p>
            <a:endParaRPr lang="en-US" dirty="0"/>
          </a:p>
        </p:txBody>
      </p:sp>
    </p:spTree>
    <p:extLst>
      <p:ext uri="{BB962C8B-B14F-4D97-AF65-F5344CB8AC3E}">
        <p14:creationId xmlns:p14="http://schemas.microsoft.com/office/powerpoint/2010/main" val="1628882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6E9A8-61E5-A4D6-9822-3DF5BECE0AC9}"/>
              </a:ext>
            </a:extLst>
          </p:cNvPr>
          <p:cNvSpPr>
            <a:spLocks noGrp="1"/>
          </p:cNvSpPr>
          <p:nvPr>
            <p:ph type="title"/>
          </p:nvPr>
        </p:nvSpPr>
        <p:spPr>
          <a:xfrm>
            <a:off x="677334" y="457200"/>
            <a:ext cx="8596668" cy="1320800"/>
          </a:xfrm>
        </p:spPr>
        <p:txBody>
          <a:bodyPr>
            <a:noAutofit/>
          </a:bodyPr>
          <a:lstStyle/>
          <a:p>
            <a:r>
              <a:rPr lang="en-US" sz="3200" i="1" dirty="0">
                <a:solidFill>
                  <a:schemeClr val="accent1">
                    <a:lumMod val="50000"/>
                  </a:schemeClr>
                </a:solidFill>
              </a:rPr>
              <a:t>(Counseling Center/Support Center) </a:t>
            </a:r>
            <a:r>
              <a:rPr lang="en-US" sz="3200" dirty="0">
                <a:solidFill>
                  <a:schemeClr val="accent1">
                    <a:lumMod val="50000"/>
                  </a:schemeClr>
                </a:solidFill>
              </a:rPr>
              <a:t>Staff May Be Critical In Identifying Students with Long COVID</a:t>
            </a:r>
            <a:br>
              <a:rPr lang="en-US" sz="3200" dirty="0"/>
            </a:br>
            <a:endParaRPr lang="en-US" sz="3200" dirty="0"/>
          </a:p>
        </p:txBody>
      </p:sp>
      <p:sp>
        <p:nvSpPr>
          <p:cNvPr id="3" name="Content Placeholder 2">
            <a:extLst>
              <a:ext uri="{FF2B5EF4-FFF2-40B4-BE49-F238E27FC236}">
                <a16:creationId xmlns:a16="http://schemas.microsoft.com/office/drawing/2014/main" id="{95B5CF63-F250-6B01-8515-6CBDE13F1C5E}"/>
              </a:ext>
            </a:extLst>
          </p:cNvPr>
          <p:cNvSpPr>
            <a:spLocks noGrp="1"/>
          </p:cNvSpPr>
          <p:nvPr>
            <p:ph idx="1"/>
          </p:nvPr>
        </p:nvSpPr>
        <p:spPr>
          <a:xfrm>
            <a:off x="677334" y="2174240"/>
            <a:ext cx="8596668" cy="4386515"/>
          </a:xfrm>
        </p:spPr>
        <p:txBody>
          <a:bodyPr>
            <a:normAutofit/>
          </a:bodyPr>
          <a:lstStyle/>
          <a:p>
            <a:pPr lvl="0">
              <a:spcAft>
                <a:spcPts val="400"/>
              </a:spcAft>
            </a:pPr>
            <a:r>
              <a:rPr lang="en-US" sz="2800" dirty="0">
                <a:solidFill>
                  <a:schemeClr val="accent2">
                    <a:lumMod val="50000"/>
                  </a:schemeClr>
                </a:solidFill>
              </a:rPr>
              <a:t>Anxiety and depression are regularly included in the known symptomology for those with Long COVID</a:t>
            </a:r>
          </a:p>
          <a:p>
            <a:pPr lvl="0">
              <a:spcAft>
                <a:spcPts val="400"/>
              </a:spcAft>
            </a:pPr>
            <a:r>
              <a:rPr lang="en-US" sz="2800" dirty="0">
                <a:solidFill>
                  <a:schemeClr val="accent2">
                    <a:lumMod val="50000"/>
                  </a:schemeClr>
                </a:solidFill>
              </a:rPr>
              <a:t>Many students are currently dealing with anxiety and depression, and you know best how to address those challenges with students, but…</a:t>
            </a:r>
          </a:p>
          <a:p>
            <a:pPr lvl="0">
              <a:spcAft>
                <a:spcPts val="400"/>
              </a:spcAft>
            </a:pPr>
            <a:r>
              <a:rPr lang="en-US" sz="2800" dirty="0">
                <a:solidFill>
                  <a:schemeClr val="accent2">
                    <a:lumMod val="50000"/>
                  </a:schemeClr>
                </a:solidFill>
              </a:rPr>
              <a:t>… asking about the student’s possible COVID exposure may reveal essential pieces of the puzzle</a:t>
            </a:r>
          </a:p>
          <a:p>
            <a:endParaRPr lang="en-US" dirty="0"/>
          </a:p>
        </p:txBody>
      </p:sp>
    </p:spTree>
    <p:extLst>
      <p:ext uri="{BB962C8B-B14F-4D97-AF65-F5344CB8AC3E}">
        <p14:creationId xmlns:p14="http://schemas.microsoft.com/office/powerpoint/2010/main" val="1808596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629F4-5319-69BF-0039-4438F1655618}"/>
              </a:ext>
            </a:extLst>
          </p:cNvPr>
          <p:cNvSpPr>
            <a:spLocks noGrp="1"/>
          </p:cNvSpPr>
          <p:nvPr>
            <p:ph type="title"/>
          </p:nvPr>
        </p:nvSpPr>
        <p:spPr>
          <a:xfrm>
            <a:off x="677334" y="445007"/>
            <a:ext cx="8596668" cy="998483"/>
          </a:xfrm>
        </p:spPr>
        <p:txBody>
          <a:bodyPr>
            <a:normAutofit fontScale="90000"/>
          </a:bodyPr>
          <a:lstStyle/>
          <a:p>
            <a:r>
              <a:rPr lang="en-US" sz="4400" i="1" dirty="0">
                <a:solidFill>
                  <a:schemeClr val="tx1"/>
                </a:solidFill>
              </a:rPr>
              <a:t>(alternate slide) </a:t>
            </a:r>
            <a:r>
              <a:rPr lang="en-US" sz="4400" dirty="0">
                <a:solidFill>
                  <a:schemeClr val="accent1">
                    <a:lumMod val="50000"/>
                  </a:schemeClr>
                </a:solidFill>
              </a:rPr>
              <a:t>How can faculty and (academic support staff) help?</a:t>
            </a:r>
            <a:br>
              <a:rPr lang="en-US" dirty="0">
                <a:solidFill>
                  <a:schemeClr val="accent1">
                    <a:lumMod val="50000"/>
                  </a:schemeClr>
                </a:solidFill>
              </a:rPr>
            </a:br>
            <a:endParaRPr lang="en-US" dirty="0">
              <a:solidFill>
                <a:schemeClr val="accent1">
                  <a:lumMod val="50000"/>
                </a:schemeClr>
              </a:solidFill>
            </a:endParaRPr>
          </a:p>
        </p:txBody>
      </p:sp>
      <p:sp>
        <p:nvSpPr>
          <p:cNvPr id="3" name="Content Placeholder 2">
            <a:extLst>
              <a:ext uri="{FF2B5EF4-FFF2-40B4-BE49-F238E27FC236}">
                <a16:creationId xmlns:a16="http://schemas.microsoft.com/office/drawing/2014/main" id="{E049DCDA-24FA-F9B9-3E80-2A0CA072BDBB}"/>
              </a:ext>
            </a:extLst>
          </p:cNvPr>
          <p:cNvSpPr>
            <a:spLocks noGrp="1"/>
          </p:cNvSpPr>
          <p:nvPr>
            <p:ph idx="1"/>
          </p:nvPr>
        </p:nvSpPr>
        <p:spPr>
          <a:xfrm>
            <a:off x="677334" y="1781221"/>
            <a:ext cx="8596668" cy="4759788"/>
          </a:xfrm>
        </p:spPr>
        <p:txBody>
          <a:bodyPr>
            <a:normAutofit fontScale="92500" lnSpcReduction="10000"/>
          </a:bodyPr>
          <a:lstStyle/>
          <a:p>
            <a:pPr lvl="0"/>
            <a:r>
              <a:rPr lang="en-US" sz="3200" dirty="0">
                <a:solidFill>
                  <a:schemeClr val="accent2">
                    <a:lumMod val="50000"/>
                  </a:schemeClr>
                </a:solidFill>
              </a:rPr>
              <a:t>It is not your job to seek out students with Long COVID</a:t>
            </a:r>
          </a:p>
          <a:p>
            <a:pPr lvl="0"/>
            <a:endParaRPr lang="en-US" sz="1500" dirty="0">
              <a:solidFill>
                <a:schemeClr val="accent2">
                  <a:lumMod val="50000"/>
                </a:schemeClr>
              </a:solidFill>
            </a:endParaRPr>
          </a:p>
          <a:p>
            <a:pPr lvl="0"/>
            <a:r>
              <a:rPr lang="en-US" sz="3200" dirty="0">
                <a:solidFill>
                  <a:schemeClr val="accent2">
                    <a:lumMod val="50000"/>
                  </a:schemeClr>
                </a:solidFill>
              </a:rPr>
              <a:t>That does not mean that you won’t be the first to recognize Long COVID as being the cause of a student struggling</a:t>
            </a:r>
          </a:p>
          <a:p>
            <a:pPr lvl="0"/>
            <a:endParaRPr lang="en-US" sz="1500" dirty="0">
              <a:solidFill>
                <a:schemeClr val="accent2">
                  <a:lumMod val="50000"/>
                </a:schemeClr>
              </a:solidFill>
            </a:endParaRPr>
          </a:p>
          <a:p>
            <a:pPr lvl="0"/>
            <a:r>
              <a:rPr lang="en-US" sz="3200" dirty="0">
                <a:solidFill>
                  <a:schemeClr val="accent2">
                    <a:lumMod val="50000"/>
                  </a:schemeClr>
                </a:solidFill>
              </a:rPr>
              <a:t>If you do identify the problem, you can be critical in putting students in touch with people and resources on campus who can help them deal with their symptoms</a:t>
            </a:r>
          </a:p>
          <a:p>
            <a:endParaRPr lang="en-US" dirty="0"/>
          </a:p>
        </p:txBody>
      </p:sp>
    </p:spTree>
    <p:extLst>
      <p:ext uri="{BB962C8B-B14F-4D97-AF65-F5344CB8AC3E}">
        <p14:creationId xmlns:p14="http://schemas.microsoft.com/office/powerpoint/2010/main" val="81836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FA344-A1A7-8AF8-772E-F8E6C1080BDA}"/>
              </a:ext>
            </a:extLst>
          </p:cNvPr>
          <p:cNvSpPr>
            <a:spLocks noGrp="1"/>
          </p:cNvSpPr>
          <p:nvPr>
            <p:ph type="title"/>
          </p:nvPr>
        </p:nvSpPr>
        <p:spPr>
          <a:xfrm>
            <a:off x="624848" y="554985"/>
            <a:ext cx="6422723" cy="983883"/>
          </a:xfrm>
        </p:spPr>
        <p:txBody>
          <a:bodyPr>
            <a:noAutofit/>
          </a:bodyPr>
          <a:lstStyle/>
          <a:p>
            <a:r>
              <a:rPr lang="en-US" sz="4800" dirty="0">
                <a:solidFill>
                  <a:schemeClr val="accent1">
                    <a:lumMod val="50000"/>
                  </a:schemeClr>
                </a:solidFill>
              </a:rPr>
              <a:t>What is Long COVID?</a:t>
            </a:r>
          </a:p>
        </p:txBody>
      </p:sp>
      <p:sp>
        <p:nvSpPr>
          <p:cNvPr id="3" name="Content Placeholder 2">
            <a:extLst>
              <a:ext uri="{FF2B5EF4-FFF2-40B4-BE49-F238E27FC236}">
                <a16:creationId xmlns:a16="http://schemas.microsoft.com/office/drawing/2014/main" id="{0DFB9537-EE16-12EF-F0C5-CFA1C2C63C0F}"/>
              </a:ext>
            </a:extLst>
          </p:cNvPr>
          <p:cNvSpPr>
            <a:spLocks noGrp="1"/>
          </p:cNvSpPr>
          <p:nvPr>
            <p:ph idx="1"/>
          </p:nvPr>
        </p:nvSpPr>
        <p:spPr>
          <a:xfrm>
            <a:off x="850411" y="1873405"/>
            <a:ext cx="8798085" cy="3691823"/>
          </a:xfrm>
        </p:spPr>
        <p:txBody>
          <a:bodyPr>
            <a:normAutofit fontScale="70000" lnSpcReduction="20000"/>
          </a:bodyPr>
          <a:lstStyle/>
          <a:p>
            <a:pPr lvl="0"/>
            <a:r>
              <a:rPr lang="en-US" sz="4600" dirty="0"/>
              <a:t>Wide range of new, returning, or ongoing health problems experienced by those who had</a:t>
            </a:r>
          </a:p>
          <a:p>
            <a:pPr marL="0" lvl="0" indent="0">
              <a:buNone/>
            </a:pPr>
            <a:r>
              <a:rPr lang="en-US" sz="4600" dirty="0"/>
              <a:t>   COVID-19</a:t>
            </a:r>
          </a:p>
          <a:p>
            <a:pPr lvl="0"/>
            <a:endParaRPr lang="en-US" sz="4600" dirty="0"/>
          </a:p>
          <a:p>
            <a:pPr lvl="0"/>
            <a:r>
              <a:rPr lang="en-US" sz="4600" dirty="0"/>
              <a:t>Symptoms usually appear four or more weeks after first being infected, but duration is uncertain</a:t>
            </a:r>
          </a:p>
          <a:p>
            <a:endParaRPr lang="en-US" dirty="0"/>
          </a:p>
        </p:txBody>
      </p:sp>
    </p:spTree>
    <p:extLst>
      <p:ext uri="{BB962C8B-B14F-4D97-AF65-F5344CB8AC3E}">
        <p14:creationId xmlns:p14="http://schemas.microsoft.com/office/powerpoint/2010/main" val="4280769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EA391-8CCF-A0BD-21AC-3B66BF1B00A1}"/>
              </a:ext>
            </a:extLst>
          </p:cNvPr>
          <p:cNvSpPr>
            <a:spLocks noGrp="1"/>
          </p:cNvSpPr>
          <p:nvPr>
            <p:ph type="title"/>
          </p:nvPr>
        </p:nvSpPr>
        <p:spPr>
          <a:xfrm>
            <a:off x="1540934" y="2459070"/>
            <a:ext cx="8596668" cy="1300130"/>
          </a:xfrm>
        </p:spPr>
        <p:txBody>
          <a:bodyPr>
            <a:noAutofit/>
          </a:bodyPr>
          <a:lstStyle/>
          <a:p>
            <a:r>
              <a:rPr lang="en-US" sz="4400" dirty="0">
                <a:solidFill>
                  <a:schemeClr val="accent1">
                    <a:lumMod val="50000"/>
                  </a:schemeClr>
                </a:solidFill>
              </a:rPr>
              <a:t>What signs might you notice?</a:t>
            </a:r>
            <a:br>
              <a:rPr lang="en-US" sz="4000" dirty="0"/>
            </a:br>
            <a:endParaRPr lang="en-US" sz="4000" dirty="0"/>
          </a:p>
        </p:txBody>
      </p:sp>
    </p:spTree>
    <p:extLst>
      <p:ext uri="{BB962C8B-B14F-4D97-AF65-F5344CB8AC3E}">
        <p14:creationId xmlns:p14="http://schemas.microsoft.com/office/powerpoint/2010/main" val="771811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16AA1E9-2B9E-4B6B-BB91-E277F78805A4}"/>
              </a:ext>
            </a:extLst>
          </p:cNvPr>
          <p:cNvSpPr>
            <a:spLocks noGrp="1"/>
          </p:cNvSpPr>
          <p:nvPr>
            <p:ph type="title"/>
          </p:nvPr>
        </p:nvSpPr>
        <p:spPr/>
        <p:txBody>
          <a:bodyPr/>
          <a:lstStyle/>
          <a:p>
            <a:r>
              <a:rPr lang="en-US" dirty="0"/>
              <a:t>Signs of Long COVID</a:t>
            </a:r>
          </a:p>
        </p:txBody>
      </p:sp>
      <p:sp>
        <p:nvSpPr>
          <p:cNvPr id="6" name="Content Placeholder 5">
            <a:extLst>
              <a:ext uri="{FF2B5EF4-FFF2-40B4-BE49-F238E27FC236}">
                <a16:creationId xmlns:a16="http://schemas.microsoft.com/office/drawing/2014/main" id="{5CBDA3B3-30EF-4CA0-93C6-A8F522F84908}"/>
              </a:ext>
            </a:extLst>
          </p:cNvPr>
          <p:cNvSpPr>
            <a:spLocks noGrp="1"/>
          </p:cNvSpPr>
          <p:nvPr>
            <p:ph idx="1"/>
          </p:nvPr>
        </p:nvSpPr>
        <p:spPr/>
        <p:txBody>
          <a:bodyPr/>
          <a:lstStyle/>
          <a:p>
            <a:r>
              <a:rPr lang="en-US" sz="4000" dirty="0">
                <a:solidFill>
                  <a:schemeClr val="accent2">
                    <a:lumMod val="50000"/>
                  </a:schemeClr>
                </a:solidFill>
              </a:rPr>
              <a:t>Students who express frustration with themselves for things they are forgetting (for example, deadlines for assignments, directions given, names of people and places they should know)</a:t>
            </a:r>
          </a:p>
          <a:p>
            <a:endParaRPr lang="en-US" dirty="0"/>
          </a:p>
        </p:txBody>
      </p:sp>
    </p:spTree>
    <p:extLst>
      <p:ext uri="{BB962C8B-B14F-4D97-AF65-F5344CB8AC3E}">
        <p14:creationId xmlns:p14="http://schemas.microsoft.com/office/powerpoint/2010/main" val="3736433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9696A9-1042-4A53-854E-BBE6130C033F}"/>
              </a:ext>
            </a:extLst>
          </p:cNvPr>
          <p:cNvSpPr>
            <a:spLocks noGrp="1"/>
          </p:cNvSpPr>
          <p:nvPr>
            <p:ph type="title"/>
          </p:nvPr>
        </p:nvSpPr>
        <p:spPr/>
        <p:txBody>
          <a:bodyPr/>
          <a:lstStyle/>
          <a:p>
            <a:r>
              <a:rPr lang="en-US" dirty="0"/>
              <a:t>Signs of Long COVID (2)</a:t>
            </a:r>
          </a:p>
        </p:txBody>
      </p:sp>
      <p:sp>
        <p:nvSpPr>
          <p:cNvPr id="6" name="Content Placeholder 5">
            <a:extLst>
              <a:ext uri="{FF2B5EF4-FFF2-40B4-BE49-F238E27FC236}">
                <a16:creationId xmlns:a16="http://schemas.microsoft.com/office/drawing/2014/main" id="{C7F19CDC-0604-461E-9A8C-1754265D9C96}"/>
              </a:ext>
            </a:extLst>
          </p:cNvPr>
          <p:cNvSpPr>
            <a:spLocks noGrp="1"/>
          </p:cNvSpPr>
          <p:nvPr>
            <p:ph idx="1"/>
          </p:nvPr>
        </p:nvSpPr>
        <p:spPr>
          <a:xfrm>
            <a:off x="677334" y="1679171"/>
            <a:ext cx="8596668" cy="4971011"/>
          </a:xfrm>
        </p:spPr>
        <p:txBody>
          <a:bodyPr>
            <a:normAutofit fontScale="85000" lnSpcReduction="20000"/>
          </a:bodyPr>
          <a:lstStyle/>
          <a:p>
            <a:r>
              <a:rPr lang="en-US" sz="3600" dirty="0">
                <a:solidFill>
                  <a:schemeClr val="accent2">
                    <a:lumMod val="50000"/>
                  </a:schemeClr>
                </a:solidFill>
              </a:rPr>
              <a:t>Students who come to you to talk about their academic performance and unknowingly cite things from the list of symptoms.  For example: </a:t>
            </a:r>
          </a:p>
          <a:p>
            <a:pPr lvl="2">
              <a:spcAft>
                <a:spcPts val="600"/>
              </a:spcAft>
            </a:pPr>
            <a:r>
              <a:rPr lang="en-US" sz="3400" dirty="0">
                <a:solidFill>
                  <a:schemeClr val="accent2">
                    <a:lumMod val="50000"/>
                  </a:schemeClr>
                </a:solidFill>
              </a:rPr>
              <a:t>“I just can’t seem to focus on anything these days.”  </a:t>
            </a:r>
          </a:p>
          <a:p>
            <a:pPr lvl="2">
              <a:spcAft>
                <a:spcPts val="600"/>
              </a:spcAft>
            </a:pPr>
            <a:r>
              <a:rPr lang="en-US" sz="3400" dirty="0">
                <a:solidFill>
                  <a:schemeClr val="accent2">
                    <a:lumMod val="50000"/>
                  </a:schemeClr>
                </a:solidFill>
              </a:rPr>
              <a:t>“I have been having a lot of headaches and I seem to be tired all the time.”  </a:t>
            </a:r>
          </a:p>
          <a:p>
            <a:pPr lvl="2">
              <a:spcAft>
                <a:spcPts val="600"/>
              </a:spcAft>
            </a:pPr>
            <a:r>
              <a:rPr lang="en-US" sz="3400" dirty="0">
                <a:solidFill>
                  <a:schemeClr val="accent2">
                    <a:lumMod val="50000"/>
                  </a:schemeClr>
                </a:solidFill>
              </a:rPr>
              <a:t>“I can’t spend more than 20 minutes working on my school work without needing a break.”</a:t>
            </a:r>
          </a:p>
          <a:p>
            <a:endParaRPr lang="en-US" dirty="0"/>
          </a:p>
        </p:txBody>
      </p:sp>
    </p:spTree>
    <p:extLst>
      <p:ext uri="{BB962C8B-B14F-4D97-AF65-F5344CB8AC3E}">
        <p14:creationId xmlns:p14="http://schemas.microsoft.com/office/powerpoint/2010/main" val="3607291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3769950-07C6-4218-8B05-31FC0BC4C0BE}"/>
              </a:ext>
            </a:extLst>
          </p:cNvPr>
          <p:cNvSpPr>
            <a:spLocks noGrp="1"/>
          </p:cNvSpPr>
          <p:nvPr>
            <p:ph type="title"/>
          </p:nvPr>
        </p:nvSpPr>
        <p:spPr/>
        <p:txBody>
          <a:bodyPr/>
          <a:lstStyle/>
          <a:p>
            <a:r>
              <a:rPr lang="en-US" dirty="0"/>
              <a:t>Signs of Long COVID (3)</a:t>
            </a:r>
          </a:p>
        </p:txBody>
      </p:sp>
      <p:sp>
        <p:nvSpPr>
          <p:cNvPr id="6" name="Content Placeholder 5">
            <a:extLst>
              <a:ext uri="{FF2B5EF4-FFF2-40B4-BE49-F238E27FC236}">
                <a16:creationId xmlns:a16="http://schemas.microsoft.com/office/drawing/2014/main" id="{668E7D83-4B2B-49B8-AFFD-53456CAD2829}"/>
              </a:ext>
            </a:extLst>
          </p:cNvPr>
          <p:cNvSpPr>
            <a:spLocks noGrp="1"/>
          </p:cNvSpPr>
          <p:nvPr>
            <p:ph idx="1"/>
          </p:nvPr>
        </p:nvSpPr>
        <p:spPr/>
        <p:txBody>
          <a:bodyPr/>
          <a:lstStyle/>
          <a:p>
            <a:r>
              <a:rPr lang="en-US" sz="4000" dirty="0">
                <a:solidFill>
                  <a:schemeClr val="accent2">
                    <a:lumMod val="50000"/>
                  </a:schemeClr>
                </a:solidFill>
              </a:rPr>
              <a:t>Students whose performance is very uneven across time – one day seeming to be on top of things and the next day distracted and unprepared</a:t>
            </a:r>
          </a:p>
          <a:p>
            <a:endParaRPr lang="en-US" dirty="0"/>
          </a:p>
        </p:txBody>
      </p:sp>
    </p:spTree>
    <p:extLst>
      <p:ext uri="{BB962C8B-B14F-4D97-AF65-F5344CB8AC3E}">
        <p14:creationId xmlns:p14="http://schemas.microsoft.com/office/powerpoint/2010/main" val="561603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2AF7B9-00AC-4AF6-AC98-0C3D47C73A41}"/>
              </a:ext>
            </a:extLst>
          </p:cNvPr>
          <p:cNvSpPr>
            <a:spLocks noGrp="1"/>
          </p:cNvSpPr>
          <p:nvPr>
            <p:ph type="title"/>
          </p:nvPr>
        </p:nvSpPr>
        <p:spPr/>
        <p:txBody>
          <a:bodyPr/>
          <a:lstStyle/>
          <a:p>
            <a:r>
              <a:rPr lang="en-US" dirty="0"/>
              <a:t>Signs of Long COVID (4)</a:t>
            </a:r>
          </a:p>
        </p:txBody>
      </p:sp>
      <p:sp>
        <p:nvSpPr>
          <p:cNvPr id="6" name="Content Placeholder 5">
            <a:extLst>
              <a:ext uri="{FF2B5EF4-FFF2-40B4-BE49-F238E27FC236}">
                <a16:creationId xmlns:a16="http://schemas.microsoft.com/office/drawing/2014/main" id="{721936E0-594F-4C0B-B771-D466F43BF200}"/>
              </a:ext>
            </a:extLst>
          </p:cNvPr>
          <p:cNvSpPr>
            <a:spLocks noGrp="1"/>
          </p:cNvSpPr>
          <p:nvPr>
            <p:ph idx="1"/>
          </p:nvPr>
        </p:nvSpPr>
        <p:spPr/>
        <p:txBody>
          <a:bodyPr/>
          <a:lstStyle/>
          <a:p>
            <a:r>
              <a:rPr lang="en-US" sz="4000" dirty="0">
                <a:solidFill>
                  <a:schemeClr val="accent2">
                    <a:lumMod val="50000"/>
                  </a:schemeClr>
                </a:solidFill>
              </a:rPr>
              <a:t>Students with whom you had prior experience (pre-pandemic) who are presenting very differently now</a:t>
            </a:r>
          </a:p>
          <a:p>
            <a:endParaRPr lang="en-US" dirty="0"/>
          </a:p>
        </p:txBody>
      </p:sp>
    </p:spTree>
    <p:extLst>
      <p:ext uri="{BB962C8B-B14F-4D97-AF65-F5344CB8AC3E}">
        <p14:creationId xmlns:p14="http://schemas.microsoft.com/office/powerpoint/2010/main" val="1670764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4CC10B-4672-4F1F-B56C-E16D61F35466}"/>
              </a:ext>
            </a:extLst>
          </p:cNvPr>
          <p:cNvSpPr>
            <a:spLocks noGrp="1"/>
          </p:cNvSpPr>
          <p:nvPr>
            <p:ph type="title"/>
          </p:nvPr>
        </p:nvSpPr>
        <p:spPr/>
        <p:txBody>
          <a:bodyPr/>
          <a:lstStyle/>
          <a:p>
            <a:r>
              <a:rPr lang="en-US" dirty="0"/>
              <a:t>Signs of Long COVID (5)</a:t>
            </a:r>
          </a:p>
        </p:txBody>
      </p:sp>
      <p:sp>
        <p:nvSpPr>
          <p:cNvPr id="4" name="Content Placeholder 3">
            <a:extLst>
              <a:ext uri="{FF2B5EF4-FFF2-40B4-BE49-F238E27FC236}">
                <a16:creationId xmlns:a16="http://schemas.microsoft.com/office/drawing/2014/main" id="{45E687DB-4D82-4B94-9C50-7F3BB819C67F}"/>
              </a:ext>
            </a:extLst>
          </p:cNvPr>
          <p:cNvSpPr>
            <a:spLocks noGrp="1"/>
          </p:cNvSpPr>
          <p:nvPr>
            <p:ph idx="1"/>
          </p:nvPr>
        </p:nvSpPr>
        <p:spPr/>
        <p:txBody>
          <a:bodyPr>
            <a:normAutofit fontScale="92500"/>
          </a:bodyPr>
          <a:lstStyle/>
          <a:p>
            <a:r>
              <a:rPr lang="en-US" sz="4000" dirty="0">
                <a:solidFill>
                  <a:schemeClr val="accent2">
                    <a:lumMod val="50000"/>
                  </a:schemeClr>
                </a:solidFill>
              </a:rPr>
              <a:t>Students who seem bewildered and confused by their performance in class, on tests, and with assignments; it isn’t that they are confused by the task, but that they are confused as to why they are struggling with the task</a:t>
            </a:r>
          </a:p>
          <a:p>
            <a:endParaRPr lang="en-US" dirty="0"/>
          </a:p>
        </p:txBody>
      </p:sp>
    </p:spTree>
    <p:extLst>
      <p:ext uri="{BB962C8B-B14F-4D97-AF65-F5344CB8AC3E}">
        <p14:creationId xmlns:p14="http://schemas.microsoft.com/office/powerpoint/2010/main" val="455125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CF9D4-66AE-19EC-37B0-8255FE1E4475}"/>
              </a:ext>
            </a:extLst>
          </p:cNvPr>
          <p:cNvSpPr>
            <a:spLocks noGrp="1"/>
          </p:cNvSpPr>
          <p:nvPr>
            <p:ph type="title"/>
          </p:nvPr>
        </p:nvSpPr>
        <p:spPr>
          <a:xfrm>
            <a:off x="677334" y="474133"/>
            <a:ext cx="8596668" cy="1320800"/>
          </a:xfrm>
        </p:spPr>
        <p:txBody>
          <a:bodyPr>
            <a:normAutofit fontScale="90000"/>
          </a:bodyPr>
          <a:lstStyle/>
          <a:p>
            <a:r>
              <a:rPr lang="en-US" sz="4400" dirty="0">
                <a:solidFill>
                  <a:schemeClr val="accent1">
                    <a:lumMod val="50000"/>
                  </a:schemeClr>
                </a:solidFill>
              </a:rPr>
              <a:t>What should you do if you think the student may have Long COVID?</a:t>
            </a:r>
            <a:br>
              <a:rPr lang="en-US" dirty="0"/>
            </a:br>
            <a:endParaRPr lang="en-US" dirty="0"/>
          </a:p>
        </p:txBody>
      </p:sp>
      <p:sp>
        <p:nvSpPr>
          <p:cNvPr id="3" name="Content Placeholder 2">
            <a:extLst>
              <a:ext uri="{FF2B5EF4-FFF2-40B4-BE49-F238E27FC236}">
                <a16:creationId xmlns:a16="http://schemas.microsoft.com/office/drawing/2014/main" id="{CA9E5874-1E26-4006-01EC-639D3DF13AFC}"/>
              </a:ext>
            </a:extLst>
          </p:cNvPr>
          <p:cNvSpPr>
            <a:spLocks noGrp="1"/>
          </p:cNvSpPr>
          <p:nvPr>
            <p:ph idx="1"/>
          </p:nvPr>
        </p:nvSpPr>
        <p:spPr>
          <a:xfrm>
            <a:off x="677334" y="1974322"/>
            <a:ext cx="8596668" cy="4528078"/>
          </a:xfrm>
        </p:spPr>
        <p:txBody>
          <a:bodyPr>
            <a:normAutofit/>
          </a:bodyPr>
          <a:lstStyle/>
          <a:p>
            <a:pPr>
              <a:spcAft>
                <a:spcPts val="400"/>
              </a:spcAft>
            </a:pPr>
            <a:r>
              <a:rPr lang="en-US" sz="3200" dirty="0">
                <a:solidFill>
                  <a:schemeClr val="accent2">
                    <a:lumMod val="50000"/>
                  </a:schemeClr>
                </a:solidFill>
              </a:rPr>
              <a:t>Don’t hesitate to talk to the student privately about what you </a:t>
            </a:r>
            <a:r>
              <a:rPr lang="en-US" sz="3200" u="sng" dirty="0">
                <a:solidFill>
                  <a:schemeClr val="accent2">
                    <a:lumMod val="50000"/>
                  </a:schemeClr>
                </a:solidFill>
              </a:rPr>
              <a:t>know</a:t>
            </a:r>
            <a:r>
              <a:rPr lang="en-US" sz="3200" dirty="0">
                <a:solidFill>
                  <a:schemeClr val="accent2">
                    <a:lumMod val="50000"/>
                  </a:schemeClr>
                </a:solidFill>
              </a:rPr>
              <a:t>, not what you suspect.  </a:t>
            </a:r>
          </a:p>
          <a:p>
            <a:pPr>
              <a:spcAft>
                <a:spcPts val="400"/>
              </a:spcAft>
            </a:pPr>
            <a:r>
              <a:rPr lang="en-US" sz="3200" dirty="0">
                <a:solidFill>
                  <a:schemeClr val="accent2">
                    <a:lumMod val="50000"/>
                  </a:schemeClr>
                </a:solidFill>
              </a:rPr>
              <a:t>Discuss </a:t>
            </a:r>
            <a:r>
              <a:rPr lang="en-US" sz="3200" i="1" dirty="0">
                <a:solidFill>
                  <a:schemeClr val="accent2">
                    <a:lumMod val="50000"/>
                  </a:schemeClr>
                </a:solidFill>
              </a:rPr>
              <a:t>your observations </a:t>
            </a:r>
            <a:r>
              <a:rPr lang="en-US" sz="3200" dirty="0">
                <a:solidFill>
                  <a:schemeClr val="accent2">
                    <a:lumMod val="50000"/>
                  </a:schemeClr>
                </a:solidFill>
              </a:rPr>
              <a:t>and see if they think those observations are accurate.  </a:t>
            </a:r>
          </a:p>
          <a:p>
            <a:pPr>
              <a:spcAft>
                <a:spcPts val="400"/>
              </a:spcAft>
            </a:pPr>
            <a:r>
              <a:rPr lang="en-US" sz="3200" dirty="0">
                <a:solidFill>
                  <a:schemeClr val="accent2">
                    <a:lumMod val="50000"/>
                  </a:schemeClr>
                </a:solidFill>
              </a:rPr>
              <a:t>If they confirm the accuracy of your observations, ask them if they have any thoughts as to what might be happening.</a:t>
            </a:r>
          </a:p>
          <a:p>
            <a:endParaRPr lang="en-US" dirty="0"/>
          </a:p>
        </p:txBody>
      </p:sp>
    </p:spTree>
    <p:extLst>
      <p:ext uri="{BB962C8B-B14F-4D97-AF65-F5344CB8AC3E}">
        <p14:creationId xmlns:p14="http://schemas.microsoft.com/office/powerpoint/2010/main" val="2931938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CF9D4-66AE-19EC-37B0-8255FE1E4475}"/>
              </a:ext>
            </a:extLst>
          </p:cNvPr>
          <p:cNvSpPr>
            <a:spLocks noGrp="1"/>
          </p:cNvSpPr>
          <p:nvPr>
            <p:ph type="title"/>
          </p:nvPr>
        </p:nvSpPr>
        <p:spPr/>
        <p:txBody>
          <a:bodyPr>
            <a:normAutofit fontScale="90000"/>
          </a:bodyPr>
          <a:lstStyle/>
          <a:p>
            <a:r>
              <a:rPr lang="en-US" sz="4400" dirty="0">
                <a:solidFill>
                  <a:schemeClr val="accent1">
                    <a:lumMod val="50000"/>
                  </a:schemeClr>
                </a:solidFill>
              </a:rPr>
              <a:t>What should you do if you think the student may have Long COVID? (2)</a:t>
            </a:r>
            <a:br>
              <a:rPr lang="en-US" dirty="0"/>
            </a:br>
            <a:endParaRPr lang="en-US" dirty="0"/>
          </a:p>
        </p:txBody>
      </p:sp>
      <p:sp>
        <p:nvSpPr>
          <p:cNvPr id="3" name="Content Placeholder 2">
            <a:extLst>
              <a:ext uri="{FF2B5EF4-FFF2-40B4-BE49-F238E27FC236}">
                <a16:creationId xmlns:a16="http://schemas.microsoft.com/office/drawing/2014/main" id="{CA9E5874-1E26-4006-01EC-639D3DF13AFC}"/>
              </a:ext>
            </a:extLst>
          </p:cNvPr>
          <p:cNvSpPr>
            <a:spLocks noGrp="1"/>
          </p:cNvSpPr>
          <p:nvPr>
            <p:ph idx="1"/>
          </p:nvPr>
        </p:nvSpPr>
        <p:spPr>
          <a:xfrm>
            <a:off x="677334" y="2160589"/>
            <a:ext cx="8596668" cy="4206344"/>
          </a:xfrm>
        </p:spPr>
        <p:txBody>
          <a:bodyPr>
            <a:normAutofit fontScale="77500" lnSpcReduction="20000"/>
          </a:bodyPr>
          <a:lstStyle/>
          <a:p>
            <a:pPr>
              <a:spcAft>
                <a:spcPts val="600"/>
              </a:spcAft>
            </a:pPr>
            <a:r>
              <a:rPr lang="en-US" sz="4200" dirty="0">
                <a:solidFill>
                  <a:schemeClr val="accent2">
                    <a:lumMod val="50000"/>
                  </a:schemeClr>
                </a:solidFill>
              </a:rPr>
              <a:t>Let the student know that a lot of what they seem to be experiencing matches what you have been hearing/reading about Long COVID.  </a:t>
            </a:r>
          </a:p>
          <a:p>
            <a:pPr>
              <a:spcAft>
                <a:spcPts val="600"/>
              </a:spcAft>
            </a:pPr>
            <a:r>
              <a:rPr lang="en-US" sz="4200" dirty="0">
                <a:solidFill>
                  <a:schemeClr val="accent2">
                    <a:lumMod val="50000"/>
                  </a:schemeClr>
                </a:solidFill>
              </a:rPr>
              <a:t>Did they have a brush with COVID at some point in time?  If the answer is yes (or </a:t>
            </a:r>
            <a:r>
              <a:rPr lang="en-US" sz="4200" i="1" dirty="0">
                <a:solidFill>
                  <a:schemeClr val="accent2">
                    <a:lumMod val="50000"/>
                  </a:schemeClr>
                </a:solidFill>
              </a:rPr>
              <a:t>MAY</a:t>
            </a:r>
            <a:r>
              <a:rPr lang="en-US" sz="4200" dirty="0">
                <a:solidFill>
                  <a:schemeClr val="accent2">
                    <a:lumMod val="50000"/>
                  </a:schemeClr>
                </a:solidFill>
              </a:rPr>
              <a:t> be yes – they aren’t sure) suggest that they visit </a:t>
            </a:r>
            <a:r>
              <a:rPr lang="en-US" sz="4200" i="1" dirty="0">
                <a:solidFill>
                  <a:schemeClr val="accent2">
                    <a:lumMod val="50000"/>
                  </a:schemeClr>
                </a:solidFill>
              </a:rPr>
              <a:t>(your office) </a:t>
            </a:r>
            <a:r>
              <a:rPr lang="en-US" sz="4200" dirty="0">
                <a:solidFill>
                  <a:schemeClr val="accent2">
                    <a:lumMod val="50000"/>
                  </a:schemeClr>
                </a:solidFill>
              </a:rPr>
              <a:t>to explore what kind of support they might get there.</a:t>
            </a:r>
          </a:p>
          <a:p>
            <a:endParaRPr lang="en-US" dirty="0"/>
          </a:p>
        </p:txBody>
      </p:sp>
    </p:spTree>
    <p:extLst>
      <p:ext uri="{BB962C8B-B14F-4D97-AF65-F5344CB8AC3E}">
        <p14:creationId xmlns:p14="http://schemas.microsoft.com/office/powerpoint/2010/main" val="2165536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F530-2763-8A56-CF16-C8384A4EC3A5}"/>
              </a:ext>
            </a:extLst>
          </p:cNvPr>
          <p:cNvSpPr>
            <a:spLocks noGrp="1"/>
          </p:cNvSpPr>
          <p:nvPr>
            <p:ph type="title"/>
          </p:nvPr>
        </p:nvSpPr>
        <p:spPr>
          <a:xfrm>
            <a:off x="834989" y="1587062"/>
            <a:ext cx="8596668" cy="1320800"/>
          </a:xfrm>
        </p:spPr>
        <p:txBody>
          <a:bodyPr>
            <a:normAutofit fontScale="90000"/>
          </a:bodyPr>
          <a:lstStyle/>
          <a:p>
            <a:r>
              <a:rPr lang="en-US" sz="4400" dirty="0">
                <a:solidFill>
                  <a:schemeClr val="accent1">
                    <a:lumMod val="50000"/>
                  </a:schemeClr>
                </a:solidFill>
              </a:rPr>
              <a:t>We are ALL still trying to determine what can be done to support these students.  When more students identify with symptoms of Long COVID </a:t>
            </a:r>
            <a:r>
              <a:rPr lang="en-US" sz="4400" i="1" u="sng" dirty="0">
                <a:solidFill>
                  <a:schemeClr val="accent1">
                    <a:lumMod val="50000"/>
                  </a:schemeClr>
                </a:solidFill>
              </a:rPr>
              <a:t>they</a:t>
            </a:r>
            <a:r>
              <a:rPr lang="en-US" sz="4400" dirty="0">
                <a:solidFill>
                  <a:schemeClr val="accent1">
                    <a:lumMod val="50000"/>
                  </a:schemeClr>
                </a:solidFill>
              </a:rPr>
              <a:t> may be able to tell us what we can do to help them. </a:t>
            </a:r>
            <a:br>
              <a:rPr lang="en-US" dirty="0">
                <a:solidFill>
                  <a:schemeClr val="accent1">
                    <a:lumMod val="50000"/>
                  </a:schemeClr>
                </a:solidFill>
              </a:rPr>
            </a:br>
            <a:br>
              <a:rPr lang="en-US" dirty="0"/>
            </a:br>
            <a:endParaRPr lang="en-US" dirty="0"/>
          </a:p>
        </p:txBody>
      </p:sp>
    </p:spTree>
    <p:extLst>
      <p:ext uri="{BB962C8B-B14F-4D97-AF65-F5344CB8AC3E}">
        <p14:creationId xmlns:p14="http://schemas.microsoft.com/office/powerpoint/2010/main" val="3456530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F530-2763-8A56-CF16-C8384A4EC3A5}"/>
              </a:ext>
            </a:extLst>
          </p:cNvPr>
          <p:cNvSpPr>
            <a:spLocks noGrp="1"/>
          </p:cNvSpPr>
          <p:nvPr>
            <p:ph type="title"/>
          </p:nvPr>
        </p:nvSpPr>
        <p:spPr>
          <a:xfrm>
            <a:off x="834989" y="1587062"/>
            <a:ext cx="8596668" cy="2527738"/>
          </a:xfrm>
        </p:spPr>
        <p:txBody>
          <a:bodyPr>
            <a:noAutofit/>
          </a:bodyPr>
          <a:lstStyle/>
          <a:p>
            <a:r>
              <a:rPr lang="en-US" sz="4000" dirty="0">
                <a:solidFill>
                  <a:schemeClr val="accent1">
                    <a:lumMod val="50000"/>
                  </a:schemeClr>
                </a:solidFill>
              </a:rPr>
              <a:t>For the moment, the best we can do is be aware that the problem is real, and be open to listening to what students have to tell us.</a:t>
            </a:r>
            <a:br>
              <a:rPr lang="en-US" sz="4000" dirty="0"/>
            </a:br>
            <a:endParaRPr lang="en-US" sz="4000" dirty="0"/>
          </a:p>
        </p:txBody>
      </p:sp>
    </p:spTree>
    <p:extLst>
      <p:ext uri="{BB962C8B-B14F-4D97-AF65-F5344CB8AC3E}">
        <p14:creationId xmlns:p14="http://schemas.microsoft.com/office/powerpoint/2010/main" val="1912889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FA344-A1A7-8AF8-772E-F8E6C1080BDA}"/>
              </a:ext>
            </a:extLst>
          </p:cNvPr>
          <p:cNvSpPr>
            <a:spLocks noGrp="1"/>
          </p:cNvSpPr>
          <p:nvPr>
            <p:ph type="title"/>
          </p:nvPr>
        </p:nvSpPr>
        <p:spPr>
          <a:xfrm>
            <a:off x="566975" y="520261"/>
            <a:ext cx="7301118" cy="1159683"/>
          </a:xfrm>
        </p:spPr>
        <p:txBody>
          <a:bodyPr>
            <a:noAutofit/>
          </a:bodyPr>
          <a:lstStyle/>
          <a:p>
            <a:r>
              <a:rPr lang="en-US" sz="4800" dirty="0">
                <a:solidFill>
                  <a:schemeClr val="accent1">
                    <a:lumMod val="50000"/>
                  </a:schemeClr>
                </a:solidFill>
              </a:rPr>
              <a:t>What is Long COVID? (2)</a:t>
            </a:r>
          </a:p>
        </p:txBody>
      </p:sp>
      <p:sp>
        <p:nvSpPr>
          <p:cNvPr id="3" name="Content Placeholder 2">
            <a:extLst>
              <a:ext uri="{FF2B5EF4-FFF2-40B4-BE49-F238E27FC236}">
                <a16:creationId xmlns:a16="http://schemas.microsoft.com/office/drawing/2014/main" id="{0DFB9537-EE16-12EF-F0C5-CFA1C2C63C0F}"/>
              </a:ext>
            </a:extLst>
          </p:cNvPr>
          <p:cNvSpPr>
            <a:spLocks noGrp="1"/>
          </p:cNvSpPr>
          <p:nvPr>
            <p:ph idx="1"/>
          </p:nvPr>
        </p:nvSpPr>
        <p:spPr>
          <a:xfrm>
            <a:off x="850411" y="2175640"/>
            <a:ext cx="8798085" cy="4162099"/>
          </a:xfrm>
        </p:spPr>
        <p:txBody>
          <a:bodyPr>
            <a:normAutofit fontScale="92500" lnSpcReduction="10000"/>
          </a:bodyPr>
          <a:lstStyle/>
          <a:p>
            <a:r>
              <a:rPr lang="en-US" sz="3600" dirty="0"/>
              <a:t>Long COVID may be experienced by those who were largely asymptomatic during their active infection as well as those who were dangerously ill</a:t>
            </a:r>
          </a:p>
          <a:p>
            <a:pPr marL="0" indent="0">
              <a:buNone/>
            </a:pPr>
            <a:r>
              <a:rPr lang="en-US" sz="3000" dirty="0"/>
              <a:t> </a:t>
            </a:r>
          </a:p>
          <a:p>
            <a:pPr lvl="0"/>
            <a:r>
              <a:rPr lang="en-US" sz="3600" dirty="0"/>
              <a:t>May manifest as different types and combinations of health problems for different lengths of time</a:t>
            </a:r>
          </a:p>
          <a:p>
            <a:pPr lvl="0"/>
            <a:endParaRPr lang="en-US" sz="3600" dirty="0"/>
          </a:p>
          <a:p>
            <a:endParaRPr lang="en-US" dirty="0"/>
          </a:p>
        </p:txBody>
      </p:sp>
    </p:spTree>
    <p:extLst>
      <p:ext uri="{BB962C8B-B14F-4D97-AF65-F5344CB8AC3E}">
        <p14:creationId xmlns:p14="http://schemas.microsoft.com/office/powerpoint/2010/main" val="38002406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F530-2763-8A56-CF16-C8384A4EC3A5}"/>
              </a:ext>
            </a:extLst>
          </p:cNvPr>
          <p:cNvSpPr>
            <a:spLocks noGrp="1"/>
          </p:cNvSpPr>
          <p:nvPr>
            <p:ph type="title"/>
          </p:nvPr>
        </p:nvSpPr>
        <p:spPr>
          <a:xfrm>
            <a:off x="827538" y="1343222"/>
            <a:ext cx="8596668" cy="3462458"/>
          </a:xfrm>
        </p:spPr>
        <p:txBody>
          <a:bodyPr>
            <a:normAutofit fontScale="90000"/>
          </a:bodyPr>
          <a:lstStyle/>
          <a:p>
            <a:r>
              <a:rPr lang="en-US" sz="4400" dirty="0">
                <a:solidFill>
                  <a:schemeClr val="accent1">
                    <a:lumMod val="50000"/>
                  </a:schemeClr>
                </a:solidFill>
              </a:rPr>
              <a:t>We hope that you won’t now begin to see or suspect Long COVID in every stray comment or interaction with students as classes resume.  There are other reasons that students may manifest some of these same behaviors.  </a:t>
            </a:r>
            <a:br>
              <a:rPr lang="en-US" dirty="0"/>
            </a:br>
            <a:endParaRPr lang="en-US" dirty="0"/>
          </a:p>
        </p:txBody>
      </p:sp>
    </p:spTree>
    <p:extLst>
      <p:ext uri="{BB962C8B-B14F-4D97-AF65-F5344CB8AC3E}">
        <p14:creationId xmlns:p14="http://schemas.microsoft.com/office/powerpoint/2010/main" val="578811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F530-2763-8A56-CF16-C8384A4EC3A5}"/>
              </a:ext>
            </a:extLst>
          </p:cNvPr>
          <p:cNvSpPr>
            <a:spLocks noGrp="1"/>
          </p:cNvSpPr>
          <p:nvPr>
            <p:ph type="title"/>
          </p:nvPr>
        </p:nvSpPr>
        <p:spPr>
          <a:xfrm>
            <a:off x="854632" y="1394022"/>
            <a:ext cx="8596668" cy="1320800"/>
          </a:xfrm>
        </p:spPr>
        <p:txBody>
          <a:bodyPr>
            <a:normAutofit fontScale="90000"/>
          </a:bodyPr>
          <a:lstStyle/>
          <a:p>
            <a:r>
              <a:rPr lang="en-US" sz="4400" dirty="0">
                <a:solidFill>
                  <a:schemeClr val="accent1">
                    <a:lumMod val="50000"/>
                  </a:schemeClr>
                </a:solidFill>
              </a:rPr>
              <a:t>Our purpose was not to suggest that everyone who had COVID will have significant symptoms of Long COVID, or that the number of students impacted on this campus will be significant…</a:t>
            </a:r>
            <a:br>
              <a:rPr lang="en-US" dirty="0"/>
            </a:br>
            <a:br>
              <a:rPr lang="en-US" dirty="0"/>
            </a:br>
            <a:endParaRPr lang="en-US" dirty="0"/>
          </a:p>
        </p:txBody>
      </p:sp>
    </p:spTree>
    <p:extLst>
      <p:ext uri="{BB962C8B-B14F-4D97-AF65-F5344CB8AC3E}">
        <p14:creationId xmlns:p14="http://schemas.microsoft.com/office/powerpoint/2010/main" val="1335091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F530-2763-8A56-CF16-C8384A4EC3A5}"/>
              </a:ext>
            </a:extLst>
          </p:cNvPr>
          <p:cNvSpPr>
            <a:spLocks noGrp="1"/>
          </p:cNvSpPr>
          <p:nvPr>
            <p:ph type="title"/>
          </p:nvPr>
        </p:nvSpPr>
        <p:spPr>
          <a:xfrm>
            <a:off x="725261" y="2108200"/>
            <a:ext cx="8596668" cy="1320800"/>
          </a:xfrm>
        </p:spPr>
        <p:txBody>
          <a:bodyPr>
            <a:normAutofit fontScale="90000"/>
          </a:bodyPr>
          <a:lstStyle/>
          <a:p>
            <a:r>
              <a:rPr lang="en-US" sz="4400" dirty="0">
                <a:solidFill>
                  <a:schemeClr val="accent1">
                    <a:lumMod val="50000"/>
                  </a:schemeClr>
                </a:solidFill>
              </a:rPr>
              <a:t>…but to the students who ARE struggling with Long COVID, it is certainly having a significant impact on their lives, and you can help!</a:t>
            </a:r>
            <a:br>
              <a:rPr lang="en-US" dirty="0"/>
            </a:br>
            <a:endParaRPr lang="en-US" dirty="0"/>
          </a:p>
        </p:txBody>
      </p:sp>
    </p:spTree>
    <p:extLst>
      <p:ext uri="{BB962C8B-B14F-4D97-AF65-F5344CB8AC3E}">
        <p14:creationId xmlns:p14="http://schemas.microsoft.com/office/powerpoint/2010/main" val="16179169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D5AFF-28E1-34BF-072C-E447B0A94CF8}"/>
              </a:ext>
            </a:extLst>
          </p:cNvPr>
          <p:cNvSpPr>
            <a:spLocks noGrp="1"/>
          </p:cNvSpPr>
          <p:nvPr>
            <p:ph type="title"/>
          </p:nvPr>
        </p:nvSpPr>
        <p:spPr>
          <a:xfrm>
            <a:off x="1132503" y="1951660"/>
            <a:ext cx="8596668" cy="2954680"/>
          </a:xfrm>
        </p:spPr>
        <p:txBody>
          <a:bodyPr>
            <a:noAutofit/>
          </a:bodyPr>
          <a:lstStyle/>
          <a:p>
            <a:r>
              <a:rPr lang="en-US" dirty="0">
                <a:solidFill>
                  <a:schemeClr val="accent1">
                    <a:lumMod val="50000"/>
                  </a:schemeClr>
                </a:solidFill>
              </a:rPr>
              <a:t>Remember, too, that students are not the only ones on campus who may be dealing with the impact of Long COVID on their performance and their well-being… </a:t>
            </a:r>
            <a:endParaRPr lang="en-US" dirty="0"/>
          </a:p>
        </p:txBody>
      </p:sp>
    </p:spTree>
    <p:extLst>
      <p:ext uri="{BB962C8B-B14F-4D97-AF65-F5344CB8AC3E}">
        <p14:creationId xmlns:p14="http://schemas.microsoft.com/office/powerpoint/2010/main" val="18574324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D5AFF-28E1-34BF-072C-E447B0A94CF8}"/>
              </a:ext>
            </a:extLst>
          </p:cNvPr>
          <p:cNvSpPr>
            <a:spLocks noGrp="1"/>
          </p:cNvSpPr>
          <p:nvPr>
            <p:ph type="title"/>
          </p:nvPr>
        </p:nvSpPr>
        <p:spPr>
          <a:xfrm>
            <a:off x="712556" y="2177628"/>
            <a:ext cx="8596668" cy="3596640"/>
          </a:xfrm>
        </p:spPr>
        <p:txBody>
          <a:bodyPr>
            <a:normAutofit fontScale="90000"/>
          </a:bodyPr>
          <a:lstStyle/>
          <a:p>
            <a:r>
              <a:rPr lang="en-US" sz="4400" dirty="0">
                <a:solidFill>
                  <a:schemeClr val="accent1">
                    <a:lumMod val="50000"/>
                  </a:schemeClr>
                </a:solidFill>
              </a:rPr>
              <a:t>Be mindful of your colleagues from the faculty and staff who may be experiencing new challenges as a result of their own brush with COVID.  The folks in </a:t>
            </a:r>
            <a:r>
              <a:rPr lang="en-US" sz="4400" i="1" dirty="0">
                <a:solidFill>
                  <a:schemeClr val="accent1">
                    <a:lumMod val="50000"/>
                  </a:schemeClr>
                </a:solidFill>
              </a:rPr>
              <a:t>(your human resources office) </a:t>
            </a:r>
            <a:r>
              <a:rPr lang="en-US" sz="4400" dirty="0">
                <a:solidFill>
                  <a:schemeClr val="accent1">
                    <a:lumMod val="50000"/>
                  </a:schemeClr>
                </a:solidFill>
              </a:rPr>
              <a:t>stand ready to assist when they can. </a:t>
            </a:r>
            <a:endParaRPr lang="en-US" dirty="0"/>
          </a:p>
        </p:txBody>
      </p:sp>
    </p:spTree>
    <p:extLst>
      <p:ext uri="{BB962C8B-B14F-4D97-AF65-F5344CB8AC3E}">
        <p14:creationId xmlns:p14="http://schemas.microsoft.com/office/powerpoint/2010/main" val="28720574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1D23B-3E27-0D11-3299-FC053DD2E48F}"/>
              </a:ext>
            </a:extLst>
          </p:cNvPr>
          <p:cNvSpPr>
            <a:spLocks noGrp="1"/>
          </p:cNvSpPr>
          <p:nvPr>
            <p:ph type="title"/>
          </p:nvPr>
        </p:nvSpPr>
        <p:spPr>
          <a:xfrm>
            <a:off x="768774" y="2328672"/>
            <a:ext cx="8596668" cy="1320800"/>
          </a:xfrm>
        </p:spPr>
        <p:txBody>
          <a:bodyPr>
            <a:normAutofit fontScale="90000"/>
          </a:bodyPr>
          <a:lstStyle/>
          <a:p>
            <a:pPr algn="ctr"/>
            <a:r>
              <a:rPr lang="en-US" sz="6000" dirty="0">
                <a:solidFill>
                  <a:schemeClr val="accent1">
                    <a:lumMod val="50000"/>
                  </a:schemeClr>
                </a:solidFill>
              </a:rPr>
              <a:t>We are in this, together, for the “long haul!”</a:t>
            </a:r>
            <a:br>
              <a:rPr lang="en-US" dirty="0"/>
            </a:br>
            <a:endParaRPr lang="en-US" dirty="0"/>
          </a:p>
        </p:txBody>
      </p:sp>
    </p:spTree>
    <p:extLst>
      <p:ext uri="{BB962C8B-B14F-4D97-AF65-F5344CB8AC3E}">
        <p14:creationId xmlns:p14="http://schemas.microsoft.com/office/powerpoint/2010/main" val="9884793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B7AC6-25DE-118A-B444-ABCCE79375A5}"/>
              </a:ext>
            </a:extLst>
          </p:cNvPr>
          <p:cNvSpPr>
            <a:spLocks noGrp="1"/>
          </p:cNvSpPr>
          <p:nvPr>
            <p:ph type="title"/>
          </p:nvPr>
        </p:nvSpPr>
        <p:spPr>
          <a:xfrm>
            <a:off x="630038" y="1234675"/>
            <a:ext cx="8596668" cy="1760774"/>
          </a:xfrm>
        </p:spPr>
        <p:txBody>
          <a:bodyPr/>
          <a:lstStyle/>
          <a:p>
            <a:r>
              <a:rPr lang="en-US" dirty="0">
                <a:solidFill>
                  <a:schemeClr val="tx1"/>
                </a:solidFill>
              </a:rPr>
              <a:t>(YOUR CONTACT INFORMATION)</a:t>
            </a:r>
          </a:p>
        </p:txBody>
      </p:sp>
    </p:spTree>
    <p:extLst>
      <p:ext uri="{BB962C8B-B14F-4D97-AF65-F5344CB8AC3E}">
        <p14:creationId xmlns:p14="http://schemas.microsoft.com/office/powerpoint/2010/main" val="22704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3A77E-A2E0-4D21-DA07-63819499214E}"/>
              </a:ext>
            </a:extLst>
          </p:cNvPr>
          <p:cNvSpPr>
            <a:spLocks noGrp="1"/>
          </p:cNvSpPr>
          <p:nvPr>
            <p:ph type="title"/>
          </p:nvPr>
        </p:nvSpPr>
        <p:spPr/>
        <p:txBody>
          <a:bodyPr>
            <a:normAutofit/>
          </a:bodyPr>
          <a:lstStyle/>
          <a:p>
            <a:r>
              <a:rPr lang="en-US" dirty="0"/>
              <a:t>CDC Definition </a:t>
            </a:r>
            <a:br>
              <a:rPr lang="en-US" dirty="0"/>
            </a:br>
            <a:endParaRPr lang="en-US" dirty="0"/>
          </a:p>
        </p:txBody>
      </p:sp>
      <p:sp>
        <p:nvSpPr>
          <p:cNvPr id="3" name="Content Placeholder 2">
            <a:extLst>
              <a:ext uri="{FF2B5EF4-FFF2-40B4-BE49-F238E27FC236}">
                <a16:creationId xmlns:a16="http://schemas.microsoft.com/office/drawing/2014/main" id="{215B72BC-A23A-4AD4-B7EF-BC0F0D75F5C6}"/>
              </a:ext>
            </a:extLst>
          </p:cNvPr>
          <p:cNvSpPr>
            <a:spLocks noGrp="1"/>
          </p:cNvSpPr>
          <p:nvPr>
            <p:ph idx="1"/>
          </p:nvPr>
        </p:nvSpPr>
        <p:spPr/>
        <p:txBody>
          <a:bodyPr>
            <a:normAutofit fontScale="92500"/>
          </a:bodyPr>
          <a:lstStyle/>
          <a:p>
            <a:r>
              <a:rPr lang="en-US" sz="4000" dirty="0">
                <a:solidFill>
                  <a:schemeClr val="accent1">
                    <a:lumMod val="50000"/>
                  </a:schemeClr>
                </a:solidFill>
              </a:rPr>
              <a:t>The CDC Recognizes Long COVID (sometimes called “long haul COVID”) as a potentially disabling condition with a wide range of symptoms that may be experienced immediately, or may appear weeks after infection.</a:t>
            </a:r>
            <a:br>
              <a:rPr lang="en-US" dirty="0"/>
            </a:br>
            <a:endParaRPr lang="en-US" dirty="0"/>
          </a:p>
        </p:txBody>
      </p:sp>
    </p:spTree>
    <p:extLst>
      <p:ext uri="{BB962C8B-B14F-4D97-AF65-F5344CB8AC3E}">
        <p14:creationId xmlns:p14="http://schemas.microsoft.com/office/powerpoint/2010/main" val="828084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819C4E-F6F3-4CB3-9933-F844B78FF49D}"/>
              </a:ext>
            </a:extLst>
          </p:cNvPr>
          <p:cNvSpPr>
            <a:spLocks noGrp="1"/>
          </p:cNvSpPr>
          <p:nvPr>
            <p:ph type="title"/>
          </p:nvPr>
        </p:nvSpPr>
        <p:spPr>
          <a:xfrm>
            <a:off x="677334" y="609600"/>
            <a:ext cx="8596668" cy="706244"/>
          </a:xfrm>
        </p:spPr>
        <p:txBody>
          <a:bodyPr/>
          <a:lstStyle/>
          <a:p>
            <a:r>
              <a:rPr lang="en-US" dirty="0"/>
              <a:t>Symptoms</a:t>
            </a:r>
          </a:p>
        </p:txBody>
      </p:sp>
      <p:sp>
        <p:nvSpPr>
          <p:cNvPr id="3" name="Content Placeholder 2">
            <a:extLst>
              <a:ext uri="{FF2B5EF4-FFF2-40B4-BE49-F238E27FC236}">
                <a16:creationId xmlns:a16="http://schemas.microsoft.com/office/drawing/2014/main" id="{A946C8AF-BFD9-88A8-4A47-5A7837AF0C4A}"/>
              </a:ext>
            </a:extLst>
          </p:cNvPr>
          <p:cNvSpPr>
            <a:spLocks noGrp="1"/>
          </p:cNvSpPr>
          <p:nvPr>
            <p:ph idx="1"/>
          </p:nvPr>
        </p:nvSpPr>
        <p:spPr>
          <a:xfrm>
            <a:off x="677334" y="1661533"/>
            <a:ext cx="8596668" cy="4379830"/>
          </a:xfrm>
        </p:spPr>
        <p:txBody>
          <a:bodyPr>
            <a:normAutofit fontScale="77500" lnSpcReduction="20000"/>
          </a:bodyPr>
          <a:lstStyle/>
          <a:p>
            <a:pPr marL="457200" lvl="1" indent="0">
              <a:buNone/>
            </a:pPr>
            <a:r>
              <a:rPr lang="en-US" sz="3600" dirty="0">
                <a:solidFill>
                  <a:schemeClr val="accent1">
                    <a:lumMod val="50000"/>
                  </a:schemeClr>
                </a:solidFill>
              </a:rPr>
              <a:t>Think about what THESE symptoms might mean for a student trying to go about the business of learning on this campus:</a:t>
            </a:r>
            <a:br>
              <a:rPr lang="en-US" sz="3600" dirty="0"/>
            </a:br>
            <a:endParaRPr lang="en-US" sz="3400" dirty="0"/>
          </a:p>
          <a:p>
            <a:pPr lvl="1"/>
            <a:r>
              <a:rPr lang="en-US" sz="3400" dirty="0"/>
              <a:t>Difficulty thinking or concentrating (“brain fog”)</a:t>
            </a:r>
          </a:p>
          <a:p>
            <a:pPr lvl="1"/>
            <a:r>
              <a:rPr lang="en-US" sz="3400" dirty="0"/>
              <a:t>Unexplained tiredness or fatigue</a:t>
            </a:r>
          </a:p>
          <a:p>
            <a:pPr lvl="1"/>
            <a:r>
              <a:rPr lang="en-US" sz="3400" dirty="0"/>
              <a:t>Headache</a:t>
            </a:r>
          </a:p>
          <a:p>
            <a:pPr lvl="1"/>
            <a:r>
              <a:rPr lang="en-US" sz="3400" dirty="0"/>
              <a:t>Depression or anxiety</a:t>
            </a:r>
          </a:p>
          <a:p>
            <a:pPr lvl="1"/>
            <a:r>
              <a:rPr lang="en-US" sz="3400" dirty="0"/>
              <a:t>Symptoms that get worse after physical or mental activities</a:t>
            </a:r>
          </a:p>
          <a:p>
            <a:endParaRPr lang="en-US" dirty="0"/>
          </a:p>
        </p:txBody>
      </p:sp>
    </p:spTree>
    <p:extLst>
      <p:ext uri="{BB962C8B-B14F-4D97-AF65-F5344CB8AC3E}">
        <p14:creationId xmlns:p14="http://schemas.microsoft.com/office/powerpoint/2010/main" val="2347479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71BE-AE01-7717-B2FD-39A11696C643}"/>
              </a:ext>
            </a:extLst>
          </p:cNvPr>
          <p:cNvSpPr>
            <a:spLocks noGrp="1"/>
          </p:cNvSpPr>
          <p:nvPr>
            <p:ph type="title"/>
          </p:nvPr>
        </p:nvSpPr>
        <p:spPr>
          <a:xfrm>
            <a:off x="677335" y="919364"/>
            <a:ext cx="8596668" cy="1826581"/>
          </a:xfrm>
        </p:spPr>
        <p:txBody>
          <a:bodyPr>
            <a:normAutofit fontScale="90000"/>
          </a:bodyPr>
          <a:lstStyle/>
          <a:p>
            <a:r>
              <a:rPr lang="en-US" dirty="0">
                <a:solidFill>
                  <a:schemeClr val="accent1">
                    <a:lumMod val="50000"/>
                  </a:schemeClr>
                </a:solidFill>
              </a:rPr>
              <a:t>How many students with Long COVID are there at </a:t>
            </a:r>
            <a:r>
              <a:rPr lang="en-US" i="1" dirty="0">
                <a:solidFill>
                  <a:schemeClr val="accent1">
                    <a:lumMod val="50000"/>
                  </a:schemeClr>
                </a:solidFill>
              </a:rPr>
              <a:t>(Your Institution)?</a:t>
            </a:r>
            <a:br>
              <a:rPr lang="en-US" dirty="0"/>
            </a:br>
            <a:endParaRPr lang="en-US" dirty="0"/>
          </a:p>
        </p:txBody>
      </p:sp>
      <p:sp>
        <p:nvSpPr>
          <p:cNvPr id="3" name="Text Placeholder 2">
            <a:extLst>
              <a:ext uri="{FF2B5EF4-FFF2-40B4-BE49-F238E27FC236}">
                <a16:creationId xmlns:a16="http://schemas.microsoft.com/office/drawing/2014/main" id="{71A9AF87-5DB0-917C-0E17-A76ADFE44A91}"/>
              </a:ext>
            </a:extLst>
          </p:cNvPr>
          <p:cNvSpPr>
            <a:spLocks noGrp="1"/>
          </p:cNvSpPr>
          <p:nvPr>
            <p:ph type="body" idx="1"/>
          </p:nvPr>
        </p:nvSpPr>
        <p:spPr>
          <a:xfrm>
            <a:off x="677335" y="2856303"/>
            <a:ext cx="8596668" cy="2696771"/>
          </a:xfrm>
        </p:spPr>
        <p:txBody>
          <a:bodyPr>
            <a:noAutofit/>
          </a:bodyPr>
          <a:lstStyle/>
          <a:p>
            <a:r>
              <a:rPr lang="en-US" sz="4000" dirty="0">
                <a:solidFill>
                  <a:schemeClr val="tx1">
                    <a:lumMod val="75000"/>
                    <a:lumOff val="25000"/>
                  </a:schemeClr>
                </a:solidFill>
              </a:rPr>
              <a:t>We don’t know.  </a:t>
            </a:r>
          </a:p>
          <a:p>
            <a:r>
              <a:rPr lang="en-US" sz="3200" dirty="0">
                <a:solidFill>
                  <a:schemeClr val="tx1">
                    <a:lumMod val="75000"/>
                    <a:lumOff val="25000"/>
                  </a:schemeClr>
                </a:solidFill>
              </a:rPr>
              <a:t> </a:t>
            </a:r>
          </a:p>
          <a:p>
            <a:r>
              <a:rPr lang="en-US" sz="4000" dirty="0">
                <a:solidFill>
                  <a:schemeClr val="tx1">
                    <a:lumMod val="75000"/>
                    <a:lumOff val="25000"/>
                  </a:schemeClr>
                </a:solidFill>
              </a:rPr>
              <a:t>Unfortunately, </a:t>
            </a:r>
            <a:r>
              <a:rPr lang="en-US" sz="4000" b="1" i="1" dirty="0">
                <a:solidFill>
                  <a:schemeClr val="tx1">
                    <a:lumMod val="75000"/>
                    <a:lumOff val="25000"/>
                  </a:schemeClr>
                </a:solidFill>
              </a:rPr>
              <a:t>THEY</a:t>
            </a:r>
            <a:r>
              <a:rPr lang="en-US" sz="4000" dirty="0">
                <a:solidFill>
                  <a:schemeClr val="tx1">
                    <a:lumMod val="75000"/>
                    <a:lumOff val="25000"/>
                  </a:schemeClr>
                </a:solidFill>
              </a:rPr>
              <a:t> may not know, either.</a:t>
            </a:r>
          </a:p>
        </p:txBody>
      </p:sp>
    </p:spTree>
    <p:extLst>
      <p:ext uri="{BB962C8B-B14F-4D97-AF65-F5344CB8AC3E}">
        <p14:creationId xmlns:p14="http://schemas.microsoft.com/office/powerpoint/2010/main" val="125486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56C7-0E6F-E63F-C0CA-872F8A41E53F}"/>
              </a:ext>
            </a:extLst>
          </p:cNvPr>
          <p:cNvSpPr>
            <a:spLocks noGrp="1"/>
          </p:cNvSpPr>
          <p:nvPr>
            <p:ph type="title"/>
          </p:nvPr>
        </p:nvSpPr>
        <p:spPr>
          <a:xfrm>
            <a:off x="677334" y="609600"/>
            <a:ext cx="8596668" cy="840059"/>
          </a:xfrm>
        </p:spPr>
        <p:txBody>
          <a:bodyPr>
            <a:normAutofit fontScale="90000"/>
          </a:bodyPr>
          <a:lstStyle/>
          <a:p>
            <a:r>
              <a:rPr lang="en-US" dirty="0"/>
              <a:t>Age at Onset</a:t>
            </a:r>
            <a:br>
              <a:rPr lang="en-US" dirty="0"/>
            </a:br>
            <a:endParaRPr lang="en-US" dirty="0"/>
          </a:p>
        </p:txBody>
      </p:sp>
      <p:sp>
        <p:nvSpPr>
          <p:cNvPr id="4" name="Content Placeholder 3">
            <a:extLst>
              <a:ext uri="{FF2B5EF4-FFF2-40B4-BE49-F238E27FC236}">
                <a16:creationId xmlns:a16="http://schemas.microsoft.com/office/drawing/2014/main" id="{11530BA3-841F-4979-819C-11CC72734D4F}"/>
              </a:ext>
            </a:extLst>
          </p:cNvPr>
          <p:cNvSpPr>
            <a:spLocks noGrp="1"/>
          </p:cNvSpPr>
          <p:nvPr>
            <p:ph idx="1"/>
          </p:nvPr>
        </p:nvSpPr>
        <p:spPr>
          <a:xfrm>
            <a:off x="677334" y="1761893"/>
            <a:ext cx="8596668" cy="4279469"/>
          </a:xfrm>
        </p:spPr>
        <p:txBody>
          <a:bodyPr>
            <a:normAutofit/>
          </a:bodyPr>
          <a:lstStyle/>
          <a:p>
            <a:r>
              <a:rPr lang="en-US" sz="3000" dirty="0">
                <a:solidFill>
                  <a:schemeClr val="accent1">
                    <a:lumMod val="50000"/>
                  </a:schemeClr>
                </a:solidFill>
              </a:rPr>
              <a:t>Think about what was happening on college campuses across the country in the Fall of 2020, at the height of the pandemic.  The general consensus was that younger people were less vulnerable to COVID-19 and more likely to have mild symptomology.</a:t>
            </a:r>
            <a:endParaRPr lang="en-US" sz="3000" dirty="0"/>
          </a:p>
        </p:txBody>
      </p:sp>
    </p:spTree>
    <p:extLst>
      <p:ext uri="{BB962C8B-B14F-4D97-AF65-F5344CB8AC3E}">
        <p14:creationId xmlns:p14="http://schemas.microsoft.com/office/powerpoint/2010/main" val="223783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56C7-0E6F-E63F-C0CA-872F8A41E53F}"/>
              </a:ext>
            </a:extLst>
          </p:cNvPr>
          <p:cNvSpPr>
            <a:spLocks noGrp="1"/>
          </p:cNvSpPr>
          <p:nvPr>
            <p:ph type="title"/>
          </p:nvPr>
        </p:nvSpPr>
        <p:spPr>
          <a:xfrm>
            <a:off x="916340" y="4582009"/>
            <a:ext cx="8596668" cy="1826581"/>
          </a:xfrm>
        </p:spPr>
        <p:txBody>
          <a:bodyPr>
            <a:normAutofit fontScale="90000"/>
          </a:bodyPr>
          <a:lstStyle/>
          <a:p>
            <a:r>
              <a:rPr lang="en-US" i="1" dirty="0">
                <a:solidFill>
                  <a:schemeClr val="tx1"/>
                </a:solidFill>
              </a:rPr>
              <a:t>(ALTERNATE SLIDE)</a:t>
            </a:r>
            <a:r>
              <a:rPr lang="en-US" dirty="0">
                <a:solidFill>
                  <a:schemeClr val="accent1">
                    <a:lumMod val="50000"/>
                  </a:schemeClr>
                </a:solidFill>
              </a:rPr>
              <a:t>Think about what was happening in communities like ours across the country in the Fall of 2020, at the height of the pandemic.  The general consensus was that younger people were less vulnerable to COVID-19 and more likely to have mild symptomology.  </a:t>
            </a:r>
            <a:br>
              <a:rPr lang="en-US" dirty="0"/>
            </a:br>
            <a:endParaRPr lang="en-US" dirty="0"/>
          </a:p>
        </p:txBody>
      </p:sp>
    </p:spTree>
    <p:extLst>
      <p:ext uri="{BB962C8B-B14F-4D97-AF65-F5344CB8AC3E}">
        <p14:creationId xmlns:p14="http://schemas.microsoft.com/office/powerpoint/2010/main" val="197203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E2968-1F45-42A2-9EB2-629CE34A5609}"/>
              </a:ext>
            </a:extLst>
          </p:cNvPr>
          <p:cNvSpPr>
            <a:spLocks noGrp="1"/>
          </p:cNvSpPr>
          <p:nvPr>
            <p:ph type="title"/>
          </p:nvPr>
        </p:nvSpPr>
        <p:spPr/>
        <p:txBody>
          <a:bodyPr/>
          <a:lstStyle/>
          <a:p>
            <a:r>
              <a:rPr lang="en-US" dirty="0"/>
              <a:t>What those with symptoms were told</a:t>
            </a:r>
          </a:p>
        </p:txBody>
      </p:sp>
      <p:sp>
        <p:nvSpPr>
          <p:cNvPr id="3" name="Content Placeholder 2">
            <a:extLst>
              <a:ext uri="{FF2B5EF4-FFF2-40B4-BE49-F238E27FC236}">
                <a16:creationId xmlns:a16="http://schemas.microsoft.com/office/drawing/2014/main" id="{D2DCC54B-B0DD-D564-19CE-4C252CC28835}"/>
              </a:ext>
            </a:extLst>
          </p:cNvPr>
          <p:cNvSpPr>
            <a:spLocks noGrp="1"/>
          </p:cNvSpPr>
          <p:nvPr>
            <p:ph idx="1"/>
          </p:nvPr>
        </p:nvSpPr>
        <p:spPr/>
        <p:txBody>
          <a:bodyPr>
            <a:normAutofit fontScale="62500" lnSpcReduction="20000"/>
          </a:bodyPr>
          <a:lstStyle/>
          <a:p>
            <a:r>
              <a:rPr lang="en-US" sz="3600" dirty="0"/>
              <a:t>If they tested positive, they were told to go into quarantine and seek medical help if their symptoms got worse</a:t>
            </a:r>
          </a:p>
          <a:p>
            <a:endParaRPr lang="en-US" sz="3600" dirty="0"/>
          </a:p>
          <a:p>
            <a:r>
              <a:rPr lang="en-US" sz="3600" dirty="0"/>
              <a:t>If they were identified as being at risk through contact tracing, they were told to go into quarantine and seek medical help if they had significant symptoms</a:t>
            </a:r>
          </a:p>
          <a:p>
            <a:endParaRPr lang="en-US" sz="3600" dirty="0"/>
          </a:p>
          <a:p>
            <a:r>
              <a:rPr lang="en-US" sz="3600" dirty="0"/>
              <a:t>If they hadn’t been tested or formally identified as being at risk, but they felt they were showing some of the symptoms of COVID, they were told to quarantine themselves and seek medical help if their symptoms got worse.</a:t>
            </a:r>
          </a:p>
          <a:p>
            <a:endParaRPr lang="en-US" dirty="0"/>
          </a:p>
        </p:txBody>
      </p:sp>
    </p:spTree>
    <p:extLst>
      <p:ext uri="{BB962C8B-B14F-4D97-AF65-F5344CB8AC3E}">
        <p14:creationId xmlns:p14="http://schemas.microsoft.com/office/powerpoint/2010/main" val="1868395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D90C5AB755144198CCCB8C47C7D4DE" ma:contentTypeVersion="13" ma:contentTypeDescription="Create a new document." ma:contentTypeScope="" ma:versionID="ea313061ffbd2ea785f8b96ff1a1d4b8">
  <xsd:schema xmlns:xsd="http://www.w3.org/2001/XMLSchema" xmlns:xs="http://www.w3.org/2001/XMLSchema" xmlns:p="http://schemas.microsoft.com/office/2006/metadata/properties" xmlns:ns3="16c97047-3e75-4cbd-82d8-98cd25939770" xmlns:ns4="59b6899b-015b-46e6-93e3-489ec63f86ef" targetNamespace="http://schemas.microsoft.com/office/2006/metadata/properties" ma:root="true" ma:fieldsID="c3a9f0186908323401250f6f8308f173" ns3:_="" ns4:_="">
    <xsd:import namespace="16c97047-3e75-4cbd-82d8-98cd25939770"/>
    <xsd:import namespace="59b6899b-015b-46e6-93e3-489ec63f86e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AutoKeyPoints" minOccurs="0"/>
                <xsd:element ref="ns4:MediaServiceKeyPoints" minOccurs="0"/>
                <xsd:element ref="ns4:MediaServiceGenerationTime" minOccurs="0"/>
                <xsd:element ref="ns4:MediaServiceEventHashCode" minOccurs="0"/>
                <xsd:element ref="ns4:MediaServiceOCR"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c97047-3e75-4cbd-82d8-98cd2593977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b6899b-015b-46e6-93e3-489ec63f86ef"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4E60836-A041-46A7-BC33-EA849E8A1A0D}">
  <ds:schemaRefs>
    <ds:schemaRef ds:uri="http://schemas.microsoft.com/sharepoint/v3/contenttype/forms"/>
  </ds:schemaRefs>
</ds:datastoreItem>
</file>

<file path=customXml/itemProps2.xml><?xml version="1.0" encoding="utf-8"?>
<ds:datastoreItem xmlns:ds="http://schemas.openxmlformats.org/officeDocument/2006/customXml" ds:itemID="{931FF57A-CF68-4BD2-B7CE-C27BA7F8C8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c97047-3e75-4cbd-82d8-98cd25939770"/>
    <ds:schemaRef ds:uri="59b6899b-015b-46e6-93e3-489ec63f86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5F8E98-6227-440A-AC7C-9733991788F8}">
  <ds:schemaRefs>
    <ds:schemaRef ds:uri="http://schemas.openxmlformats.org/package/2006/metadata/core-properties"/>
    <ds:schemaRef ds:uri="http://www.w3.org/XML/1998/namespace"/>
    <ds:schemaRef ds:uri="16c97047-3e75-4cbd-82d8-98cd25939770"/>
    <ds:schemaRef ds:uri="59b6899b-015b-46e6-93e3-489ec63f86ef"/>
    <ds:schemaRef ds:uri="http://purl.org/dc/dcmitype/"/>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{888EFE8B-0B55-7442-8114-5B8FE2CA28CF}tf10001060</Template>
  <TotalTime>3723</TotalTime>
  <Words>1469</Words>
  <Application>Microsoft Office PowerPoint</Application>
  <PresentationFormat>Widescreen</PresentationFormat>
  <Paragraphs>101</Paragraphs>
  <Slides>36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Trebuchet MS</vt:lpstr>
      <vt:lpstr>Wingdings</vt:lpstr>
      <vt:lpstr>Wingdings 3</vt:lpstr>
      <vt:lpstr>Facet</vt:lpstr>
      <vt:lpstr>Reaching Out to Student with Long COVID</vt:lpstr>
      <vt:lpstr>What is Long COVID?</vt:lpstr>
      <vt:lpstr>What is Long COVID? (2)</vt:lpstr>
      <vt:lpstr>CDC Definition  </vt:lpstr>
      <vt:lpstr>Symptoms</vt:lpstr>
      <vt:lpstr>How many students with Long COVID are there at (Your Institution)? </vt:lpstr>
      <vt:lpstr>Age at Onset </vt:lpstr>
      <vt:lpstr>(ALTERNATE SLIDE)Think about what was happening in communities like ours across the country in the Fall of 2020, at the height of the pandemic.  The general consensus was that younger people were less vulnerable to COVID-19 and more likely to have mild symptomology.   </vt:lpstr>
      <vt:lpstr>What those with symptoms were told</vt:lpstr>
      <vt:lpstr>The result?   The certainty that many college students were never formally treated and, in many cases, never formally diagnosed. </vt:lpstr>
      <vt:lpstr>College Students</vt:lpstr>
      <vt:lpstr>We all did…</vt:lpstr>
      <vt:lpstr>Remember that list of symptoms?  </vt:lpstr>
      <vt:lpstr> List of Symptoms</vt:lpstr>
      <vt:lpstr>How many?</vt:lpstr>
      <vt:lpstr>What do we know about students with Long COVID here at (your institution)? </vt:lpstr>
      <vt:lpstr>How can faculty help? </vt:lpstr>
      <vt:lpstr>(Counseling Center/Support Center) Staff May Be Critical In Identifying Students with Long COVID </vt:lpstr>
      <vt:lpstr>(alternate slide) How can faculty and (academic support staff) help? </vt:lpstr>
      <vt:lpstr>What signs might you notice? </vt:lpstr>
      <vt:lpstr>Signs of Long COVID</vt:lpstr>
      <vt:lpstr>Signs of Long COVID (2)</vt:lpstr>
      <vt:lpstr>Signs of Long COVID (3)</vt:lpstr>
      <vt:lpstr>Signs of Long COVID (4)</vt:lpstr>
      <vt:lpstr>Signs of Long COVID (5)</vt:lpstr>
      <vt:lpstr>What should you do if you think the student may have Long COVID? </vt:lpstr>
      <vt:lpstr>What should you do if you think the student may have Long COVID? (2) </vt:lpstr>
      <vt:lpstr>We are ALL still trying to determine what can be done to support these students.  When more students identify with symptoms of Long COVID they may be able to tell us what we can do to help them.   </vt:lpstr>
      <vt:lpstr>For the moment, the best we can do is be aware that the problem is real, and be open to listening to what students have to tell us. </vt:lpstr>
      <vt:lpstr>We hope that you won’t now begin to see or suspect Long COVID in every stray comment or interaction with students as classes resume.  There are other reasons that students may manifest some of these same behaviors.   </vt:lpstr>
      <vt:lpstr>Our purpose was not to suggest that everyone who had COVID will have significant symptoms of Long COVID, or that the number of students impacted on this campus will be significant…  </vt:lpstr>
      <vt:lpstr>…but to the students who ARE struggling with Long COVID, it is certainly having a significant impact on their lives, and you can help! </vt:lpstr>
      <vt:lpstr>Remember, too, that students are not the only ones on campus who may be dealing with the impact of Long COVID on their performance and their well-being… </vt:lpstr>
      <vt:lpstr>Be mindful of your colleagues from the faculty and staff who may be experiencing new challenges as a result of their own brush with COVID.  The folks in (your human resources office) stand ready to assist when they can. </vt:lpstr>
      <vt:lpstr>We are in this, together, for the “long haul!” </vt:lpstr>
      <vt:lpstr>(YOUR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Reaching Out to Students with Long COVID</dc:title>
  <dc:creator>Jane Jarrow</dc:creator>
  <cp:lastModifiedBy>Vance, Lisa</cp:lastModifiedBy>
  <cp:revision>23</cp:revision>
  <dcterms:created xsi:type="dcterms:W3CDTF">2022-06-19T10:45:47Z</dcterms:created>
  <dcterms:modified xsi:type="dcterms:W3CDTF">2023-08-08T14:53:27Z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0x010100C6D90C5AB755144198CCCB8C47C7D4DE</vt:lpwstr>
  </property>
</Properties>
</file>