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86" r:id="rId1"/>
  </p:sldMasterIdLst>
  <p:notesMasterIdLst>
    <p:notesMasterId r:id="rId22"/>
  </p:notesMasterIdLst>
  <p:handoutMasterIdLst>
    <p:handoutMasterId r:id="rId23"/>
  </p:handoutMasterIdLst>
  <p:sldIdLst>
    <p:sldId id="347" r:id="rId2"/>
    <p:sldId id="338" r:id="rId3"/>
    <p:sldId id="340" r:id="rId4"/>
    <p:sldId id="261" r:id="rId5"/>
    <p:sldId id="350" r:id="rId6"/>
    <p:sldId id="351" r:id="rId7"/>
    <p:sldId id="352" r:id="rId8"/>
    <p:sldId id="339" r:id="rId9"/>
    <p:sldId id="327" r:id="rId10"/>
    <p:sldId id="353" r:id="rId11"/>
    <p:sldId id="349" r:id="rId12"/>
    <p:sldId id="354" r:id="rId13"/>
    <p:sldId id="355" r:id="rId14"/>
    <p:sldId id="356" r:id="rId15"/>
    <p:sldId id="360" r:id="rId16"/>
    <p:sldId id="361" r:id="rId17"/>
    <p:sldId id="359" r:id="rId18"/>
    <p:sldId id="346" r:id="rId19"/>
    <p:sldId id="362" r:id="rId20"/>
    <p:sldId id="289" r:id="rId21"/>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p15:guide id="1" orient="horz">
          <p15:clr>
            <a:srgbClr val="A4A3A4"/>
          </p15:clr>
        </p15:guide>
        <p15:guide id="2" pos="3119">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li Clare" initials="EC" lastIdx="1" clrIdx="0">
    <p:extLst>
      <p:ext uri="{19B8F6BF-5375-455C-9EA6-DF929625EA0E}">
        <p15:presenceInfo xmlns:p15="http://schemas.microsoft.com/office/powerpoint/2012/main" userId="S::eliclare@buffalo.edu::e47264b3-355c-4c3b-99b3-fe781607a1e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rnWhat="handouts3" clrMode="bw"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D292"/>
    <a:srgbClr val="E7D8AB"/>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0851" autoAdjust="0"/>
    <p:restoredTop sz="86520" autoAdjust="0"/>
  </p:normalViewPr>
  <p:slideViewPr>
    <p:cSldViewPr>
      <p:cViewPr>
        <p:scale>
          <a:sx n="70" d="100"/>
          <a:sy n="70" d="100"/>
        </p:scale>
        <p:origin x="464" y="616"/>
      </p:cViewPr>
      <p:guideLst>
        <p:guide orient="horz"/>
        <p:guide pos="311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0" d="100"/>
        <a:sy n="7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9266"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ea typeface="ＭＳ Ｐゴシック" charset="-128"/>
                <a:cs typeface="ＭＳ Ｐゴシック" charset="-128"/>
              </a:defRPr>
            </a:lvl1pPr>
          </a:lstStyle>
          <a:p>
            <a:pPr>
              <a:defRPr/>
            </a:pPr>
            <a:endParaRPr lang="en-US"/>
          </a:p>
        </p:txBody>
      </p:sp>
      <p:sp>
        <p:nvSpPr>
          <p:cNvPr id="139267"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ea typeface="ＭＳ Ｐゴシック" charset="-128"/>
                <a:cs typeface="ＭＳ Ｐゴシック" charset="-128"/>
              </a:defRPr>
            </a:lvl1pPr>
          </a:lstStyle>
          <a:p>
            <a:pPr>
              <a:defRPr/>
            </a:pPr>
            <a:endParaRPr lang="en-US"/>
          </a:p>
        </p:txBody>
      </p:sp>
      <p:sp>
        <p:nvSpPr>
          <p:cNvPr id="139268"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ea typeface="ＭＳ Ｐゴシック" charset="-128"/>
                <a:cs typeface="ＭＳ Ｐゴシック" charset="-128"/>
              </a:defRPr>
            </a:lvl1pPr>
          </a:lstStyle>
          <a:p>
            <a:pPr>
              <a:defRPr/>
            </a:pPr>
            <a:endParaRPr lang="en-US"/>
          </a:p>
        </p:txBody>
      </p:sp>
      <p:sp>
        <p:nvSpPr>
          <p:cNvPr id="139269"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pPr>
              <a:defRPr/>
            </a:pPr>
            <a:fld id="{12A9E4FC-D523-9D46-ABA7-E841DF61260C}" type="slidenum">
              <a:rPr lang="en-US"/>
              <a:pPr>
                <a:defRPr/>
              </a:pPr>
              <a:t>‹#›</a:t>
            </a:fld>
            <a:endParaRPr lang="en-US"/>
          </a:p>
        </p:txBody>
      </p:sp>
    </p:spTree>
    <p:extLst>
      <p:ext uri="{BB962C8B-B14F-4D97-AF65-F5344CB8AC3E}">
        <p14:creationId xmlns:p14="http://schemas.microsoft.com/office/powerpoint/2010/main" val="143003288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ea typeface="ＭＳ Ｐゴシック" charset="-128"/>
                <a:cs typeface="ＭＳ Ｐゴシック" charset="-128"/>
              </a:defRPr>
            </a:lvl1pPr>
          </a:lstStyle>
          <a:p>
            <a:pPr>
              <a:defRPr/>
            </a:pPr>
            <a:endParaRPr lang="en-US"/>
          </a:p>
        </p:txBody>
      </p:sp>
      <p:sp>
        <p:nvSpPr>
          <p:cNvPr id="22531"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ea typeface="ＭＳ Ｐゴシック" charset="-128"/>
                <a:cs typeface="ＭＳ Ｐゴシック" charset="-128"/>
              </a:defRPr>
            </a:lvl1pPr>
          </a:lstStyle>
          <a:p>
            <a:pPr>
              <a:defRPr/>
            </a:pPr>
            <a:endParaRPr lang="en-US"/>
          </a:p>
        </p:txBody>
      </p:sp>
      <p:sp>
        <p:nvSpPr>
          <p:cNvPr id="163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22533"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2534"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ea typeface="ＭＳ Ｐゴシック" charset="-128"/>
                <a:cs typeface="ＭＳ Ｐゴシック" charset="-128"/>
              </a:defRPr>
            </a:lvl1pPr>
          </a:lstStyle>
          <a:p>
            <a:pPr>
              <a:defRPr/>
            </a:pPr>
            <a:endParaRPr lang="en-US"/>
          </a:p>
        </p:txBody>
      </p:sp>
      <p:sp>
        <p:nvSpPr>
          <p:cNvPr id="22535"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pPr>
              <a:defRPr/>
            </a:pPr>
            <a:fld id="{080AED1F-2373-C74B-A1FD-0083CD794EE3}" type="slidenum">
              <a:rPr lang="en-US"/>
              <a:pPr>
                <a:defRPr/>
              </a:pPr>
              <a:t>‹#›</a:t>
            </a:fld>
            <a:endParaRPr lang="en-US"/>
          </a:p>
        </p:txBody>
      </p:sp>
    </p:spTree>
    <p:extLst>
      <p:ext uri="{BB962C8B-B14F-4D97-AF65-F5344CB8AC3E}">
        <p14:creationId xmlns:p14="http://schemas.microsoft.com/office/powerpoint/2010/main" val="39657379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128"/>
        <a:cs typeface="ＭＳ Ｐゴシック" charset="-128"/>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D37D15A1-EAF1-3944-B184-A77E89A11923}" type="slidenum">
              <a:rPr lang="en-US" sz="1200">
                <a:solidFill>
                  <a:srgbClr val="000000"/>
                </a:solidFill>
              </a:rPr>
              <a:pPr/>
              <a:t>1</a:t>
            </a:fld>
            <a:endParaRPr lang="en-US" sz="1200">
              <a:solidFill>
                <a:srgbClr val="000000"/>
              </a:solidFill>
            </a:endParaRPr>
          </a:p>
        </p:txBody>
      </p:sp>
      <p:sp>
        <p:nvSpPr>
          <p:cNvPr id="18434" name="Rectangle 2"/>
          <p:cNvSpPr>
            <a:spLocks noGrp="1" noRot="1" noChangeAspect="1" noChangeArrowheads="1" noTextEdit="1"/>
          </p:cNvSpPr>
          <p:nvPr>
            <p:ph type="sldImg"/>
          </p:nvPr>
        </p:nvSpPr>
        <p:spPr>
          <a:ln/>
        </p:spPr>
      </p:sp>
      <p:sp>
        <p:nvSpPr>
          <p:cNvPr id="1843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dirty="0">
              <a:ea typeface="ＭＳ Ｐゴシック" charset="0"/>
              <a:cs typeface="ＭＳ Ｐゴシック"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323A4507-0E3F-AE4B-AB1E-E567D2AF2CFF}" type="slidenum">
              <a:rPr lang="en-US" sz="1200"/>
              <a:pPr/>
              <a:t>10</a:t>
            </a:fld>
            <a:endParaRPr lang="en-US" sz="1200"/>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a:ea typeface="ＭＳ Ｐゴシック" charset="0"/>
              <a:cs typeface="ＭＳ Ｐゴシック" charset="0"/>
            </a:endParaRPr>
          </a:p>
        </p:txBody>
      </p:sp>
    </p:spTree>
    <p:extLst>
      <p:ext uri="{BB962C8B-B14F-4D97-AF65-F5344CB8AC3E}">
        <p14:creationId xmlns:p14="http://schemas.microsoft.com/office/powerpoint/2010/main" val="168393561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7E39CEC5-3687-5446-A945-F9DC6EA71A1D}" type="slidenum">
              <a:rPr lang="en-US" sz="1200"/>
              <a:pPr/>
              <a:t>11</a:t>
            </a:fld>
            <a:endParaRPr lang="en-US" sz="1200"/>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ea typeface="ＭＳ Ｐゴシック" charset="0"/>
              <a:cs typeface="ＭＳ Ｐゴシック" charset="0"/>
            </a:endParaRPr>
          </a:p>
        </p:txBody>
      </p:sp>
    </p:spTree>
    <p:extLst>
      <p:ext uri="{BB962C8B-B14F-4D97-AF65-F5344CB8AC3E}">
        <p14:creationId xmlns:p14="http://schemas.microsoft.com/office/powerpoint/2010/main" val="34257750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7E39CEC5-3687-5446-A945-F9DC6EA71A1D}" type="slidenum">
              <a:rPr lang="en-US" sz="1200"/>
              <a:pPr/>
              <a:t>12</a:t>
            </a:fld>
            <a:endParaRPr lang="en-US" sz="1200"/>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dirty="0">
              <a:ea typeface="ＭＳ Ｐゴシック" charset="0"/>
              <a:cs typeface="ＭＳ Ｐゴシック" charset="0"/>
            </a:endParaRPr>
          </a:p>
        </p:txBody>
      </p:sp>
    </p:spTree>
    <p:extLst>
      <p:ext uri="{BB962C8B-B14F-4D97-AF65-F5344CB8AC3E}">
        <p14:creationId xmlns:p14="http://schemas.microsoft.com/office/powerpoint/2010/main" val="2376865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7E39CEC5-3687-5446-A945-F9DC6EA71A1D}" type="slidenum">
              <a:rPr lang="en-US" sz="1200"/>
              <a:pPr/>
              <a:t>13</a:t>
            </a:fld>
            <a:endParaRPr lang="en-US" sz="1200"/>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ea typeface="ＭＳ Ｐゴシック" charset="0"/>
              <a:cs typeface="ＭＳ Ｐゴシック" charset="0"/>
            </a:endParaRPr>
          </a:p>
        </p:txBody>
      </p:sp>
    </p:spTree>
    <p:extLst>
      <p:ext uri="{BB962C8B-B14F-4D97-AF65-F5344CB8AC3E}">
        <p14:creationId xmlns:p14="http://schemas.microsoft.com/office/powerpoint/2010/main" val="38903345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7E39CEC5-3687-5446-A945-F9DC6EA71A1D}" type="slidenum">
              <a:rPr lang="en-US" sz="1200"/>
              <a:pPr/>
              <a:t>14</a:t>
            </a:fld>
            <a:endParaRPr lang="en-US" sz="1200"/>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dirty="0">
              <a:ea typeface="ＭＳ Ｐゴシック" charset="0"/>
              <a:cs typeface="ＭＳ Ｐゴシック" charset="0"/>
            </a:endParaRPr>
          </a:p>
        </p:txBody>
      </p:sp>
    </p:spTree>
    <p:extLst>
      <p:ext uri="{BB962C8B-B14F-4D97-AF65-F5344CB8AC3E}">
        <p14:creationId xmlns:p14="http://schemas.microsoft.com/office/powerpoint/2010/main" val="169969965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7E39CEC5-3687-5446-A945-F9DC6EA71A1D}" type="slidenum">
              <a:rPr lang="en-US" sz="1200"/>
              <a:pPr/>
              <a:t>15</a:t>
            </a:fld>
            <a:endParaRPr lang="en-US" sz="1200"/>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ea typeface="ＭＳ Ｐゴシック" charset="0"/>
              <a:cs typeface="ＭＳ Ｐゴシック" charset="0"/>
            </a:endParaRPr>
          </a:p>
        </p:txBody>
      </p:sp>
    </p:spTree>
    <p:extLst>
      <p:ext uri="{BB962C8B-B14F-4D97-AF65-F5344CB8AC3E}">
        <p14:creationId xmlns:p14="http://schemas.microsoft.com/office/powerpoint/2010/main" val="40499412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7E39CEC5-3687-5446-A945-F9DC6EA71A1D}" type="slidenum">
              <a:rPr lang="en-US" sz="1200"/>
              <a:pPr/>
              <a:t>16</a:t>
            </a:fld>
            <a:endParaRPr lang="en-US" sz="1200"/>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dirty="0">
              <a:ea typeface="ＭＳ Ｐゴシック" charset="0"/>
              <a:cs typeface="ＭＳ Ｐゴシック" charset="0"/>
            </a:endParaRPr>
          </a:p>
        </p:txBody>
      </p:sp>
    </p:spTree>
    <p:extLst>
      <p:ext uri="{BB962C8B-B14F-4D97-AF65-F5344CB8AC3E}">
        <p14:creationId xmlns:p14="http://schemas.microsoft.com/office/powerpoint/2010/main" val="119429846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7E39CEC5-3687-5446-A945-F9DC6EA71A1D}" type="slidenum">
              <a:rPr lang="en-US" sz="1200"/>
              <a:pPr/>
              <a:t>17</a:t>
            </a:fld>
            <a:endParaRPr lang="en-US" sz="1200"/>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p>
            <a:pPr eaLnBrk="1" hangingPunct="1"/>
            <a:endParaRPr lang="en-US" dirty="0">
              <a:ea typeface="ＭＳ Ｐゴシック" charset="0"/>
              <a:cs typeface="ＭＳ Ｐゴシック" charset="0"/>
            </a:endParaRPr>
          </a:p>
        </p:txBody>
      </p:sp>
    </p:spTree>
    <p:extLst>
      <p:ext uri="{BB962C8B-B14F-4D97-AF65-F5344CB8AC3E}">
        <p14:creationId xmlns:p14="http://schemas.microsoft.com/office/powerpoint/2010/main" val="134203018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192A9840-A428-E94D-A2FA-6C8118D2E5B2}" type="slidenum">
              <a:rPr lang="en-US" sz="1200"/>
              <a:pPr/>
              <a:t>18</a:t>
            </a:fld>
            <a:endParaRPr lang="en-US" sz="1200"/>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192A9840-A428-E94D-A2FA-6C8118D2E5B2}" type="slidenum">
              <a:rPr lang="en-US" sz="1200"/>
              <a:pPr/>
              <a:t>19</a:t>
            </a:fld>
            <a:endParaRPr lang="en-US" sz="1200"/>
          </a:p>
        </p:txBody>
      </p:sp>
      <p:sp>
        <p:nvSpPr>
          <p:cNvPr id="39938" name="Rectangle 2"/>
          <p:cNvSpPr>
            <a:spLocks noGrp="1" noRot="1" noChangeAspect="1" noChangeArrowheads="1" noTextEdit="1"/>
          </p:cNvSpPr>
          <p:nvPr>
            <p:ph type="sldImg"/>
          </p:nvPr>
        </p:nvSpPr>
        <p:spPr>
          <a:ln/>
        </p:spPr>
      </p:sp>
      <p:sp>
        <p:nvSpPr>
          <p:cNvPr id="39939"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a:ea typeface="ＭＳ Ｐゴシック" charset="0"/>
              <a:cs typeface="ＭＳ Ｐゴシック" charset="0"/>
            </a:endParaRPr>
          </a:p>
        </p:txBody>
      </p:sp>
    </p:spTree>
    <p:extLst>
      <p:ext uri="{BB962C8B-B14F-4D97-AF65-F5344CB8AC3E}">
        <p14:creationId xmlns:p14="http://schemas.microsoft.com/office/powerpoint/2010/main" val="16772177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a:defRPr/>
            </a:pPr>
            <a:fld id="{080AED1F-2373-C74B-A1FD-0083CD794EE3}" type="slidenum">
              <a:rPr lang="en-US" smtClean="0"/>
              <a:pPr>
                <a:defRPr/>
              </a:pPr>
              <a:t>2</a:t>
            </a:fld>
            <a:endParaRPr lang="en-US"/>
          </a:p>
        </p:txBody>
      </p:sp>
    </p:spTree>
    <p:extLst>
      <p:ext uri="{BB962C8B-B14F-4D97-AF65-F5344CB8AC3E}">
        <p14:creationId xmlns:p14="http://schemas.microsoft.com/office/powerpoint/2010/main" val="228151767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C7C43B36-5CA5-554E-B70E-A565A7B3D7C0}" type="slidenum">
              <a:rPr lang="en-US" sz="1200"/>
              <a:pPr/>
              <a:t>20</a:t>
            </a:fld>
            <a:endParaRPr lang="en-US" sz="1200"/>
          </a:p>
        </p:txBody>
      </p:sp>
      <p:sp>
        <p:nvSpPr>
          <p:cNvPr id="44034" name="Rectangle 2"/>
          <p:cNvSpPr>
            <a:spLocks noGrp="1" noRot="1" noChangeAspect="1" noChangeArrowheads="1"/>
          </p:cNvSpPr>
          <p:nvPr>
            <p:ph type="sldImg"/>
          </p:nvPr>
        </p:nvSpPr>
        <p:spPr>
          <a:solidFill>
            <a:srgbClr val="FFFFFF"/>
          </a:solidFill>
          <a:ln/>
        </p:spPr>
      </p:sp>
      <p:sp>
        <p:nvSpPr>
          <p:cNvPr id="44035" name="Rectangle 3"/>
          <p:cNvSpPr>
            <a:spLocks noGrp="1" noChangeArrowheads="1"/>
          </p:cNvSpPr>
          <p:nvPr>
            <p:ph type="body" idx="1"/>
          </p:nvPr>
        </p:nvSpPr>
        <p:spPr>
          <a:solidFill>
            <a:srgbClr val="FFFFFF"/>
          </a:solidFill>
          <a:ln>
            <a:solidFill>
              <a:srgbClr val="000000"/>
            </a:solidFill>
          </a:ln>
          <a:extLst>
            <a:ext uri="{FAA26D3D-D897-4be2-8F04-BA451C77F1D7}">
              <ma14:placeholderFlag xmlns=""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7E39CEC5-3687-5446-A945-F9DC6EA71A1D}" type="slidenum">
              <a:rPr lang="en-US" sz="1200"/>
              <a:pPr/>
              <a:t>3</a:t>
            </a:fld>
            <a:endParaRPr lang="en-US" sz="1200"/>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pPr eaLnBrk="1" hangingPunct="1"/>
            <a:endParaRPr lang="en-US" dirty="0">
              <a:ea typeface="ＭＳ Ｐゴシック" charset="0"/>
              <a:cs typeface="ＭＳ Ｐゴシック"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323A4507-0E3F-AE4B-AB1E-E567D2AF2CFF}" type="slidenum">
              <a:rPr lang="en-US" sz="1200"/>
              <a:pPr/>
              <a:t>4</a:t>
            </a:fld>
            <a:endParaRPr lang="en-US" sz="1200"/>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323A4507-0E3F-AE4B-AB1E-E567D2AF2CFF}" type="slidenum">
              <a:rPr lang="en-US" sz="1200"/>
              <a:pPr/>
              <a:t>5</a:t>
            </a:fld>
            <a:endParaRPr lang="en-US" sz="1200"/>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 uri="{FAA26D3D-D897-4be2-8F04-BA451C77F1D7}">
              <ma14:placeholderFlag xmlns:ma14="http://schemas.microsoft.com/office/mac/drawingml/2011/main" xmlns="" val="1"/>
            </a:ext>
          </a:extLst>
        </p:spPr>
        <p:txBody>
          <a:bodyPr/>
          <a:lstStyle/>
          <a:p>
            <a:pPr eaLnBrk="1" hangingPunct="1"/>
            <a:endParaRPr lang="en-US">
              <a:ea typeface="ＭＳ Ｐゴシック" charset="0"/>
              <a:cs typeface="ＭＳ Ｐゴシック" charset="0"/>
            </a:endParaRPr>
          </a:p>
        </p:txBody>
      </p:sp>
    </p:spTree>
    <p:extLst>
      <p:ext uri="{BB962C8B-B14F-4D97-AF65-F5344CB8AC3E}">
        <p14:creationId xmlns:p14="http://schemas.microsoft.com/office/powerpoint/2010/main" val="35601761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323A4507-0E3F-AE4B-AB1E-E567D2AF2CFF}" type="slidenum">
              <a:rPr lang="en-US" sz="1200"/>
              <a:pPr/>
              <a:t>6</a:t>
            </a:fld>
            <a:endParaRPr lang="en-US" sz="1200"/>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extLst>
      <p:ext uri="{BB962C8B-B14F-4D97-AF65-F5344CB8AC3E}">
        <p14:creationId xmlns:p14="http://schemas.microsoft.com/office/powerpoint/2010/main" val="29103464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323A4507-0E3F-AE4B-AB1E-E567D2AF2CFF}" type="slidenum">
              <a:rPr lang="en-US" sz="1200"/>
              <a:pPr/>
              <a:t>7</a:t>
            </a:fld>
            <a:endParaRPr lang="en-US" sz="1200"/>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extLst>
      <p:ext uri="{BB962C8B-B14F-4D97-AF65-F5344CB8AC3E}">
        <p14:creationId xmlns:p14="http://schemas.microsoft.com/office/powerpoint/2010/main" val="22179090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7"/>
          <p:cNvSpPr>
            <a:spLocks noGrp="1" noChangeArrowheads="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5703F591-6ACE-AA47-A858-D8CE71E54C7A}" type="slidenum">
              <a:rPr lang="en-US" sz="1200"/>
              <a:pPr/>
              <a:t>8</a:t>
            </a:fld>
            <a:endParaRPr lang="en-US" sz="1200"/>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endParaRPr lang="en-US">
              <a:ea typeface="ＭＳ Ｐゴシック" charset="0"/>
              <a:cs typeface="ＭＳ Ｐゴシック"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Slide Image Placeholder 1"/>
          <p:cNvSpPr>
            <a:spLocks noGrp="1" noRot="1" noChangeAspect="1"/>
          </p:cNvSpPr>
          <p:nvPr>
            <p:ph type="sldImg"/>
          </p:nvPr>
        </p:nvSpPr>
        <p:spPr>
          <a:ln/>
        </p:spPr>
      </p:sp>
      <p:sp>
        <p:nvSpPr>
          <p:cNvPr id="35842" name="Notes Placeholder 2"/>
          <p:cNvSpPr>
            <a:spLocks noGrp="1"/>
          </p:cNvSpPr>
          <p:nvPr>
            <p:ph type="body" idx="1"/>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p>
            <a:endParaRPr lang="en-US" dirty="0">
              <a:ea typeface="ＭＳ Ｐゴシック" charset="0"/>
              <a:cs typeface="ＭＳ Ｐゴシック" charset="0"/>
            </a:endParaRPr>
          </a:p>
        </p:txBody>
      </p:sp>
      <p:sp>
        <p:nvSpPr>
          <p:cNvPr id="35843" name="Slide Number Placeholder 3"/>
          <p:cNvSpPr>
            <a:spLocks noGrp="1"/>
          </p:cNvSpPr>
          <p:nvPr>
            <p:ph type="sldNum" sz="quarter" idx="5"/>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fld id="{50FE28DC-EB93-EE43-949B-AD433FFFF9CD}" type="slidenum">
              <a:rPr lang="en-US" sz="1200"/>
              <a:pPr/>
              <a:t>9</a:t>
            </a:fld>
            <a:endParaRPr lang="en-US" sz="1200"/>
          </a:p>
        </p:txBody>
      </p:sp>
    </p:spTree>
    <p:extLst>
      <p:ext uri="{BB962C8B-B14F-4D97-AF65-F5344CB8AC3E}">
        <p14:creationId xmlns:p14="http://schemas.microsoft.com/office/powerpoint/2010/main" val="20669225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B5AF33D0-C0A6-C342-9350-8182DD2B1E30}"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275341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41F1E89-A338-A844-B704-C0A6F6913DD7}"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210150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6887C028-B2A0-9645-93C1-5A85DD84F895}"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4179694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Text Placeholder 2"/>
          <p:cNvSpPr>
            <a:spLocks noGrp="1"/>
          </p:cNvSpPr>
          <p:nvPr>
            <p:ph type="body" sz="half" idx="1"/>
          </p:nvPr>
        </p:nvSpPr>
        <p:spPr>
          <a:xfrm>
            <a:off x="685800" y="1981200"/>
            <a:ext cx="38100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hart Placeholder 3"/>
          <p:cNvSpPr>
            <a:spLocks noGrp="1"/>
          </p:cNvSpPr>
          <p:nvPr>
            <p:ph type="chart" sz="half" idx="2"/>
          </p:nvPr>
        </p:nvSpPr>
        <p:spPr>
          <a:xfrm>
            <a:off x="4648200" y="1981200"/>
            <a:ext cx="3810000" cy="4114800"/>
          </a:xfrm>
        </p:spPr>
        <p:txBody>
          <a:bodyPr/>
          <a:lstStyle/>
          <a:p>
            <a:pPr lvl="0"/>
            <a:endParaRPr lang="en-US"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8C342BEE-4990-A243-A59B-D096D5555CC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0057047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verTx" preserve="1">
  <p:cSld name="Title and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a:t>Click to edit Master title style</a:t>
            </a:r>
          </a:p>
        </p:txBody>
      </p:sp>
      <p:sp>
        <p:nvSpPr>
          <p:cNvPr id="3" name="Content Placeholder 2"/>
          <p:cNvSpPr>
            <a:spLocks noGrp="1"/>
          </p:cNvSpPr>
          <p:nvPr>
            <p:ph sz="half" idx="1"/>
          </p:nvPr>
        </p:nvSpPr>
        <p:spPr>
          <a:xfrm>
            <a:off x="685800" y="1981200"/>
            <a:ext cx="77724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85800" y="4114800"/>
            <a:ext cx="77724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27E9C00-28FF-7047-99D3-C4E2AE3E2104}"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6944939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BD5C0C1-BAAD-2D49-8467-899A2875202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946814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E83B321-A145-1B42-8034-7D79E0B23106}"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1434962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6FB2431-ACE9-A343-A927-538D06983172}"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583355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0C2609A-8959-D540-855D-8CC22C778C85}"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3022263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41A3DEDE-D9FE-814E-90F2-F60B083FEA28}"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261857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E909BFA3-495E-6440-87DF-843C79A6CE89}"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1442156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C170332F-FF01-3E4C-8BFB-3D282640F0EA}"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131838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7E48313D-A0D9-0A48-9EE9-4BA311B76881}" type="slidenum">
              <a:rPr lang="en-US">
                <a:solidFill>
                  <a:srgbClr val="FFFFFF"/>
                </a:solidFill>
              </a:rPr>
              <a:pPr>
                <a:defRPr/>
              </a:pPr>
              <a:t>‹#›</a:t>
            </a:fld>
            <a:endParaRPr lang="en-US">
              <a:solidFill>
                <a:srgbClr val="FFFFFF"/>
              </a:solidFill>
            </a:endParaRPr>
          </a:p>
        </p:txBody>
      </p:sp>
    </p:spTree>
    <p:extLst>
      <p:ext uri="{BB962C8B-B14F-4D97-AF65-F5344CB8AC3E}">
        <p14:creationId xmlns:p14="http://schemas.microsoft.com/office/powerpoint/2010/main" val="28217942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ea typeface="ＭＳ Ｐゴシック" charset="-128"/>
                <a:cs typeface="ＭＳ Ｐゴシック" charset="-128"/>
              </a:defRPr>
            </a:lvl1pPr>
          </a:lstStyle>
          <a:p>
            <a:pPr>
              <a:defRPr/>
            </a:pPr>
            <a:endParaRPr lang="en-US">
              <a:solidFill>
                <a:srgbClr val="FFFFFF"/>
              </a:solidFill>
            </a:endParaRPr>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ea typeface="ＭＳ Ｐゴシック" charset="-128"/>
                <a:cs typeface="ＭＳ Ｐゴシック" charset="-128"/>
              </a:defRPr>
            </a:lvl1pPr>
          </a:lstStyle>
          <a:p>
            <a:pPr>
              <a:defRPr/>
            </a:pPr>
            <a:endParaRPr lang="en-US">
              <a:solidFill>
                <a:srgbClr val="FFFFFF"/>
              </a:solidFill>
            </a:endParaRPr>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vl1pPr>
          </a:lstStyle>
          <a:p>
            <a:pPr>
              <a:defRPr/>
            </a:pPr>
            <a:fld id="{1E812F41-3DC0-D447-9C93-4510D6115046}" type="slidenum">
              <a:rPr lang="en-US">
                <a:solidFill>
                  <a:srgbClr val="FFFFFF"/>
                </a:solidFill>
              </a:rPr>
              <a:pPr>
                <a:defRPr/>
              </a:pPr>
              <a:t>‹#›</a:t>
            </a:fld>
            <a:endParaRPr lang="en-US">
              <a:solidFill>
                <a:srgbClr val="FFFFFF"/>
              </a:solidFill>
            </a:endParaRPr>
          </a:p>
        </p:txBody>
      </p:sp>
    </p:spTree>
  </p:cSld>
  <p:clrMap bg1="dk2" tx1="lt1" bg2="dk1" tx2="lt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2pPr>
      <a:lvl3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3pPr>
      <a:lvl4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4pPr>
      <a:lvl5pPr algn="ctr" rtl="0" eaLnBrk="0" fontAlgn="base" hangingPunct="0">
        <a:spcBef>
          <a:spcPct val="0"/>
        </a:spcBef>
        <a:spcAft>
          <a:spcPct val="0"/>
        </a:spcAft>
        <a:defRPr sz="4400">
          <a:solidFill>
            <a:schemeClr val="tx2"/>
          </a:solidFill>
          <a:latin typeface="Arial" charset="0"/>
          <a:ea typeface="ＭＳ Ｐゴシック" charset="-128"/>
          <a:cs typeface="ＭＳ Ｐゴシック" charset="-128"/>
        </a:defRPr>
      </a:lvl5pPr>
      <a:lvl6pPr marL="457200" algn="ctr" rtl="0" fontAlgn="base">
        <a:spcBef>
          <a:spcPct val="0"/>
        </a:spcBef>
        <a:spcAft>
          <a:spcPct val="0"/>
        </a:spcAft>
        <a:defRPr sz="4400">
          <a:solidFill>
            <a:schemeClr val="tx2"/>
          </a:solidFill>
          <a:latin typeface="Arial" charset="0"/>
          <a:ea typeface="ＭＳ Ｐゴシック" charset="-128"/>
          <a:cs typeface="ＭＳ Ｐゴシック" charset="-128"/>
        </a:defRPr>
      </a:lvl6pPr>
      <a:lvl7pPr marL="914400" algn="ctr" rtl="0" fontAlgn="base">
        <a:spcBef>
          <a:spcPct val="0"/>
        </a:spcBef>
        <a:spcAft>
          <a:spcPct val="0"/>
        </a:spcAft>
        <a:defRPr sz="4400">
          <a:solidFill>
            <a:schemeClr val="tx2"/>
          </a:solidFill>
          <a:latin typeface="Arial" charset="0"/>
          <a:ea typeface="ＭＳ Ｐゴシック" charset="-128"/>
          <a:cs typeface="ＭＳ Ｐゴシック" charset="-128"/>
        </a:defRPr>
      </a:lvl7pPr>
      <a:lvl8pPr marL="1371600" algn="ctr" rtl="0" fontAlgn="base">
        <a:spcBef>
          <a:spcPct val="0"/>
        </a:spcBef>
        <a:spcAft>
          <a:spcPct val="0"/>
        </a:spcAft>
        <a:defRPr sz="4400">
          <a:solidFill>
            <a:schemeClr val="tx2"/>
          </a:solidFill>
          <a:latin typeface="Arial" charset="0"/>
          <a:ea typeface="ＭＳ Ｐゴシック" charset="-128"/>
          <a:cs typeface="ＭＳ Ｐゴシック" charset="-128"/>
        </a:defRPr>
      </a:lvl8pPr>
      <a:lvl9pPr marL="1828800" algn="ctr" rtl="0" fontAlgn="base">
        <a:spcBef>
          <a:spcPct val="0"/>
        </a:spcBef>
        <a:spcAft>
          <a:spcPct val="0"/>
        </a:spcAft>
        <a:defRPr sz="4400">
          <a:solidFill>
            <a:schemeClr val="tx2"/>
          </a:solidFill>
          <a:latin typeface="Arial" charset="0"/>
          <a:ea typeface="ＭＳ Ｐゴシック" charset="-128"/>
          <a:cs typeface="ＭＳ Ｐゴシック" charset="-128"/>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C47641-578A-422E-BF9A-325D55278C40}"/>
              </a:ext>
            </a:extLst>
          </p:cNvPr>
          <p:cNvSpPr>
            <a:spLocks noGrp="1"/>
          </p:cNvSpPr>
          <p:nvPr>
            <p:ph type="title"/>
          </p:nvPr>
        </p:nvSpPr>
        <p:spPr/>
        <p:txBody>
          <a:bodyPr/>
          <a:lstStyle/>
          <a:p>
            <a:r>
              <a:rPr lang="en-US"/>
              <a:t>What Does Disability </a:t>
            </a:r>
            <a:br>
              <a:rPr lang="en-US"/>
            </a:br>
            <a:r>
              <a:rPr lang="en-US"/>
              <a:t>Have to Do </a:t>
            </a:r>
            <a:r>
              <a:rPr lang="en-US" dirty="0"/>
              <a:t>with It? </a:t>
            </a:r>
          </a:p>
        </p:txBody>
      </p:sp>
      <p:sp>
        <p:nvSpPr>
          <p:cNvPr id="3" name="Content Placeholder 2">
            <a:extLst>
              <a:ext uri="{FF2B5EF4-FFF2-40B4-BE49-F238E27FC236}">
                <a16:creationId xmlns:a16="http://schemas.microsoft.com/office/drawing/2014/main" id="{4F291F7E-DC99-4F88-870F-AA8BCA492125}"/>
              </a:ext>
            </a:extLst>
          </p:cNvPr>
          <p:cNvSpPr>
            <a:spLocks noGrp="1"/>
          </p:cNvSpPr>
          <p:nvPr>
            <p:ph idx="1"/>
          </p:nvPr>
        </p:nvSpPr>
        <p:spPr>
          <a:xfrm>
            <a:off x="405600" y="5682883"/>
            <a:ext cx="8726860" cy="800526"/>
          </a:xfrm>
        </p:spPr>
        <p:txBody>
          <a:bodyPr/>
          <a:lstStyle/>
          <a:p>
            <a:r>
              <a:rPr lang="en-US" dirty="0">
                <a:solidFill>
                  <a:srgbClr val="DFD293"/>
                </a:solidFill>
              </a:rPr>
              <a:t>A workshop with Eli Clare (www.eliclare.com)</a:t>
            </a:r>
            <a:endParaRPr lang="en-US" dirty="0">
              <a:solidFill>
                <a:srgbClr val="FFFFFF"/>
              </a:solidFill>
            </a:endParaRPr>
          </a:p>
          <a:p>
            <a:endParaRPr lang="en-US" dirty="0"/>
          </a:p>
        </p:txBody>
      </p:sp>
      <p:pic>
        <p:nvPicPr>
          <p:cNvPr id="6" name="Picture 11" descr="Graphic: jar with &quot;.abel Jars... not people&quot; inside it. ">
            <a:extLst>
              <a:ext uri="{FF2B5EF4-FFF2-40B4-BE49-F238E27FC236}">
                <a16:creationId xmlns:a16="http://schemas.microsoft.com/office/drawing/2014/main" id="{2F1EFE77-C516-8D4B-B168-ECB41B29515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4460" y="2362200"/>
            <a:ext cx="2255355" cy="2813843"/>
          </a:xfrm>
          <a:prstGeom prst="rect">
            <a:avLst/>
          </a:prstGeom>
          <a:noFill/>
          <a:ln>
            <a:noFill/>
          </a:ln>
          <a:effectLst>
            <a:glow rad="63500">
              <a:schemeClr val="accent2">
                <a:satMod val="175000"/>
                <a:alpha val="40000"/>
              </a:schemeClr>
            </a:glo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5" name="Picture 7" descr="Graphic: Disabled &amp; Proud! (the I in &quot;disabled&quot; is a raised fist)">
            <a:extLst>
              <a:ext uri="{FF2B5EF4-FFF2-40B4-BE49-F238E27FC236}">
                <a16:creationId xmlns:a16="http://schemas.microsoft.com/office/drawing/2014/main" id="{7CB63006-5461-3842-B23A-6EE29A4A83E8}"/>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2483" b="2757"/>
          <a:stretch/>
        </p:blipFill>
        <p:spPr bwMode="auto">
          <a:xfrm>
            <a:off x="4343400" y="2482484"/>
            <a:ext cx="3846140" cy="2470515"/>
          </a:xfrm>
          <a:prstGeom prst="rect">
            <a:avLst/>
          </a:prstGeom>
          <a:noFill/>
          <a:ln>
            <a:noFill/>
          </a:ln>
          <a:effectLst>
            <a:glow rad="63500">
              <a:schemeClr val="accent2">
                <a:satMod val="175000"/>
                <a:alpha val="40000"/>
              </a:schemeClr>
            </a:glo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a:xfrm>
            <a:off x="685800" y="113881"/>
            <a:ext cx="7772400" cy="1143000"/>
          </a:xfrm>
        </p:spPr>
        <p:txBody>
          <a:bodyPr>
            <a:normAutofit/>
          </a:bodyPr>
          <a:lstStyle/>
          <a:p>
            <a:pPr eaLnBrk="1" hangingPunct="1"/>
            <a:r>
              <a:rPr lang="en-US" sz="3600" dirty="0">
                <a:ea typeface="ＭＳ Ｐゴシック" charset="0"/>
                <a:cs typeface="ＭＳ Ｐゴシック" charset="0"/>
              </a:rPr>
              <a:t>Disability Identity Development</a:t>
            </a:r>
          </a:p>
        </p:txBody>
      </p:sp>
      <p:sp>
        <p:nvSpPr>
          <p:cNvPr id="22532" name="Rectangle 3"/>
          <p:cNvSpPr>
            <a:spLocks noGrp="1" noChangeArrowheads="1"/>
          </p:cNvSpPr>
          <p:nvPr>
            <p:ph idx="1"/>
          </p:nvPr>
        </p:nvSpPr>
        <p:spPr>
          <a:xfrm>
            <a:off x="381000" y="1230377"/>
            <a:ext cx="8077200" cy="2514600"/>
          </a:xfrm>
        </p:spPr>
        <p:txBody>
          <a:bodyPr/>
          <a:lstStyle/>
          <a:p>
            <a:pPr eaLnBrk="1" hangingPunct="1">
              <a:lnSpc>
                <a:spcPct val="130000"/>
              </a:lnSpc>
              <a:spcBef>
                <a:spcPct val="60000"/>
              </a:spcBef>
              <a:buFont typeface="Times" charset="0"/>
              <a:buChar char="•"/>
            </a:pPr>
            <a:r>
              <a:rPr lang="en-US" sz="2400" dirty="0">
                <a:latin typeface="Arial" panose="020B0604020202020204" pitchFamily="34" charset="0"/>
                <a:cs typeface="Arial" panose="020B0604020202020204" pitchFamily="34" charset="0"/>
              </a:rPr>
              <a:t>Resource: </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ea typeface="ＭＳ Ｐゴシック" charset="0"/>
                <a:cs typeface="Arial" panose="020B0604020202020204" pitchFamily="34" charset="0"/>
              </a:rPr>
              <a:t>The work of Anjali J. </a:t>
            </a:r>
            <a:r>
              <a:rPr lang="en-US" sz="2400" dirty="0" err="1">
                <a:latin typeface="Arial" panose="020B0604020202020204" pitchFamily="34" charset="0"/>
                <a:ea typeface="ＭＳ Ｐゴシック" charset="0"/>
                <a:cs typeface="Arial" panose="020B0604020202020204" pitchFamily="34" charset="0"/>
              </a:rPr>
              <a:t>Forber</a:t>
            </a:r>
            <a:r>
              <a:rPr lang="en-US" sz="2400" dirty="0">
                <a:latin typeface="Arial" panose="020B0604020202020204" pitchFamily="34" charset="0"/>
                <a:ea typeface="ＭＳ Ｐゴシック" charset="0"/>
                <a:cs typeface="Arial" panose="020B0604020202020204" pitchFamily="34" charset="0"/>
              </a:rPr>
              <a:t>-Pratt</a:t>
            </a:r>
            <a:br>
              <a:rPr lang="en-US" sz="2400" dirty="0">
                <a:latin typeface="Arial" panose="020B0604020202020204" pitchFamily="34" charset="0"/>
                <a:ea typeface="ＭＳ Ｐゴシック" charset="0"/>
                <a:cs typeface="Arial" panose="020B0604020202020204" pitchFamily="34" charset="0"/>
              </a:rPr>
            </a:br>
            <a:r>
              <a:rPr lang="en-US" sz="2400" dirty="0">
                <a:latin typeface="Arial" panose="020B0604020202020204" pitchFamily="34" charset="0"/>
                <a:cs typeface="Arial" panose="020B0604020202020204" pitchFamily="34" charset="0"/>
              </a:rPr>
              <a:t>“Finding ourselves: What we know about disability identity developmen</a:t>
            </a:r>
            <a:r>
              <a:rPr lang="en-US" sz="2400" dirty="0">
                <a:latin typeface="Arial" panose="020B0604020202020204" pitchFamily="34" charset="0"/>
                <a:ea typeface="ＭＳ Ｐゴシック" charset="0"/>
                <a:cs typeface="Arial" panose="020B0604020202020204" pitchFamily="34" charset="0"/>
              </a:rPr>
              <a:t>t” (https://</a:t>
            </a:r>
            <a:r>
              <a:rPr lang="en-US" sz="2400" dirty="0" err="1">
                <a:latin typeface="Arial" panose="020B0604020202020204" pitchFamily="34" charset="0"/>
                <a:ea typeface="ＭＳ Ｐゴシック" charset="0"/>
                <a:cs typeface="Arial" panose="020B0604020202020204" pitchFamily="34" charset="0"/>
              </a:rPr>
              <a:t>notables.vkcsites.org</a:t>
            </a:r>
            <a:r>
              <a:rPr lang="en-US" sz="2400" dirty="0">
                <a:latin typeface="Arial" panose="020B0604020202020204" pitchFamily="34" charset="0"/>
                <a:ea typeface="ＭＳ Ｐゴシック" charset="0"/>
                <a:cs typeface="Arial" panose="020B0604020202020204" pitchFamily="34" charset="0"/>
              </a:rPr>
              <a:t>/2017/07/finding-ourselves-what-we-know-about-disability-identity-development/3)</a:t>
            </a:r>
            <a:br>
              <a:rPr lang="en-US" sz="2400" dirty="0">
                <a:latin typeface="Arial" panose="020B0604020202020204" pitchFamily="34" charset="0"/>
                <a:ea typeface="ＭＳ Ｐゴシック" charset="0"/>
                <a:cs typeface="Arial" panose="020B0604020202020204" pitchFamily="34" charset="0"/>
              </a:rPr>
            </a:br>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5615008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a:xfrm>
            <a:off x="685800" y="533400"/>
            <a:ext cx="7772400" cy="1143000"/>
          </a:xfrm>
        </p:spPr>
        <p:txBody>
          <a:bodyPr/>
          <a:lstStyle/>
          <a:p>
            <a:pPr eaLnBrk="1" hangingPunct="1"/>
            <a:r>
              <a:rPr lang="en-US" sz="4800" dirty="0">
                <a:latin typeface="Trebuchet MS" charset="0"/>
                <a:ea typeface="ＭＳ Ｐゴシック" charset="0"/>
                <a:cs typeface="ＭＳ Ｐゴシック" charset="0"/>
              </a:rPr>
              <a:t> </a:t>
            </a:r>
            <a:r>
              <a:rPr lang="en-US" sz="4800" dirty="0">
                <a:ea typeface="ＭＳ Ｐゴシック" charset="0"/>
                <a:cs typeface="ＭＳ Ｐゴシック" charset="0"/>
              </a:rPr>
              <a:t>Disability Identities, Access &amp; Accommodations</a:t>
            </a:r>
            <a:endParaRPr lang="en-US" dirty="0">
              <a:ea typeface="ＭＳ Ｐゴシック" charset="0"/>
              <a:cs typeface="ＭＳ Ｐゴシック" charset="0"/>
            </a:endParaRPr>
          </a:p>
        </p:txBody>
      </p:sp>
      <p:sp>
        <p:nvSpPr>
          <p:cNvPr id="26626" name="Rectangle 3"/>
          <p:cNvSpPr>
            <a:spLocks noGrp="1" noChangeArrowheads="1"/>
          </p:cNvSpPr>
          <p:nvPr>
            <p:ph idx="1"/>
          </p:nvPr>
        </p:nvSpPr>
        <p:spPr>
          <a:xfrm>
            <a:off x="695739" y="2133600"/>
            <a:ext cx="7772400" cy="5181600"/>
          </a:xfrm>
        </p:spPr>
        <p:txBody>
          <a:bodyPr/>
          <a:lstStyle/>
          <a:p>
            <a:pPr eaLnBrk="1" hangingPunct="1">
              <a:spcBef>
                <a:spcPct val="60000"/>
              </a:spcBef>
            </a:pPr>
            <a:r>
              <a:rPr lang="en-US" sz="2800" dirty="0">
                <a:latin typeface="Arial" charset="0"/>
                <a:ea typeface="ＭＳ Ｐゴシック" charset="0"/>
                <a:cs typeface="ＭＳ Ｐゴシック" charset="0"/>
              </a:rPr>
              <a:t>You all are working hard to create broad-based access and individual accommodations for disabled students on campus.</a:t>
            </a:r>
          </a:p>
          <a:p>
            <a:pPr eaLnBrk="1" hangingPunct="1">
              <a:spcBef>
                <a:spcPct val="60000"/>
              </a:spcBef>
            </a:pPr>
            <a:r>
              <a:rPr lang="en-US" sz="2800" dirty="0">
                <a:latin typeface="Arial" charset="0"/>
                <a:ea typeface="ＭＳ Ｐゴシック" charset="0"/>
                <a:cs typeface="ＭＳ Ｐゴシック" charset="0"/>
              </a:rPr>
              <a:t>Disability identity may feel irrelevant to this work.</a:t>
            </a:r>
          </a:p>
          <a:p>
            <a:pPr eaLnBrk="1" hangingPunct="1">
              <a:spcBef>
                <a:spcPct val="60000"/>
              </a:spcBef>
            </a:pPr>
            <a:r>
              <a:rPr lang="en-US" sz="2800" dirty="0">
                <a:latin typeface="Arial" charset="0"/>
                <a:ea typeface="ＭＳ Ｐゴシック" charset="0"/>
                <a:cs typeface="ＭＳ Ｐゴシック" charset="0"/>
              </a:rPr>
              <a:t>But….</a:t>
            </a:r>
          </a:p>
          <a:p>
            <a:pPr lvl="1" eaLnBrk="1" hangingPunct="1">
              <a:spcBef>
                <a:spcPct val="60000"/>
              </a:spcBef>
            </a:pPr>
            <a:endParaRPr lang="en-US" dirty="0">
              <a:latin typeface="Arial" charset="0"/>
              <a:ea typeface="ＭＳ Ｐゴシック" charset="0"/>
            </a:endParaRPr>
          </a:p>
        </p:txBody>
      </p:sp>
    </p:spTree>
    <p:extLst>
      <p:ext uri="{BB962C8B-B14F-4D97-AF65-F5344CB8AC3E}">
        <p14:creationId xmlns:p14="http://schemas.microsoft.com/office/powerpoint/2010/main" val="24956101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a:xfrm>
            <a:off x="609600" y="354496"/>
            <a:ext cx="8229600" cy="1143000"/>
          </a:xfrm>
        </p:spPr>
        <p:txBody>
          <a:bodyPr/>
          <a:lstStyle/>
          <a:p>
            <a:pPr eaLnBrk="1" hangingPunct="1"/>
            <a:r>
              <a:rPr lang="en-US" sz="4000" dirty="0">
                <a:latin typeface="Trebuchet MS" charset="0"/>
                <a:ea typeface="ＭＳ Ｐゴシック" charset="0"/>
                <a:cs typeface="ＭＳ Ｐゴシック" charset="0"/>
              </a:rPr>
              <a:t> </a:t>
            </a:r>
            <a:r>
              <a:rPr lang="en-US" sz="4000" dirty="0">
                <a:ea typeface="ＭＳ Ｐゴシック" charset="0"/>
                <a:cs typeface="ＭＳ Ｐゴシック" charset="0"/>
              </a:rPr>
              <a:t>Connections Between Disability Identities &amp; Access</a:t>
            </a:r>
          </a:p>
        </p:txBody>
      </p:sp>
      <p:sp>
        <p:nvSpPr>
          <p:cNvPr id="26626" name="Rectangle 3"/>
          <p:cNvSpPr>
            <a:spLocks noGrp="1" noChangeArrowheads="1"/>
          </p:cNvSpPr>
          <p:nvPr>
            <p:ph idx="1"/>
          </p:nvPr>
        </p:nvSpPr>
        <p:spPr>
          <a:xfrm>
            <a:off x="152400" y="1497496"/>
            <a:ext cx="8229599" cy="4903304"/>
          </a:xfrm>
        </p:spPr>
        <p:txBody>
          <a:bodyPr/>
          <a:lstStyle/>
          <a:p>
            <a:pPr eaLnBrk="1" hangingPunct="1">
              <a:spcBef>
                <a:spcPct val="60000"/>
              </a:spcBef>
            </a:pPr>
            <a:r>
              <a:rPr lang="en-US" sz="2800" dirty="0">
                <a:latin typeface="Arial" charset="0"/>
                <a:ea typeface="ＭＳ Ｐゴシック" charset="0"/>
                <a:cs typeface="ＭＳ Ｐゴシック" charset="0"/>
              </a:rPr>
              <a:t>Disabled students who have claimed a disability identity or are working toward that are: </a:t>
            </a:r>
          </a:p>
          <a:p>
            <a:pPr lvl="1" eaLnBrk="1" hangingPunct="1">
              <a:spcBef>
                <a:spcPct val="60000"/>
              </a:spcBef>
            </a:pPr>
            <a:r>
              <a:rPr lang="en-US" sz="2400" dirty="0">
                <a:latin typeface="Arial" charset="0"/>
                <a:ea typeface="ＭＳ Ｐゴシック" charset="0"/>
                <a:cs typeface="ＭＳ Ｐゴシック" charset="0"/>
              </a:rPr>
              <a:t>less likely to live with secrecy and shame</a:t>
            </a:r>
          </a:p>
          <a:p>
            <a:pPr lvl="1" eaLnBrk="1" hangingPunct="1">
              <a:spcBef>
                <a:spcPct val="60000"/>
              </a:spcBef>
            </a:pPr>
            <a:r>
              <a:rPr lang="en-US" sz="2400" dirty="0">
                <a:latin typeface="Arial" charset="0"/>
                <a:ea typeface="ＭＳ Ｐゴシック" charset="0"/>
                <a:cs typeface="ＭＳ Ｐゴシック" charset="0"/>
              </a:rPr>
              <a:t>more likely to know what access they need and be able to advocate for it when necessary </a:t>
            </a:r>
          </a:p>
          <a:p>
            <a:pPr lvl="1" eaLnBrk="1" hangingPunct="1">
              <a:spcBef>
                <a:spcPct val="60000"/>
              </a:spcBef>
            </a:pPr>
            <a:r>
              <a:rPr lang="en-US" sz="2400" dirty="0">
                <a:latin typeface="Arial" charset="0"/>
                <a:ea typeface="ＭＳ Ｐゴシック" charset="0"/>
                <a:cs typeface="ＭＳ Ｐゴシック" charset="0"/>
              </a:rPr>
              <a:t>more likely to name and confront ableism when it occurs, rather than internalizing the lack of access as personal failings </a:t>
            </a:r>
          </a:p>
          <a:p>
            <a:pPr lvl="1" eaLnBrk="1" hangingPunct="1">
              <a:spcBef>
                <a:spcPct val="60000"/>
              </a:spcBef>
            </a:pPr>
            <a:r>
              <a:rPr lang="en-US" sz="2400" dirty="0">
                <a:latin typeface="Arial" charset="0"/>
                <a:ea typeface="ＭＳ Ｐゴシック" charset="0"/>
                <a:cs typeface="ＭＳ Ｐゴシック" charset="0"/>
              </a:rPr>
              <a:t>more prepared to navigate getting their access needs met and ableism in the world once they graduate </a:t>
            </a:r>
          </a:p>
          <a:p>
            <a:pPr eaLnBrk="1" hangingPunct="1">
              <a:spcBef>
                <a:spcPct val="60000"/>
              </a:spcBef>
              <a:buFontTx/>
              <a:buNone/>
            </a:pPr>
            <a:endParaRPr lang="en-US" sz="2800" dirty="0">
              <a:latin typeface="Arial" charset="0"/>
              <a:ea typeface="ＭＳ Ｐゴシック" charset="0"/>
              <a:cs typeface="ＭＳ Ｐゴシック" charset="0"/>
            </a:endParaRPr>
          </a:p>
          <a:p>
            <a:pPr lvl="1" eaLnBrk="1" hangingPunct="1">
              <a:spcBef>
                <a:spcPct val="60000"/>
              </a:spcBef>
            </a:pPr>
            <a:endParaRPr lang="en-US" dirty="0">
              <a:latin typeface="Arial" charset="0"/>
              <a:ea typeface="ＭＳ Ｐゴシック" charset="0"/>
            </a:endParaRPr>
          </a:p>
        </p:txBody>
      </p:sp>
    </p:spTree>
    <p:extLst>
      <p:ext uri="{BB962C8B-B14F-4D97-AF65-F5344CB8AC3E}">
        <p14:creationId xmlns:p14="http://schemas.microsoft.com/office/powerpoint/2010/main" val="28472256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a:xfrm>
            <a:off x="0" y="381000"/>
            <a:ext cx="9144000" cy="1143000"/>
          </a:xfrm>
        </p:spPr>
        <p:txBody>
          <a:bodyPr/>
          <a:lstStyle/>
          <a:p>
            <a:pPr eaLnBrk="1" hangingPunct="1"/>
            <a:r>
              <a:rPr lang="en-US" sz="4800" dirty="0">
                <a:latin typeface="Trebuchet MS" charset="0"/>
                <a:ea typeface="ＭＳ Ｐゴシック" charset="0"/>
                <a:cs typeface="ＭＳ Ｐゴシック" charset="0"/>
              </a:rPr>
              <a:t> </a:t>
            </a:r>
            <a:r>
              <a:rPr lang="en-US" sz="4800" dirty="0">
                <a:ea typeface="ＭＳ Ｐゴシック" charset="0"/>
                <a:cs typeface="ＭＳ Ｐゴシック" charset="0"/>
              </a:rPr>
              <a:t>Connections Between Disability Identities &amp; Access </a:t>
            </a:r>
            <a:r>
              <a:rPr lang="en-US" sz="3600" dirty="0">
                <a:ea typeface="ＭＳ Ｐゴシック" charset="0"/>
                <a:cs typeface="ＭＳ Ｐゴシック" charset="0"/>
              </a:rPr>
              <a:t>cont.</a:t>
            </a:r>
          </a:p>
        </p:txBody>
      </p:sp>
      <p:sp>
        <p:nvSpPr>
          <p:cNvPr id="26626" name="Rectangle 3"/>
          <p:cNvSpPr>
            <a:spLocks noGrp="1" noChangeArrowheads="1"/>
          </p:cNvSpPr>
          <p:nvPr>
            <p:ph idx="1"/>
          </p:nvPr>
        </p:nvSpPr>
        <p:spPr>
          <a:xfrm>
            <a:off x="533400" y="2057400"/>
            <a:ext cx="7772400" cy="5181600"/>
          </a:xfrm>
        </p:spPr>
        <p:txBody>
          <a:bodyPr/>
          <a:lstStyle/>
          <a:p>
            <a:pPr eaLnBrk="1" hangingPunct="1">
              <a:spcBef>
                <a:spcPct val="60000"/>
              </a:spcBef>
            </a:pPr>
            <a:r>
              <a:rPr lang="en-US" sz="2800" dirty="0">
                <a:latin typeface="Arial" charset="0"/>
                <a:ea typeface="ＭＳ Ｐゴシック" charset="0"/>
                <a:cs typeface="ＭＳ Ｐゴシック" charset="0"/>
              </a:rPr>
              <a:t>In other words fostering disability identities among disabled students is an integral part of supporting them and of ending ableism on campuses.</a:t>
            </a:r>
          </a:p>
        </p:txBody>
      </p:sp>
    </p:spTree>
    <p:extLst>
      <p:ext uri="{BB962C8B-B14F-4D97-AF65-F5344CB8AC3E}">
        <p14:creationId xmlns:p14="http://schemas.microsoft.com/office/powerpoint/2010/main" val="35303234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a:xfrm>
            <a:off x="0" y="152400"/>
            <a:ext cx="9144000" cy="1143000"/>
          </a:xfrm>
        </p:spPr>
        <p:txBody>
          <a:bodyPr/>
          <a:lstStyle/>
          <a:p>
            <a:pPr eaLnBrk="1" hangingPunct="1"/>
            <a:r>
              <a:rPr lang="en-US" sz="4000" dirty="0">
                <a:ea typeface="ＭＳ Ｐゴシック" charset="0"/>
                <a:cs typeface="ＭＳ Ｐゴシック" charset="0"/>
              </a:rPr>
              <a:t>The Work of Fostering Disability Identities I</a:t>
            </a:r>
          </a:p>
        </p:txBody>
      </p:sp>
      <p:sp>
        <p:nvSpPr>
          <p:cNvPr id="26626" name="Rectangle 3"/>
          <p:cNvSpPr>
            <a:spLocks noGrp="1" noChangeArrowheads="1"/>
          </p:cNvSpPr>
          <p:nvPr>
            <p:ph idx="1"/>
          </p:nvPr>
        </p:nvSpPr>
        <p:spPr>
          <a:xfrm>
            <a:off x="228600" y="1557528"/>
            <a:ext cx="8686800" cy="5181600"/>
          </a:xfrm>
        </p:spPr>
        <p:txBody>
          <a:bodyPr/>
          <a:lstStyle/>
          <a:p>
            <a:pPr eaLnBrk="1" hangingPunct="1">
              <a:spcBef>
                <a:spcPct val="60000"/>
              </a:spcBef>
            </a:pPr>
            <a:r>
              <a:rPr lang="en-US" sz="2800" dirty="0">
                <a:latin typeface="Arial" charset="0"/>
                <a:ea typeface="ＭＳ Ｐゴシック" charset="0"/>
                <a:cs typeface="ＭＳ Ｐゴシック" charset="0"/>
              </a:rPr>
              <a:t>This work includes:</a:t>
            </a:r>
          </a:p>
          <a:p>
            <a:pPr lvl="1" eaLnBrk="1" hangingPunct="1">
              <a:spcBef>
                <a:spcPct val="60000"/>
              </a:spcBef>
            </a:pPr>
            <a:r>
              <a:rPr lang="en-US" sz="2400" dirty="0">
                <a:latin typeface="Arial" charset="0"/>
                <a:ea typeface="ＭＳ Ｐゴシック" charset="0"/>
                <a:cs typeface="ＭＳ Ｐゴシック" charset="0"/>
              </a:rPr>
              <a:t>supporting disabled students in disability-affirming ways</a:t>
            </a:r>
          </a:p>
          <a:p>
            <a:pPr lvl="1" eaLnBrk="1" hangingPunct="1">
              <a:spcBef>
                <a:spcPct val="60000"/>
              </a:spcBef>
            </a:pPr>
            <a:r>
              <a:rPr lang="en-US" sz="2400" dirty="0">
                <a:latin typeface="Arial" charset="0"/>
                <a:ea typeface="ＭＳ Ｐゴシック" charset="0"/>
                <a:cs typeface="ＭＳ Ｐゴシック" charset="0"/>
              </a:rPr>
              <a:t>for disabled staff, modeling strong, visible disability identities </a:t>
            </a:r>
          </a:p>
          <a:p>
            <a:pPr lvl="1" eaLnBrk="1" hangingPunct="1">
              <a:spcBef>
                <a:spcPct val="60000"/>
              </a:spcBef>
            </a:pPr>
            <a:r>
              <a:rPr lang="en-US" sz="2400" dirty="0">
                <a:latin typeface="Arial" charset="0"/>
                <a:ea typeface="ＭＳ Ｐゴシック" charset="0"/>
                <a:cs typeface="ＭＳ Ｐゴシック" charset="0"/>
              </a:rPr>
              <a:t>encouraging students in becoming experts about their own access needs </a:t>
            </a:r>
          </a:p>
          <a:p>
            <a:pPr lvl="1" eaLnBrk="1" hangingPunct="1">
              <a:spcBef>
                <a:spcPct val="60000"/>
              </a:spcBef>
            </a:pPr>
            <a:r>
              <a:rPr lang="en-US" sz="2400" dirty="0">
                <a:latin typeface="Arial" charset="0"/>
                <a:ea typeface="ＭＳ Ｐゴシック" charset="0"/>
                <a:cs typeface="ＭＳ Ｐゴシック" charset="0"/>
              </a:rPr>
              <a:t>minimizing the importance of diagnosis </a:t>
            </a:r>
          </a:p>
          <a:p>
            <a:pPr lvl="1" eaLnBrk="1" hangingPunct="1">
              <a:spcBef>
                <a:spcPct val="60000"/>
              </a:spcBef>
            </a:pPr>
            <a:r>
              <a:rPr lang="en-US" sz="2400" dirty="0">
                <a:latin typeface="Arial" charset="0"/>
                <a:ea typeface="ＭＳ Ｐゴシック" charset="0"/>
                <a:cs typeface="ＭＳ Ｐゴシック" charset="0"/>
              </a:rPr>
              <a:t>framing access and accommodation failures as ableism</a:t>
            </a:r>
          </a:p>
          <a:p>
            <a:pPr lvl="1" eaLnBrk="1" hangingPunct="1">
              <a:spcBef>
                <a:spcPct val="60000"/>
              </a:spcBef>
            </a:pPr>
            <a:r>
              <a:rPr lang="en-US" sz="2400" dirty="0">
                <a:latin typeface="Arial" charset="0"/>
                <a:ea typeface="ＭＳ Ｐゴシック" charset="0"/>
                <a:cs typeface="ＭＳ Ｐゴシック" charset="0"/>
              </a:rPr>
              <a:t>educating the students you work with about ableism  </a:t>
            </a:r>
          </a:p>
          <a:p>
            <a:pPr eaLnBrk="1" hangingPunct="1">
              <a:spcBef>
                <a:spcPct val="60000"/>
              </a:spcBef>
            </a:pPr>
            <a:endParaRPr lang="en-US" sz="2800" dirty="0">
              <a:latin typeface="Arial" charset="0"/>
              <a:ea typeface="ＭＳ Ｐゴシック" charset="0"/>
              <a:cs typeface="ＭＳ Ｐゴシック" charset="0"/>
            </a:endParaRPr>
          </a:p>
          <a:p>
            <a:pPr eaLnBrk="1" hangingPunct="1">
              <a:spcBef>
                <a:spcPct val="60000"/>
              </a:spcBef>
              <a:buFontTx/>
              <a:buNone/>
            </a:pPr>
            <a:endParaRPr lang="en-US" sz="2800" dirty="0">
              <a:latin typeface="Arial" charset="0"/>
              <a:ea typeface="ＭＳ Ｐゴシック" charset="0"/>
              <a:cs typeface="ＭＳ Ｐゴシック" charset="0"/>
            </a:endParaRPr>
          </a:p>
          <a:p>
            <a:pPr lvl="1" eaLnBrk="1" hangingPunct="1">
              <a:spcBef>
                <a:spcPct val="60000"/>
              </a:spcBef>
            </a:pPr>
            <a:endParaRPr lang="en-US" dirty="0">
              <a:latin typeface="Arial" charset="0"/>
              <a:ea typeface="ＭＳ Ｐゴシック" charset="0"/>
            </a:endParaRPr>
          </a:p>
        </p:txBody>
      </p:sp>
    </p:spTree>
    <p:extLst>
      <p:ext uri="{BB962C8B-B14F-4D97-AF65-F5344CB8AC3E}">
        <p14:creationId xmlns:p14="http://schemas.microsoft.com/office/powerpoint/2010/main" val="37788903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a:xfrm>
            <a:off x="0" y="152400"/>
            <a:ext cx="9144000" cy="1143000"/>
          </a:xfrm>
        </p:spPr>
        <p:txBody>
          <a:bodyPr/>
          <a:lstStyle/>
          <a:p>
            <a:pPr eaLnBrk="1" hangingPunct="1"/>
            <a:r>
              <a:rPr lang="en-US" sz="4000" dirty="0">
                <a:ea typeface="ＭＳ Ｐゴシック" charset="0"/>
                <a:cs typeface="ＭＳ Ｐゴシック" charset="0"/>
              </a:rPr>
              <a:t>The Work of Fostering Disability Identities II</a:t>
            </a:r>
          </a:p>
        </p:txBody>
      </p:sp>
      <p:sp>
        <p:nvSpPr>
          <p:cNvPr id="26626" name="Rectangle 3"/>
          <p:cNvSpPr>
            <a:spLocks noGrp="1" noChangeArrowheads="1"/>
          </p:cNvSpPr>
          <p:nvPr>
            <p:ph idx="1"/>
          </p:nvPr>
        </p:nvSpPr>
        <p:spPr>
          <a:xfrm>
            <a:off x="228600" y="1709928"/>
            <a:ext cx="8686800" cy="5181600"/>
          </a:xfrm>
        </p:spPr>
        <p:txBody>
          <a:bodyPr/>
          <a:lstStyle/>
          <a:p>
            <a:pPr eaLnBrk="1" hangingPunct="1">
              <a:spcBef>
                <a:spcPct val="60000"/>
              </a:spcBef>
            </a:pPr>
            <a:r>
              <a:rPr lang="en-US" sz="2800" dirty="0">
                <a:latin typeface="Arial" charset="0"/>
                <a:ea typeface="ＭＳ Ｐゴシック" charset="0"/>
                <a:cs typeface="ＭＳ Ｐゴシック" charset="0"/>
              </a:rPr>
              <a:t>This work includes (continued):</a:t>
            </a:r>
          </a:p>
          <a:p>
            <a:pPr lvl="1" eaLnBrk="1" hangingPunct="1">
              <a:spcBef>
                <a:spcPct val="60000"/>
              </a:spcBef>
            </a:pPr>
            <a:r>
              <a:rPr lang="en-US" sz="2400" dirty="0">
                <a:latin typeface="Arial" charset="0"/>
                <a:ea typeface="ＭＳ Ｐゴシック" charset="0"/>
                <a:cs typeface="ＭＳ Ｐゴシック" charset="0"/>
              </a:rPr>
              <a:t>connecting the students you work with together </a:t>
            </a:r>
          </a:p>
          <a:p>
            <a:pPr lvl="1" eaLnBrk="1" hangingPunct="1">
              <a:spcBef>
                <a:spcPct val="60000"/>
              </a:spcBef>
            </a:pPr>
            <a:r>
              <a:rPr lang="en-US" sz="2400" dirty="0">
                <a:latin typeface="Arial" charset="0"/>
                <a:ea typeface="ＭＳ Ｐゴシック" charset="0"/>
                <a:cs typeface="ＭＳ Ｐゴシック" charset="0"/>
              </a:rPr>
              <a:t>hiring disabled students to work in your office </a:t>
            </a:r>
          </a:p>
          <a:p>
            <a:pPr lvl="1" eaLnBrk="1" hangingPunct="1">
              <a:spcBef>
                <a:spcPct val="60000"/>
              </a:spcBef>
            </a:pPr>
            <a:r>
              <a:rPr lang="en-US" sz="2400" dirty="0">
                <a:latin typeface="Arial" charset="0"/>
                <a:ea typeface="ＭＳ Ｐゴシック" charset="0"/>
                <a:cs typeface="ＭＳ Ｐゴシック" charset="0"/>
              </a:rPr>
              <a:t>displaying disability art and culture in your office </a:t>
            </a:r>
          </a:p>
          <a:p>
            <a:pPr lvl="1" eaLnBrk="1" hangingPunct="1">
              <a:spcBef>
                <a:spcPct val="60000"/>
              </a:spcBef>
            </a:pPr>
            <a:r>
              <a:rPr lang="en-US" sz="2400" dirty="0">
                <a:latin typeface="Arial" charset="0"/>
                <a:ea typeface="ＭＳ Ｐゴシック" charset="0"/>
                <a:cs typeface="ＭＳ Ｐゴシック" charset="0"/>
              </a:rPr>
              <a:t>providing staff the time to mentor disabled students </a:t>
            </a:r>
          </a:p>
          <a:p>
            <a:pPr lvl="1" eaLnBrk="1" hangingPunct="1">
              <a:spcBef>
                <a:spcPct val="60000"/>
              </a:spcBef>
            </a:pPr>
            <a:r>
              <a:rPr lang="en-US" sz="2400" dirty="0">
                <a:latin typeface="Arial" charset="0"/>
                <a:ea typeface="ＭＳ Ｐゴシック" charset="0"/>
                <a:cs typeface="ＭＳ Ｐゴシック" charset="0"/>
              </a:rPr>
              <a:t>finding disabled staff and faculty to mentor disabled students </a:t>
            </a:r>
          </a:p>
          <a:p>
            <a:pPr lvl="1" eaLnBrk="1" hangingPunct="1">
              <a:spcBef>
                <a:spcPct val="60000"/>
              </a:spcBef>
            </a:pPr>
            <a:r>
              <a:rPr lang="en-US" sz="2400" dirty="0">
                <a:latin typeface="Arial" charset="0"/>
                <a:ea typeface="ＭＳ Ｐゴシック" charset="0"/>
                <a:cs typeface="ＭＳ Ｐゴシック" charset="0"/>
              </a:rPr>
              <a:t>sponsoring disability culture and community events on campus </a:t>
            </a:r>
          </a:p>
          <a:p>
            <a:pPr eaLnBrk="1" hangingPunct="1">
              <a:spcBef>
                <a:spcPct val="60000"/>
              </a:spcBef>
            </a:pPr>
            <a:endParaRPr lang="en-US" sz="2800" dirty="0">
              <a:latin typeface="Arial" charset="0"/>
              <a:ea typeface="ＭＳ Ｐゴシック" charset="0"/>
              <a:cs typeface="ＭＳ Ｐゴシック" charset="0"/>
            </a:endParaRPr>
          </a:p>
          <a:p>
            <a:pPr eaLnBrk="1" hangingPunct="1">
              <a:spcBef>
                <a:spcPct val="60000"/>
              </a:spcBef>
              <a:buFontTx/>
              <a:buNone/>
            </a:pPr>
            <a:endParaRPr lang="en-US" sz="2800" dirty="0">
              <a:latin typeface="Arial" charset="0"/>
              <a:ea typeface="ＭＳ Ｐゴシック" charset="0"/>
              <a:cs typeface="ＭＳ Ｐゴシック" charset="0"/>
            </a:endParaRPr>
          </a:p>
          <a:p>
            <a:pPr lvl="1" eaLnBrk="1" hangingPunct="1">
              <a:spcBef>
                <a:spcPct val="60000"/>
              </a:spcBef>
            </a:pPr>
            <a:endParaRPr lang="en-US" dirty="0">
              <a:latin typeface="Arial" charset="0"/>
              <a:ea typeface="ＭＳ Ｐゴシック" charset="0"/>
            </a:endParaRPr>
          </a:p>
        </p:txBody>
      </p:sp>
    </p:spTree>
    <p:extLst>
      <p:ext uri="{BB962C8B-B14F-4D97-AF65-F5344CB8AC3E}">
        <p14:creationId xmlns:p14="http://schemas.microsoft.com/office/powerpoint/2010/main" val="29535091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a:xfrm>
            <a:off x="0" y="152400"/>
            <a:ext cx="9144000" cy="1143000"/>
          </a:xfrm>
        </p:spPr>
        <p:txBody>
          <a:bodyPr/>
          <a:lstStyle/>
          <a:p>
            <a:pPr eaLnBrk="1" hangingPunct="1"/>
            <a:r>
              <a:rPr lang="en-US" sz="4000" dirty="0">
                <a:ea typeface="ＭＳ Ｐゴシック" charset="0"/>
                <a:cs typeface="ＭＳ Ｐゴシック" charset="0"/>
              </a:rPr>
              <a:t>The Work of Fostering Disability Identities III</a:t>
            </a:r>
          </a:p>
        </p:txBody>
      </p:sp>
      <p:sp>
        <p:nvSpPr>
          <p:cNvPr id="26626" name="Rectangle 3"/>
          <p:cNvSpPr>
            <a:spLocks noGrp="1" noChangeArrowheads="1"/>
          </p:cNvSpPr>
          <p:nvPr>
            <p:ph idx="1"/>
          </p:nvPr>
        </p:nvSpPr>
        <p:spPr>
          <a:xfrm>
            <a:off x="304800" y="1295400"/>
            <a:ext cx="8686800" cy="5181600"/>
          </a:xfrm>
        </p:spPr>
        <p:txBody>
          <a:bodyPr/>
          <a:lstStyle/>
          <a:p>
            <a:pPr eaLnBrk="1" hangingPunct="1">
              <a:spcBef>
                <a:spcPct val="60000"/>
              </a:spcBef>
            </a:pPr>
            <a:r>
              <a:rPr lang="en-US" sz="2800" dirty="0">
                <a:latin typeface="Arial" charset="0"/>
                <a:ea typeface="ＭＳ Ｐゴシック" charset="0"/>
                <a:cs typeface="ＭＳ Ｐゴシック" charset="0"/>
              </a:rPr>
              <a:t>This work includes (continued):</a:t>
            </a:r>
          </a:p>
          <a:p>
            <a:pPr lvl="1" eaLnBrk="1" hangingPunct="1">
              <a:spcBef>
                <a:spcPct val="60000"/>
              </a:spcBef>
            </a:pPr>
            <a:r>
              <a:rPr lang="en-US" sz="2400" dirty="0">
                <a:latin typeface="Arial" charset="0"/>
                <a:ea typeface="ＭＳ Ｐゴシック" charset="0"/>
                <a:cs typeface="ＭＳ Ｐゴシック" charset="0"/>
              </a:rPr>
              <a:t>encouraging students to found and join disability-focused student clubs </a:t>
            </a:r>
          </a:p>
          <a:p>
            <a:pPr lvl="1" eaLnBrk="1" hangingPunct="1">
              <a:spcBef>
                <a:spcPct val="60000"/>
              </a:spcBef>
            </a:pPr>
            <a:r>
              <a:rPr lang="en-US" sz="2400" dirty="0">
                <a:latin typeface="Arial" charset="0"/>
                <a:ea typeface="ＭＳ Ｐゴシック" charset="0"/>
                <a:cs typeface="ＭＳ Ｐゴシック" charset="0"/>
              </a:rPr>
              <a:t>collaborating with others on campus doing diversity work</a:t>
            </a:r>
          </a:p>
          <a:p>
            <a:pPr lvl="1" eaLnBrk="1" hangingPunct="1">
              <a:spcBef>
                <a:spcPct val="60000"/>
              </a:spcBef>
            </a:pPr>
            <a:r>
              <a:rPr lang="en-US" sz="2400" dirty="0">
                <a:latin typeface="Arial" charset="0"/>
                <a:ea typeface="ＭＳ Ｐゴシック" charset="0"/>
                <a:cs typeface="ＭＳ Ｐゴシック" charset="0"/>
              </a:rPr>
              <a:t>insisting that disability is part of diversity both on a policy and a practice level </a:t>
            </a:r>
          </a:p>
          <a:p>
            <a:pPr lvl="1" eaLnBrk="1" hangingPunct="1">
              <a:spcBef>
                <a:spcPct val="60000"/>
              </a:spcBef>
            </a:pPr>
            <a:r>
              <a:rPr lang="en-US" sz="2400" dirty="0">
                <a:latin typeface="Arial" charset="0"/>
                <a:ea typeface="ＭＳ Ｐゴシック" charset="0"/>
                <a:cs typeface="ＭＳ Ｐゴシック" charset="0"/>
              </a:rPr>
              <a:t>pushing your campus to actively recruit, retain, and value disabled students </a:t>
            </a:r>
          </a:p>
          <a:p>
            <a:pPr lvl="1" eaLnBrk="1" hangingPunct="1">
              <a:spcBef>
                <a:spcPct val="60000"/>
              </a:spcBef>
            </a:pPr>
            <a:r>
              <a:rPr lang="en-US" sz="2400" dirty="0">
                <a:latin typeface="Arial" charset="0"/>
                <a:ea typeface="ＭＳ Ｐゴシック" charset="0"/>
                <a:cs typeface="ＭＳ Ｐゴシック" charset="0"/>
              </a:rPr>
              <a:t>encouraging the integration of disability studies into the curriculum</a:t>
            </a:r>
          </a:p>
          <a:p>
            <a:pPr lvl="1" eaLnBrk="1" hangingPunct="1">
              <a:spcBef>
                <a:spcPct val="60000"/>
              </a:spcBef>
            </a:pPr>
            <a:endParaRPr lang="en-US" sz="2400" dirty="0">
              <a:latin typeface="Arial" charset="0"/>
              <a:ea typeface="ＭＳ Ｐゴシック" charset="0"/>
              <a:cs typeface="ＭＳ Ｐゴシック" charset="0"/>
            </a:endParaRPr>
          </a:p>
          <a:p>
            <a:pPr lvl="1" eaLnBrk="1" hangingPunct="1">
              <a:spcBef>
                <a:spcPct val="60000"/>
              </a:spcBef>
            </a:pPr>
            <a:endParaRPr lang="en-US" sz="2400" dirty="0">
              <a:latin typeface="Arial" charset="0"/>
              <a:ea typeface="ＭＳ Ｐゴシック" charset="0"/>
              <a:cs typeface="ＭＳ Ｐゴシック" charset="0"/>
            </a:endParaRPr>
          </a:p>
          <a:p>
            <a:pPr lvl="1" eaLnBrk="1" hangingPunct="1">
              <a:spcBef>
                <a:spcPct val="60000"/>
              </a:spcBef>
            </a:pPr>
            <a:endParaRPr lang="en-US" sz="2400" dirty="0">
              <a:latin typeface="Arial" charset="0"/>
              <a:ea typeface="ＭＳ Ｐゴシック" charset="0"/>
              <a:cs typeface="ＭＳ Ｐゴシック" charset="0"/>
            </a:endParaRPr>
          </a:p>
          <a:p>
            <a:pPr eaLnBrk="1" hangingPunct="1">
              <a:spcBef>
                <a:spcPct val="60000"/>
              </a:spcBef>
            </a:pPr>
            <a:endParaRPr lang="en-US" sz="2800" dirty="0">
              <a:latin typeface="Arial" charset="0"/>
              <a:ea typeface="ＭＳ Ｐゴシック" charset="0"/>
              <a:cs typeface="ＭＳ Ｐゴシック" charset="0"/>
            </a:endParaRPr>
          </a:p>
          <a:p>
            <a:pPr eaLnBrk="1" hangingPunct="1">
              <a:spcBef>
                <a:spcPct val="60000"/>
              </a:spcBef>
              <a:buFontTx/>
              <a:buNone/>
            </a:pPr>
            <a:endParaRPr lang="en-US" sz="2800" dirty="0">
              <a:latin typeface="Arial" charset="0"/>
              <a:ea typeface="ＭＳ Ｐゴシック" charset="0"/>
              <a:cs typeface="ＭＳ Ｐゴシック" charset="0"/>
            </a:endParaRPr>
          </a:p>
          <a:p>
            <a:pPr lvl="1" eaLnBrk="1" hangingPunct="1">
              <a:spcBef>
                <a:spcPct val="60000"/>
              </a:spcBef>
            </a:pPr>
            <a:endParaRPr lang="en-US" dirty="0">
              <a:latin typeface="Arial" charset="0"/>
              <a:ea typeface="ＭＳ Ｐゴシック" charset="0"/>
            </a:endParaRPr>
          </a:p>
        </p:txBody>
      </p:sp>
    </p:spTree>
    <p:extLst>
      <p:ext uri="{BB962C8B-B14F-4D97-AF65-F5344CB8AC3E}">
        <p14:creationId xmlns:p14="http://schemas.microsoft.com/office/powerpoint/2010/main" val="22644033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a:xfrm>
            <a:off x="685800" y="457200"/>
            <a:ext cx="7772400" cy="1143000"/>
          </a:xfrm>
        </p:spPr>
        <p:txBody>
          <a:bodyPr/>
          <a:lstStyle/>
          <a:p>
            <a:pPr eaLnBrk="1" hangingPunct="1"/>
            <a:r>
              <a:rPr lang="en-US" sz="4800" dirty="0">
                <a:ea typeface="ＭＳ Ｐゴシック" charset="0"/>
                <a:cs typeface="ＭＳ Ｐゴシック" charset="0"/>
              </a:rPr>
              <a:t>Barriers to this Work</a:t>
            </a:r>
            <a:endParaRPr lang="en-US" dirty="0">
              <a:ea typeface="ＭＳ Ｐゴシック" charset="0"/>
              <a:cs typeface="ＭＳ Ｐゴシック" charset="0"/>
            </a:endParaRPr>
          </a:p>
        </p:txBody>
      </p:sp>
      <p:sp>
        <p:nvSpPr>
          <p:cNvPr id="26626" name="Rectangle 3"/>
          <p:cNvSpPr>
            <a:spLocks noGrp="1" noChangeArrowheads="1"/>
          </p:cNvSpPr>
          <p:nvPr>
            <p:ph idx="1"/>
          </p:nvPr>
        </p:nvSpPr>
        <p:spPr>
          <a:xfrm>
            <a:off x="685800" y="1752600"/>
            <a:ext cx="7772400" cy="5181600"/>
          </a:xfrm>
        </p:spPr>
        <p:txBody>
          <a:bodyPr/>
          <a:lstStyle/>
          <a:p>
            <a:pPr eaLnBrk="1" hangingPunct="1">
              <a:spcBef>
                <a:spcPct val="60000"/>
              </a:spcBef>
            </a:pPr>
            <a:r>
              <a:rPr lang="en-US" sz="2800" dirty="0">
                <a:latin typeface="Arial" charset="0"/>
                <a:ea typeface="ＭＳ Ｐゴシック" charset="0"/>
                <a:cs typeface="ＭＳ Ｐゴシック" charset="0"/>
              </a:rPr>
              <a:t>Not enough time </a:t>
            </a:r>
          </a:p>
          <a:p>
            <a:pPr eaLnBrk="1" hangingPunct="1">
              <a:spcBef>
                <a:spcPct val="60000"/>
              </a:spcBef>
            </a:pPr>
            <a:r>
              <a:rPr lang="en-US" sz="2800" dirty="0">
                <a:latin typeface="Arial" charset="0"/>
                <a:ea typeface="ＭＳ Ｐゴシック" charset="0"/>
                <a:cs typeface="ＭＳ Ｐゴシック" charset="0"/>
              </a:rPr>
              <a:t>Don’t know enough about disability identity </a:t>
            </a:r>
          </a:p>
          <a:p>
            <a:pPr eaLnBrk="1" hangingPunct="1">
              <a:spcBef>
                <a:spcPct val="60000"/>
              </a:spcBef>
            </a:pPr>
            <a:r>
              <a:rPr lang="en-US" sz="2800" dirty="0">
                <a:latin typeface="Arial" charset="0"/>
                <a:ea typeface="ＭＳ Ｐゴシック" charset="0"/>
                <a:cs typeface="ＭＳ Ｐゴシック" charset="0"/>
              </a:rPr>
              <a:t>Students not engaged or seemingly uninterested</a:t>
            </a:r>
          </a:p>
          <a:p>
            <a:pPr eaLnBrk="1" hangingPunct="1">
              <a:spcBef>
                <a:spcPct val="60000"/>
              </a:spcBef>
            </a:pPr>
            <a:r>
              <a:rPr lang="en-US" sz="2800" dirty="0">
                <a:latin typeface="Arial" charset="0"/>
                <a:ea typeface="ＭＳ Ｐゴシック" charset="0"/>
                <a:cs typeface="ＭＳ Ｐゴシック" charset="0"/>
              </a:rPr>
              <a:t>On an institutional level disabled students perceived as a burden or legal liability </a:t>
            </a:r>
          </a:p>
          <a:p>
            <a:pPr eaLnBrk="1" hangingPunct="1">
              <a:spcBef>
                <a:spcPct val="60000"/>
              </a:spcBef>
            </a:pPr>
            <a:r>
              <a:rPr lang="en-US" sz="2800" dirty="0">
                <a:latin typeface="Arial" charset="0"/>
                <a:ea typeface="ＭＳ Ｐゴシック" charset="0"/>
                <a:cs typeface="ＭＳ Ｐゴシック" charset="0"/>
              </a:rPr>
              <a:t>Ableism </a:t>
            </a:r>
          </a:p>
          <a:p>
            <a:pPr eaLnBrk="1" hangingPunct="1">
              <a:spcBef>
                <a:spcPct val="60000"/>
              </a:spcBef>
              <a:buFontTx/>
              <a:buNone/>
            </a:pPr>
            <a:endParaRPr lang="en-US" sz="2800" dirty="0">
              <a:latin typeface="Arial" charset="0"/>
              <a:ea typeface="ＭＳ Ｐゴシック" charset="0"/>
              <a:cs typeface="ＭＳ Ｐゴシック" charset="0"/>
            </a:endParaRPr>
          </a:p>
          <a:p>
            <a:pPr lvl="1" eaLnBrk="1" hangingPunct="1">
              <a:spcBef>
                <a:spcPct val="60000"/>
              </a:spcBef>
            </a:pPr>
            <a:endParaRPr lang="en-US" dirty="0">
              <a:latin typeface="Arial" charset="0"/>
              <a:ea typeface="ＭＳ Ｐゴシック" charset="0"/>
            </a:endParaRPr>
          </a:p>
        </p:txBody>
      </p:sp>
    </p:spTree>
    <p:extLst>
      <p:ext uri="{BB962C8B-B14F-4D97-AF65-F5344CB8AC3E}">
        <p14:creationId xmlns:p14="http://schemas.microsoft.com/office/powerpoint/2010/main" val="42332362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ChangeArrowheads="1"/>
          </p:cNvSpPr>
          <p:nvPr>
            <p:ph type="title"/>
          </p:nvPr>
        </p:nvSpPr>
        <p:spPr>
          <a:xfrm>
            <a:off x="685800" y="540026"/>
            <a:ext cx="7772400" cy="1143000"/>
          </a:xfrm>
        </p:spPr>
        <p:txBody>
          <a:bodyPr/>
          <a:lstStyle/>
          <a:p>
            <a:pPr eaLnBrk="1" hangingPunct="1"/>
            <a:r>
              <a:rPr lang="en-US" sz="4000" dirty="0">
                <a:ea typeface="ＭＳ Ｐゴシック" charset="0"/>
                <a:cs typeface="ＭＳ Ｐゴシック" charset="0"/>
              </a:rPr>
              <a:t>Self-Reflection: </a:t>
            </a:r>
            <a:br>
              <a:rPr lang="en-US" sz="4000" dirty="0">
                <a:ea typeface="ＭＳ Ｐゴシック" charset="0"/>
                <a:cs typeface="ＭＳ Ｐゴシック" charset="0"/>
              </a:rPr>
            </a:br>
            <a:r>
              <a:rPr lang="en-US" sz="4000" dirty="0">
                <a:ea typeface="ＭＳ Ｐゴシック" charset="0"/>
                <a:cs typeface="ＭＳ Ｐゴシック" charset="0"/>
              </a:rPr>
              <a:t>The Work You’re Doing</a:t>
            </a:r>
          </a:p>
        </p:txBody>
      </p:sp>
      <p:sp>
        <p:nvSpPr>
          <p:cNvPr id="38914" name="Rectangle 3"/>
          <p:cNvSpPr>
            <a:spLocks noGrp="1" noChangeArrowheads="1"/>
          </p:cNvSpPr>
          <p:nvPr>
            <p:ph idx="1"/>
          </p:nvPr>
        </p:nvSpPr>
        <p:spPr>
          <a:xfrm>
            <a:off x="381000" y="1981200"/>
            <a:ext cx="8382000" cy="4648200"/>
          </a:xfrm>
        </p:spPr>
        <p:txBody>
          <a:bodyPr>
            <a:normAutofit/>
          </a:bodyPr>
          <a:lstStyle/>
          <a:p>
            <a:pPr marL="400050"/>
            <a:r>
              <a:rPr lang="en-US" sz="2600" dirty="0">
                <a:latin typeface="Arial" charset="0"/>
                <a:ea typeface="ＭＳ Ｐゴシック" charset="0"/>
              </a:rPr>
              <a:t>What are you and your office doing to foster disability identities</a:t>
            </a:r>
            <a:r>
              <a:rPr lang="en-US" sz="2600" dirty="0">
                <a:latin typeface="Arial" charset="0"/>
                <a:ea typeface="ＭＳ Ｐゴシック" charset="0"/>
                <a:cs typeface="ＭＳ Ｐゴシック" charset="0"/>
              </a:rPr>
              <a:t>?</a:t>
            </a:r>
          </a:p>
          <a:p>
            <a:pPr marL="400050"/>
            <a:r>
              <a:rPr lang="en-US" sz="2600" dirty="0">
                <a:latin typeface="Arial" charset="0"/>
                <a:ea typeface="ＭＳ Ｐゴシック" charset="0"/>
                <a:cs typeface="ＭＳ Ｐゴシック" charset="0"/>
              </a:rPr>
              <a:t>What would you like to be doing?</a:t>
            </a:r>
          </a:p>
          <a:p>
            <a:pPr marL="400050"/>
            <a:r>
              <a:rPr lang="en-US" sz="2600" dirty="0">
                <a:latin typeface="Arial" charset="0"/>
                <a:ea typeface="ＭＳ Ｐゴシック" charset="0"/>
                <a:cs typeface="ＭＳ Ｐゴシック" charset="0"/>
              </a:rPr>
              <a:t>Is there support and motivation to do this work in your office?</a:t>
            </a:r>
          </a:p>
          <a:p>
            <a:pPr marL="0" indent="0">
              <a:buNone/>
            </a:pPr>
            <a:endParaRPr lang="en-US" sz="2400" dirty="0">
              <a:latin typeface="Arial" charset="0"/>
              <a:ea typeface="ＭＳ Ｐゴシック" charset="0"/>
              <a:cs typeface="ＭＳ Ｐゴシック" charset="0"/>
            </a:endParaRPr>
          </a:p>
        </p:txBody>
      </p:sp>
    </p:spTree>
    <p:extLst>
      <p:ext uri="{BB962C8B-B14F-4D97-AF65-F5344CB8AC3E}">
        <p14:creationId xmlns:p14="http://schemas.microsoft.com/office/powerpoint/2010/main" val="23849526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ChangeArrowheads="1"/>
          </p:cNvSpPr>
          <p:nvPr>
            <p:ph type="title"/>
          </p:nvPr>
        </p:nvSpPr>
        <p:spPr>
          <a:xfrm>
            <a:off x="685800" y="228600"/>
            <a:ext cx="7772400" cy="1143000"/>
          </a:xfrm>
        </p:spPr>
        <p:txBody>
          <a:bodyPr/>
          <a:lstStyle/>
          <a:p>
            <a:pPr eaLnBrk="1" hangingPunct="1"/>
            <a:r>
              <a:rPr lang="en-US" sz="4000" dirty="0">
                <a:ea typeface="ＭＳ Ｐゴシック" charset="0"/>
                <a:cs typeface="ＭＳ Ｐゴシック" charset="0"/>
              </a:rPr>
              <a:t>Closing</a:t>
            </a:r>
          </a:p>
        </p:txBody>
      </p:sp>
      <p:sp>
        <p:nvSpPr>
          <p:cNvPr id="38914" name="Rectangle 3"/>
          <p:cNvSpPr>
            <a:spLocks noGrp="1" noChangeArrowheads="1"/>
          </p:cNvSpPr>
          <p:nvPr>
            <p:ph idx="1"/>
          </p:nvPr>
        </p:nvSpPr>
        <p:spPr>
          <a:xfrm>
            <a:off x="381000" y="1676400"/>
            <a:ext cx="8382000" cy="4648200"/>
          </a:xfrm>
        </p:spPr>
        <p:txBody>
          <a:bodyPr>
            <a:normAutofit/>
          </a:bodyPr>
          <a:lstStyle/>
          <a:p>
            <a:pPr marL="400050"/>
            <a:r>
              <a:rPr lang="en-US" sz="2600" dirty="0">
                <a:latin typeface="Arial" charset="0"/>
                <a:ea typeface="ＭＳ Ｐゴシック" charset="0"/>
              </a:rPr>
              <a:t>In the Zoom chat, write three words about what you’re leaving this training with.</a:t>
            </a:r>
            <a:endParaRPr lang="en-US" sz="2600" dirty="0">
              <a:latin typeface="Arial" charset="0"/>
              <a:ea typeface="ＭＳ Ｐゴシック" charset="0"/>
              <a:cs typeface="ＭＳ Ｐゴシック" charset="0"/>
            </a:endParaRPr>
          </a:p>
          <a:p>
            <a:pPr marL="0" indent="0">
              <a:buNone/>
            </a:pPr>
            <a:endParaRPr lang="en-US" sz="2400" dirty="0">
              <a:latin typeface="Arial" charset="0"/>
              <a:ea typeface="ＭＳ Ｐゴシック" charset="0"/>
              <a:cs typeface="ＭＳ Ｐゴシック" charset="0"/>
            </a:endParaRPr>
          </a:p>
        </p:txBody>
      </p:sp>
    </p:spTree>
    <p:extLst>
      <p:ext uri="{BB962C8B-B14F-4D97-AF65-F5344CB8AC3E}">
        <p14:creationId xmlns:p14="http://schemas.microsoft.com/office/powerpoint/2010/main" val="772450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extBox 1"/>
          <p:cNvSpPr txBox="1">
            <a:spLocks noChangeArrowheads="1"/>
          </p:cNvSpPr>
          <p:nvPr/>
        </p:nvSpPr>
        <p:spPr bwMode="auto">
          <a:xfrm>
            <a:off x="152400" y="1676400"/>
            <a:ext cx="8991600" cy="29670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457200" indent="-457200">
              <a:buFont typeface="Arial"/>
              <a:buChar char="•"/>
              <a:defRPr/>
            </a:pPr>
            <a:r>
              <a:rPr lang="en-US" sz="2200" dirty="0">
                <a:latin typeface="Arial"/>
                <a:cs typeface="Arial"/>
              </a:rPr>
              <a:t>PowerPoint handout small—</a:t>
            </a:r>
            <a:r>
              <a:rPr lang="en-US" sz="2200" dirty="0"/>
              <a:t>http://</a:t>
            </a:r>
            <a:r>
              <a:rPr lang="en-US" sz="2200" dirty="0" err="1"/>
              <a:t>tinyurl.com</a:t>
            </a:r>
            <a:r>
              <a:rPr lang="en-US" sz="2200" dirty="0"/>
              <a:t>/ dis-id-ppt-big</a:t>
            </a:r>
            <a:endParaRPr lang="en-US" sz="2200" dirty="0">
              <a:latin typeface="Arial"/>
              <a:cs typeface="Arial"/>
            </a:endParaRPr>
          </a:p>
          <a:p>
            <a:pPr marL="457200" indent="-457200">
              <a:lnSpc>
                <a:spcPct val="120000"/>
              </a:lnSpc>
              <a:buFont typeface="Arial"/>
              <a:buChar char="•"/>
              <a:defRPr/>
            </a:pPr>
            <a:r>
              <a:rPr lang="en-US" sz="2200" dirty="0">
                <a:latin typeface="Arial"/>
                <a:cs typeface="Arial"/>
              </a:rPr>
              <a:t>PowerPoint handout big—</a:t>
            </a:r>
            <a:r>
              <a:rPr lang="en-US" sz="2200" dirty="0"/>
              <a:t>http://</a:t>
            </a:r>
            <a:r>
              <a:rPr lang="en-US" sz="2200" dirty="0" err="1"/>
              <a:t>tinyurl.com</a:t>
            </a:r>
            <a:r>
              <a:rPr lang="en-US" sz="2200" dirty="0"/>
              <a:t>/ dis-id-ppt-small</a:t>
            </a:r>
          </a:p>
          <a:p>
            <a:pPr>
              <a:defRPr/>
            </a:pPr>
            <a:endParaRPr lang="en-US" sz="2200" dirty="0">
              <a:latin typeface="Arial"/>
              <a:cs typeface="Arial"/>
            </a:endParaRPr>
          </a:p>
          <a:p>
            <a:pPr marL="457200" indent="-457200">
              <a:buFont typeface="Arial"/>
              <a:buChar char="•"/>
              <a:defRPr/>
            </a:pPr>
            <a:r>
              <a:rPr lang="en-US" sz="2200" dirty="0">
                <a:latin typeface="Arial"/>
                <a:cs typeface="Arial"/>
              </a:rPr>
              <a:t>Disability Resources 12 </a:t>
            </a:r>
            <a:r>
              <a:rPr lang="en-US" sz="2200" dirty="0" err="1">
                <a:latin typeface="Arial"/>
                <a:cs typeface="Arial"/>
              </a:rPr>
              <a:t>pt</a:t>
            </a:r>
            <a:r>
              <a:rPr lang="en-US" sz="2200" dirty="0">
                <a:latin typeface="Arial"/>
                <a:cs typeface="Arial"/>
              </a:rPr>
              <a:t>—http://</a:t>
            </a:r>
            <a:r>
              <a:rPr lang="en-US" sz="2200" dirty="0" err="1">
                <a:latin typeface="Arial"/>
                <a:cs typeface="Arial"/>
              </a:rPr>
              <a:t>tinyurl.com</a:t>
            </a:r>
            <a:r>
              <a:rPr lang="en-US" sz="2200" dirty="0">
                <a:latin typeface="Arial"/>
                <a:cs typeface="Arial"/>
              </a:rPr>
              <a:t>/dis-resources-12</a:t>
            </a:r>
          </a:p>
          <a:p>
            <a:pPr marL="457200" indent="-457200">
              <a:lnSpc>
                <a:spcPct val="120000"/>
              </a:lnSpc>
              <a:buFont typeface="Arial"/>
              <a:buChar char="•"/>
              <a:defRPr/>
            </a:pPr>
            <a:r>
              <a:rPr lang="en-US" sz="2200" dirty="0">
                <a:latin typeface="Arial"/>
                <a:cs typeface="Arial"/>
              </a:rPr>
              <a:t>Disability Resources 18 </a:t>
            </a:r>
            <a:r>
              <a:rPr lang="en-US" sz="2200" dirty="0" err="1">
                <a:latin typeface="Arial"/>
                <a:cs typeface="Arial"/>
              </a:rPr>
              <a:t>pt</a:t>
            </a:r>
            <a:r>
              <a:rPr lang="en-US" sz="2200" dirty="0">
                <a:latin typeface="Arial"/>
                <a:cs typeface="Arial"/>
              </a:rPr>
              <a:t>—</a:t>
            </a:r>
            <a:r>
              <a:rPr lang="en-US" sz="2200" dirty="0"/>
              <a:t>http://</a:t>
            </a:r>
            <a:r>
              <a:rPr lang="en-US" sz="2200" dirty="0" err="1"/>
              <a:t>tinyurl.com</a:t>
            </a:r>
            <a:r>
              <a:rPr lang="en-US" sz="2200" dirty="0"/>
              <a:t>/</a:t>
            </a:r>
            <a:r>
              <a:rPr lang="en-US" sz="2200" dirty="0">
                <a:latin typeface="Arial"/>
                <a:cs typeface="Arial"/>
              </a:rPr>
              <a:t>dis-resources-18</a:t>
            </a:r>
          </a:p>
          <a:p>
            <a:pPr marL="457200" indent="-457200">
              <a:buFont typeface="Arial"/>
              <a:buChar char="•"/>
              <a:defRPr/>
            </a:pPr>
            <a:endParaRPr lang="en-US" sz="2200" dirty="0">
              <a:latin typeface="Arial"/>
              <a:cs typeface="Arial"/>
            </a:endParaRPr>
          </a:p>
          <a:p>
            <a:pPr marL="457200" indent="-457200">
              <a:buFont typeface="Arial"/>
              <a:buChar char="•"/>
              <a:defRPr/>
            </a:pPr>
            <a:r>
              <a:rPr lang="en-US" sz="2200" dirty="0">
                <a:latin typeface="Arial"/>
                <a:cs typeface="Arial"/>
              </a:rPr>
              <a:t>Disability Ally Flyer 12 </a:t>
            </a:r>
            <a:r>
              <a:rPr lang="en-US" sz="2200" dirty="0" err="1">
                <a:latin typeface="Arial"/>
                <a:cs typeface="Arial"/>
              </a:rPr>
              <a:t>pt</a:t>
            </a:r>
            <a:r>
              <a:rPr lang="en-US" sz="2200" dirty="0">
                <a:latin typeface="Arial"/>
                <a:cs typeface="Arial"/>
              </a:rPr>
              <a:t>—</a:t>
            </a:r>
            <a:r>
              <a:rPr lang="en-US" sz="2200" dirty="0"/>
              <a:t>http://</a:t>
            </a:r>
            <a:r>
              <a:rPr lang="en-US" sz="2200" dirty="0" err="1"/>
              <a:t>tinyurl.com</a:t>
            </a:r>
            <a:r>
              <a:rPr lang="en-US" sz="2200" dirty="0"/>
              <a:t>/dis-ally-12</a:t>
            </a:r>
            <a:endParaRPr lang="en-US" sz="2200" dirty="0">
              <a:latin typeface="Arial"/>
              <a:cs typeface="Arial"/>
            </a:endParaRPr>
          </a:p>
          <a:p>
            <a:pPr marL="457200" indent="-457200">
              <a:lnSpc>
                <a:spcPct val="120000"/>
              </a:lnSpc>
              <a:buFont typeface="Arial"/>
              <a:buChar char="•"/>
              <a:defRPr/>
            </a:pPr>
            <a:r>
              <a:rPr lang="en-US" sz="2200" dirty="0">
                <a:latin typeface="Arial"/>
                <a:cs typeface="Arial"/>
              </a:rPr>
              <a:t>Disability Ally Flyer 18 </a:t>
            </a:r>
            <a:r>
              <a:rPr lang="en-US" sz="2200" dirty="0" err="1">
                <a:latin typeface="Arial"/>
                <a:cs typeface="Arial"/>
              </a:rPr>
              <a:t>pt</a:t>
            </a:r>
            <a:r>
              <a:rPr lang="en-US" sz="2200" dirty="0">
                <a:latin typeface="Arial"/>
                <a:cs typeface="Arial"/>
              </a:rPr>
              <a:t>—</a:t>
            </a:r>
            <a:r>
              <a:rPr lang="en-US" sz="2200" dirty="0"/>
              <a:t>http://</a:t>
            </a:r>
            <a:r>
              <a:rPr lang="en-US" sz="2200" dirty="0" err="1"/>
              <a:t>tinyurl.com</a:t>
            </a:r>
            <a:r>
              <a:rPr lang="en-US" sz="2200" dirty="0"/>
              <a:t>/ dis-ally-18</a:t>
            </a:r>
            <a:endParaRPr lang="en-US" sz="2200" dirty="0">
              <a:latin typeface="Trebuchet MS Italic" charset="0"/>
            </a:endParaRPr>
          </a:p>
        </p:txBody>
      </p:sp>
      <p:sp>
        <p:nvSpPr>
          <p:cNvPr id="6" name="Title 5">
            <a:extLst>
              <a:ext uri="{FF2B5EF4-FFF2-40B4-BE49-F238E27FC236}">
                <a16:creationId xmlns:a16="http://schemas.microsoft.com/office/drawing/2014/main" id="{A97DFD36-2096-CA4C-B52C-C13116126A65}"/>
              </a:ext>
            </a:extLst>
          </p:cNvPr>
          <p:cNvSpPr>
            <a:spLocks noGrp="1"/>
          </p:cNvSpPr>
          <p:nvPr>
            <p:ph type="title"/>
          </p:nvPr>
        </p:nvSpPr>
        <p:spPr/>
        <p:txBody>
          <a:bodyPr/>
          <a:lstStyle/>
          <a:p>
            <a:r>
              <a:rPr lang="en-US" dirty="0"/>
              <a:t>Workshop Material On-line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15383E-C0CA-48D1-9209-62D0032EE2C1}"/>
              </a:ext>
            </a:extLst>
          </p:cNvPr>
          <p:cNvSpPr>
            <a:spLocks noGrp="1"/>
          </p:cNvSpPr>
          <p:nvPr>
            <p:ph type="title"/>
          </p:nvPr>
        </p:nvSpPr>
        <p:spPr/>
        <p:txBody>
          <a:bodyPr/>
          <a:lstStyle/>
          <a:p>
            <a:r>
              <a:rPr lang="en-US" dirty="0"/>
              <a:t>Thank you all! </a:t>
            </a:r>
          </a:p>
        </p:txBody>
      </p:sp>
      <p:sp>
        <p:nvSpPr>
          <p:cNvPr id="43009" name="Rectangle 2"/>
          <p:cNvSpPr>
            <a:spLocks noGrp="1" noChangeArrowheads="1"/>
          </p:cNvSpPr>
          <p:nvPr>
            <p:ph idx="1"/>
          </p:nvPr>
        </p:nvSpPr>
        <p:spPr>
          <a:xfrm>
            <a:off x="685800" y="4448176"/>
            <a:ext cx="7772400" cy="1752600"/>
          </a:xfrm>
        </p:spPr>
        <p:txBody>
          <a:bodyPr/>
          <a:lstStyle/>
          <a:p>
            <a:pPr eaLnBrk="1" hangingPunct="1"/>
            <a:r>
              <a:rPr lang="en-US" sz="4800" dirty="0" err="1">
                <a:solidFill>
                  <a:srgbClr val="E7D8AD"/>
                </a:solidFill>
                <a:latin typeface="Arial" charset="0"/>
                <a:ea typeface="ＭＳ Ｐゴシック" charset="0"/>
                <a:cs typeface="ＭＳ Ｐゴシック" charset="0"/>
              </a:rPr>
              <a:t>www.eliclare.com</a:t>
            </a:r>
            <a:endParaRPr lang="en-US" sz="4800" dirty="0">
              <a:solidFill>
                <a:srgbClr val="E7D8AD"/>
              </a:solidFill>
              <a:latin typeface="Arial" charset="0"/>
              <a:ea typeface="ＭＳ Ｐゴシック" charset="0"/>
              <a:cs typeface="ＭＳ Ｐゴシック" charset="0"/>
            </a:endParaRPr>
          </a:p>
          <a:p>
            <a:pPr eaLnBrk="1" hangingPunct="1"/>
            <a:r>
              <a:rPr lang="en-US" sz="4800" dirty="0" err="1">
                <a:solidFill>
                  <a:srgbClr val="E7D8AD"/>
                </a:solidFill>
                <a:latin typeface="Arial" charset="0"/>
                <a:ea typeface="ＭＳ Ｐゴシック" charset="0"/>
                <a:cs typeface="ＭＳ Ｐゴシック" charset="0"/>
              </a:rPr>
              <a:t>eliclare@buffalo.edu</a:t>
            </a:r>
            <a:endParaRPr lang="en-US" sz="4800" dirty="0">
              <a:latin typeface="Arial" charset="0"/>
              <a:ea typeface="ＭＳ Ｐゴシック" charset="0"/>
              <a:cs typeface="ＭＳ Ｐゴシック" charset="0"/>
            </a:endParaRPr>
          </a:p>
        </p:txBody>
      </p:sp>
      <p:pic>
        <p:nvPicPr>
          <p:cNvPr id="43010" name="Picture 3" descr="Logo: Eli Clare: writer; speaker; activist; teacher; poet"/>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2394584"/>
            <a:ext cx="8229600" cy="13144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2"/>
          <p:cNvSpPr>
            <a:spLocks noGrp="1" noChangeArrowheads="1"/>
          </p:cNvSpPr>
          <p:nvPr>
            <p:ph type="title"/>
          </p:nvPr>
        </p:nvSpPr>
        <p:spPr>
          <a:xfrm>
            <a:off x="685800" y="457200"/>
            <a:ext cx="7772400" cy="1143000"/>
          </a:xfrm>
        </p:spPr>
        <p:txBody>
          <a:bodyPr/>
          <a:lstStyle/>
          <a:p>
            <a:pPr eaLnBrk="1" hangingPunct="1"/>
            <a:r>
              <a:rPr lang="en-US" sz="4800" dirty="0">
                <a:latin typeface="Trebuchet MS" charset="0"/>
                <a:ea typeface="ＭＳ Ｐゴシック" charset="0"/>
                <a:cs typeface="ＭＳ Ｐゴシック" charset="0"/>
              </a:rPr>
              <a:t> </a:t>
            </a:r>
            <a:r>
              <a:rPr lang="en-US" sz="4800" dirty="0">
                <a:ea typeface="ＭＳ Ｐゴシック" charset="0"/>
                <a:cs typeface="ＭＳ Ｐゴシック" charset="0"/>
              </a:rPr>
              <a:t>Agenda</a:t>
            </a:r>
            <a:endParaRPr lang="en-US" dirty="0">
              <a:ea typeface="ＭＳ Ｐゴシック" charset="0"/>
              <a:cs typeface="ＭＳ Ｐゴシック" charset="0"/>
            </a:endParaRPr>
          </a:p>
        </p:txBody>
      </p:sp>
      <p:sp>
        <p:nvSpPr>
          <p:cNvPr id="26626" name="Rectangle 3"/>
          <p:cNvSpPr>
            <a:spLocks noGrp="1" noChangeArrowheads="1"/>
          </p:cNvSpPr>
          <p:nvPr>
            <p:ph idx="1"/>
          </p:nvPr>
        </p:nvSpPr>
        <p:spPr>
          <a:xfrm>
            <a:off x="685800" y="1752600"/>
            <a:ext cx="7772400" cy="5181600"/>
          </a:xfrm>
        </p:spPr>
        <p:txBody>
          <a:bodyPr/>
          <a:lstStyle/>
          <a:p>
            <a:pPr eaLnBrk="1" hangingPunct="1">
              <a:spcBef>
                <a:spcPct val="60000"/>
              </a:spcBef>
            </a:pPr>
            <a:r>
              <a:rPr lang="en-US" sz="2800" dirty="0">
                <a:latin typeface="Arial" charset="0"/>
                <a:ea typeface="ＭＳ Ｐゴシック" charset="0"/>
                <a:cs typeface="ＭＳ Ｐゴシック" charset="0"/>
              </a:rPr>
              <a:t>What is disability identity?</a:t>
            </a:r>
            <a:endParaRPr lang="en-US" sz="2800" dirty="0">
              <a:latin typeface="Arial" charset="0"/>
              <a:ea typeface="ＭＳ Ｐゴシック" charset="0"/>
            </a:endParaRPr>
          </a:p>
          <a:p>
            <a:pPr eaLnBrk="1" hangingPunct="1">
              <a:spcBef>
                <a:spcPct val="60000"/>
              </a:spcBef>
            </a:pPr>
            <a:r>
              <a:rPr lang="en-US" sz="2800" dirty="0">
                <a:latin typeface="Arial" charset="0"/>
                <a:ea typeface="ＭＳ Ｐゴシック" charset="0"/>
              </a:rPr>
              <a:t>What do disability identities among disabled students have to do with access and accommodations?</a:t>
            </a:r>
          </a:p>
          <a:p>
            <a:pPr eaLnBrk="1" hangingPunct="1">
              <a:spcBef>
                <a:spcPct val="60000"/>
              </a:spcBef>
            </a:pPr>
            <a:r>
              <a:rPr lang="en-US" sz="2800" dirty="0">
                <a:latin typeface="Arial" charset="0"/>
                <a:ea typeface="ＭＳ Ｐゴシック" charset="0"/>
                <a:cs typeface="ＭＳ Ｐゴシック" charset="0"/>
              </a:rPr>
              <a:t>What work are you and your office doing to foster disability identities? What are the barriers to this work?</a:t>
            </a:r>
          </a:p>
          <a:p>
            <a:pPr eaLnBrk="1" hangingPunct="1">
              <a:spcBef>
                <a:spcPct val="60000"/>
              </a:spcBef>
              <a:buFontTx/>
              <a:buNone/>
            </a:pPr>
            <a:endParaRPr lang="en-US" sz="2800" dirty="0">
              <a:latin typeface="Arial" charset="0"/>
              <a:ea typeface="ＭＳ Ｐゴシック" charset="0"/>
              <a:cs typeface="ＭＳ Ｐゴシック" charset="0"/>
            </a:endParaRPr>
          </a:p>
          <a:p>
            <a:pPr lvl="1" eaLnBrk="1" hangingPunct="1">
              <a:spcBef>
                <a:spcPct val="60000"/>
              </a:spcBef>
            </a:pPr>
            <a:endParaRPr lang="en-US" dirty="0">
              <a:latin typeface="Arial" charset="0"/>
              <a:ea typeface="ＭＳ Ｐゴシック"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a:xfrm>
            <a:off x="685800" y="113881"/>
            <a:ext cx="7772400" cy="1143000"/>
          </a:xfrm>
        </p:spPr>
        <p:txBody>
          <a:bodyPr>
            <a:normAutofit/>
          </a:bodyPr>
          <a:lstStyle/>
          <a:p>
            <a:pPr eaLnBrk="1" hangingPunct="1"/>
            <a:r>
              <a:rPr lang="en-US" sz="3600" dirty="0">
                <a:ea typeface="ＭＳ Ｐゴシック" charset="0"/>
                <a:cs typeface="ＭＳ Ｐゴシック" charset="0"/>
              </a:rPr>
              <a:t>Self-Reflection: Identity</a:t>
            </a:r>
          </a:p>
        </p:txBody>
      </p:sp>
      <p:sp>
        <p:nvSpPr>
          <p:cNvPr id="22532" name="Rectangle 3"/>
          <p:cNvSpPr>
            <a:spLocks noGrp="1" noChangeArrowheads="1"/>
          </p:cNvSpPr>
          <p:nvPr>
            <p:ph idx="1"/>
          </p:nvPr>
        </p:nvSpPr>
        <p:spPr>
          <a:xfrm>
            <a:off x="838200" y="1333500"/>
            <a:ext cx="7391400" cy="2514600"/>
          </a:xfrm>
        </p:spPr>
        <p:txBody>
          <a:bodyPr/>
          <a:lstStyle/>
          <a:p>
            <a:pPr eaLnBrk="1" hangingPunct="1">
              <a:lnSpc>
                <a:spcPct val="90000"/>
              </a:lnSpc>
              <a:spcBef>
                <a:spcPct val="60000"/>
              </a:spcBef>
              <a:buFont typeface="Times" charset="0"/>
              <a:buChar char="•"/>
            </a:pPr>
            <a:r>
              <a:rPr lang="en-US" sz="2800" dirty="0">
                <a:latin typeface="Arial" charset="0"/>
                <a:ea typeface="ＭＳ Ｐゴシック" charset="0"/>
                <a:cs typeface="ＭＳ Ｐゴシック" charset="0"/>
              </a:rPr>
              <a:t>Spend 5 minutes making a list of some of your identities (who you are)</a:t>
            </a:r>
          </a:p>
          <a:p>
            <a:pPr eaLnBrk="1" hangingPunct="1">
              <a:lnSpc>
                <a:spcPct val="90000"/>
              </a:lnSpc>
              <a:spcBef>
                <a:spcPct val="60000"/>
              </a:spcBef>
              <a:buFont typeface="Arial" charset="0"/>
              <a:buChar char="•"/>
            </a:pPr>
            <a:r>
              <a:rPr lang="en-US" sz="2800" dirty="0">
                <a:latin typeface="Arial" charset="0"/>
                <a:ea typeface="ＭＳ Ｐゴシック" charset="0"/>
                <a:cs typeface="ＭＳ Ｐゴシック" charset="0"/>
              </a:rPr>
              <a:t>Of the things you listed:</a:t>
            </a:r>
          </a:p>
          <a:p>
            <a:pPr lvl="1" eaLnBrk="1" hangingPunct="1">
              <a:lnSpc>
                <a:spcPct val="90000"/>
              </a:lnSpc>
              <a:spcBef>
                <a:spcPct val="60000"/>
              </a:spcBef>
              <a:buFont typeface="Arial" charset="0"/>
              <a:buChar char="•"/>
            </a:pPr>
            <a:r>
              <a:rPr lang="en-US" sz="2400" dirty="0">
                <a:latin typeface="Arial" charset="0"/>
                <a:ea typeface="ＭＳ Ｐゴシック" charset="0"/>
                <a:cs typeface="ＭＳ Ｐゴシック" charset="0"/>
              </a:rPr>
              <a:t>Which are things you chose?</a:t>
            </a:r>
          </a:p>
          <a:p>
            <a:pPr lvl="1" eaLnBrk="1" hangingPunct="1">
              <a:lnSpc>
                <a:spcPct val="90000"/>
              </a:lnSpc>
              <a:spcBef>
                <a:spcPct val="60000"/>
              </a:spcBef>
              <a:buFont typeface="Arial" charset="0"/>
              <a:buChar char="•"/>
            </a:pPr>
            <a:r>
              <a:rPr lang="en-US" sz="2400" dirty="0">
                <a:latin typeface="Arial" charset="0"/>
                <a:ea typeface="ＭＳ Ｐゴシック" charset="0"/>
                <a:cs typeface="ＭＳ Ｐゴシック" charset="0"/>
              </a:rPr>
              <a:t>Which were you born with or into?</a:t>
            </a:r>
          </a:p>
          <a:p>
            <a:pPr lvl="1" eaLnBrk="1" hangingPunct="1">
              <a:lnSpc>
                <a:spcPct val="90000"/>
              </a:lnSpc>
              <a:spcBef>
                <a:spcPct val="60000"/>
              </a:spcBef>
              <a:buFont typeface="Arial" charset="0"/>
              <a:buChar char="•"/>
            </a:pPr>
            <a:r>
              <a:rPr lang="en-US" sz="2400" dirty="0">
                <a:latin typeface="Arial" charset="0"/>
                <a:ea typeface="ＭＳ Ｐゴシック" charset="0"/>
                <a:cs typeface="ＭＳ Ｐゴシック" charset="0"/>
              </a:rPr>
              <a:t>Which did you acquire but had little control over?</a:t>
            </a:r>
          </a:p>
          <a:p>
            <a:pPr lvl="1" eaLnBrk="1" hangingPunct="1">
              <a:lnSpc>
                <a:spcPct val="90000"/>
              </a:lnSpc>
              <a:spcBef>
                <a:spcPct val="60000"/>
              </a:spcBef>
              <a:buFont typeface="Times" charset="0"/>
              <a:buChar char="•"/>
            </a:pPr>
            <a:r>
              <a:rPr lang="en-US" sz="2400" dirty="0">
                <a:latin typeface="Arial" charset="0"/>
                <a:ea typeface="ＭＳ Ｐゴシック" charset="0"/>
                <a:cs typeface="ＭＳ Ｐゴシック" charset="0"/>
              </a:rPr>
              <a:t>Which were difficult for you to accept?</a:t>
            </a:r>
          </a:p>
          <a:p>
            <a:pPr lvl="1" eaLnBrk="1" hangingPunct="1">
              <a:lnSpc>
                <a:spcPct val="90000"/>
              </a:lnSpc>
              <a:spcBef>
                <a:spcPct val="60000"/>
              </a:spcBef>
              <a:buFont typeface="Times" charset="0"/>
              <a:buChar char="•"/>
            </a:pPr>
            <a:r>
              <a:rPr lang="en-US" sz="2400" dirty="0">
                <a:latin typeface="Arial" charset="0"/>
                <a:ea typeface="ＭＳ Ｐゴシック" charset="0"/>
                <a:cs typeface="ＭＳ Ｐゴシック" charset="0"/>
              </a:rPr>
              <a:t>Which bring you joy?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a:xfrm>
            <a:off x="685800" y="113881"/>
            <a:ext cx="7772400" cy="1143000"/>
          </a:xfrm>
        </p:spPr>
        <p:txBody>
          <a:bodyPr>
            <a:normAutofit/>
          </a:bodyPr>
          <a:lstStyle/>
          <a:p>
            <a:pPr eaLnBrk="1" hangingPunct="1"/>
            <a:r>
              <a:rPr lang="en-US" sz="3600" dirty="0">
                <a:ea typeface="ＭＳ Ｐゴシック" charset="0"/>
                <a:cs typeface="ＭＳ Ｐゴシック" charset="0"/>
              </a:rPr>
              <a:t>Disability Identity Brainstorm</a:t>
            </a:r>
          </a:p>
        </p:txBody>
      </p:sp>
      <p:sp>
        <p:nvSpPr>
          <p:cNvPr id="22532" name="Rectangle 3"/>
          <p:cNvSpPr>
            <a:spLocks noGrp="1" noChangeArrowheads="1"/>
          </p:cNvSpPr>
          <p:nvPr>
            <p:ph idx="1"/>
          </p:nvPr>
        </p:nvSpPr>
        <p:spPr>
          <a:xfrm>
            <a:off x="838200" y="1333500"/>
            <a:ext cx="7391400" cy="2514600"/>
          </a:xfrm>
        </p:spPr>
        <p:txBody>
          <a:bodyPr/>
          <a:lstStyle/>
          <a:p>
            <a:pPr eaLnBrk="1" hangingPunct="1">
              <a:lnSpc>
                <a:spcPct val="90000"/>
              </a:lnSpc>
              <a:spcBef>
                <a:spcPct val="60000"/>
              </a:spcBef>
              <a:buFont typeface="Times" charset="0"/>
              <a:buChar char="•"/>
            </a:pPr>
            <a:r>
              <a:rPr lang="en-US" sz="2800" dirty="0"/>
              <a:t>What do you think of when you encounter the phrase “disability identity</a:t>
            </a:r>
            <a:r>
              <a:rPr lang="en-US" sz="2800" dirty="0">
                <a:latin typeface="Arial" charset="0"/>
                <a:ea typeface="ＭＳ Ｐゴシック" charset="0"/>
              </a:rPr>
              <a:t>”?</a:t>
            </a:r>
            <a:endParaRPr lang="en-US" sz="2800" dirty="0">
              <a:latin typeface="Arial" charset="0"/>
              <a:ea typeface="ＭＳ Ｐゴシック" charset="0"/>
              <a:cs typeface="ＭＳ Ｐゴシック" charset="0"/>
            </a:endParaRPr>
          </a:p>
          <a:p>
            <a:pPr eaLnBrk="1" hangingPunct="1">
              <a:lnSpc>
                <a:spcPct val="90000"/>
              </a:lnSpc>
              <a:spcBef>
                <a:spcPct val="60000"/>
              </a:spcBef>
              <a:buFont typeface="Arial" charset="0"/>
              <a:buChar char="•"/>
            </a:pPr>
            <a:r>
              <a:rPr lang="en-US" sz="2800" dirty="0">
                <a:latin typeface="Arial" charset="0"/>
                <a:ea typeface="ＭＳ Ｐゴシック" charset="0"/>
                <a:cs typeface="ＭＳ Ｐゴシック" charset="0"/>
              </a:rPr>
              <a:t>Let’s use the Zoom chat to brainstorm.</a:t>
            </a:r>
          </a:p>
          <a:p>
            <a:pPr eaLnBrk="1" hangingPunct="1">
              <a:lnSpc>
                <a:spcPct val="90000"/>
              </a:lnSpc>
              <a:spcBef>
                <a:spcPct val="60000"/>
              </a:spcBef>
              <a:buFont typeface="Arial" charset="0"/>
              <a:buChar char="•"/>
            </a:pPr>
            <a:r>
              <a:rPr lang="en-US" sz="2800" dirty="0">
                <a:latin typeface="Arial" charset="0"/>
                <a:ea typeface="ＭＳ Ｐゴシック" charset="0"/>
                <a:cs typeface="ＭＳ Ｐゴシック" charset="0"/>
              </a:rPr>
              <a:t>There are no right or wrong answers.</a:t>
            </a:r>
            <a:endParaRPr lang="en-US" sz="2400" dirty="0">
              <a:latin typeface="Arial" charset="0"/>
              <a:ea typeface="ＭＳ Ｐゴシック" charset="0"/>
              <a:cs typeface="ＭＳ Ｐゴシック" charset="0"/>
            </a:endParaRPr>
          </a:p>
        </p:txBody>
      </p:sp>
    </p:spTree>
    <p:extLst>
      <p:ext uri="{BB962C8B-B14F-4D97-AF65-F5344CB8AC3E}">
        <p14:creationId xmlns:p14="http://schemas.microsoft.com/office/powerpoint/2010/main" val="21591812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a:xfrm>
            <a:off x="685800" y="0"/>
            <a:ext cx="7772400" cy="1143000"/>
          </a:xfrm>
        </p:spPr>
        <p:txBody>
          <a:bodyPr>
            <a:normAutofit/>
          </a:bodyPr>
          <a:lstStyle/>
          <a:p>
            <a:pPr eaLnBrk="1" hangingPunct="1"/>
            <a:r>
              <a:rPr lang="en-US" sz="3600" dirty="0">
                <a:ea typeface="ＭＳ Ｐゴシック" charset="0"/>
                <a:cs typeface="ＭＳ Ｐゴシック" charset="0"/>
              </a:rPr>
              <a:t>Characteristics of Disability Identity </a:t>
            </a:r>
          </a:p>
        </p:txBody>
      </p:sp>
      <p:sp>
        <p:nvSpPr>
          <p:cNvPr id="22532" name="Rectangle 3"/>
          <p:cNvSpPr>
            <a:spLocks noGrp="1" noChangeArrowheads="1"/>
          </p:cNvSpPr>
          <p:nvPr>
            <p:ph idx="1"/>
          </p:nvPr>
        </p:nvSpPr>
        <p:spPr>
          <a:xfrm>
            <a:off x="443120" y="817902"/>
            <a:ext cx="7391400" cy="2514600"/>
          </a:xfrm>
        </p:spPr>
        <p:txBody>
          <a:bodyPr/>
          <a:lstStyle/>
          <a:p>
            <a:pPr eaLnBrk="1" hangingPunct="1">
              <a:lnSpc>
                <a:spcPct val="90000"/>
              </a:lnSpc>
              <a:spcBef>
                <a:spcPct val="60000"/>
              </a:spcBef>
              <a:buFont typeface="Times" charset="0"/>
              <a:buChar char="•"/>
            </a:pPr>
            <a:r>
              <a:rPr lang="en-US" sz="2400" dirty="0">
                <a:latin typeface="Arial" charset="0"/>
                <a:ea typeface="ＭＳ Ｐゴシック" charset="0"/>
                <a:cs typeface="ＭＳ Ｐゴシック" charset="0"/>
              </a:rPr>
              <a:t>beyond diagnosis </a:t>
            </a:r>
          </a:p>
          <a:p>
            <a:pPr eaLnBrk="1" hangingPunct="1">
              <a:lnSpc>
                <a:spcPct val="90000"/>
              </a:lnSpc>
              <a:spcBef>
                <a:spcPct val="60000"/>
              </a:spcBef>
              <a:buFont typeface="Times" charset="0"/>
              <a:buChar char="•"/>
            </a:pPr>
            <a:r>
              <a:rPr lang="en-US" sz="2400" dirty="0">
                <a:latin typeface="Arial" charset="0"/>
                <a:ea typeface="ＭＳ Ｐゴシック" charset="0"/>
                <a:cs typeface="ＭＳ Ｐゴシック" charset="0"/>
              </a:rPr>
              <a:t>sense of how disability has shaped who we are</a:t>
            </a:r>
          </a:p>
          <a:p>
            <a:pPr eaLnBrk="1" hangingPunct="1">
              <a:lnSpc>
                <a:spcPct val="90000"/>
              </a:lnSpc>
              <a:spcBef>
                <a:spcPct val="60000"/>
              </a:spcBef>
              <a:buFont typeface="Times" charset="0"/>
              <a:buChar char="•"/>
            </a:pPr>
            <a:r>
              <a:rPr lang="en-US" sz="2400" dirty="0">
                <a:latin typeface="Arial" charset="0"/>
                <a:ea typeface="ＭＳ Ｐゴシック" charset="0"/>
                <a:cs typeface="ＭＳ Ｐゴシック" charset="0"/>
              </a:rPr>
              <a:t>awareness of ableism</a:t>
            </a:r>
          </a:p>
          <a:p>
            <a:pPr eaLnBrk="1" hangingPunct="1">
              <a:lnSpc>
                <a:spcPct val="90000"/>
              </a:lnSpc>
              <a:spcBef>
                <a:spcPct val="60000"/>
              </a:spcBef>
              <a:buFont typeface="Times" charset="0"/>
              <a:buChar char="•"/>
            </a:pPr>
            <a:r>
              <a:rPr lang="en-US" sz="2400" dirty="0">
                <a:latin typeface="Arial" charset="0"/>
                <a:ea typeface="ＭＳ Ｐゴシック" charset="0"/>
                <a:cs typeface="ＭＳ Ｐゴシック" charset="0"/>
              </a:rPr>
              <a:t>internal acceptance</a:t>
            </a:r>
          </a:p>
          <a:p>
            <a:pPr eaLnBrk="1" hangingPunct="1">
              <a:lnSpc>
                <a:spcPct val="90000"/>
              </a:lnSpc>
              <a:spcBef>
                <a:spcPct val="60000"/>
              </a:spcBef>
              <a:buFont typeface="Times" charset="0"/>
              <a:buChar char="•"/>
            </a:pPr>
            <a:r>
              <a:rPr lang="en-US" sz="2400" dirty="0">
                <a:latin typeface="Arial" charset="0"/>
                <a:ea typeface="ＭＳ Ｐゴシック" charset="0"/>
                <a:cs typeface="ＭＳ Ｐゴシック" charset="0"/>
              </a:rPr>
              <a:t>sometimes pride</a:t>
            </a:r>
          </a:p>
          <a:p>
            <a:pPr eaLnBrk="1" hangingPunct="1">
              <a:lnSpc>
                <a:spcPct val="90000"/>
              </a:lnSpc>
              <a:spcBef>
                <a:spcPct val="60000"/>
              </a:spcBef>
              <a:buFont typeface="Times" charset="0"/>
              <a:buChar char="•"/>
            </a:pPr>
            <a:r>
              <a:rPr lang="en-US" sz="2400" dirty="0"/>
              <a:t>disability community</a:t>
            </a:r>
          </a:p>
          <a:p>
            <a:pPr eaLnBrk="1" hangingPunct="1">
              <a:lnSpc>
                <a:spcPct val="90000"/>
              </a:lnSpc>
              <a:spcBef>
                <a:spcPct val="60000"/>
              </a:spcBef>
              <a:buFont typeface="Times" charset="0"/>
              <a:buChar char="•"/>
            </a:pPr>
            <a:r>
              <a:rPr lang="en-US" sz="2400" dirty="0">
                <a:latin typeface="Arial" charset="0"/>
                <a:ea typeface="ＭＳ Ｐゴシック" charset="0"/>
                <a:cs typeface="ＭＳ Ｐゴシック" charset="0"/>
              </a:rPr>
              <a:t>connection to disability culture</a:t>
            </a:r>
          </a:p>
          <a:p>
            <a:pPr eaLnBrk="1" hangingPunct="1">
              <a:lnSpc>
                <a:spcPct val="90000"/>
              </a:lnSpc>
              <a:spcBef>
                <a:spcPct val="60000"/>
              </a:spcBef>
              <a:buFont typeface="Times" charset="0"/>
              <a:buChar char="•"/>
            </a:pPr>
            <a:r>
              <a:rPr lang="en-US" sz="2400" dirty="0">
                <a:latin typeface="Arial" charset="0"/>
                <a:ea typeface="ＭＳ Ｐゴシック" charset="0"/>
                <a:cs typeface="ＭＳ Ｐゴシック" charset="0"/>
              </a:rPr>
              <a:t>embracing interdependence</a:t>
            </a:r>
          </a:p>
          <a:p>
            <a:pPr eaLnBrk="1" hangingPunct="1">
              <a:lnSpc>
                <a:spcPct val="90000"/>
              </a:lnSpc>
              <a:spcBef>
                <a:spcPct val="60000"/>
              </a:spcBef>
              <a:buFont typeface="Times" charset="0"/>
              <a:buChar char="•"/>
            </a:pPr>
            <a:r>
              <a:rPr lang="en-US" sz="2400" dirty="0">
                <a:latin typeface="Arial" charset="0"/>
                <a:ea typeface="ＭＳ Ｐゴシック" charset="0"/>
                <a:cs typeface="ＭＳ Ｐゴシック" charset="0"/>
              </a:rPr>
              <a:t>finding joy</a:t>
            </a:r>
          </a:p>
          <a:p>
            <a:pPr eaLnBrk="1" hangingPunct="1">
              <a:lnSpc>
                <a:spcPct val="90000"/>
              </a:lnSpc>
              <a:spcBef>
                <a:spcPct val="60000"/>
              </a:spcBef>
              <a:buFont typeface="Times" charset="0"/>
              <a:buChar char="•"/>
            </a:pPr>
            <a:r>
              <a:rPr lang="en-US" sz="2400" dirty="0">
                <a:latin typeface="Arial" charset="0"/>
                <a:ea typeface="ＭＳ Ｐゴシック" charset="0"/>
                <a:cs typeface="ＭＳ Ｐゴシック" charset="0"/>
              </a:rPr>
              <a:t>resisting stereotypes (including overcoming and being seen as inspirational)</a:t>
            </a:r>
          </a:p>
          <a:p>
            <a:pPr eaLnBrk="1" hangingPunct="1">
              <a:lnSpc>
                <a:spcPct val="90000"/>
              </a:lnSpc>
              <a:spcBef>
                <a:spcPct val="60000"/>
              </a:spcBef>
              <a:buFont typeface="Times" charset="0"/>
              <a:buChar char="•"/>
            </a:pPr>
            <a:endParaRPr lang="en-US" sz="2400" dirty="0">
              <a:latin typeface="Arial" charset="0"/>
              <a:ea typeface="ＭＳ Ｐゴシック" charset="0"/>
              <a:cs typeface="ＭＳ Ｐゴシック" charset="0"/>
            </a:endParaRPr>
          </a:p>
        </p:txBody>
      </p:sp>
      <p:pic>
        <p:nvPicPr>
          <p:cNvPr id="4" name="Picture 20" descr="lamesexy">
            <a:extLst>
              <a:ext uri="{FF2B5EF4-FFF2-40B4-BE49-F238E27FC236}">
                <a16:creationId xmlns:a16="http://schemas.microsoft.com/office/drawing/2014/main" id="{BD1E6810-675E-014C-AED2-592B67B815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91200" y="2514600"/>
            <a:ext cx="2133600" cy="2133600"/>
          </a:xfrm>
          <a:prstGeom prst="rect">
            <a:avLst/>
          </a:prstGeom>
          <a:noFill/>
          <a:ln>
            <a:noFill/>
          </a:ln>
          <a:effectLst>
            <a:glow rad="63500">
              <a:schemeClr val="accent2">
                <a:satMod val="175000"/>
                <a:alpha val="40000"/>
              </a:schemeClr>
            </a:glow>
          </a:effectLst>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val="36465303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2"/>
          <p:cNvSpPr>
            <a:spLocks noGrp="1" noChangeArrowheads="1"/>
          </p:cNvSpPr>
          <p:nvPr>
            <p:ph type="title"/>
          </p:nvPr>
        </p:nvSpPr>
        <p:spPr>
          <a:xfrm>
            <a:off x="685800" y="113881"/>
            <a:ext cx="7772400" cy="1143000"/>
          </a:xfrm>
        </p:spPr>
        <p:txBody>
          <a:bodyPr>
            <a:normAutofit/>
          </a:bodyPr>
          <a:lstStyle/>
          <a:p>
            <a:pPr eaLnBrk="1" hangingPunct="1"/>
            <a:r>
              <a:rPr lang="en-US" sz="3600" dirty="0">
                <a:ea typeface="ＭＳ Ｐゴシック" charset="0"/>
                <a:cs typeface="ＭＳ Ｐゴシック" charset="0"/>
              </a:rPr>
              <a:t>Descriptively vs. Politically Disabled</a:t>
            </a:r>
          </a:p>
        </p:txBody>
      </p:sp>
      <p:sp>
        <p:nvSpPr>
          <p:cNvPr id="22532" name="Rectangle 3"/>
          <p:cNvSpPr>
            <a:spLocks noGrp="1" noChangeArrowheads="1"/>
          </p:cNvSpPr>
          <p:nvPr>
            <p:ph idx="1"/>
          </p:nvPr>
        </p:nvSpPr>
        <p:spPr>
          <a:xfrm>
            <a:off x="178904" y="1066800"/>
            <a:ext cx="8965096" cy="2514600"/>
          </a:xfrm>
        </p:spPr>
        <p:txBody>
          <a:bodyPr/>
          <a:lstStyle/>
          <a:p>
            <a:pPr marL="0" indent="0" eaLnBrk="1" hangingPunct="1">
              <a:lnSpc>
                <a:spcPct val="120000"/>
              </a:lnSpc>
              <a:spcBef>
                <a:spcPct val="60000"/>
              </a:spcBef>
              <a:buNone/>
            </a:pPr>
            <a:r>
              <a:rPr lang="en-US" sz="2000" dirty="0"/>
              <a:t>“When I say ‘descriptively disabled,’ I mean someone who has the lived experience of being disabled.  They may not talk about ableism, discrimination or even call them selves ‘disabled,’ but they know what it feels like to use a wheelchair, experience chronic pain, have people stare at you, be institutionalized, walk with a brace, be isolated, etc.  There are many people who are descriptively disabled who never become or identify as ‘politically disabled.’  When I say ‘politically disabled,’ I mean someone who is descriptively disabled and has a political understanding about that lived experience.  I mean someone who has an analysis about ableism, power, privilege, who feels connected to and is in solidarity with other disabled people (regardless of whatever language you use).  I mean someone who thinks of disability as a political identity/experience, grounded in their descriptive lived experience.”</a:t>
            </a:r>
            <a:br>
              <a:rPr lang="en-US" sz="2000" dirty="0"/>
            </a:br>
            <a:r>
              <a:rPr lang="en-US" sz="2000" dirty="0"/>
              <a:t>	--Mia Mingus from her blog “Leaving Evidence”</a:t>
            </a:r>
            <a:endParaRPr lang="en-US" sz="2000" dirty="0">
              <a:latin typeface="Arial" charset="0"/>
              <a:ea typeface="ＭＳ Ｐゴシック" charset="0"/>
              <a:cs typeface="ＭＳ Ｐゴシック" charset="0"/>
            </a:endParaRPr>
          </a:p>
        </p:txBody>
      </p:sp>
    </p:spTree>
    <p:extLst>
      <p:ext uri="{BB962C8B-B14F-4D97-AF65-F5344CB8AC3E}">
        <p14:creationId xmlns:p14="http://schemas.microsoft.com/office/powerpoint/2010/main" val="2559540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2"/>
          <p:cNvSpPr>
            <a:spLocks noGrp="1" noChangeArrowheads="1"/>
          </p:cNvSpPr>
          <p:nvPr>
            <p:ph type="title"/>
          </p:nvPr>
        </p:nvSpPr>
        <p:spPr>
          <a:xfrm>
            <a:off x="457200" y="381000"/>
            <a:ext cx="8077200" cy="1143000"/>
          </a:xfrm>
        </p:spPr>
        <p:txBody>
          <a:bodyPr/>
          <a:lstStyle/>
          <a:p>
            <a:pPr eaLnBrk="1" hangingPunct="1"/>
            <a:r>
              <a:rPr lang="en-US" sz="4800" dirty="0">
                <a:ea typeface="ＭＳ Ｐゴシック" charset="0"/>
                <a:cs typeface="ＭＳ Ｐゴシック" charset="0"/>
              </a:rPr>
              <a:t>Disability Identity Never </a:t>
            </a:r>
            <a:br>
              <a:rPr lang="en-US" sz="4800" dirty="0">
                <a:ea typeface="ＭＳ Ｐゴシック" charset="0"/>
                <a:cs typeface="ＭＳ Ｐゴシック" charset="0"/>
              </a:rPr>
            </a:br>
            <a:r>
              <a:rPr lang="en-US" sz="4800" dirty="0">
                <a:ea typeface="ＭＳ Ｐゴシック" charset="0"/>
                <a:cs typeface="ＭＳ Ｐゴシック" charset="0"/>
              </a:rPr>
              <a:t>a Singular Identity</a:t>
            </a:r>
            <a:endParaRPr lang="en-US" dirty="0">
              <a:ea typeface="ＭＳ Ｐゴシック" charset="0"/>
              <a:cs typeface="ＭＳ Ｐゴシック" charset="0"/>
            </a:endParaRPr>
          </a:p>
        </p:txBody>
      </p:sp>
      <p:pic>
        <p:nvPicPr>
          <p:cNvPr id="2" name="Picture 1" descr="Cartoon from Crippen: a white man and woman of color are talking with a person of color who is using crutches. The woman says: &quot;What do you mean you're a lesbian- we thought you were disabled!&quot;"/>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62000" y="2286000"/>
            <a:ext cx="3975744" cy="3450947"/>
          </a:xfrm>
          <a:prstGeom prst="rect">
            <a:avLst/>
          </a:prstGeom>
          <a:ln>
            <a:solidFill>
              <a:srgbClr val="713E39"/>
            </a:solidFill>
          </a:ln>
          <a:effectLst>
            <a:glow rad="101600">
              <a:schemeClr val="accent2">
                <a:alpha val="75000"/>
              </a:schemeClr>
            </a:glow>
          </a:effectLst>
        </p:spPr>
      </p:pic>
      <p:sp>
        <p:nvSpPr>
          <p:cNvPr id="3" name="TextBox 2">
            <a:extLst>
              <a:ext uri="{FF2B5EF4-FFF2-40B4-BE49-F238E27FC236}">
                <a16:creationId xmlns:a16="http://schemas.microsoft.com/office/drawing/2014/main" id="{170F1288-AFB2-F94D-9526-3B6A4DF55E4C}"/>
              </a:ext>
            </a:extLst>
          </p:cNvPr>
          <p:cNvSpPr txBox="1"/>
          <p:nvPr/>
        </p:nvSpPr>
        <p:spPr>
          <a:xfrm>
            <a:off x="4876800" y="2286000"/>
            <a:ext cx="3810000" cy="3785652"/>
          </a:xfrm>
          <a:prstGeom prst="rect">
            <a:avLst/>
          </a:prstGeom>
          <a:noFill/>
        </p:spPr>
        <p:txBody>
          <a:bodyPr wrap="square" rtlCol="0">
            <a:spAutoFit/>
          </a:bodyPr>
          <a:lstStyle/>
          <a:p>
            <a:pPr marL="342900" indent="-342900">
              <a:buFont typeface="Arial" panose="020B0604020202020204" pitchFamily="34" charset="0"/>
              <a:buChar char="•"/>
            </a:pPr>
            <a:r>
              <a:rPr lang="en-US" dirty="0"/>
              <a:t>No one is only one identity.</a:t>
            </a:r>
          </a:p>
          <a:p>
            <a:pPr marL="342900" indent="-342900">
              <a:buFont typeface="Arial" panose="020B0604020202020204" pitchFamily="34" charset="0"/>
              <a:buChar char="•"/>
            </a:pPr>
            <a:r>
              <a:rPr lang="en-US" dirty="0"/>
              <a:t>Race, class, gender, sexual orientation, immigration, age, and religion/spirituality always connected.</a:t>
            </a:r>
          </a:p>
          <a:p>
            <a:pPr marL="342900" indent="-342900">
              <a:buFont typeface="Arial" panose="020B0604020202020204" pitchFamily="34" charset="0"/>
              <a:buChar char="•"/>
            </a:pPr>
            <a:r>
              <a:rPr lang="en-US" dirty="0"/>
              <a:t>Some identities may be more important than others for some people.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Title 1"/>
          <p:cNvSpPr>
            <a:spLocks noGrp="1"/>
          </p:cNvSpPr>
          <p:nvPr>
            <p:ph type="title"/>
          </p:nvPr>
        </p:nvSpPr>
        <p:spPr>
          <a:xfrm>
            <a:off x="304800" y="0"/>
            <a:ext cx="4800600" cy="1143000"/>
          </a:xfrm>
        </p:spPr>
        <p:txBody>
          <a:bodyPr/>
          <a:lstStyle/>
          <a:p>
            <a:r>
              <a:rPr lang="en-US" dirty="0">
                <a:ea typeface="ＭＳ Ｐゴシック" charset="0"/>
                <a:cs typeface="Trebuchet MS" charset="0"/>
              </a:rPr>
              <a:t>Multiple Identities</a:t>
            </a:r>
          </a:p>
        </p:txBody>
      </p:sp>
      <p:sp>
        <p:nvSpPr>
          <p:cNvPr id="34818" name="Content Placeholder 2"/>
          <p:cNvSpPr>
            <a:spLocks noGrp="1"/>
          </p:cNvSpPr>
          <p:nvPr>
            <p:ph idx="1"/>
          </p:nvPr>
        </p:nvSpPr>
        <p:spPr>
          <a:xfrm>
            <a:off x="457200" y="990600"/>
            <a:ext cx="4800600" cy="5562600"/>
          </a:xfrm>
        </p:spPr>
        <p:txBody>
          <a:bodyPr>
            <a:normAutofit/>
          </a:bodyPr>
          <a:lstStyle/>
          <a:p>
            <a:pPr marL="0" indent="0">
              <a:buFontTx/>
              <a:buNone/>
            </a:pPr>
            <a:r>
              <a:rPr lang="en-US" sz="2400" dirty="0">
                <a:latin typeface="Arial" charset="0"/>
                <a:ea typeface="ＭＳ Ｐゴシック" charset="0"/>
                <a:cs typeface="ＭＳ Ｐゴシック" charset="0"/>
              </a:rPr>
              <a:t>“Queer women of color never say we are disabled if we have any choice about it. We come</a:t>
            </a:r>
            <a:r>
              <a:rPr lang="en-US" sz="2400" i="1" dirty="0">
                <a:latin typeface="Arial" charset="0"/>
                <a:ea typeface="ＭＳ Ｐゴシック" charset="0"/>
                <a:cs typeface="ＭＳ Ｐゴシック" charset="0"/>
              </a:rPr>
              <a:t> </a:t>
            </a:r>
            <a:r>
              <a:rPr lang="en-US" sz="2400" dirty="0">
                <a:latin typeface="Arial" charset="0"/>
                <a:ea typeface="ＭＳ Ｐゴシック" charset="0"/>
                <a:cs typeface="ＭＳ Ｐゴシック" charset="0"/>
              </a:rPr>
              <a:t>from families who believe in being tough, in sucking it up. We do not want any more identities than we already have to wrestle with. Our bodies are already seen as tough, monster, angry, seductive, incompetent. How can we admit weakness, </a:t>
            </a:r>
            <a:r>
              <a:rPr lang="en-US" sz="2400" dirty="0" err="1">
                <a:latin typeface="Arial" charset="0"/>
                <a:ea typeface="ＭＳ Ｐゴシック" charset="0"/>
                <a:cs typeface="ＭＳ Ｐゴシック" charset="0"/>
              </a:rPr>
              <a:t>vulnerabllity</a:t>
            </a:r>
            <a:r>
              <a:rPr lang="en-US" sz="2400" dirty="0">
                <a:latin typeface="Arial" charset="0"/>
                <a:ea typeface="ＭＳ Ｐゴシック" charset="0"/>
                <a:cs typeface="ＭＳ Ｐゴシック" charset="0"/>
              </a:rPr>
              <a:t>, interdependence and </a:t>
            </a:r>
            <a:r>
              <a:rPr lang="en-US" sz="2400" dirty="0" err="1">
                <a:latin typeface="Arial" charset="0"/>
                <a:ea typeface="ＭＳ Ｐゴシック" charset="0"/>
                <a:cs typeface="ＭＳ Ｐゴシック" charset="0"/>
              </a:rPr>
              <a:t>stlll</a:t>
            </a:r>
            <a:r>
              <a:rPr lang="en-US" sz="2400" dirty="0">
                <a:latin typeface="Arial" charset="0"/>
                <a:ea typeface="ＭＳ Ｐゴシック" charset="0"/>
                <a:cs typeface="ＭＳ Ｐゴシック" charset="0"/>
              </a:rPr>
              <a:t> keep our jobs, our perch  on the ‘thin edge of barbwire’ we live on?</a:t>
            </a:r>
          </a:p>
        </p:txBody>
      </p:sp>
      <p:sp>
        <p:nvSpPr>
          <p:cNvPr id="34820" name="TextBox 4"/>
          <p:cNvSpPr txBox="1">
            <a:spLocks noChangeArrowheads="1"/>
          </p:cNvSpPr>
          <p:nvPr/>
        </p:nvSpPr>
        <p:spPr bwMode="auto">
          <a:xfrm>
            <a:off x="5410200" y="4071938"/>
            <a:ext cx="3657600" cy="26924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0"/>
                <a:cs typeface="ＭＳ Ｐゴシック" charset="0"/>
              </a:defRPr>
            </a:lvl1pPr>
            <a:lvl2pPr marL="742950" indent="-285750">
              <a:defRPr sz="2400">
                <a:solidFill>
                  <a:schemeClr val="tx1"/>
                </a:solidFill>
                <a:latin typeface="Arial" charset="0"/>
                <a:ea typeface="ＭＳ Ｐゴシック" charset="0"/>
              </a:defRPr>
            </a:lvl2pPr>
            <a:lvl3pPr marL="1143000" indent="-228600">
              <a:defRPr sz="2400">
                <a:solidFill>
                  <a:schemeClr val="tx1"/>
                </a:solidFill>
                <a:latin typeface="Arial" charset="0"/>
                <a:ea typeface="ＭＳ Ｐゴシック" charset="0"/>
              </a:defRPr>
            </a:lvl3pPr>
            <a:lvl4pPr marL="1600200" indent="-228600">
              <a:defRPr sz="2400">
                <a:solidFill>
                  <a:schemeClr val="tx1"/>
                </a:solidFill>
                <a:latin typeface="Arial" charset="0"/>
                <a:ea typeface="ＭＳ Ｐゴシック" charset="0"/>
              </a:defRPr>
            </a:lvl4pPr>
            <a:lvl5pPr marL="2057400" indent="-22860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r>
              <a:rPr lang="en-US" dirty="0"/>
              <a:t>Why would we join </a:t>
            </a:r>
            <a:r>
              <a:rPr lang="en-US" dirty="0" err="1"/>
              <a:t>crips</a:t>
            </a:r>
            <a:r>
              <a:rPr lang="en-US" dirty="0"/>
              <a:t> who are all white in the mainstream  [disability] rights movement?” </a:t>
            </a:r>
            <a:br>
              <a:rPr lang="en-US" dirty="0"/>
            </a:br>
            <a:r>
              <a:rPr lang="en-US" dirty="0"/>
              <a:t>--</a:t>
            </a:r>
            <a:r>
              <a:rPr lang="en-US" i="1" dirty="0"/>
              <a:t>Leah Lakshmi </a:t>
            </a:r>
            <a:r>
              <a:rPr lang="en-US" i="1" dirty="0" err="1"/>
              <a:t>Piepnza-Samarasinha</a:t>
            </a:r>
            <a:endParaRPr lang="en-US" i="1" dirty="0"/>
          </a:p>
          <a:p>
            <a:endParaRPr lang="en-US" sz="2500" i="1" dirty="0"/>
          </a:p>
        </p:txBody>
      </p:sp>
      <p:pic>
        <p:nvPicPr>
          <p:cNvPr id="3" name="Picture 2" descr="A light brown-skinned non-binary femme smiles into the camera. They have green highlighted hair and are wearing a sleeveless black t-shirt with a shark of the it. ">
            <a:extLst>
              <a:ext uri="{FF2B5EF4-FFF2-40B4-BE49-F238E27FC236}">
                <a16:creationId xmlns:a16="http://schemas.microsoft.com/office/drawing/2014/main" id="{3E043C9C-8E00-3B4A-8DAD-C6D95EE5ED28}"/>
              </a:ext>
            </a:extLst>
          </p:cNvPr>
          <p:cNvPicPr>
            <a:picLocks noChangeAspect="1"/>
          </p:cNvPicPr>
          <p:nvPr/>
        </p:nvPicPr>
        <p:blipFill>
          <a:blip r:embed="rId3"/>
          <a:stretch>
            <a:fillRect/>
          </a:stretch>
        </p:blipFill>
        <p:spPr>
          <a:xfrm>
            <a:off x="5638800" y="1102691"/>
            <a:ext cx="2692400" cy="2692400"/>
          </a:xfrm>
          <a:prstGeom prst="rect">
            <a:avLst/>
          </a:prstGeom>
          <a:ln>
            <a:solidFill>
              <a:srgbClr val="713E39"/>
            </a:solidFill>
          </a:ln>
          <a:effectLst>
            <a:glow rad="101600">
              <a:schemeClr val="accent2">
                <a:alpha val="75000"/>
              </a:schemeClr>
            </a:glow>
          </a:effectLst>
        </p:spPr>
      </p:pic>
    </p:spTree>
    <p:extLst>
      <p:ext uri="{BB962C8B-B14F-4D97-AF65-F5344CB8AC3E}">
        <p14:creationId xmlns:p14="http://schemas.microsoft.com/office/powerpoint/2010/main" val="530584488"/>
      </p:ext>
    </p:extLst>
  </p:cSld>
  <p:clrMapOvr>
    <a:masterClrMapping/>
  </p:clrMapOvr>
</p:sld>
</file>

<file path=ppt/theme/theme1.xml><?xml version="1.0" encoding="utf-8"?>
<a:theme xmlns:a="http://schemas.openxmlformats.org/drawingml/2006/main" name="Blank Presentation">
  <a:themeElements>
    <a:clrScheme name="">
      <a:dk1>
        <a:srgbClr val="5C1F00"/>
      </a:dk1>
      <a:lt1>
        <a:srgbClr val="FFFFFF"/>
      </a:lt1>
      <a:dk2>
        <a:srgbClr val="5E1E00"/>
      </a:dk2>
      <a:lt2>
        <a:srgbClr val="DFD293"/>
      </a:lt2>
      <a:accent1>
        <a:srgbClr val="713E39"/>
      </a:accent1>
      <a:accent2>
        <a:srgbClr val="BE7960"/>
      </a:accent2>
      <a:accent3>
        <a:srgbClr val="B6ABAA"/>
      </a:accent3>
      <a:accent4>
        <a:srgbClr val="DADADA"/>
      </a:accent4>
      <a:accent5>
        <a:srgbClr val="BBAFAE"/>
      </a:accent5>
      <a:accent6>
        <a:srgbClr val="AC6D56"/>
      </a:accent6>
      <a:hlink>
        <a:srgbClr val="FFFF99"/>
      </a:hlink>
      <a:folHlink>
        <a:srgbClr val="D3A219"/>
      </a:folHlink>
    </a:clrScheme>
    <a:fontScheme name="Blank Presentation">
      <a:majorFont>
        <a:latin typeface="Arial"/>
        <a:ea typeface="ＭＳ Ｐゴシック"/>
        <a:cs typeface="ＭＳ Ｐゴシック"/>
      </a:majorFont>
      <a:minorFont>
        <a:latin typeface="Arial"/>
        <a:ea typeface="ＭＳ Ｐゴシック"/>
        <a:cs typeface="ＭＳ Ｐゴシック"/>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charset="0"/>
            <a:ea typeface="ＭＳ Ｐゴシック" charset="-128"/>
            <a:cs typeface="ＭＳ Ｐゴシック"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20828</TotalTime>
  <Words>1131</Words>
  <Application>Microsoft Macintosh PowerPoint</Application>
  <PresentationFormat>On-screen Show (4:3)</PresentationFormat>
  <Paragraphs>125</Paragraphs>
  <Slides>20</Slides>
  <Notes>20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Times</vt:lpstr>
      <vt:lpstr>Trebuchet MS</vt:lpstr>
      <vt:lpstr>Trebuchet MS Italic</vt:lpstr>
      <vt:lpstr>Blank Presentation</vt:lpstr>
      <vt:lpstr>What Does Disability  Have to Do with It? </vt:lpstr>
      <vt:lpstr>Workshop Material On-line</vt:lpstr>
      <vt:lpstr> Agenda</vt:lpstr>
      <vt:lpstr>Self-Reflection: Identity</vt:lpstr>
      <vt:lpstr>Disability Identity Brainstorm</vt:lpstr>
      <vt:lpstr>Characteristics of Disability Identity </vt:lpstr>
      <vt:lpstr>Descriptively vs. Politically Disabled</vt:lpstr>
      <vt:lpstr>Disability Identity Never  a Singular Identity</vt:lpstr>
      <vt:lpstr>Multiple Identities</vt:lpstr>
      <vt:lpstr>Disability Identity Development</vt:lpstr>
      <vt:lpstr> Disability Identities, Access &amp; Accommodations</vt:lpstr>
      <vt:lpstr> Connections Between Disability Identities &amp; Access</vt:lpstr>
      <vt:lpstr> Connections Between Disability Identities &amp; Access cont.</vt:lpstr>
      <vt:lpstr>The Work of Fostering Disability Identities I</vt:lpstr>
      <vt:lpstr>The Work of Fostering Disability Identities II</vt:lpstr>
      <vt:lpstr>The Work of Fostering Disability Identities III</vt:lpstr>
      <vt:lpstr>Barriers to this Work</vt:lpstr>
      <vt:lpstr>Self-Reflection:  The Work You’re Doing</vt:lpstr>
      <vt:lpstr>Closing</vt:lpstr>
      <vt:lpstr>Thank you all! </vt:lpstr>
    </vt:vector>
  </TitlesOfParts>
  <Company>Office 2004 Test Drive User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Office 2004 Test Drive User</dc:creator>
  <cp:lastModifiedBy>Eli Clare</cp:lastModifiedBy>
  <cp:revision>306</cp:revision>
  <cp:lastPrinted>2020-11-13T20:24:37Z</cp:lastPrinted>
  <dcterms:created xsi:type="dcterms:W3CDTF">2011-03-25T19:32:23Z</dcterms:created>
  <dcterms:modified xsi:type="dcterms:W3CDTF">2020-11-17T17:56:23Z</dcterms:modified>
</cp:coreProperties>
</file>