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373" r:id="rId5"/>
    <p:sldId id="257" r:id="rId6"/>
    <p:sldId id="598" r:id="rId7"/>
    <p:sldId id="288" r:id="rId8"/>
    <p:sldId id="256" r:id="rId9"/>
    <p:sldId id="261" r:id="rId10"/>
    <p:sldId id="260" r:id="rId11"/>
    <p:sldId id="262" r:id="rId12"/>
    <p:sldId id="371" r:id="rId13"/>
    <p:sldId id="595" r:id="rId14"/>
    <p:sldId id="596" r:id="rId15"/>
    <p:sldId id="599" r:id="rId16"/>
    <p:sldId id="5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FC703-4389-43A3-B15D-6F82CFC5454C}" v="80" dt="2023-06-27T22:45:52.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55" autoAdjust="0"/>
    <p:restoredTop sz="77203" autoAdjust="0"/>
  </p:normalViewPr>
  <p:slideViewPr>
    <p:cSldViewPr snapToGrid="0">
      <p:cViewPr varScale="1">
        <p:scale>
          <a:sx n="88" d="100"/>
          <a:sy n="88" d="100"/>
        </p:scale>
        <p:origin x="46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thinkcollege.net/resources/innovation-exchange/paying-for-colleg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thinkcollege.net/resources/innovation-exchange/paying-for-colleg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BB92C-6AA0-49F1-BE1E-42DA888601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332E35A-3E22-481A-91B3-C691214F3FBA}">
      <dgm:prSet/>
      <dgm:spPr/>
      <dgm:t>
        <a:bodyPr/>
        <a:lstStyle/>
        <a:p>
          <a:r>
            <a:rPr lang="en-US" b="1" dirty="0"/>
            <a:t>Sources of funding for students</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0CCFB11-7C76-4405-9CAE-F7259511F84F}" type="parTrans" cxnId="{4B7C7DAB-1146-459B-AAF1-93AD31BB1F14}">
      <dgm:prSet/>
      <dgm:spPr/>
      <dgm:t>
        <a:bodyPr/>
        <a:lstStyle/>
        <a:p>
          <a:endParaRPr lang="en-US"/>
        </a:p>
      </dgm:t>
    </dgm:pt>
    <dgm:pt modelId="{113F4440-7045-42F2-A722-98F61E52AA25}" type="sibTrans" cxnId="{4B7C7DAB-1146-459B-AAF1-93AD31BB1F14}">
      <dgm:prSet/>
      <dgm:spPr/>
      <dgm:t>
        <a:bodyPr/>
        <a:lstStyle/>
        <a:p>
          <a:endParaRPr lang="en-US"/>
        </a:p>
      </dgm:t>
    </dgm:pt>
    <dgm:pt modelId="{8AB7C019-D382-43B7-960E-CA3524BCEE0A}">
      <dgm:prSet/>
      <dgm:spPr/>
      <dgm:t>
        <a:bodyPr/>
        <a:lstStyle/>
        <a:p>
          <a:r>
            <a:rPr lang="en-US" dirty="0">
              <a:hlinkClick xmlns:r="http://schemas.openxmlformats.org/officeDocument/2006/relationships" r:id="rId1"/>
            </a:rPr>
            <a:t>Paying for College resources</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274A8A7-9019-4EFE-B543-16F878E856DA}" type="parTrans" cxnId="{030C025D-583D-4410-8CE2-BB94DEEFE33C}">
      <dgm:prSet/>
      <dgm:spPr/>
      <dgm:t>
        <a:bodyPr/>
        <a:lstStyle/>
        <a:p>
          <a:endParaRPr lang="en-US"/>
        </a:p>
      </dgm:t>
    </dgm:pt>
    <dgm:pt modelId="{7BBD652D-3351-4481-849B-0A6C4CD7FCE7}" type="sibTrans" cxnId="{030C025D-583D-4410-8CE2-BB94DEEFE33C}">
      <dgm:prSet/>
      <dgm:spPr/>
      <dgm:t>
        <a:bodyPr/>
        <a:lstStyle/>
        <a:p>
          <a:endParaRPr lang="en-US"/>
        </a:p>
      </dgm:t>
    </dgm:pt>
    <dgm:pt modelId="{9AFABEEE-8CCA-48A9-8834-F3FDED7F5B06}">
      <dgm:prSet/>
      <dgm:spPr/>
      <dgm:t>
        <a:bodyPr/>
        <a:lstStyle/>
        <a:p>
          <a:r>
            <a:rPr lang="en-US" b="1" dirty="0"/>
            <a:t>Sources of funding for programs</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EC98E4B-98F6-459B-BA1A-647CFE81161A}" type="parTrans" cxnId="{9BD227AC-4E27-4946-8978-3243E64700A6}">
      <dgm:prSet/>
      <dgm:spPr/>
      <dgm:t>
        <a:bodyPr/>
        <a:lstStyle/>
        <a:p>
          <a:endParaRPr lang="en-US"/>
        </a:p>
      </dgm:t>
    </dgm:pt>
    <dgm:pt modelId="{5C0EACF3-48D4-4C62-A040-FEC719DB0502}" type="sibTrans" cxnId="{9BD227AC-4E27-4946-8978-3243E64700A6}">
      <dgm:prSet/>
      <dgm:spPr/>
      <dgm:t>
        <a:bodyPr/>
        <a:lstStyle/>
        <a:p>
          <a:endParaRPr lang="en-US"/>
        </a:p>
      </dgm:t>
    </dgm:pt>
    <dgm:pt modelId="{4CD21328-A5F9-419B-89DB-C65FFC7C3934}">
      <dgm:prSet/>
      <dgm:spPr/>
      <dgm:t>
        <a:bodyPr/>
        <a:lstStyle/>
        <a:p>
          <a:r>
            <a:rPr lang="en-US" dirty="0"/>
            <a:t>Federal grants (TPSID) every 5 years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83F4E6E-987F-4A6B-8862-9EB4C5445C20}" type="parTrans" cxnId="{987934EC-A3F2-48B2-AD86-28BF50BE38C5}">
      <dgm:prSet/>
      <dgm:spPr/>
      <dgm:t>
        <a:bodyPr/>
        <a:lstStyle/>
        <a:p>
          <a:endParaRPr lang="en-US"/>
        </a:p>
      </dgm:t>
    </dgm:pt>
    <dgm:pt modelId="{9118E7FC-7D63-4401-B73C-57780A42E1A8}" type="sibTrans" cxnId="{987934EC-A3F2-48B2-AD86-28BF50BE38C5}">
      <dgm:prSet/>
      <dgm:spPr/>
      <dgm:t>
        <a:bodyPr/>
        <a:lstStyle/>
        <a:p>
          <a:endParaRPr lang="en-US"/>
        </a:p>
      </dgm:t>
    </dgm:pt>
    <dgm:pt modelId="{F1DD1C27-0473-43A9-94CE-858DF56E2A79}">
      <dgm:prSet/>
      <dgm:spPr/>
      <dgm:t>
        <a:bodyPr/>
        <a:lstStyle/>
        <a:p>
          <a:r>
            <a:rPr lang="en-US" dirty="0"/>
            <a:t>State funding</a:t>
          </a:r>
        </a:p>
      </dgm:t>
    </dgm:pt>
    <dgm:pt modelId="{5EB9D8F9-4ADF-4C12-9BCA-3C7E98198ED8}" type="parTrans" cxnId="{C41FEA36-6E19-44E6-966D-1F9E1B6B3F69}">
      <dgm:prSet/>
      <dgm:spPr/>
      <dgm:t>
        <a:bodyPr/>
        <a:lstStyle/>
        <a:p>
          <a:endParaRPr lang="en-US"/>
        </a:p>
      </dgm:t>
    </dgm:pt>
    <dgm:pt modelId="{16166A67-4772-43C6-9FD9-7F29BFF75ED1}" type="sibTrans" cxnId="{C41FEA36-6E19-44E6-966D-1F9E1B6B3F69}">
      <dgm:prSet/>
      <dgm:spPr/>
      <dgm:t>
        <a:bodyPr/>
        <a:lstStyle/>
        <a:p>
          <a:endParaRPr lang="en-US"/>
        </a:p>
      </dgm:t>
    </dgm:pt>
    <dgm:pt modelId="{42414E41-84EF-48D4-8E44-733BC113CF2C}">
      <dgm:prSet/>
      <dgm:spPr/>
      <dgm:t>
        <a:bodyPr/>
        <a:lstStyle/>
        <a:p>
          <a:r>
            <a:rPr lang="en-US" dirty="0"/>
            <a:t>Donors</a:t>
          </a:r>
        </a:p>
      </dgm:t>
    </dgm:pt>
    <dgm:pt modelId="{A9DA794C-385D-4F87-8010-905E7BF0ED30}" type="parTrans" cxnId="{C33FE236-5988-46C3-9813-E7F8599F1C49}">
      <dgm:prSet/>
      <dgm:spPr/>
      <dgm:t>
        <a:bodyPr/>
        <a:lstStyle/>
        <a:p>
          <a:endParaRPr lang="en-US"/>
        </a:p>
      </dgm:t>
    </dgm:pt>
    <dgm:pt modelId="{226661D6-2996-4B23-B5A4-D6DB625262D4}" type="sibTrans" cxnId="{C33FE236-5988-46C3-9813-E7F8599F1C49}">
      <dgm:prSet/>
      <dgm:spPr/>
      <dgm:t>
        <a:bodyPr/>
        <a:lstStyle/>
        <a:p>
          <a:endParaRPr lang="en-US"/>
        </a:p>
      </dgm:t>
    </dgm:pt>
    <dgm:pt modelId="{1CA354C8-FFB8-4FDC-9462-7B3D5D033D9C}">
      <dgm:prSet/>
      <dgm:spPr/>
      <dgm:t>
        <a:bodyPr/>
        <a:lstStyle/>
        <a:p>
          <a:r>
            <a:rPr lang="en-US"/>
            <a:t>Institutional funds</a:t>
          </a:r>
        </a:p>
      </dgm:t>
    </dgm:pt>
    <dgm:pt modelId="{C07037A0-92C9-47D7-88B1-A36EFBC94AFC}" type="parTrans" cxnId="{A7C5DD21-3A91-49DB-9383-AF2F6DB15FC3}">
      <dgm:prSet/>
      <dgm:spPr/>
      <dgm:t>
        <a:bodyPr/>
        <a:lstStyle/>
        <a:p>
          <a:endParaRPr lang="en-US"/>
        </a:p>
      </dgm:t>
    </dgm:pt>
    <dgm:pt modelId="{135B81F9-ABEB-4E81-AD61-254DDF3724FF}" type="sibTrans" cxnId="{A7C5DD21-3A91-49DB-9383-AF2F6DB15FC3}">
      <dgm:prSet/>
      <dgm:spPr/>
      <dgm:t>
        <a:bodyPr/>
        <a:lstStyle/>
        <a:p>
          <a:endParaRPr lang="en-US"/>
        </a:p>
      </dgm:t>
    </dgm:pt>
    <dgm:pt modelId="{414D3806-FB69-4C20-8E96-7F45D660F187}">
      <dgm:prSet/>
      <dgm:spPr/>
      <dgm:t>
        <a:bodyPr/>
        <a:lstStyle/>
        <a:p>
          <a:r>
            <a:rPr lang="en-US" dirty="0"/>
            <a:t>External agencies, such as Vocational Rehab</a:t>
          </a:r>
        </a:p>
      </dgm:t>
    </dgm:pt>
    <dgm:pt modelId="{45889D30-2EA8-4F4B-B20C-C2B17BCA53F9}" type="parTrans" cxnId="{FA084F76-591F-4389-8180-390B41CEC513}">
      <dgm:prSet/>
      <dgm:spPr/>
      <dgm:t>
        <a:bodyPr/>
        <a:lstStyle/>
        <a:p>
          <a:endParaRPr lang="en-US"/>
        </a:p>
      </dgm:t>
    </dgm:pt>
    <dgm:pt modelId="{C6308DC6-C64B-4209-A9C4-AE9A84C127A1}" type="sibTrans" cxnId="{FA084F76-591F-4389-8180-390B41CEC513}">
      <dgm:prSet/>
      <dgm:spPr/>
      <dgm:t>
        <a:bodyPr/>
        <a:lstStyle/>
        <a:p>
          <a:endParaRPr lang="en-US"/>
        </a:p>
      </dgm:t>
    </dgm:pt>
    <dgm:pt modelId="{F4D72810-5585-DB47-9260-614C5FBED1FB}" type="pres">
      <dgm:prSet presAssocID="{071BB92C-6AA0-49F1-BE1E-42DA8886015D}" presName="linear" presStyleCnt="0">
        <dgm:presLayoutVars>
          <dgm:dir/>
          <dgm:animLvl val="lvl"/>
          <dgm:resizeHandles val="exact"/>
        </dgm:presLayoutVars>
      </dgm:prSet>
      <dgm:spPr/>
    </dgm:pt>
    <dgm:pt modelId="{415CB8EB-9228-AD43-9087-910CF6C62954}" type="pres">
      <dgm:prSet presAssocID="{4332E35A-3E22-481A-91B3-C691214F3FBA}" presName="parentLin" presStyleCnt="0"/>
      <dgm:spPr/>
    </dgm:pt>
    <dgm:pt modelId="{A1E0E18A-B8C6-8544-A7CE-26F84E0FFC96}" type="pres">
      <dgm:prSet presAssocID="{4332E35A-3E22-481A-91B3-C691214F3FBA}" presName="parentLeftMargin" presStyleLbl="node1" presStyleIdx="0" presStyleCnt="2"/>
      <dgm:spPr/>
    </dgm:pt>
    <dgm:pt modelId="{921C6A58-6914-7E4A-A467-6C8740206343}" type="pres">
      <dgm:prSet presAssocID="{4332E35A-3E22-481A-91B3-C691214F3FBA}" presName="parentText" presStyleLbl="node1" presStyleIdx="0" presStyleCnt="2">
        <dgm:presLayoutVars>
          <dgm:chMax val="0"/>
          <dgm:bulletEnabled val="1"/>
        </dgm:presLayoutVars>
      </dgm:prSet>
      <dgm:spPr/>
    </dgm:pt>
    <dgm:pt modelId="{25339AE1-452B-8A40-B32D-C35D8E60DD5B}" type="pres">
      <dgm:prSet presAssocID="{4332E35A-3E22-481A-91B3-C691214F3FBA}" presName="negativeSpace" presStyleCnt="0"/>
      <dgm:spPr/>
    </dgm:pt>
    <dgm:pt modelId="{D23556B4-59CE-2045-B450-9D2A1AAC66BB}" type="pres">
      <dgm:prSet presAssocID="{4332E35A-3E22-481A-91B3-C691214F3FBA}" presName="childText" presStyleLbl="conFgAcc1" presStyleIdx="0" presStyleCnt="2">
        <dgm:presLayoutVars>
          <dgm:bulletEnabled val="1"/>
        </dgm:presLayoutVars>
      </dgm:prSet>
      <dgm:spPr/>
    </dgm:pt>
    <dgm:pt modelId="{0ECB09DF-475A-9C47-9245-ED82BFECE996}" type="pres">
      <dgm:prSet presAssocID="{113F4440-7045-42F2-A722-98F61E52AA25}" presName="spaceBetweenRectangles" presStyleCnt="0"/>
      <dgm:spPr/>
    </dgm:pt>
    <dgm:pt modelId="{3DA4EEC2-F9DF-6A4A-8E56-A9B378AD1EC1}" type="pres">
      <dgm:prSet presAssocID="{9AFABEEE-8CCA-48A9-8834-F3FDED7F5B06}" presName="parentLin" presStyleCnt="0"/>
      <dgm:spPr/>
    </dgm:pt>
    <dgm:pt modelId="{8DD305E8-A039-9048-A24C-4DCAC1C59369}" type="pres">
      <dgm:prSet presAssocID="{9AFABEEE-8CCA-48A9-8834-F3FDED7F5B06}" presName="parentLeftMargin" presStyleLbl="node1" presStyleIdx="0" presStyleCnt="2"/>
      <dgm:spPr/>
    </dgm:pt>
    <dgm:pt modelId="{01BCADBD-BC39-6C48-AB5C-10C9D7C6B28A}" type="pres">
      <dgm:prSet presAssocID="{9AFABEEE-8CCA-48A9-8834-F3FDED7F5B06}" presName="parentText" presStyleLbl="node1" presStyleIdx="1" presStyleCnt="2">
        <dgm:presLayoutVars>
          <dgm:chMax val="0"/>
          <dgm:bulletEnabled val="1"/>
        </dgm:presLayoutVars>
      </dgm:prSet>
      <dgm:spPr/>
    </dgm:pt>
    <dgm:pt modelId="{D5E527FB-3E7D-6A49-A318-5A955EB7BB55}" type="pres">
      <dgm:prSet presAssocID="{9AFABEEE-8CCA-48A9-8834-F3FDED7F5B06}" presName="negativeSpace" presStyleCnt="0"/>
      <dgm:spPr/>
    </dgm:pt>
    <dgm:pt modelId="{BFF768A4-EED9-E84A-B5A5-A380497FEF3A}" type="pres">
      <dgm:prSet presAssocID="{9AFABEEE-8CCA-48A9-8834-F3FDED7F5B06}" presName="childText" presStyleLbl="conFgAcc1" presStyleIdx="1" presStyleCnt="2">
        <dgm:presLayoutVars>
          <dgm:bulletEnabled val="1"/>
        </dgm:presLayoutVars>
      </dgm:prSet>
      <dgm:spPr/>
    </dgm:pt>
  </dgm:ptLst>
  <dgm:cxnLst>
    <dgm:cxn modelId="{D6E73015-840B-EF4E-975D-C311F9FBE646}" type="presOf" srcId="{8AB7C019-D382-43B7-960E-CA3524BCEE0A}" destId="{D23556B4-59CE-2045-B450-9D2A1AAC66BB}" srcOrd="0" destOrd="0" presId="urn:microsoft.com/office/officeart/2005/8/layout/list1"/>
    <dgm:cxn modelId="{A7C5DD21-3A91-49DB-9383-AF2F6DB15FC3}" srcId="{9AFABEEE-8CCA-48A9-8834-F3FDED7F5B06}" destId="{1CA354C8-FFB8-4FDC-9462-7B3D5D033D9C}" srcOrd="3" destOrd="0" parTransId="{C07037A0-92C9-47D7-88B1-A36EFBC94AFC}" sibTransId="{135B81F9-ABEB-4E81-AD61-254DDF3724FF}"/>
    <dgm:cxn modelId="{C33FE236-5988-46C3-9813-E7F8599F1C49}" srcId="{9AFABEEE-8CCA-48A9-8834-F3FDED7F5B06}" destId="{42414E41-84EF-48D4-8E44-733BC113CF2C}" srcOrd="2" destOrd="0" parTransId="{A9DA794C-385D-4F87-8010-905E7BF0ED30}" sibTransId="{226661D6-2996-4B23-B5A4-D6DB625262D4}"/>
    <dgm:cxn modelId="{C41FEA36-6E19-44E6-966D-1F9E1B6B3F69}" srcId="{9AFABEEE-8CCA-48A9-8834-F3FDED7F5B06}" destId="{F1DD1C27-0473-43A9-94CE-858DF56E2A79}" srcOrd="1" destOrd="0" parTransId="{5EB9D8F9-4ADF-4C12-9BCA-3C7E98198ED8}" sibTransId="{16166A67-4772-43C6-9FD9-7F29BFF75ED1}"/>
    <dgm:cxn modelId="{030C025D-583D-4410-8CE2-BB94DEEFE33C}" srcId="{4332E35A-3E22-481A-91B3-C691214F3FBA}" destId="{8AB7C019-D382-43B7-960E-CA3524BCEE0A}" srcOrd="0" destOrd="0" parTransId="{F274A8A7-9019-4EFE-B543-16F878E856DA}" sibTransId="{7BBD652D-3351-4481-849B-0A6C4CD7FCE7}"/>
    <dgm:cxn modelId="{DCFE2046-4503-D74B-966E-C9DD428BD341}" type="presOf" srcId="{9AFABEEE-8CCA-48A9-8834-F3FDED7F5B06}" destId="{01BCADBD-BC39-6C48-AB5C-10C9D7C6B28A}" srcOrd="1" destOrd="0" presId="urn:microsoft.com/office/officeart/2005/8/layout/list1"/>
    <dgm:cxn modelId="{3E7FFE49-0066-EF41-8E22-44249D846F52}" type="presOf" srcId="{42414E41-84EF-48D4-8E44-733BC113CF2C}" destId="{BFF768A4-EED9-E84A-B5A5-A380497FEF3A}" srcOrd="0" destOrd="2" presId="urn:microsoft.com/office/officeart/2005/8/layout/list1"/>
    <dgm:cxn modelId="{FA084F76-591F-4389-8180-390B41CEC513}" srcId="{9AFABEEE-8CCA-48A9-8834-F3FDED7F5B06}" destId="{414D3806-FB69-4C20-8E96-7F45D660F187}" srcOrd="4" destOrd="0" parTransId="{45889D30-2EA8-4F4B-B20C-C2B17BCA53F9}" sibTransId="{C6308DC6-C64B-4209-A9C4-AE9A84C127A1}"/>
    <dgm:cxn modelId="{C1DF7680-74CB-7646-8A62-CDC5598E2525}" type="presOf" srcId="{9AFABEEE-8CCA-48A9-8834-F3FDED7F5B06}" destId="{8DD305E8-A039-9048-A24C-4DCAC1C59369}" srcOrd="0" destOrd="0" presId="urn:microsoft.com/office/officeart/2005/8/layout/list1"/>
    <dgm:cxn modelId="{47ECEC82-A521-E54D-99FF-0FC24208C97F}" type="presOf" srcId="{F1DD1C27-0473-43A9-94CE-858DF56E2A79}" destId="{BFF768A4-EED9-E84A-B5A5-A380497FEF3A}" srcOrd="0" destOrd="1" presId="urn:microsoft.com/office/officeart/2005/8/layout/list1"/>
    <dgm:cxn modelId="{A927F992-2AE5-AB4C-98D9-887D24ED9988}" type="presOf" srcId="{4332E35A-3E22-481A-91B3-C691214F3FBA}" destId="{A1E0E18A-B8C6-8544-A7CE-26F84E0FFC96}" srcOrd="0" destOrd="0" presId="urn:microsoft.com/office/officeart/2005/8/layout/list1"/>
    <dgm:cxn modelId="{B6CA43A4-F329-984E-AEE5-AE82A0ADD60D}" type="presOf" srcId="{1CA354C8-FFB8-4FDC-9462-7B3D5D033D9C}" destId="{BFF768A4-EED9-E84A-B5A5-A380497FEF3A}" srcOrd="0" destOrd="3" presId="urn:microsoft.com/office/officeart/2005/8/layout/list1"/>
    <dgm:cxn modelId="{4B7C7DAB-1146-459B-AAF1-93AD31BB1F14}" srcId="{071BB92C-6AA0-49F1-BE1E-42DA8886015D}" destId="{4332E35A-3E22-481A-91B3-C691214F3FBA}" srcOrd="0" destOrd="0" parTransId="{40CCFB11-7C76-4405-9CAE-F7259511F84F}" sibTransId="{113F4440-7045-42F2-A722-98F61E52AA25}"/>
    <dgm:cxn modelId="{9BD227AC-4E27-4946-8978-3243E64700A6}" srcId="{071BB92C-6AA0-49F1-BE1E-42DA8886015D}" destId="{9AFABEEE-8CCA-48A9-8834-F3FDED7F5B06}" srcOrd="1" destOrd="0" parTransId="{EEC98E4B-98F6-459B-BA1A-647CFE81161A}" sibTransId="{5C0EACF3-48D4-4C62-A040-FEC719DB0502}"/>
    <dgm:cxn modelId="{98C203C1-66DA-174C-8794-962A7BF266D4}" type="presOf" srcId="{414D3806-FB69-4C20-8E96-7F45D660F187}" destId="{BFF768A4-EED9-E84A-B5A5-A380497FEF3A}" srcOrd="0" destOrd="4" presId="urn:microsoft.com/office/officeart/2005/8/layout/list1"/>
    <dgm:cxn modelId="{B39A03D9-C9E7-9C48-BCA5-A8B847978525}" type="presOf" srcId="{071BB92C-6AA0-49F1-BE1E-42DA8886015D}" destId="{F4D72810-5585-DB47-9260-614C5FBED1FB}" srcOrd="0" destOrd="0" presId="urn:microsoft.com/office/officeart/2005/8/layout/list1"/>
    <dgm:cxn modelId="{7FA0CAEB-64C4-3B46-8309-F7A848111C7C}" type="presOf" srcId="{4332E35A-3E22-481A-91B3-C691214F3FBA}" destId="{921C6A58-6914-7E4A-A467-6C8740206343}" srcOrd="1" destOrd="0" presId="urn:microsoft.com/office/officeart/2005/8/layout/list1"/>
    <dgm:cxn modelId="{987934EC-A3F2-48B2-AD86-28BF50BE38C5}" srcId="{9AFABEEE-8CCA-48A9-8834-F3FDED7F5B06}" destId="{4CD21328-A5F9-419B-89DB-C65FFC7C3934}" srcOrd="0" destOrd="0" parTransId="{B83F4E6E-987F-4A6B-8862-9EB4C5445C20}" sibTransId="{9118E7FC-7D63-4401-B73C-57780A42E1A8}"/>
    <dgm:cxn modelId="{1974B1EC-37E8-884E-922D-7D9BA19E3518}" type="presOf" srcId="{4CD21328-A5F9-419B-89DB-C65FFC7C3934}" destId="{BFF768A4-EED9-E84A-B5A5-A380497FEF3A}" srcOrd="0" destOrd="0" presId="urn:microsoft.com/office/officeart/2005/8/layout/list1"/>
    <dgm:cxn modelId="{600198C1-573F-FC4D-89AC-04906F3DA94B}" type="presParOf" srcId="{F4D72810-5585-DB47-9260-614C5FBED1FB}" destId="{415CB8EB-9228-AD43-9087-910CF6C62954}" srcOrd="0" destOrd="0" presId="urn:microsoft.com/office/officeart/2005/8/layout/list1"/>
    <dgm:cxn modelId="{620E89A4-EF82-A44E-900B-8D01FD66DD1B}" type="presParOf" srcId="{415CB8EB-9228-AD43-9087-910CF6C62954}" destId="{A1E0E18A-B8C6-8544-A7CE-26F84E0FFC96}" srcOrd="0" destOrd="0" presId="urn:microsoft.com/office/officeart/2005/8/layout/list1"/>
    <dgm:cxn modelId="{39199E01-F50A-5D43-B758-96E64621B6EE}" type="presParOf" srcId="{415CB8EB-9228-AD43-9087-910CF6C62954}" destId="{921C6A58-6914-7E4A-A467-6C8740206343}" srcOrd="1" destOrd="0" presId="urn:microsoft.com/office/officeart/2005/8/layout/list1"/>
    <dgm:cxn modelId="{389A8F21-2A09-E042-8387-6DE995A82692}" type="presParOf" srcId="{F4D72810-5585-DB47-9260-614C5FBED1FB}" destId="{25339AE1-452B-8A40-B32D-C35D8E60DD5B}" srcOrd="1" destOrd="0" presId="urn:microsoft.com/office/officeart/2005/8/layout/list1"/>
    <dgm:cxn modelId="{E68E0C8B-C888-1043-ADEE-7329EC3FD7CE}" type="presParOf" srcId="{F4D72810-5585-DB47-9260-614C5FBED1FB}" destId="{D23556B4-59CE-2045-B450-9D2A1AAC66BB}" srcOrd="2" destOrd="0" presId="urn:microsoft.com/office/officeart/2005/8/layout/list1"/>
    <dgm:cxn modelId="{583B6037-01DF-F14E-889E-59336E8048E6}" type="presParOf" srcId="{F4D72810-5585-DB47-9260-614C5FBED1FB}" destId="{0ECB09DF-475A-9C47-9245-ED82BFECE996}" srcOrd="3" destOrd="0" presId="urn:microsoft.com/office/officeart/2005/8/layout/list1"/>
    <dgm:cxn modelId="{5D2CEAC7-34A2-5F49-8D47-8FF7BA9B04EE}" type="presParOf" srcId="{F4D72810-5585-DB47-9260-614C5FBED1FB}" destId="{3DA4EEC2-F9DF-6A4A-8E56-A9B378AD1EC1}" srcOrd="4" destOrd="0" presId="urn:microsoft.com/office/officeart/2005/8/layout/list1"/>
    <dgm:cxn modelId="{CA4019BC-D6C3-3449-9B42-F5236C7E7083}" type="presParOf" srcId="{3DA4EEC2-F9DF-6A4A-8E56-A9B378AD1EC1}" destId="{8DD305E8-A039-9048-A24C-4DCAC1C59369}" srcOrd="0" destOrd="0" presId="urn:microsoft.com/office/officeart/2005/8/layout/list1"/>
    <dgm:cxn modelId="{A89F766A-DBAD-284F-B42D-03554EF9EF88}" type="presParOf" srcId="{3DA4EEC2-F9DF-6A4A-8E56-A9B378AD1EC1}" destId="{01BCADBD-BC39-6C48-AB5C-10C9D7C6B28A}" srcOrd="1" destOrd="0" presId="urn:microsoft.com/office/officeart/2005/8/layout/list1"/>
    <dgm:cxn modelId="{ECBA0C67-F25B-8C4D-8AAF-73D36ADEF93B}" type="presParOf" srcId="{F4D72810-5585-DB47-9260-614C5FBED1FB}" destId="{D5E527FB-3E7D-6A49-A318-5A955EB7BB55}" srcOrd="5" destOrd="0" presId="urn:microsoft.com/office/officeart/2005/8/layout/list1"/>
    <dgm:cxn modelId="{DC65CC89-4127-F247-A93E-8BAFF2573580}" type="presParOf" srcId="{F4D72810-5585-DB47-9260-614C5FBED1FB}" destId="{BFF768A4-EED9-E84A-B5A5-A380497FEF3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556B4-59CE-2045-B450-9D2A1AAC66BB}">
      <dsp:nvSpPr>
        <dsp:cNvPr id="0" name=""/>
        <dsp:cNvSpPr/>
      </dsp:nvSpPr>
      <dsp:spPr>
        <a:xfrm>
          <a:off x="0" y="413772"/>
          <a:ext cx="6713552" cy="1020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1046" tIns="499872" rIns="52104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hlinkClick xmlns:r="http://schemas.openxmlformats.org/officeDocument/2006/relationships" r:id="rId1"/>
            </a:rPr>
            <a:t>Paying for College resources</a:t>
          </a:r>
          <a:endParaRPr lang="en-US" sz="2400" kern="1200" dirty="0"/>
        </a:p>
      </dsp:txBody>
      <dsp:txXfrm>
        <a:off x="0" y="413772"/>
        <a:ext cx="6713552" cy="1020600"/>
      </dsp:txXfrm>
    </dsp:sp>
    <dsp:sp modelId="{921C6A58-6914-7E4A-A467-6C8740206343}">
      <dsp:nvSpPr>
        <dsp:cNvPr id="0" name=""/>
        <dsp:cNvSpPr/>
      </dsp:nvSpPr>
      <dsp:spPr>
        <a:xfrm>
          <a:off x="335677" y="59532"/>
          <a:ext cx="4699486"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629" tIns="0" rIns="177629" bIns="0" numCol="1" spcCol="1270" anchor="ctr" anchorCtr="0">
          <a:noAutofit/>
        </a:bodyPr>
        <a:lstStyle/>
        <a:p>
          <a:pPr marL="0" lvl="0" indent="0" algn="l" defTabSz="1066800">
            <a:lnSpc>
              <a:spcPct val="90000"/>
            </a:lnSpc>
            <a:spcBef>
              <a:spcPct val="0"/>
            </a:spcBef>
            <a:spcAft>
              <a:spcPct val="35000"/>
            </a:spcAft>
            <a:buNone/>
          </a:pPr>
          <a:r>
            <a:rPr lang="en-US" sz="2400" b="1" kern="1200" dirty="0"/>
            <a:t>Sources of funding for students</a:t>
          </a:r>
          <a:endParaRPr lang="en-US" sz="2400" kern="1200" dirty="0"/>
        </a:p>
      </dsp:txBody>
      <dsp:txXfrm>
        <a:off x="370262" y="94117"/>
        <a:ext cx="4630316" cy="639310"/>
      </dsp:txXfrm>
    </dsp:sp>
    <dsp:sp modelId="{BFF768A4-EED9-E84A-B5A5-A380497FEF3A}">
      <dsp:nvSpPr>
        <dsp:cNvPr id="0" name=""/>
        <dsp:cNvSpPr/>
      </dsp:nvSpPr>
      <dsp:spPr>
        <a:xfrm>
          <a:off x="0" y="1918212"/>
          <a:ext cx="6713552" cy="257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1046" tIns="499872" rIns="52104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Federal grants (TPSID) every 5 years </a:t>
          </a:r>
        </a:p>
        <a:p>
          <a:pPr marL="228600" lvl="1" indent="-228600" algn="l" defTabSz="1066800">
            <a:lnSpc>
              <a:spcPct val="90000"/>
            </a:lnSpc>
            <a:spcBef>
              <a:spcPct val="0"/>
            </a:spcBef>
            <a:spcAft>
              <a:spcPct val="15000"/>
            </a:spcAft>
            <a:buChar char="•"/>
          </a:pPr>
          <a:r>
            <a:rPr lang="en-US" sz="2400" kern="1200" dirty="0"/>
            <a:t>State funding</a:t>
          </a:r>
        </a:p>
        <a:p>
          <a:pPr marL="228600" lvl="1" indent="-228600" algn="l" defTabSz="1066800">
            <a:lnSpc>
              <a:spcPct val="90000"/>
            </a:lnSpc>
            <a:spcBef>
              <a:spcPct val="0"/>
            </a:spcBef>
            <a:spcAft>
              <a:spcPct val="15000"/>
            </a:spcAft>
            <a:buChar char="•"/>
          </a:pPr>
          <a:r>
            <a:rPr lang="en-US" sz="2400" kern="1200" dirty="0"/>
            <a:t>Donors</a:t>
          </a:r>
        </a:p>
        <a:p>
          <a:pPr marL="228600" lvl="1" indent="-228600" algn="l" defTabSz="1066800">
            <a:lnSpc>
              <a:spcPct val="90000"/>
            </a:lnSpc>
            <a:spcBef>
              <a:spcPct val="0"/>
            </a:spcBef>
            <a:spcAft>
              <a:spcPct val="15000"/>
            </a:spcAft>
            <a:buChar char="•"/>
          </a:pPr>
          <a:r>
            <a:rPr lang="en-US" sz="2400" kern="1200"/>
            <a:t>Institutional funds</a:t>
          </a:r>
        </a:p>
        <a:p>
          <a:pPr marL="228600" lvl="1" indent="-228600" algn="l" defTabSz="1066800">
            <a:lnSpc>
              <a:spcPct val="90000"/>
            </a:lnSpc>
            <a:spcBef>
              <a:spcPct val="0"/>
            </a:spcBef>
            <a:spcAft>
              <a:spcPct val="15000"/>
            </a:spcAft>
            <a:buChar char="•"/>
          </a:pPr>
          <a:r>
            <a:rPr lang="en-US" sz="2400" kern="1200" dirty="0"/>
            <a:t>External agencies, such as Vocational Rehab</a:t>
          </a:r>
        </a:p>
      </dsp:txBody>
      <dsp:txXfrm>
        <a:off x="0" y="1918212"/>
        <a:ext cx="6713552" cy="2570400"/>
      </dsp:txXfrm>
    </dsp:sp>
    <dsp:sp modelId="{01BCADBD-BC39-6C48-AB5C-10C9D7C6B28A}">
      <dsp:nvSpPr>
        <dsp:cNvPr id="0" name=""/>
        <dsp:cNvSpPr/>
      </dsp:nvSpPr>
      <dsp:spPr>
        <a:xfrm>
          <a:off x="335677" y="1563972"/>
          <a:ext cx="4699486"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629" tIns="0" rIns="177629" bIns="0" numCol="1" spcCol="1270" anchor="ctr" anchorCtr="0">
          <a:noAutofit/>
        </a:bodyPr>
        <a:lstStyle/>
        <a:p>
          <a:pPr marL="0" lvl="0" indent="0" algn="l" defTabSz="1066800">
            <a:lnSpc>
              <a:spcPct val="90000"/>
            </a:lnSpc>
            <a:spcBef>
              <a:spcPct val="0"/>
            </a:spcBef>
            <a:spcAft>
              <a:spcPct val="35000"/>
            </a:spcAft>
            <a:buNone/>
          </a:pPr>
          <a:r>
            <a:rPr lang="en-US" sz="2400" b="1" kern="1200" dirty="0"/>
            <a:t>Sources of funding for programs</a:t>
          </a:r>
          <a:endParaRPr lang="en-US" sz="2400" kern="1200" dirty="0"/>
        </a:p>
      </dsp:txBody>
      <dsp:txXfrm>
        <a:off x="370262" y="1598557"/>
        <a:ext cx="4630316"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C3F33-97EC-BF46-A2D6-639A433F737C}"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13847-4490-8641-9BAE-E11E9F2005D2}" type="slidenum">
              <a:rPr lang="en-US" smtClean="0"/>
              <a:t>‹#›</a:t>
            </a:fld>
            <a:endParaRPr lang="en-US"/>
          </a:p>
        </p:txBody>
      </p:sp>
    </p:spTree>
    <p:extLst>
      <p:ext uri="{BB962C8B-B14F-4D97-AF65-F5344CB8AC3E}">
        <p14:creationId xmlns:p14="http://schemas.microsoft.com/office/powerpoint/2010/main" val="311743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 and Kathy introduce themselves, mention the other staff we have </a:t>
            </a:r>
          </a:p>
        </p:txBody>
      </p:sp>
      <p:sp>
        <p:nvSpPr>
          <p:cNvPr id="4" name="Slide Number Placeholder 3"/>
          <p:cNvSpPr>
            <a:spLocks noGrp="1"/>
          </p:cNvSpPr>
          <p:nvPr>
            <p:ph type="sldNum" sz="quarter" idx="5"/>
          </p:nvPr>
        </p:nvSpPr>
        <p:spPr/>
        <p:txBody>
          <a:bodyPr/>
          <a:lstStyle/>
          <a:p>
            <a:fld id="{78469541-7C77-2349-85FA-240458AAF5C8}" type="slidenum">
              <a:rPr lang="en-US" smtClean="0"/>
              <a:t>1</a:t>
            </a:fld>
            <a:endParaRPr lang="en-US"/>
          </a:p>
        </p:txBody>
      </p:sp>
    </p:spTree>
    <p:extLst>
      <p:ext uri="{BB962C8B-B14F-4D97-AF65-F5344CB8AC3E}">
        <p14:creationId xmlns:p14="http://schemas.microsoft.com/office/powerpoint/2010/main" val="92556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e3341f73a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e3341f73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28.06.2023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When a program is neither a CTP or a TPSID – there is no standard of practice – it does not mean they are not high quality programs, but they can operate in any number of ways – be completely segregated to completely inclusive, have a strong academic focus to offering only special education classes or even no classes at all – prepare students for employment or have no opportunities to work while in the program.  No requirement to track student outcomes..</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fontAlgn="base" hangingPunct="1">
              <a:spcBef>
                <a:spcPct val="0"/>
              </a:spcBef>
              <a:spcAft>
                <a:spcPct val="0"/>
              </a:spcAft>
            </a:pPr>
            <a:fld id="{B488F42D-B2CB-6345-AAC8-E181FAAA1743}" type="slidenum">
              <a:rPr lang="en-US" sz="1200">
                <a:latin typeface="Calibri" charset="0"/>
              </a:rPr>
              <a:pPr eaLnBrk="1" fontAlgn="base" hangingPunct="1">
                <a:spcBef>
                  <a:spcPct val="0"/>
                </a:spcBef>
                <a:spcAft>
                  <a:spcPct val="0"/>
                </a:spcAft>
              </a:pPr>
              <a:t>4</a:t>
            </a:fld>
            <a:endParaRPr lang="en-US" sz="1200">
              <a:latin typeface="Calibri" charset="0"/>
            </a:endParaRPr>
          </a:p>
        </p:txBody>
      </p:sp>
    </p:spTree>
    <p:extLst>
      <p:ext uri="{BB962C8B-B14F-4D97-AF65-F5344CB8AC3E}">
        <p14:creationId xmlns:p14="http://schemas.microsoft.com/office/powerpoint/2010/main" val="230667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4E0D3-86F1-F048-AE09-32AB9FEA965B}" type="slidenum">
              <a:rPr lang="en-US" smtClean="0"/>
              <a:t>5</a:t>
            </a:fld>
            <a:endParaRPr lang="en-US"/>
          </a:p>
        </p:txBody>
      </p:sp>
    </p:spTree>
    <p:extLst>
      <p:ext uri="{BB962C8B-B14F-4D97-AF65-F5344CB8AC3E}">
        <p14:creationId xmlns:p14="http://schemas.microsoft.com/office/powerpoint/2010/main" val="323571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a resource on our website which is a listing of all college programs in the US that we are aware of – it has several tools to help you find the right college – college listings that are searchable by state, and multiple other factors.  Details on each program, and a way to save favorites and download key features to compare.  </a:t>
            </a:r>
          </a:p>
          <a:p>
            <a:endParaRPr lang="en-US" dirty="0"/>
          </a:p>
        </p:txBody>
      </p:sp>
      <p:sp>
        <p:nvSpPr>
          <p:cNvPr id="4" name="Slide Number Placeholder 3"/>
          <p:cNvSpPr>
            <a:spLocks noGrp="1"/>
          </p:cNvSpPr>
          <p:nvPr>
            <p:ph type="sldNum" sz="quarter" idx="5"/>
          </p:nvPr>
        </p:nvSpPr>
        <p:spPr/>
        <p:txBody>
          <a:bodyPr/>
          <a:lstStyle/>
          <a:p>
            <a:fld id="{FF84D0A8-767F-1B42-A850-B7333D88EC8E}" type="slidenum">
              <a:rPr lang="en-US" smtClean="0"/>
              <a:t>9</a:t>
            </a:fld>
            <a:endParaRPr lang="en-US"/>
          </a:p>
        </p:txBody>
      </p:sp>
    </p:spTree>
    <p:extLst>
      <p:ext uri="{BB962C8B-B14F-4D97-AF65-F5344CB8AC3E}">
        <p14:creationId xmlns:p14="http://schemas.microsoft.com/office/powerpoint/2010/main" val="3465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27A2-9628-2043-BE7E-DB6619F3C858}" type="slidenum">
              <a:rPr lang="en-US" smtClean="0"/>
              <a:t>10</a:t>
            </a:fld>
            <a:endParaRPr lang="en-US" dirty="0"/>
          </a:p>
        </p:txBody>
      </p:sp>
    </p:spTree>
    <p:extLst>
      <p:ext uri="{BB962C8B-B14F-4D97-AF65-F5344CB8AC3E}">
        <p14:creationId xmlns:p14="http://schemas.microsoft.com/office/powerpoint/2010/main" val="53167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A4AB7-C77C-DC4B-843A-925DB9D7FE39}" type="slidenum">
              <a:rPr lang="en-US" smtClean="0"/>
              <a:t>11</a:t>
            </a:fld>
            <a:endParaRPr lang="en-US"/>
          </a:p>
        </p:txBody>
      </p:sp>
    </p:spTree>
    <p:extLst>
      <p:ext uri="{BB962C8B-B14F-4D97-AF65-F5344CB8AC3E}">
        <p14:creationId xmlns:p14="http://schemas.microsoft.com/office/powerpoint/2010/main" val="1280663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latin typeface="-apple-system"/>
              </a:rPr>
              <a:t>2022: CO, KY, NC, LA, MA</a:t>
            </a:r>
          </a:p>
          <a:p>
            <a:pPr rtl="0"/>
            <a:r>
              <a:rPr lang="en-US" dirty="0">
                <a:effectLst/>
                <a:latin typeface="-apple-system"/>
              </a:rPr>
              <a:t>2023: MN</a:t>
            </a:r>
          </a:p>
          <a:p>
            <a:pPr rtl="0"/>
            <a:r>
              <a:rPr lang="en-US" dirty="0">
                <a:effectLst/>
                <a:latin typeface="-apple-system"/>
              </a:rPr>
              <a:t>Pre 2020 -- FL, GA</a:t>
            </a:r>
          </a:p>
          <a:p>
            <a:pPr rtl="0"/>
            <a:r>
              <a:rPr lang="en-US">
                <a:effectLst/>
                <a:latin typeface="-apple-system"/>
              </a:rPr>
              <a:t>DD Council – CA, TN</a:t>
            </a:r>
            <a:endParaRPr lang="en-US" dirty="0">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C1213847-4490-8641-9BAE-E11E9F2005D2}" type="slidenum">
              <a:rPr lang="en-US" smtClean="0"/>
              <a:t>13</a:t>
            </a:fld>
            <a:endParaRPr lang="en-US"/>
          </a:p>
        </p:txBody>
      </p:sp>
    </p:spTree>
    <p:extLst>
      <p:ext uri="{BB962C8B-B14F-4D97-AF65-F5344CB8AC3E}">
        <p14:creationId xmlns:p14="http://schemas.microsoft.com/office/powerpoint/2010/main" val="158334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C471-7365-432C-B2B1-DFEDE9A5E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F0D782-FC23-4A5E-F85E-F546E98953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9479C-6F49-A6A4-8615-94BC730D61F8}"/>
              </a:ext>
            </a:extLst>
          </p:cNvPr>
          <p:cNvSpPr>
            <a:spLocks noGrp="1"/>
          </p:cNvSpPr>
          <p:nvPr>
            <p:ph type="dt" sz="half" idx="10"/>
          </p:nvPr>
        </p:nvSpPr>
        <p:spPr/>
        <p:txBody>
          <a:bodyPr/>
          <a:lstStyle/>
          <a:p>
            <a:fld id="{F080CAA0-5930-DF4A-BBE0-1F5BBF20A549}" type="datetimeFigureOut">
              <a:rPr lang="en-US" smtClean="0"/>
              <a:t>6/28/2023</a:t>
            </a:fld>
            <a:endParaRPr lang="en-US"/>
          </a:p>
        </p:txBody>
      </p:sp>
      <p:sp>
        <p:nvSpPr>
          <p:cNvPr id="5" name="Footer Placeholder 4">
            <a:extLst>
              <a:ext uri="{FF2B5EF4-FFF2-40B4-BE49-F238E27FC236}">
                <a16:creationId xmlns:a16="http://schemas.microsoft.com/office/drawing/2014/main" id="{DFA18087-4AAD-EA24-1AC6-CCEA5EDF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30748-C5CA-D7A8-D079-3A90960081EF}"/>
              </a:ext>
            </a:extLst>
          </p:cNvPr>
          <p:cNvSpPr>
            <a:spLocks noGrp="1"/>
          </p:cNvSpPr>
          <p:nvPr>
            <p:ph type="sldNum" sz="quarter" idx="12"/>
          </p:nvPr>
        </p:nvSpPr>
        <p:spPr/>
        <p:txBody>
          <a:bodyPr/>
          <a:lstStyle/>
          <a:p>
            <a:fld id="{938FED6C-7DC9-CF4D-8C1A-1B29CBB53F67}" type="slidenum">
              <a:rPr lang="en-US" smtClean="0"/>
              <a:t>‹#›</a:t>
            </a:fld>
            <a:endParaRPr lang="en-US"/>
          </a:p>
        </p:txBody>
      </p:sp>
    </p:spTree>
    <p:extLst>
      <p:ext uri="{BB962C8B-B14F-4D97-AF65-F5344CB8AC3E}">
        <p14:creationId xmlns:p14="http://schemas.microsoft.com/office/powerpoint/2010/main" val="162420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757B-433A-4DB5-BF4E-16DCD12B2D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951BC-335A-9DD1-DF3D-545EC42D2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4FE75-4717-23FE-7888-3D58A90B93CC}"/>
              </a:ext>
            </a:extLst>
          </p:cNvPr>
          <p:cNvSpPr>
            <a:spLocks noGrp="1"/>
          </p:cNvSpPr>
          <p:nvPr>
            <p:ph type="dt" sz="half" idx="10"/>
          </p:nvPr>
        </p:nvSpPr>
        <p:spPr/>
        <p:txBody>
          <a:bodyPr/>
          <a:lstStyle/>
          <a:p>
            <a:fld id="{F080CAA0-5930-DF4A-BBE0-1F5BBF20A549}" type="datetimeFigureOut">
              <a:rPr lang="en-US" smtClean="0"/>
              <a:t>6/28/2023</a:t>
            </a:fld>
            <a:endParaRPr lang="en-US"/>
          </a:p>
        </p:txBody>
      </p:sp>
      <p:sp>
        <p:nvSpPr>
          <p:cNvPr id="5" name="Footer Placeholder 4">
            <a:extLst>
              <a:ext uri="{FF2B5EF4-FFF2-40B4-BE49-F238E27FC236}">
                <a16:creationId xmlns:a16="http://schemas.microsoft.com/office/drawing/2014/main" id="{CCD5DC72-747C-3397-4489-4C26412CB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15784-8349-7F5D-16DD-122396E57697}"/>
              </a:ext>
            </a:extLst>
          </p:cNvPr>
          <p:cNvSpPr>
            <a:spLocks noGrp="1"/>
          </p:cNvSpPr>
          <p:nvPr>
            <p:ph type="sldNum" sz="quarter" idx="12"/>
          </p:nvPr>
        </p:nvSpPr>
        <p:spPr/>
        <p:txBody>
          <a:bodyPr/>
          <a:lstStyle/>
          <a:p>
            <a:fld id="{938FED6C-7DC9-CF4D-8C1A-1B29CBB53F67}" type="slidenum">
              <a:rPr lang="en-US" smtClean="0"/>
              <a:t>‹#›</a:t>
            </a:fld>
            <a:endParaRPr lang="en-US"/>
          </a:p>
        </p:txBody>
      </p:sp>
    </p:spTree>
    <p:extLst>
      <p:ext uri="{BB962C8B-B14F-4D97-AF65-F5344CB8AC3E}">
        <p14:creationId xmlns:p14="http://schemas.microsoft.com/office/powerpoint/2010/main" val="288532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AC831-6893-1EDE-A005-17EC1F4CF6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92220B-E6AD-21E9-1872-54240AD1FB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705E1-6BE5-049C-FA33-B8F79E218ABA}"/>
              </a:ext>
            </a:extLst>
          </p:cNvPr>
          <p:cNvSpPr>
            <a:spLocks noGrp="1"/>
          </p:cNvSpPr>
          <p:nvPr>
            <p:ph type="dt" sz="half" idx="10"/>
          </p:nvPr>
        </p:nvSpPr>
        <p:spPr/>
        <p:txBody>
          <a:bodyPr/>
          <a:lstStyle/>
          <a:p>
            <a:fld id="{F080CAA0-5930-DF4A-BBE0-1F5BBF20A549}" type="datetimeFigureOut">
              <a:rPr lang="en-US" smtClean="0"/>
              <a:t>6/28/2023</a:t>
            </a:fld>
            <a:endParaRPr lang="en-US"/>
          </a:p>
        </p:txBody>
      </p:sp>
      <p:sp>
        <p:nvSpPr>
          <p:cNvPr id="5" name="Footer Placeholder 4">
            <a:extLst>
              <a:ext uri="{FF2B5EF4-FFF2-40B4-BE49-F238E27FC236}">
                <a16:creationId xmlns:a16="http://schemas.microsoft.com/office/drawing/2014/main" id="{2E8AC648-244A-D125-1BB2-8E49581C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B2F20-F1A3-B5B5-EA7A-C7AA696DBC56}"/>
              </a:ext>
            </a:extLst>
          </p:cNvPr>
          <p:cNvSpPr>
            <a:spLocks noGrp="1"/>
          </p:cNvSpPr>
          <p:nvPr>
            <p:ph type="sldNum" sz="quarter" idx="12"/>
          </p:nvPr>
        </p:nvSpPr>
        <p:spPr/>
        <p:txBody>
          <a:bodyPr/>
          <a:lstStyle/>
          <a:p>
            <a:fld id="{938FED6C-7DC9-CF4D-8C1A-1B29CBB53F67}" type="slidenum">
              <a:rPr lang="en-US" smtClean="0"/>
              <a:t>‹#›</a:t>
            </a:fld>
            <a:endParaRPr lang="en-US"/>
          </a:p>
        </p:txBody>
      </p:sp>
    </p:spTree>
    <p:extLst>
      <p:ext uri="{BB962C8B-B14F-4D97-AF65-F5344CB8AC3E}">
        <p14:creationId xmlns:p14="http://schemas.microsoft.com/office/powerpoint/2010/main" val="206336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728F7-145C-5BBC-A526-DEC7E801C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EA52F-69F1-370D-9129-C12F1BC6A6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C22B4-654E-D13C-B403-0E4E40292A65}"/>
              </a:ext>
            </a:extLst>
          </p:cNvPr>
          <p:cNvSpPr>
            <a:spLocks noGrp="1"/>
          </p:cNvSpPr>
          <p:nvPr>
            <p:ph type="dt" sz="half" idx="10"/>
          </p:nvPr>
        </p:nvSpPr>
        <p:spPr/>
        <p:txBody>
          <a:bodyPr/>
          <a:lstStyle/>
          <a:p>
            <a:fld id="{F080CAA0-5930-DF4A-BBE0-1F5BBF20A549}" type="datetimeFigureOut">
              <a:rPr lang="en-US" smtClean="0"/>
              <a:t>6/28/2023</a:t>
            </a:fld>
            <a:endParaRPr lang="en-US"/>
          </a:p>
        </p:txBody>
      </p:sp>
      <p:sp>
        <p:nvSpPr>
          <p:cNvPr id="5" name="Footer Placeholder 4">
            <a:extLst>
              <a:ext uri="{FF2B5EF4-FFF2-40B4-BE49-F238E27FC236}">
                <a16:creationId xmlns:a16="http://schemas.microsoft.com/office/drawing/2014/main" id="{442714BE-EA1C-2A6B-8811-64DBAA9C4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74F4E-1A54-D0FA-40A1-6942B7E15AB8}"/>
              </a:ext>
            </a:extLst>
          </p:cNvPr>
          <p:cNvSpPr>
            <a:spLocks noGrp="1"/>
          </p:cNvSpPr>
          <p:nvPr>
            <p:ph type="sldNum" sz="quarter" idx="12"/>
          </p:nvPr>
        </p:nvSpPr>
        <p:spPr/>
        <p:txBody>
          <a:bodyPr/>
          <a:lstStyle/>
          <a:p>
            <a:fld id="{938FED6C-7DC9-CF4D-8C1A-1B29CBB53F67}" type="slidenum">
              <a:rPr lang="en-US" smtClean="0"/>
              <a:t>‹#›</a:t>
            </a:fld>
            <a:endParaRPr lang="en-US"/>
          </a:p>
        </p:txBody>
      </p:sp>
    </p:spTree>
    <p:extLst>
      <p:ext uri="{BB962C8B-B14F-4D97-AF65-F5344CB8AC3E}">
        <p14:creationId xmlns:p14="http://schemas.microsoft.com/office/powerpoint/2010/main" val="139427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F43C-F651-6342-F94D-0ED846CCCB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4B8618-4D65-77AC-C7A7-8F6A136CF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C86759-5E9D-D93A-BE58-5D49F40888FA}"/>
              </a:ext>
            </a:extLst>
          </p:cNvPr>
          <p:cNvSpPr>
            <a:spLocks noGrp="1"/>
          </p:cNvSpPr>
          <p:nvPr>
            <p:ph type="dt" sz="half" idx="10"/>
          </p:nvPr>
        </p:nvSpPr>
        <p:spPr/>
        <p:txBody>
          <a:bodyPr/>
          <a:lstStyle/>
          <a:p>
            <a:fld id="{F080CAA0-5930-DF4A-BBE0-1F5BBF20A549}" type="datetimeFigureOut">
              <a:rPr lang="en-US" smtClean="0"/>
              <a:t>6/28/2023</a:t>
            </a:fld>
            <a:endParaRPr lang="en-US"/>
          </a:p>
        </p:txBody>
      </p:sp>
      <p:sp>
        <p:nvSpPr>
          <p:cNvPr id="5" name="Footer Placeholder 4">
            <a:extLst>
              <a:ext uri="{FF2B5EF4-FFF2-40B4-BE49-F238E27FC236}">
                <a16:creationId xmlns:a16="http://schemas.microsoft.com/office/drawing/2014/main" id="{DD563EDF-7599-3237-C822-235F2DECA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CCFDD-15CD-A172-E86D-03E0E8B7FF23}"/>
              </a:ext>
            </a:extLst>
          </p:cNvPr>
          <p:cNvSpPr>
            <a:spLocks noGrp="1"/>
          </p:cNvSpPr>
          <p:nvPr>
            <p:ph type="sldNum" sz="quarter" idx="12"/>
          </p:nvPr>
        </p:nvSpPr>
        <p:spPr/>
        <p:txBody>
          <a:bodyPr/>
          <a:lstStyle/>
          <a:p>
            <a:fld id="{938FED6C-7DC9-CF4D-8C1A-1B29CBB53F67}" type="slidenum">
              <a:rPr lang="en-US" smtClean="0"/>
              <a:t>‹#›</a:t>
            </a:fld>
            <a:endParaRPr lang="en-US"/>
          </a:p>
        </p:txBody>
      </p:sp>
    </p:spTree>
    <p:extLst>
      <p:ext uri="{BB962C8B-B14F-4D97-AF65-F5344CB8AC3E}">
        <p14:creationId xmlns:p14="http://schemas.microsoft.com/office/powerpoint/2010/main" val="230506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DA07-74EA-FBE1-2594-1004E3B59B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28F7E-E8A2-FC80-AF80-225E60FC9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D457B0-3AB4-8497-2157-77A7AB16E1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79E21E-55AD-C820-86AB-8DA1BDA09C6D}"/>
              </a:ext>
            </a:extLst>
          </p:cNvPr>
          <p:cNvSpPr>
            <a:spLocks noGrp="1"/>
          </p:cNvSpPr>
          <p:nvPr>
            <p:ph type="dt" sz="half" idx="10"/>
          </p:nvPr>
        </p:nvSpPr>
        <p:spPr/>
        <p:txBody>
          <a:bodyPr/>
          <a:lstStyle/>
          <a:p>
            <a:fld id="{F080CAA0-5930-DF4A-BBE0-1F5BBF20A549}" type="datetimeFigureOut">
              <a:rPr lang="en-US" smtClean="0"/>
              <a:t>6/28/2023</a:t>
            </a:fld>
            <a:endParaRPr lang="en-US"/>
          </a:p>
        </p:txBody>
      </p:sp>
      <p:sp>
        <p:nvSpPr>
          <p:cNvPr id="6" name="Footer Placeholder 5">
            <a:extLst>
              <a:ext uri="{FF2B5EF4-FFF2-40B4-BE49-F238E27FC236}">
                <a16:creationId xmlns:a16="http://schemas.microsoft.com/office/drawing/2014/main" id="{8E6B0E4F-DAC5-6320-E13E-828D248B7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33D55-3DC4-2CB3-87E6-30D9B46EEB63}"/>
              </a:ext>
            </a:extLst>
          </p:cNvPr>
          <p:cNvSpPr>
            <a:spLocks noGrp="1"/>
          </p:cNvSpPr>
          <p:nvPr>
            <p:ph type="sldNum" sz="quarter" idx="12"/>
          </p:nvPr>
        </p:nvSpPr>
        <p:spPr/>
        <p:txBody>
          <a:bodyPr/>
          <a:lstStyle/>
          <a:p>
            <a:fld id="{938FED6C-7DC9-CF4D-8C1A-1B29CBB53F67}" type="slidenum">
              <a:rPr lang="en-US" smtClean="0"/>
              <a:t>‹#›</a:t>
            </a:fld>
            <a:endParaRPr lang="en-US"/>
          </a:p>
        </p:txBody>
      </p:sp>
    </p:spTree>
    <p:extLst>
      <p:ext uri="{BB962C8B-B14F-4D97-AF65-F5344CB8AC3E}">
        <p14:creationId xmlns:p14="http://schemas.microsoft.com/office/powerpoint/2010/main" val="343487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4F42-F575-2AA0-CAF1-5CF352329D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B4239C-BB1C-E3B7-0BE8-A2FA9CA74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13DC7-2C17-E9AC-E96E-0E8F6279F3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D1B9F2-CCBB-0311-352D-7F3808143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43256A-B0AF-B96A-4BC9-3733877410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763D5C-AE0E-9B22-8E7B-DFD843B6F99F}"/>
              </a:ext>
            </a:extLst>
          </p:cNvPr>
          <p:cNvSpPr>
            <a:spLocks noGrp="1"/>
          </p:cNvSpPr>
          <p:nvPr>
            <p:ph type="dt" sz="half" idx="10"/>
          </p:nvPr>
        </p:nvSpPr>
        <p:spPr/>
        <p:txBody>
          <a:bodyPr/>
          <a:lstStyle/>
          <a:p>
            <a:fld id="{F080CAA0-5930-DF4A-BBE0-1F5BBF20A549}" type="datetimeFigureOut">
              <a:rPr lang="en-US" smtClean="0"/>
              <a:t>6/28/2023</a:t>
            </a:fld>
            <a:endParaRPr lang="en-US"/>
          </a:p>
        </p:txBody>
      </p:sp>
      <p:sp>
        <p:nvSpPr>
          <p:cNvPr id="8" name="Footer Placeholder 7">
            <a:extLst>
              <a:ext uri="{FF2B5EF4-FFF2-40B4-BE49-F238E27FC236}">
                <a16:creationId xmlns:a16="http://schemas.microsoft.com/office/drawing/2014/main" id="{587AA592-EC2A-8D8C-8699-19245154DA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6BB13-7A78-F9C4-78F6-30A926DF96FA}"/>
              </a:ext>
            </a:extLst>
          </p:cNvPr>
          <p:cNvSpPr>
            <a:spLocks noGrp="1"/>
          </p:cNvSpPr>
          <p:nvPr>
            <p:ph type="sldNum" sz="quarter" idx="12"/>
          </p:nvPr>
        </p:nvSpPr>
        <p:spPr/>
        <p:txBody>
          <a:bodyPr/>
          <a:lstStyle/>
          <a:p>
            <a:fld id="{938FED6C-7DC9-CF4D-8C1A-1B29CBB53F67}" type="slidenum">
              <a:rPr lang="en-US" smtClean="0"/>
              <a:t>‹#›</a:t>
            </a:fld>
            <a:endParaRPr lang="en-US"/>
          </a:p>
        </p:txBody>
      </p:sp>
    </p:spTree>
    <p:extLst>
      <p:ext uri="{BB962C8B-B14F-4D97-AF65-F5344CB8AC3E}">
        <p14:creationId xmlns:p14="http://schemas.microsoft.com/office/powerpoint/2010/main" val="43259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1C58-6304-CB36-4138-E983A88416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BEDE-B3A4-34ED-2620-D3967670D761}"/>
              </a:ext>
            </a:extLst>
          </p:cNvPr>
          <p:cNvSpPr>
            <a:spLocks noGrp="1"/>
          </p:cNvSpPr>
          <p:nvPr>
            <p:ph type="dt" sz="half" idx="10"/>
          </p:nvPr>
        </p:nvSpPr>
        <p:spPr/>
        <p:txBody>
          <a:bodyPr/>
          <a:lstStyle/>
          <a:p>
            <a:fld id="{F080CAA0-5930-DF4A-BBE0-1F5BBF20A549}" type="datetimeFigureOut">
              <a:rPr lang="en-US" smtClean="0"/>
              <a:t>6/28/2023</a:t>
            </a:fld>
            <a:endParaRPr lang="en-US"/>
          </a:p>
        </p:txBody>
      </p:sp>
      <p:sp>
        <p:nvSpPr>
          <p:cNvPr id="4" name="Footer Placeholder 3">
            <a:extLst>
              <a:ext uri="{FF2B5EF4-FFF2-40B4-BE49-F238E27FC236}">
                <a16:creationId xmlns:a16="http://schemas.microsoft.com/office/drawing/2014/main" id="{FB22681D-CBF7-0172-ED77-1F66E4D2F6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53FFE-EA19-321E-E05E-AE457BE833E5}"/>
              </a:ext>
            </a:extLst>
          </p:cNvPr>
          <p:cNvSpPr>
            <a:spLocks noGrp="1"/>
          </p:cNvSpPr>
          <p:nvPr>
            <p:ph type="sldNum" sz="quarter" idx="12"/>
          </p:nvPr>
        </p:nvSpPr>
        <p:spPr/>
        <p:txBody>
          <a:bodyPr/>
          <a:lstStyle/>
          <a:p>
            <a:fld id="{938FED6C-7DC9-CF4D-8C1A-1B29CBB53F67}" type="slidenum">
              <a:rPr lang="en-US" smtClean="0"/>
              <a:t>‹#›</a:t>
            </a:fld>
            <a:endParaRPr lang="en-US"/>
          </a:p>
        </p:txBody>
      </p:sp>
    </p:spTree>
    <p:extLst>
      <p:ext uri="{BB962C8B-B14F-4D97-AF65-F5344CB8AC3E}">
        <p14:creationId xmlns:p14="http://schemas.microsoft.com/office/powerpoint/2010/main" val="168658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685B18-B682-74C6-F8B9-1A0EF59483E5}"/>
              </a:ext>
            </a:extLst>
          </p:cNvPr>
          <p:cNvSpPr>
            <a:spLocks noGrp="1"/>
          </p:cNvSpPr>
          <p:nvPr>
            <p:ph type="dt" sz="half" idx="10"/>
          </p:nvPr>
        </p:nvSpPr>
        <p:spPr/>
        <p:txBody>
          <a:bodyPr/>
          <a:lstStyle/>
          <a:p>
            <a:fld id="{F080CAA0-5930-DF4A-BBE0-1F5BBF20A549}" type="datetimeFigureOut">
              <a:rPr lang="en-US" smtClean="0"/>
              <a:t>6/28/2023</a:t>
            </a:fld>
            <a:endParaRPr lang="en-US"/>
          </a:p>
        </p:txBody>
      </p:sp>
      <p:sp>
        <p:nvSpPr>
          <p:cNvPr id="3" name="Footer Placeholder 2">
            <a:extLst>
              <a:ext uri="{FF2B5EF4-FFF2-40B4-BE49-F238E27FC236}">
                <a16:creationId xmlns:a16="http://schemas.microsoft.com/office/drawing/2014/main" id="{8F7B618B-FD81-FE32-AB30-2202BA3D06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EBEF11-ECDC-6C63-52C8-E76311E24E0C}"/>
              </a:ext>
            </a:extLst>
          </p:cNvPr>
          <p:cNvSpPr>
            <a:spLocks noGrp="1"/>
          </p:cNvSpPr>
          <p:nvPr>
            <p:ph type="sldNum" sz="quarter" idx="12"/>
          </p:nvPr>
        </p:nvSpPr>
        <p:spPr/>
        <p:txBody>
          <a:bodyPr/>
          <a:lstStyle/>
          <a:p>
            <a:fld id="{938FED6C-7DC9-CF4D-8C1A-1B29CBB53F67}" type="slidenum">
              <a:rPr lang="en-US" smtClean="0"/>
              <a:t>‹#›</a:t>
            </a:fld>
            <a:endParaRPr lang="en-US"/>
          </a:p>
        </p:txBody>
      </p:sp>
    </p:spTree>
    <p:extLst>
      <p:ext uri="{BB962C8B-B14F-4D97-AF65-F5344CB8AC3E}">
        <p14:creationId xmlns:p14="http://schemas.microsoft.com/office/powerpoint/2010/main" val="197802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4E60-26BB-14CB-63AF-277F62F1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0E2B64-22EC-8BEC-EB2C-2E33059EC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ADFF1-BEAE-6B6D-BD3F-1166D31BA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07002A-4ECE-39D7-40FD-B1D844B99470}"/>
              </a:ext>
            </a:extLst>
          </p:cNvPr>
          <p:cNvSpPr>
            <a:spLocks noGrp="1"/>
          </p:cNvSpPr>
          <p:nvPr>
            <p:ph type="dt" sz="half" idx="10"/>
          </p:nvPr>
        </p:nvSpPr>
        <p:spPr/>
        <p:txBody>
          <a:bodyPr/>
          <a:lstStyle/>
          <a:p>
            <a:fld id="{F080CAA0-5930-DF4A-BBE0-1F5BBF20A549}" type="datetimeFigureOut">
              <a:rPr lang="en-US" smtClean="0"/>
              <a:t>6/28/2023</a:t>
            </a:fld>
            <a:endParaRPr lang="en-US"/>
          </a:p>
        </p:txBody>
      </p:sp>
      <p:sp>
        <p:nvSpPr>
          <p:cNvPr id="6" name="Footer Placeholder 5">
            <a:extLst>
              <a:ext uri="{FF2B5EF4-FFF2-40B4-BE49-F238E27FC236}">
                <a16:creationId xmlns:a16="http://schemas.microsoft.com/office/drawing/2014/main" id="{E3535F34-5DEE-775D-9CA9-41E64DEA2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4F9ED-A977-4494-6BE0-FD42E080F9B0}"/>
              </a:ext>
            </a:extLst>
          </p:cNvPr>
          <p:cNvSpPr>
            <a:spLocks noGrp="1"/>
          </p:cNvSpPr>
          <p:nvPr>
            <p:ph type="sldNum" sz="quarter" idx="12"/>
          </p:nvPr>
        </p:nvSpPr>
        <p:spPr/>
        <p:txBody>
          <a:bodyPr/>
          <a:lstStyle/>
          <a:p>
            <a:fld id="{938FED6C-7DC9-CF4D-8C1A-1B29CBB53F67}" type="slidenum">
              <a:rPr lang="en-US" smtClean="0"/>
              <a:t>‹#›</a:t>
            </a:fld>
            <a:endParaRPr lang="en-US"/>
          </a:p>
        </p:txBody>
      </p:sp>
    </p:spTree>
    <p:extLst>
      <p:ext uri="{BB962C8B-B14F-4D97-AF65-F5344CB8AC3E}">
        <p14:creationId xmlns:p14="http://schemas.microsoft.com/office/powerpoint/2010/main" val="193959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A99B-5C5E-A55D-3F2B-C7EBCE2A0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8A4297-EBCE-5DA5-3F3E-6D7279D31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A6762-0502-4DE6-FCD0-808BA3676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97079-3A93-E94F-6A6B-79F8C1DFFB57}"/>
              </a:ext>
            </a:extLst>
          </p:cNvPr>
          <p:cNvSpPr>
            <a:spLocks noGrp="1"/>
          </p:cNvSpPr>
          <p:nvPr>
            <p:ph type="dt" sz="half" idx="10"/>
          </p:nvPr>
        </p:nvSpPr>
        <p:spPr/>
        <p:txBody>
          <a:bodyPr/>
          <a:lstStyle/>
          <a:p>
            <a:fld id="{F080CAA0-5930-DF4A-BBE0-1F5BBF20A549}" type="datetimeFigureOut">
              <a:rPr lang="en-US" smtClean="0"/>
              <a:t>6/28/2023</a:t>
            </a:fld>
            <a:endParaRPr lang="en-US"/>
          </a:p>
        </p:txBody>
      </p:sp>
      <p:sp>
        <p:nvSpPr>
          <p:cNvPr id="6" name="Footer Placeholder 5">
            <a:extLst>
              <a:ext uri="{FF2B5EF4-FFF2-40B4-BE49-F238E27FC236}">
                <a16:creationId xmlns:a16="http://schemas.microsoft.com/office/drawing/2014/main" id="{2CAC4F91-86F6-5E21-FDF2-AB5DD4514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DB6B72-5F0E-1E8E-D224-B1200835C4A7}"/>
              </a:ext>
            </a:extLst>
          </p:cNvPr>
          <p:cNvSpPr>
            <a:spLocks noGrp="1"/>
          </p:cNvSpPr>
          <p:nvPr>
            <p:ph type="sldNum" sz="quarter" idx="12"/>
          </p:nvPr>
        </p:nvSpPr>
        <p:spPr/>
        <p:txBody>
          <a:bodyPr/>
          <a:lstStyle/>
          <a:p>
            <a:fld id="{938FED6C-7DC9-CF4D-8C1A-1B29CBB53F67}" type="slidenum">
              <a:rPr lang="en-US" smtClean="0"/>
              <a:t>‹#›</a:t>
            </a:fld>
            <a:endParaRPr lang="en-US"/>
          </a:p>
        </p:txBody>
      </p:sp>
    </p:spTree>
    <p:extLst>
      <p:ext uri="{BB962C8B-B14F-4D97-AF65-F5344CB8AC3E}">
        <p14:creationId xmlns:p14="http://schemas.microsoft.com/office/powerpoint/2010/main" val="417777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9AE43-EB81-4AF9-5E70-F19B9B9EC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73DF4-86DC-191C-9D73-DE7D6AE6A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FEA24-45B5-89FA-65B6-7B06931FEC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0CAA0-5930-DF4A-BBE0-1F5BBF20A549}" type="datetimeFigureOut">
              <a:rPr lang="en-US" smtClean="0"/>
              <a:t>6/28/2023</a:t>
            </a:fld>
            <a:endParaRPr lang="en-US"/>
          </a:p>
        </p:txBody>
      </p:sp>
      <p:sp>
        <p:nvSpPr>
          <p:cNvPr id="5" name="Footer Placeholder 4">
            <a:extLst>
              <a:ext uri="{FF2B5EF4-FFF2-40B4-BE49-F238E27FC236}">
                <a16:creationId xmlns:a16="http://schemas.microsoft.com/office/drawing/2014/main" id="{CF17A282-8100-507A-CBC1-309796A8E5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BF173C-EA51-3488-E10A-E23D4E5EB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FED6C-7DC9-CF4D-8C1A-1B29CBB53F67}" type="slidenum">
              <a:rPr lang="en-US" smtClean="0"/>
              <a:t>‹#›</a:t>
            </a:fld>
            <a:endParaRPr lang="en-US"/>
          </a:p>
        </p:txBody>
      </p:sp>
    </p:spTree>
    <p:extLst>
      <p:ext uri="{BB962C8B-B14F-4D97-AF65-F5344CB8AC3E}">
        <p14:creationId xmlns:p14="http://schemas.microsoft.com/office/powerpoint/2010/main" val="1345333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thinkcollege.net/projects/nc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hinkcollege.net/projects/tc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hinkcollege.net/college-sear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7A50-503B-C8FE-7DFE-0450C0BB2C4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err="1">
                <a:solidFill>
                  <a:schemeClr val="bg1"/>
                </a:solidFill>
              </a:rPr>
              <a:t>ThinkCollege</a:t>
            </a:r>
            <a:r>
              <a:rPr lang="en-US" dirty="0">
                <a:solidFill>
                  <a:schemeClr val="bg1"/>
                </a:solidFill>
              </a:rPr>
              <a:t> description</a:t>
            </a:r>
          </a:p>
        </p:txBody>
      </p:sp>
      <p:pic>
        <p:nvPicPr>
          <p:cNvPr id="8" name="Picture 7" descr="ThinkCollege National Coordinating Center, Institute for Community Inclusion, UMass Boston logo ">
            <a:extLst>
              <a:ext uri="{FF2B5EF4-FFF2-40B4-BE49-F238E27FC236}">
                <a16:creationId xmlns:a16="http://schemas.microsoft.com/office/drawing/2014/main" id="{3DA4BB3E-8F85-FA41-8F87-DEF68FB8A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85" y="484093"/>
            <a:ext cx="11924966" cy="1488141"/>
          </a:xfrm>
          <a:prstGeom prst="rect">
            <a:avLst/>
          </a:prstGeom>
        </p:spPr>
      </p:pic>
      <p:sp>
        <p:nvSpPr>
          <p:cNvPr id="3" name="Content Placeholder 2"/>
          <p:cNvSpPr>
            <a:spLocks noGrp="1"/>
          </p:cNvSpPr>
          <p:nvPr>
            <p:ph idx="1"/>
          </p:nvPr>
        </p:nvSpPr>
        <p:spPr>
          <a:xfrm>
            <a:off x="797859" y="2241176"/>
            <a:ext cx="10596282" cy="4464424"/>
          </a:xfrm>
        </p:spPr>
        <p:txBody>
          <a:bodyPr>
            <a:normAutofit fontScale="62500" lnSpcReduction="20000"/>
          </a:bodyPr>
          <a:lstStyle/>
          <a:p>
            <a:pPr marL="0" indent="0" algn="ctr">
              <a:lnSpc>
                <a:spcPct val="120000"/>
              </a:lnSpc>
              <a:buNone/>
            </a:pPr>
            <a:r>
              <a:rPr lang="en-US" sz="5100" dirty="0"/>
              <a:t>Federally funded since 2010 to provide coordination, training and technical assistance to any college or university who wants to establish or improve postsecondary education opportunities to students with intellectual disability on their campus, and to provide information and support to K-12 educators, families and students interested in PSE options.</a:t>
            </a:r>
          </a:p>
          <a:p>
            <a:pPr marL="0" indent="0" algn="ctr">
              <a:lnSpc>
                <a:spcPct val="120000"/>
              </a:lnSpc>
              <a:buNone/>
            </a:pPr>
            <a:endParaRPr lang="en-US" sz="5100" dirty="0"/>
          </a:p>
          <a:p>
            <a:pPr marL="0" indent="0" algn="ctr">
              <a:lnSpc>
                <a:spcPct val="120000"/>
              </a:lnSpc>
              <a:buNone/>
            </a:pPr>
            <a:r>
              <a:rPr lang="en-US" sz="5400" dirty="0">
                <a:hlinkClick r:id="rId4"/>
              </a:rPr>
              <a:t>https://thinkcollege.net/projects/ncc</a:t>
            </a:r>
            <a:r>
              <a:rPr lang="en-US" sz="5400" dirty="0"/>
              <a:t> </a:t>
            </a:r>
            <a:endParaRPr lang="en-US" dirty="0"/>
          </a:p>
        </p:txBody>
      </p:sp>
    </p:spTree>
    <p:extLst>
      <p:ext uri="{BB962C8B-B14F-4D97-AF65-F5344CB8AC3E}">
        <p14:creationId xmlns:p14="http://schemas.microsoft.com/office/powerpoint/2010/main" val="36637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CD910A-F8DF-B348-BC57-5C3BD8E5816A}"/>
              </a:ext>
            </a:extLst>
          </p:cNvPr>
          <p:cNvSpPr>
            <a:spLocks noGrp="1"/>
          </p:cNvSpPr>
          <p:nvPr>
            <p:ph type="title"/>
          </p:nvPr>
        </p:nvSpPr>
        <p:spPr/>
        <p:txBody>
          <a:bodyPr anchor="ctr">
            <a:normAutofit/>
          </a:bodyPr>
          <a:lstStyle/>
          <a:p>
            <a:r>
              <a:rPr lang="en-US" sz="5000"/>
              <a:t>Some Key Features of College Programs</a:t>
            </a:r>
          </a:p>
        </p:txBody>
      </p:sp>
      <p:sp>
        <p:nvSpPr>
          <p:cNvPr id="3" name="Content Placeholder 2">
            <a:extLst>
              <a:ext uri="{FF2B5EF4-FFF2-40B4-BE49-F238E27FC236}">
                <a16:creationId xmlns:a16="http://schemas.microsoft.com/office/drawing/2014/main" id="{C1F05239-84AC-F34B-BF8B-8FE95343BF65}"/>
              </a:ext>
            </a:extLst>
          </p:cNvPr>
          <p:cNvSpPr>
            <a:spLocks noGrp="1"/>
          </p:cNvSpPr>
          <p:nvPr>
            <p:ph sz="half" idx="1"/>
          </p:nvPr>
        </p:nvSpPr>
        <p:spPr/>
        <p:txBody>
          <a:bodyPr>
            <a:normAutofit lnSpcReduction="10000"/>
          </a:bodyPr>
          <a:lstStyle/>
          <a:p>
            <a:r>
              <a:rPr lang="en-US" sz="2800" dirty="0"/>
              <a:t>Unique admissions process &amp; requirements </a:t>
            </a:r>
          </a:p>
          <a:p>
            <a:r>
              <a:rPr lang="en-US" sz="2800" dirty="0"/>
              <a:t>Accepts students who are non-degree seeking</a:t>
            </a:r>
          </a:p>
          <a:p>
            <a:r>
              <a:rPr lang="en-US" sz="2800" dirty="0"/>
              <a:t>Vary in length from 1 to 4 years</a:t>
            </a:r>
          </a:p>
          <a:p>
            <a:r>
              <a:rPr lang="en-US" sz="2800" dirty="0"/>
              <a:t>Vary in level of inclusion</a:t>
            </a:r>
          </a:p>
          <a:p>
            <a:r>
              <a:rPr lang="en-US" sz="2800" dirty="0"/>
              <a:t>Students earn a certificate, not a degree</a:t>
            </a:r>
          </a:p>
          <a:p>
            <a:r>
              <a:rPr lang="en-US" sz="2800" dirty="0"/>
              <a:t>May offer federal student aid (not loans)</a:t>
            </a:r>
          </a:p>
        </p:txBody>
      </p:sp>
      <p:pic>
        <p:nvPicPr>
          <p:cNvPr id="5" name="Picture 4" descr="Student with light skin and dark brown short hair smiling at the camera, wearing a black graduation cap and gown. ">
            <a:extLst>
              <a:ext uri="{FF2B5EF4-FFF2-40B4-BE49-F238E27FC236}">
                <a16:creationId xmlns:a16="http://schemas.microsoft.com/office/drawing/2014/main" id="{3A383BA8-4F64-3D48-82B2-409D548CB51C}"/>
              </a:ext>
            </a:extLst>
          </p:cNvPr>
          <p:cNvPicPr>
            <a:picLocks noChangeAspect="1"/>
          </p:cNvPicPr>
          <p:nvPr/>
        </p:nvPicPr>
        <p:blipFill rotWithShape="1">
          <a:blip r:embed="rId3">
            <a:extLst>
              <a:ext uri="{28A0092B-C50C-407E-A947-70E740481C1C}">
                <a14:useLocalDpi xmlns:a14="http://schemas.microsoft.com/office/drawing/2010/main" val="0"/>
              </a:ext>
            </a:extLst>
          </a:blip>
          <a:srcRect t="16348" r="1" b="27599"/>
          <a:stretch/>
        </p:blipFill>
        <p:spPr>
          <a:xfrm>
            <a:off x="6485965" y="1538754"/>
            <a:ext cx="5181600" cy="4351338"/>
          </a:xfrm>
          <a:prstGeom prst="rect">
            <a:avLst/>
          </a:prstGeom>
          <a:noFill/>
        </p:spPr>
      </p:pic>
    </p:spTree>
    <p:extLst>
      <p:ext uri="{BB962C8B-B14F-4D97-AF65-F5344CB8AC3E}">
        <p14:creationId xmlns:p14="http://schemas.microsoft.com/office/powerpoint/2010/main" val="269720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953F-9E23-7B4B-AB31-42A489A50E1F}"/>
              </a:ext>
            </a:extLst>
          </p:cNvPr>
          <p:cNvSpPr>
            <a:spLocks noGrp="1"/>
          </p:cNvSpPr>
          <p:nvPr>
            <p:ph type="title"/>
          </p:nvPr>
        </p:nvSpPr>
        <p:spPr>
          <a:xfrm>
            <a:off x="498371" y="345399"/>
            <a:ext cx="10515600" cy="1325563"/>
          </a:xfrm>
        </p:spPr>
        <p:txBody>
          <a:bodyPr anchor="ctr">
            <a:normAutofit/>
          </a:bodyPr>
          <a:lstStyle/>
          <a:p>
            <a:r>
              <a:rPr lang="en-US" dirty="0"/>
              <a:t>Student Experience</a:t>
            </a:r>
          </a:p>
        </p:txBody>
      </p:sp>
      <p:sp>
        <p:nvSpPr>
          <p:cNvPr id="3" name="Content Placeholder 2">
            <a:extLst>
              <a:ext uri="{FF2B5EF4-FFF2-40B4-BE49-F238E27FC236}">
                <a16:creationId xmlns:a16="http://schemas.microsoft.com/office/drawing/2014/main" id="{5C7EE7F5-B961-1C42-9687-9780A8205108}"/>
              </a:ext>
            </a:extLst>
          </p:cNvPr>
          <p:cNvSpPr>
            <a:spLocks noGrp="1"/>
          </p:cNvSpPr>
          <p:nvPr>
            <p:ph sz="half" idx="1"/>
          </p:nvPr>
        </p:nvSpPr>
        <p:spPr>
          <a:xfrm>
            <a:off x="498371" y="1461621"/>
            <a:ext cx="3796758" cy="4351338"/>
          </a:xfrm>
        </p:spPr>
        <p:txBody>
          <a:bodyPr>
            <a:normAutofit fontScale="92500"/>
          </a:bodyPr>
          <a:lstStyle/>
          <a:p>
            <a:r>
              <a:rPr lang="en-US" sz="2800" dirty="0"/>
              <a:t>Enrolling in college courses for credit or audit</a:t>
            </a:r>
          </a:p>
          <a:p>
            <a:r>
              <a:rPr lang="en-US" sz="2800" dirty="0"/>
              <a:t> Internships/work study</a:t>
            </a:r>
          </a:p>
          <a:p>
            <a:r>
              <a:rPr lang="en-US" sz="2800" dirty="0"/>
              <a:t>Paid jobs (on/off campus)</a:t>
            </a:r>
          </a:p>
          <a:p>
            <a:r>
              <a:rPr lang="en-US" sz="2800" dirty="0"/>
              <a:t>Campus Life/Organizations</a:t>
            </a:r>
          </a:p>
          <a:p>
            <a:r>
              <a:rPr lang="en-US" sz="2800" dirty="0"/>
              <a:t>Learning to live independently</a:t>
            </a:r>
          </a:p>
          <a:p>
            <a:endParaRPr lang="en-US" dirty="0"/>
          </a:p>
        </p:txBody>
      </p:sp>
      <p:pic>
        <p:nvPicPr>
          <p:cNvPr id="5" name="Picture 4" descr="Student smiling in front of an auditorium of people">
            <a:extLst>
              <a:ext uri="{FF2B5EF4-FFF2-40B4-BE49-F238E27FC236}">
                <a16:creationId xmlns:a16="http://schemas.microsoft.com/office/drawing/2014/main" id="{3EC35D41-0418-E646-A8E5-C993940842AA}"/>
              </a:ext>
            </a:extLst>
          </p:cNvPr>
          <p:cNvPicPr>
            <a:picLocks noChangeAspect="1"/>
          </p:cNvPicPr>
          <p:nvPr/>
        </p:nvPicPr>
        <p:blipFill rotWithShape="1">
          <a:blip r:embed="rId3">
            <a:extLst>
              <a:ext uri="{28A0092B-C50C-407E-A947-70E740481C1C}">
                <a14:useLocalDpi xmlns:a14="http://schemas.microsoft.com/office/drawing/2010/main" val="0"/>
              </a:ext>
            </a:extLst>
          </a:blip>
          <a:srcRect t="1199" b="35818"/>
          <a:stretch/>
        </p:blipFill>
        <p:spPr>
          <a:xfrm>
            <a:off x="5970229" y="365127"/>
            <a:ext cx="3400447" cy="2855584"/>
          </a:xfrm>
          <a:prstGeom prst="rect">
            <a:avLst/>
          </a:prstGeom>
          <a:noFill/>
        </p:spPr>
      </p:pic>
      <p:pic>
        <p:nvPicPr>
          <p:cNvPr id="6" name="Picture Placeholder 6" descr="A student wearing a black hat writing at a table next to someone else tutoring them ">
            <a:extLst>
              <a:ext uri="{FF2B5EF4-FFF2-40B4-BE49-F238E27FC236}">
                <a16:creationId xmlns:a16="http://schemas.microsoft.com/office/drawing/2014/main" id="{B4E39A17-3B13-CE47-BEB8-BDD95A7AF3EF}"/>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9009375" y="915622"/>
            <a:ext cx="2365898" cy="2855584"/>
          </a:xfrm>
          <a:prstGeom prst="rect">
            <a:avLst/>
          </a:prstGeom>
          <a:noFill/>
        </p:spPr>
      </p:pic>
      <p:pic>
        <p:nvPicPr>
          <p:cNvPr id="7" name="Picture Placeholder 8" descr="A person wearing a hat and glasses playing a video game">
            <a:extLst>
              <a:ext uri="{FF2B5EF4-FFF2-40B4-BE49-F238E27FC236}">
                <a16:creationId xmlns:a16="http://schemas.microsoft.com/office/drawing/2014/main" id="{6B240C7B-09E3-ED45-95B5-D4DEE649B120}"/>
              </a:ext>
            </a:extLst>
          </p:cNvPr>
          <p:cNvPicPr>
            <a:picLocks noChangeAspect="1"/>
          </p:cNvPicPr>
          <p:nvPr/>
        </p:nvPicPr>
        <p:blipFill rotWithShape="1">
          <a:blip r:embed="rId5">
            <a:extLst>
              <a:ext uri="{28A0092B-C50C-407E-A947-70E740481C1C}">
                <a14:useLocalDpi xmlns:a14="http://schemas.microsoft.com/office/drawing/2010/main" val="0"/>
              </a:ext>
            </a:extLst>
          </a:blip>
          <a:srcRect l="5632" r="14881" b="-1"/>
          <a:stretch/>
        </p:blipFill>
        <p:spPr>
          <a:xfrm>
            <a:off x="6649888" y="2589411"/>
            <a:ext cx="2720788" cy="2284829"/>
          </a:xfrm>
          <a:prstGeom prst="rect">
            <a:avLst/>
          </a:prstGeom>
          <a:noFill/>
        </p:spPr>
      </p:pic>
      <p:pic>
        <p:nvPicPr>
          <p:cNvPr id="8" name="Picture Placeholder 6" descr="A person smiling at the camera with a library in the background ">
            <a:extLst>
              <a:ext uri="{FF2B5EF4-FFF2-40B4-BE49-F238E27FC236}">
                <a16:creationId xmlns:a16="http://schemas.microsoft.com/office/drawing/2014/main" id="{BA65246B-7784-2B4B-B726-D0B01D6E0AC0}"/>
              </a:ext>
            </a:extLst>
          </p:cNvPr>
          <p:cNvPicPr>
            <a:picLocks noGrp="1" noChangeAspect="1"/>
          </p:cNvPicPr>
          <p:nvPr>
            <p:ph sz="half" idx="2"/>
          </p:nvPr>
        </p:nvPicPr>
        <p:blipFill rotWithShape="1">
          <a:blip r:embed="rId6" cstate="screen">
            <a:extLst>
              <a:ext uri="{28A0092B-C50C-407E-A947-70E740481C1C}">
                <a14:useLocalDpi xmlns:a14="http://schemas.microsoft.com/office/drawing/2010/main"/>
              </a:ext>
            </a:extLst>
          </a:blip>
          <a:srcRect t="1318" r="-2" b="29190"/>
          <a:stretch/>
        </p:blipFill>
        <p:spPr>
          <a:xfrm>
            <a:off x="8655080" y="4139160"/>
            <a:ext cx="3074487" cy="2581854"/>
          </a:xfrm>
          <a:prstGeom prst="rect">
            <a:avLst/>
          </a:prstGeom>
          <a:noFill/>
        </p:spPr>
      </p:pic>
      <p:pic>
        <p:nvPicPr>
          <p:cNvPr id="9" name="Picture Placeholder 6" descr="A person with a blue shirt wearing glasses holding up a welcome mat in front of a door">
            <a:extLst>
              <a:ext uri="{FF2B5EF4-FFF2-40B4-BE49-F238E27FC236}">
                <a16:creationId xmlns:a16="http://schemas.microsoft.com/office/drawing/2014/main" id="{56871555-A94E-954C-A01C-67012B26838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 b="30508"/>
          <a:stretch/>
        </p:blipFill>
        <p:spPr>
          <a:xfrm>
            <a:off x="4167450" y="3637290"/>
            <a:ext cx="3074487" cy="2581854"/>
          </a:xfrm>
          <a:prstGeom prst="rect">
            <a:avLst/>
          </a:prstGeom>
          <a:noFill/>
        </p:spPr>
      </p:pic>
    </p:spTree>
    <p:extLst>
      <p:ext uri="{BB962C8B-B14F-4D97-AF65-F5344CB8AC3E}">
        <p14:creationId xmlns:p14="http://schemas.microsoft.com/office/powerpoint/2010/main" val="102222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5D5C-CBFC-DD1B-FDB7-E2591E20B31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bg1"/>
                </a:solidFill>
              </a:rPr>
              <a:t>Data</a:t>
            </a:r>
          </a:p>
        </p:txBody>
      </p:sp>
      <p:sp>
        <p:nvSpPr>
          <p:cNvPr id="5" name="Content Placeholder 4">
            <a:extLst>
              <a:ext uri="{FF2B5EF4-FFF2-40B4-BE49-F238E27FC236}">
                <a16:creationId xmlns:a16="http://schemas.microsoft.com/office/drawing/2014/main" id="{06821EEE-2396-F66B-8685-EE729BF4202A}"/>
              </a:ext>
            </a:extLst>
          </p:cNvPr>
          <p:cNvSpPr>
            <a:spLocks noGrp="1"/>
          </p:cNvSpPr>
          <p:nvPr>
            <p:ph idx="1"/>
          </p:nvPr>
        </p:nvSpPr>
        <p:spPr>
          <a:xfrm>
            <a:off x="838200" y="1131359"/>
            <a:ext cx="10515600" cy="4351338"/>
          </a:xfrm>
        </p:spPr>
        <p:txBody>
          <a:bodyPr>
            <a:normAutofit fontScale="92500" lnSpcReduction="10000"/>
          </a:bodyPr>
          <a:lstStyle/>
          <a:p>
            <a:pPr marL="0" indent="0" algn="ctr">
              <a:buNone/>
            </a:pPr>
            <a:r>
              <a:rPr lang="en-US" dirty="0"/>
              <a:t>Historic follow-up and recent exit data show us close to </a:t>
            </a:r>
          </a:p>
          <a:p>
            <a:pPr marL="0" indent="0" algn="ctr">
              <a:buNone/>
            </a:pPr>
            <a:r>
              <a:rPr lang="en-US" sz="16600" dirty="0">
                <a:solidFill>
                  <a:schemeClr val="accent1"/>
                </a:solidFill>
              </a:rPr>
              <a:t>60% </a:t>
            </a:r>
          </a:p>
          <a:p>
            <a:pPr marL="0" indent="0" algn="ctr">
              <a:buNone/>
            </a:pPr>
            <a:r>
              <a:rPr lang="en-US" dirty="0"/>
              <a:t>of students who complete TPSID programs have jobs when they graduate and in the years following program completion.</a:t>
            </a:r>
          </a:p>
          <a:p>
            <a:pPr marL="0" indent="0" algn="ctr">
              <a:buNone/>
            </a:pPr>
            <a:endParaRPr lang="en-US" dirty="0"/>
          </a:p>
          <a:p>
            <a:pPr marL="0" indent="0" algn="ctr">
              <a:buNone/>
            </a:pPr>
            <a:r>
              <a:rPr lang="en-US" dirty="0"/>
              <a:t>The current employment rate of adults with ID in the community is 19%</a:t>
            </a:r>
          </a:p>
        </p:txBody>
      </p:sp>
    </p:spTree>
    <p:extLst>
      <p:ext uri="{BB962C8B-B14F-4D97-AF65-F5344CB8AC3E}">
        <p14:creationId xmlns:p14="http://schemas.microsoft.com/office/powerpoint/2010/main" val="135899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B58AB-3BE1-3632-6C89-B8A52BD8796D}"/>
              </a:ext>
            </a:extLst>
          </p:cNvPr>
          <p:cNvSpPr>
            <a:spLocks noGrp="1"/>
          </p:cNvSpPr>
          <p:nvPr>
            <p:ph type="title"/>
          </p:nvPr>
        </p:nvSpPr>
        <p:spPr>
          <a:xfrm>
            <a:off x="572493" y="238539"/>
            <a:ext cx="11018520" cy="1434415"/>
          </a:xfrm>
        </p:spPr>
        <p:txBody>
          <a:bodyPr anchor="b">
            <a:normAutofit/>
          </a:bodyPr>
          <a:lstStyle/>
          <a:p>
            <a:r>
              <a:rPr lang="en-US" sz="5400" dirty="0">
                <a:latin typeface="Avenir Next" panose="020B0503020202020204" pitchFamily="34" charset="0"/>
                <a:ea typeface="Lato" panose="020F0502020204030203" pitchFamily="34" charset="0"/>
                <a:cs typeface="Lato" panose="020F0502020204030203" pitchFamily="34" charset="0"/>
              </a:rPr>
              <a:t>Funding</a:t>
            </a:r>
            <a:r>
              <a:rPr lang="en-US" sz="5400" dirty="0"/>
              <a:t> 	</a:t>
            </a:r>
          </a:p>
        </p:txBody>
      </p:sp>
      <p:sp>
        <p:nvSpPr>
          <p:cNvPr id="6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8" name="Content Placeholder 2">
            <a:extLst>
              <a:ext uri="{FF2B5EF4-FFF2-40B4-BE49-F238E27FC236}">
                <a16:creationId xmlns:a16="http://schemas.microsoft.com/office/drawing/2014/main" id="{2D9A2AD1-C9DA-C343-7E74-A0A11FC7715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34372259"/>
              </p:ext>
            </p:extLst>
          </p:nvPr>
        </p:nvGraphicFramePr>
        <p:xfrm>
          <a:off x="572493" y="2071315"/>
          <a:ext cx="6713552" cy="4548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lose-up of a calculator keypad">
            <a:extLst>
              <a:ext uri="{FF2B5EF4-FFF2-40B4-BE49-F238E27FC236}">
                <a16:creationId xmlns:a16="http://schemas.microsoft.com/office/drawing/2014/main" id="{E11A98C7-D399-1392-E998-A59271D310C1}"/>
              </a:ext>
            </a:extLst>
          </p:cNvPr>
          <p:cNvPicPr>
            <a:picLocks noChangeAspect="1"/>
          </p:cNvPicPr>
          <p:nvPr/>
        </p:nvPicPr>
        <p:blipFill rotWithShape="1">
          <a:blip r:embed="rId8"/>
          <a:srcRect l="15175" r="21091" b="3"/>
          <a:stretch/>
        </p:blipFill>
        <p:spPr>
          <a:xfrm>
            <a:off x="7675658" y="2093976"/>
            <a:ext cx="3941064" cy="4096512"/>
          </a:xfrm>
          <a:prstGeom prst="rect">
            <a:avLst/>
          </a:prstGeom>
        </p:spPr>
      </p:pic>
    </p:spTree>
    <p:extLst>
      <p:ext uri="{BB962C8B-B14F-4D97-AF65-F5344CB8AC3E}">
        <p14:creationId xmlns:p14="http://schemas.microsoft.com/office/powerpoint/2010/main" val="4160702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 name="Title 1">
            <a:extLst>
              <a:ext uri="{FF2B5EF4-FFF2-40B4-BE49-F238E27FC236}">
                <a16:creationId xmlns:a16="http://schemas.microsoft.com/office/drawing/2014/main" id="{3022DCD8-94BF-C590-E6BD-FA0068C0A28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err="1">
                <a:solidFill>
                  <a:schemeClr val="bg1"/>
                </a:solidFill>
              </a:rPr>
              <a:t>ThinkCollege</a:t>
            </a:r>
            <a:r>
              <a:rPr lang="en-US" dirty="0">
                <a:solidFill>
                  <a:schemeClr val="bg1"/>
                </a:solidFill>
              </a:rPr>
              <a:t> Description continued</a:t>
            </a:r>
          </a:p>
        </p:txBody>
      </p:sp>
      <p:pic>
        <p:nvPicPr>
          <p:cNvPr id="5" name="Picture 4" descr="ThinkCollege National Coordinating Center, Institute for Community Inclusion, UMass Boston logo">
            <a:extLst>
              <a:ext uri="{FF2B5EF4-FFF2-40B4-BE49-F238E27FC236}">
                <a16:creationId xmlns:a16="http://schemas.microsoft.com/office/drawing/2014/main" id="{DE51CB0D-5AEE-18C4-07BC-68CB56485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365576"/>
            <a:ext cx="12195175" cy="1492501"/>
          </a:xfrm>
          <a:prstGeom prst="rect">
            <a:avLst/>
          </a:prstGeom>
        </p:spPr>
      </p:pic>
      <p:sp>
        <p:nvSpPr>
          <p:cNvPr id="109" name="Google Shape;109;p23"/>
          <p:cNvSpPr txBox="1">
            <a:spLocks noGrp="1"/>
          </p:cNvSpPr>
          <p:nvPr>
            <p:ph type="body" idx="1"/>
          </p:nvPr>
        </p:nvSpPr>
        <p:spPr>
          <a:xfrm>
            <a:off x="838200" y="2176600"/>
            <a:ext cx="10515600" cy="4351200"/>
          </a:xfrm>
          <a:prstGeom prst="rect">
            <a:avLst/>
          </a:prstGeom>
        </p:spPr>
        <p:txBody>
          <a:bodyPr spcFirstLastPara="1" vert="horz" wrap="square" lIns="91433" tIns="45700" rIns="91433" bIns="45700" rtlCol="0" anchor="t" anchorCtr="0">
            <a:normAutofit fontScale="70000" lnSpcReduction="20000"/>
          </a:bodyPr>
          <a:lstStyle/>
          <a:p>
            <a:pPr marL="0" indent="0" algn="ctr">
              <a:lnSpc>
                <a:spcPct val="115000"/>
              </a:lnSpc>
              <a:spcBef>
                <a:spcPts val="0"/>
              </a:spcBef>
              <a:buClr>
                <a:schemeClr val="dk1"/>
              </a:buClr>
              <a:buSzPct val="31428"/>
              <a:buNone/>
            </a:pPr>
            <a:r>
              <a:rPr lang="en" sz="4667" dirty="0">
                <a:solidFill>
                  <a:srgbClr val="22527C"/>
                </a:solidFill>
              </a:rPr>
              <a:t>Federally funded since 2020, The Think College Network disseminates research and best practices for improving and expanding inclusive postsecondary education opportunities for students with intellectual disability through regional and national training, collaborative workgroups, and          </a:t>
            </a:r>
          </a:p>
          <a:p>
            <a:pPr marL="0" indent="0" algn="ctr">
              <a:lnSpc>
                <a:spcPct val="115000"/>
              </a:lnSpc>
              <a:spcBef>
                <a:spcPts val="0"/>
              </a:spcBef>
              <a:buClr>
                <a:schemeClr val="dk1"/>
              </a:buClr>
              <a:buSzPct val="31428"/>
              <a:buNone/>
            </a:pPr>
            <a:r>
              <a:rPr lang="en" sz="4667" dirty="0">
                <a:solidFill>
                  <a:srgbClr val="22527C"/>
                </a:solidFill>
              </a:rPr>
              <a:t>public awareness activities.</a:t>
            </a:r>
          </a:p>
          <a:p>
            <a:pPr marL="0" indent="0">
              <a:lnSpc>
                <a:spcPct val="115000"/>
              </a:lnSpc>
              <a:spcBef>
                <a:spcPts val="0"/>
              </a:spcBef>
              <a:buClr>
                <a:schemeClr val="dk1"/>
              </a:buClr>
              <a:buSzPct val="31428"/>
              <a:buNone/>
            </a:pPr>
            <a:endParaRPr lang="en" sz="4667" dirty="0">
              <a:solidFill>
                <a:srgbClr val="22527C"/>
              </a:solidFill>
            </a:endParaRPr>
          </a:p>
          <a:p>
            <a:pPr marL="0" indent="0" algn="ctr">
              <a:lnSpc>
                <a:spcPct val="115000"/>
              </a:lnSpc>
              <a:spcBef>
                <a:spcPts val="0"/>
              </a:spcBef>
              <a:buClr>
                <a:schemeClr val="dk1"/>
              </a:buClr>
              <a:buSzPct val="31428"/>
              <a:buNone/>
            </a:pPr>
            <a:r>
              <a:rPr lang="en" sz="4667" dirty="0">
                <a:solidFill>
                  <a:srgbClr val="22527C"/>
                </a:solidFill>
              </a:rPr>
              <a:t>  </a:t>
            </a:r>
            <a:r>
              <a:rPr lang="en-US" sz="4667" dirty="0">
                <a:solidFill>
                  <a:srgbClr val="22527C"/>
                </a:solidFill>
                <a:hlinkClick r:id="rId4"/>
              </a:rPr>
              <a:t>https://thinkcollege.net/projects/tcn</a:t>
            </a:r>
            <a:r>
              <a:rPr lang="en-US" sz="4667" dirty="0">
                <a:solidFill>
                  <a:srgbClr val="22527C"/>
                </a:solidFill>
              </a:rPr>
              <a:t> </a:t>
            </a:r>
            <a:endParaRPr dirty="0"/>
          </a:p>
        </p:txBody>
      </p:sp>
      <p:grpSp>
        <p:nvGrpSpPr>
          <p:cNvPr id="6" name="Group 2">
            <a:extLst>
              <a:ext uri="{FF2B5EF4-FFF2-40B4-BE49-F238E27FC236}">
                <a16:creationId xmlns:a16="http://schemas.microsoft.com/office/drawing/2014/main" id="{ACDAAD32-AB4F-F916-E216-59454636F443}"/>
              </a:ext>
              <a:ext uri="{C183D7F6-B498-43B3-948B-1728B52AA6E4}">
                <adec:decorative xmlns:adec="http://schemas.microsoft.com/office/drawing/2017/decorative" val="1"/>
              </a:ext>
            </a:extLst>
          </p:cNvPr>
          <p:cNvGrpSpPr>
            <a:grpSpLocks noChangeAspect="1"/>
          </p:cNvGrpSpPr>
          <p:nvPr/>
        </p:nvGrpSpPr>
        <p:grpSpPr>
          <a:xfrm>
            <a:off x="0" y="-85444"/>
            <a:ext cx="12192000" cy="139701"/>
            <a:chOff x="0" y="0"/>
            <a:chExt cx="24384000" cy="279402"/>
          </a:xfrm>
        </p:grpSpPr>
        <p:sp>
          <p:nvSpPr>
            <p:cNvPr id="7" name="Freeform 3">
              <a:extLst>
                <a:ext uri="{FF2B5EF4-FFF2-40B4-BE49-F238E27FC236}">
                  <a16:creationId xmlns:a16="http://schemas.microsoft.com/office/drawing/2014/main" id="{B7D9E0FD-9801-BF88-D4D6-0DF65AAADE76}"/>
                </a:ext>
              </a:extLst>
            </p:cNvPr>
            <p:cNvSpPr/>
            <p:nvPr/>
          </p:nvSpPr>
          <p:spPr>
            <a:xfrm>
              <a:off x="0" y="0"/>
              <a:ext cx="24384000" cy="279400"/>
            </a:xfrm>
            <a:custGeom>
              <a:avLst/>
              <a:gdLst/>
              <a:ahLst/>
              <a:cxnLst/>
              <a:rect l="l" t="t" r="r" b="b"/>
              <a:pathLst>
                <a:path w="24384000" h="279400">
                  <a:moveTo>
                    <a:pt x="0" y="46609"/>
                  </a:moveTo>
                  <a:cubicBezTo>
                    <a:pt x="0" y="20828"/>
                    <a:pt x="20828" y="0"/>
                    <a:pt x="46609" y="0"/>
                  </a:cubicBezTo>
                  <a:lnTo>
                    <a:pt x="24337390" y="0"/>
                  </a:lnTo>
                  <a:cubicBezTo>
                    <a:pt x="24363172" y="0"/>
                    <a:pt x="24384000" y="20828"/>
                    <a:pt x="24384000" y="46609"/>
                  </a:cubicBezTo>
                  <a:lnTo>
                    <a:pt x="24384000" y="232791"/>
                  </a:lnTo>
                  <a:cubicBezTo>
                    <a:pt x="24384000" y="258572"/>
                    <a:pt x="24363172" y="279400"/>
                    <a:pt x="24337390" y="279400"/>
                  </a:cubicBezTo>
                  <a:lnTo>
                    <a:pt x="46609" y="279400"/>
                  </a:lnTo>
                  <a:cubicBezTo>
                    <a:pt x="20828" y="279400"/>
                    <a:pt x="0" y="258572"/>
                    <a:pt x="0" y="232791"/>
                  </a:cubicBezTo>
                  <a:close/>
                </a:path>
              </a:pathLst>
            </a:custGeom>
            <a:solidFill>
              <a:srgbClr val="4A8DC9"/>
            </a:solidFill>
          </p:spPr>
        </p:sp>
        <p:sp>
          <p:nvSpPr>
            <p:cNvPr id="8" name="Freeform 4">
              <a:extLst>
                <a:ext uri="{FF2B5EF4-FFF2-40B4-BE49-F238E27FC236}">
                  <a16:creationId xmlns:a16="http://schemas.microsoft.com/office/drawing/2014/main" id="{2D041D35-D025-5F21-DD90-4E641653ACE1}"/>
                </a:ext>
              </a:extLst>
            </p:cNvPr>
            <p:cNvSpPr/>
            <p:nvPr/>
          </p:nvSpPr>
          <p:spPr>
            <a:xfrm>
              <a:off x="-6350" y="-6350"/>
              <a:ext cx="24396700" cy="292100"/>
            </a:xfrm>
            <a:custGeom>
              <a:avLst/>
              <a:gdLst/>
              <a:ahLst/>
              <a:cxnLst/>
              <a:rect l="l" t="t" r="r" b="b"/>
              <a:pathLst>
                <a:path w="24396700" h="292100">
                  <a:moveTo>
                    <a:pt x="0" y="52959"/>
                  </a:moveTo>
                  <a:cubicBezTo>
                    <a:pt x="0" y="23749"/>
                    <a:pt x="23749" y="0"/>
                    <a:pt x="52959" y="0"/>
                  </a:cubicBezTo>
                  <a:lnTo>
                    <a:pt x="24343740" y="0"/>
                  </a:lnTo>
                  <a:lnTo>
                    <a:pt x="24343740" y="6350"/>
                  </a:lnTo>
                  <a:lnTo>
                    <a:pt x="24343740" y="0"/>
                  </a:lnTo>
                  <a:cubicBezTo>
                    <a:pt x="24372951" y="0"/>
                    <a:pt x="24396700" y="23749"/>
                    <a:pt x="24396700" y="52959"/>
                  </a:cubicBezTo>
                  <a:lnTo>
                    <a:pt x="24390350" y="52959"/>
                  </a:lnTo>
                  <a:lnTo>
                    <a:pt x="24396700" y="52959"/>
                  </a:lnTo>
                  <a:lnTo>
                    <a:pt x="24396700" y="239141"/>
                  </a:lnTo>
                  <a:lnTo>
                    <a:pt x="24390350" y="239141"/>
                  </a:lnTo>
                  <a:lnTo>
                    <a:pt x="24396700" y="239141"/>
                  </a:lnTo>
                  <a:cubicBezTo>
                    <a:pt x="24396700" y="268351"/>
                    <a:pt x="24372951" y="292100"/>
                    <a:pt x="24343740" y="292100"/>
                  </a:cubicBezTo>
                  <a:lnTo>
                    <a:pt x="24343740" y="285750"/>
                  </a:lnTo>
                  <a:lnTo>
                    <a:pt x="24343740" y="292100"/>
                  </a:lnTo>
                  <a:lnTo>
                    <a:pt x="52959" y="292100"/>
                  </a:lnTo>
                  <a:lnTo>
                    <a:pt x="52959" y="285750"/>
                  </a:lnTo>
                  <a:lnTo>
                    <a:pt x="52959" y="292100"/>
                  </a:lnTo>
                  <a:cubicBezTo>
                    <a:pt x="23749" y="292100"/>
                    <a:pt x="0" y="268351"/>
                    <a:pt x="0" y="239141"/>
                  </a:cubicBezTo>
                  <a:lnTo>
                    <a:pt x="0" y="52959"/>
                  </a:lnTo>
                  <a:lnTo>
                    <a:pt x="6350" y="52959"/>
                  </a:lnTo>
                  <a:lnTo>
                    <a:pt x="0" y="52959"/>
                  </a:lnTo>
                  <a:moveTo>
                    <a:pt x="12700" y="52959"/>
                  </a:moveTo>
                  <a:lnTo>
                    <a:pt x="12700" y="239141"/>
                  </a:lnTo>
                  <a:lnTo>
                    <a:pt x="6350" y="239141"/>
                  </a:lnTo>
                  <a:lnTo>
                    <a:pt x="12700" y="239141"/>
                  </a:lnTo>
                  <a:cubicBezTo>
                    <a:pt x="12700" y="261366"/>
                    <a:pt x="30734" y="279400"/>
                    <a:pt x="52959" y="279400"/>
                  </a:cubicBezTo>
                  <a:lnTo>
                    <a:pt x="24343740" y="279400"/>
                  </a:lnTo>
                  <a:cubicBezTo>
                    <a:pt x="24365965" y="279400"/>
                    <a:pt x="24384000" y="261366"/>
                    <a:pt x="24384000" y="239141"/>
                  </a:cubicBezTo>
                  <a:lnTo>
                    <a:pt x="24384000" y="52959"/>
                  </a:lnTo>
                  <a:cubicBezTo>
                    <a:pt x="24384000" y="30734"/>
                    <a:pt x="24365965" y="12700"/>
                    <a:pt x="24343740" y="12700"/>
                  </a:cubicBezTo>
                  <a:lnTo>
                    <a:pt x="52959" y="12700"/>
                  </a:lnTo>
                  <a:lnTo>
                    <a:pt x="52959" y="6350"/>
                  </a:lnTo>
                  <a:lnTo>
                    <a:pt x="52959" y="12700"/>
                  </a:lnTo>
                  <a:cubicBezTo>
                    <a:pt x="30734" y="12700"/>
                    <a:pt x="12700" y="30734"/>
                    <a:pt x="12700" y="52959"/>
                  </a:cubicBezTo>
                  <a:close/>
                </a:path>
              </a:pathLst>
            </a:custGeom>
            <a:solidFill>
              <a:srgbClr val="2F528F"/>
            </a:solid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404191" y="440945"/>
            <a:ext cx="10393680" cy="5257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497294"/>
                </a:solidFill>
                <a:effectLst/>
                <a:uLnTx/>
                <a:uFillTx/>
                <a:latin typeface="+mn-lt"/>
                <a:ea typeface="+mn-ea"/>
                <a:cs typeface="+mn-cs"/>
              </a:rPr>
              <a:t>What do the Centers do?</a:t>
            </a:r>
          </a:p>
        </p:txBody>
      </p:sp>
      <p:grpSp>
        <p:nvGrpSpPr>
          <p:cNvPr id="3" name="Group 3">
            <a:extLst>
              <a:ext uri="{C183D7F6-B498-43B3-948B-1728B52AA6E4}">
                <adec:decorative xmlns:adec="http://schemas.microsoft.com/office/drawing/2017/decorative" val="1"/>
              </a:ext>
            </a:extLst>
          </p:cNvPr>
          <p:cNvGrpSpPr/>
          <p:nvPr/>
        </p:nvGrpSpPr>
        <p:grpSpPr>
          <a:xfrm>
            <a:off x="6185610" y="1133516"/>
            <a:ext cx="4622801" cy="776163"/>
            <a:chOff x="-460055" y="0"/>
            <a:chExt cx="3043784" cy="490749"/>
          </a:xfrm>
        </p:grpSpPr>
        <p:sp>
          <p:nvSpPr>
            <p:cNvPr id="4" name="Freeform 4"/>
            <p:cNvSpPr/>
            <p:nvPr/>
          </p:nvSpPr>
          <p:spPr>
            <a:xfrm>
              <a:off x="-460055" y="0"/>
              <a:ext cx="3043784" cy="490749"/>
            </a:xfrm>
            <a:custGeom>
              <a:avLst/>
              <a:gdLst/>
              <a:ahLst/>
              <a:cxnLst/>
              <a:rect l="l" t="t" r="r" b="b"/>
              <a:pathLst>
                <a:path w="2786827" h="364857">
                  <a:moveTo>
                    <a:pt x="0" y="0"/>
                  </a:moveTo>
                  <a:lnTo>
                    <a:pt x="2786827" y="0"/>
                  </a:lnTo>
                  <a:lnTo>
                    <a:pt x="2786827" y="364857"/>
                  </a:lnTo>
                  <a:lnTo>
                    <a:pt x="0" y="364857"/>
                  </a:lnTo>
                  <a:close/>
                </a:path>
              </a:pathLst>
            </a:custGeom>
            <a:solidFill>
              <a:srgbClr val="426C90"/>
            </a:solidFill>
            <a:scene3d>
              <a:camera prst="orthographicFront"/>
              <a:lightRig rig="threePt" dir="t"/>
            </a:scene3d>
            <a:sp3d>
              <a:bevelT prst="relaxedInset"/>
            </a:sp3d>
          </p:spPr>
        </p:sp>
      </p:grpSp>
      <p:grpSp>
        <p:nvGrpSpPr>
          <p:cNvPr id="7" name="Group 7">
            <a:extLst>
              <a:ext uri="{C183D7F6-B498-43B3-948B-1728B52AA6E4}">
                <adec:decorative xmlns:adec="http://schemas.microsoft.com/office/drawing/2017/decorative" val="1"/>
              </a:ext>
            </a:extLst>
          </p:cNvPr>
          <p:cNvGrpSpPr/>
          <p:nvPr/>
        </p:nvGrpSpPr>
        <p:grpSpPr>
          <a:xfrm>
            <a:off x="6502400" y="1951183"/>
            <a:ext cx="3879723" cy="634745"/>
            <a:chOff x="0" y="0"/>
            <a:chExt cx="2453057" cy="401334"/>
          </a:xfrm>
        </p:grpSpPr>
        <p:sp>
          <p:nvSpPr>
            <p:cNvPr id="8" name="Freeform 8"/>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5A959A"/>
            </a:solidFill>
          </p:spPr>
        </p:sp>
      </p:grpSp>
      <p:grpSp>
        <p:nvGrpSpPr>
          <p:cNvPr id="9" name="Group 9">
            <a:extLst>
              <a:ext uri="{C183D7F6-B498-43B3-948B-1728B52AA6E4}">
                <adec:decorative xmlns:adec="http://schemas.microsoft.com/office/drawing/2017/decorative" val="1"/>
              </a:ext>
            </a:extLst>
          </p:cNvPr>
          <p:cNvGrpSpPr/>
          <p:nvPr/>
        </p:nvGrpSpPr>
        <p:grpSpPr>
          <a:xfrm>
            <a:off x="6502400" y="4110095"/>
            <a:ext cx="3879723" cy="634745"/>
            <a:chOff x="0" y="0"/>
            <a:chExt cx="2453057" cy="401334"/>
          </a:xfrm>
        </p:grpSpPr>
        <p:sp>
          <p:nvSpPr>
            <p:cNvPr id="10" name="Freeform 10"/>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5A959A"/>
            </a:solidFill>
          </p:spPr>
        </p:sp>
      </p:grpSp>
      <p:grpSp>
        <p:nvGrpSpPr>
          <p:cNvPr id="11" name="Group 11">
            <a:extLst>
              <a:ext uri="{C183D7F6-B498-43B3-948B-1728B52AA6E4}">
                <adec:decorative xmlns:adec="http://schemas.microsoft.com/office/drawing/2017/decorative" val="1"/>
              </a:ext>
            </a:extLst>
          </p:cNvPr>
          <p:cNvGrpSpPr/>
          <p:nvPr/>
        </p:nvGrpSpPr>
        <p:grpSpPr>
          <a:xfrm>
            <a:off x="6502400" y="2663419"/>
            <a:ext cx="3879723" cy="634745"/>
            <a:chOff x="0" y="0"/>
            <a:chExt cx="2453057" cy="401334"/>
          </a:xfrm>
        </p:grpSpPr>
        <p:sp>
          <p:nvSpPr>
            <p:cNvPr id="12" name="Freeform 12"/>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5A959A"/>
            </a:solidFill>
          </p:spPr>
        </p:sp>
      </p:grpSp>
      <p:grpSp>
        <p:nvGrpSpPr>
          <p:cNvPr id="13" name="Group 13">
            <a:extLst>
              <a:ext uri="{C183D7F6-B498-43B3-948B-1728B52AA6E4}">
                <adec:decorative xmlns:adec="http://schemas.microsoft.com/office/drawing/2017/decorative" val="1"/>
              </a:ext>
            </a:extLst>
          </p:cNvPr>
          <p:cNvGrpSpPr/>
          <p:nvPr/>
        </p:nvGrpSpPr>
        <p:grpSpPr>
          <a:xfrm>
            <a:off x="6502400" y="3383240"/>
            <a:ext cx="3879723" cy="634745"/>
            <a:chOff x="0" y="0"/>
            <a:chExt cx="2453057" cy="401334"/>
          </a:xfrm>
        </p:grpSpPr>
        <p:sp>
          <p:nvSpPr>
            <p:cNvPr id="14" name="Freeform 14"/>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5A959A"/>
            </a:solidFill>
          </p:spPr>
        </p:sp>
      </p:grpSp>
      <p:grpSp>
        <p:nvGrpSpPr>
          <p:cNvPr id="15" name="Group 15">
            <a:extLst>
              <a:ext uri="{C183D7F6-B498-43B3-948B-1728B52AA6E4}">
                <adec:decorative xmlns:adec="http://schemas.microsoft.com/office/drawing/2017/decorative" val="1"/>
              </a:ext>
            </a:extLst>
          </p:cNvPr>
          <p:cNvGrpSpPr/>
          <p:nvPr/>
        </p:nvGrpSpPr>
        <p:grpSpPr>
          <a:xfrm>
            <a:off x="6502400" y="4849461"/>
            <a:ext cx="3879723" cy="634745"/>
            <a:chOff x="0" y="0"/>
            <a:chExt cx="2453057" cy="401334"/>
          </a:xfrm>
        </p:grpSpPr>
        <p:sp>
          <p:nvSpPr>
            <p:cNvPr id="16" name="Freeform 16"/>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5A959A"/>
            </a:solidFill>
          </p:spPr>
        </p:sp>
      </p:grpSp>
      <p:grpSp>
        <p:nvGrpSpPr>
          <p:cNvPr id="17" name="Group 17">
            <a:extLst>
              <a:ext uri="{C183D7F6-B498-43B3-948B-1728B52AA6E4}">
                <adec:decorative xmlns:adec="http://schemas.microsoft.com/office/drawing/2017/decorative" val="1"/>
              </a:ext>
            </a:extLst>
          </p:cNvPr>
          <p:cNvGrpSpPr/>
          <p:nvPr/>
        </p:nvGrpSpPr>
        <p:grpSpPr>
          <a:xfrm>
            <a:off x="6502400" y="5547586"/>
            <a:ext cx="3879723" cy="634745"/>
            <a:chOff x="0" y="0"/>
            <a:chExt cx="2453057" cy="401334"/>
          </a:xfrm>
        </p:grpSpPr>
        <p:sp>
          <p:nvSpPr>
            <p:cNvPr id="18" name="Freeform 18"/>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5A959A"/>
            </a:solidFill>
          </p:spPr>
        </p:sp>
      </p:grpSp>
      <p:sp>
        <p:nvSpPr>
          <p:cNvPr id="19" name="TextBox 19"/>
          <p:cNvSpPr txBox="1"/>
          <p:nvPr/>
        </p:nvSpPr>
        <p:spPr>
          <a:xfrm>
            <a:off x="6384078" y="1248108"/>
            <a:ext cx="4169750" cy="307777"/>
          </a:xfrm>
          <a:prstGeom prst="rect">
            <a:avLst/>
          </a:prstGeom>
        </p:spPr>
        <p:txBody>
          <a:bodyPr lIns="0" tIns="0" rIns="0" bIns="0" rtlCol="0" anchor="t">
            <a:spAutoFit/>
          </a:bodyPr>
          <a:lstStyle/>
          <a:p>
            <a:pPr algn="ctr">
              <a:lnSpc>
                <a:spcPts val="2351"/>
              </a:lnSpc>
              <a:spcBef>
                <a:spcPct val="0"/>
              </a:spcBef>
            </a:pPr>
            <a:r>
              <a:rPr lang="en-US" sz="1959" spc="-78" dirty="0">
                <a:solidFill>
                  <a:srgbClr val="FFFFFF"/>
                </a:solidFill>
                <a:latin typeface="Open Sans Bold"/>
              </a:rPr>
              <a:t>Inclusive </a:t>
            </a:r>
            <a:r>
              <a:rPr lang="en-US" sz="2133" spc="-78" dirty="0">
                <a:solidFill>
                  <a:srgbClr val="FFFFFF"/>
                </a:solidFill>
                <a:latin typeface="Open Sans Bold"/>
              </a:rPr>
              <a:t>Higher</a:t>
            </a:r>
            <a:r>
              <a:rPr lang="en-US" sz="1959" spc="-78" dirty="0">
                <a:solidFill>
                  <a:srgbClr val="FFFFFF"/>
                </a:solidFill>
                <a:latin typeface="Open Sans Bold"/>
              </a:rPr>
              <a:t> Education Network</a:t>
            </a:r>
          </a:p>
        </p:txBody>
      </p:sp>
      <p:sp>
        <p:nvSpPr>
          <p:cNvPr id="20" name="TextBox 20"/>
          <p:cNvSpPr txBox="1"/>
          <p:nvPr/>
        </p:nvSpPr>
        <p:spPr>
          <a:xfrm>
            <a:off x="7001810" y="2125680"/>
            <a:ext cx="2956397" cy="285399"/>
          </a:xfrm>
          <a:prstGeom prst="rect">
            <a:avLst/>
          </a:prstGeom>
        </p:spPr>
        <p:txBody>
          <a:bodyPr lIns="0" tIns="0" rIns="0" bIns="0" rtlCol="0" anchor="t">
            <a:spAutoFit/>
          </a:bodyPr>
          <a:lstStyle/>
          <a:p>
            <a:pPr algn="ctr">
              <a:lnSpc>
                <a:spcPts val="2275"/>
              </a:lnSpc>
              <a:spcBef>
                <a:spcPct val="0"/>
              </a:spcBef>
            </a:pPr>
            <a:r>
              <a:rPr lang="en-US" sz="1895" spc="-75" dirty="0">
                <a:solidFill>
                  <a:srgbClr val="FFFFFF"/>
                </a:solidFill>
                <a:latin typeface="Open Sans Bold"/>
              </a:rPr>
              <a:t>Public Awareness</a:t>
            </a:r>
          </a:p>
        </p:txBody>
      </p:sp>
      <p:sp>
        <p:nvSpPr>
          <p:cNvPr id="21" name="TextBox 21"/>
          <p:cNvSpPr txBox="1"/>
          <p:nvPr/>
        </p:nvSpPr>
        <p:spPr>
          <a:xfrm>
            <a:off x="7055451" y="2805406"/>
            <a:ext cx="2944147" cy="285399"/>
          </a:xfrm>
          <a:prstGeom prst="rect">
            <a:avLst/>
          </a:prstGeom>
        </p:spPr>
        <p:txBody>
          <a:bodyPr lIns="0" tIns="0" rIns="0" bIns="0" rtlCol="0" anchor="t">
            <a:spAutoFit/>
          </a:bodyPr>
          <a:lstStyle/>
          <a:p>
            <a:pPr algn="ctr">
              <a:lnSpc>
                <a:spcPts val="2275"/>
              </a:lnSpc>
              <a:spcBef>
                <a:spcPct val="0"/>
              </a:spcBef>
            </a:pPr>
            <a:r>
              <a:rPr lang="en-US" sz="1895" spc="-75" dirty="0">
                <a:solidFill>
                  <a:srgbClr val="FFFFFF"/>
                </a:solidFill>
                <a:latin typeface="Open Sans Bold"/>
              </a:rPr>
              <a:t>State &amp; Regional Alliance</a:t>
            </a:r>
          </a:p>
        </p:txBody>
      </p:sp>
      <p:sp>
        <p:nvSpPr>
          <p:cNvPr id="22" name="TextBox 22"/>
          <p:cNvSpPr txBox="1"/>
          <p:nvPr/>
        </p:nvSpPr>
        <p:spPr>
          <a:xfrm>
            <a:off x="7187791" y="3557737"/>
            <a:ext cx="2562322" cy="285399"/>
          </a:xfrm>
          <a:prstGeom prst="rect">
            <a:avLst/>
          </a:prstGeom>
        </p:spPr>
        <p:txBody>
          <a:bodyPr lIns="0" tIns="0" rIns="0" bIns="0" rtlCol="0" anchor="t">
            <a:spAutoFit/>
          </a:bodyPr>
          <a:lstStyle/>
          <a:p>
            <a:pPr algn="ctr">
              <a:lnSpc>
                <a:spcPts val="2275"/>
              </a:lnSpc>
              <a:spcBef>
                <a:spcPct val="0"/>
              </a:spcBef>
            </a:pPr>
            <a:r>
              <a:rPr lang="en-US" sz="1895" spc="-75" dirty="0">
                <a:solidFill>
                  <a:srgbClr val="FFFFFF"/>
                </a:solidFill>
                <a:latin typeface="Open Sans Bold"/>
              </a:rPr>
              <a:t>Career &amp; Technical Ed</a:t>
            </a:r>
          </a:p>
        </p:txBody>
      </p:sp>
      <p:sp>
        <p:nvSpPr>
          <p:cNvPr id="23" name="TextBox 23"/>
          <p:cNvSpPr txBox="1"/>
          <p:nvPr/>
        </p:nvSpPr>
        <p:spPr>
          <a:xfrm>
            <a:off x="6884925" y="4284592"/>
            <a:ext cx="3114673" cy="285399"/>
          </a:xfrm>
          <a:prstGeom prst="rect">
            <a:avLst/>
          </a:prstGeom>
        </p:spPr>
        <p:txBody>
          <a:bodyPr lIns="0" tIns="0" rIns="0" bIns="0" rtlCol="0" anchor="t">
            <a:spAutoFit/>
          </a:bodyPr>
          <a:lstStyle/>
          <a:p>
            <a:pPr algn="ctr">
              <a:lnSpc>
                <a:spcPts val="2275"/>
              </a:lnSpc>
              <a:spcBef>
                <a:spcPct val="0"/>
              </a:spcBef>
            </a:pPr>
            <a:r>
              <a:rPr lang="en-US" sz="1895" spc="-75" dirty="0">
                <a:solidFill>
                  <a:srgbClr val="FFFFFF"/>
                </a:solidFill>
                <a:latin typeface="Open Sans Bold"/>
              </a:rPr>
              <a:t>Employment Partnerships</a:t>
            </a:r>
          </a:p>
        </p:txBody>
      </p:sp>
      <p:sp>
        <p:nvSpPr>
          <p:cNvPr id="24" name="TextBox 24"/>
          <p:cNvSpPr txBox="1"/>
          <p:nvPr/>
        </p:nvSpPr>
        <p:spPr>
          <a:xfrm>
            <a:off x="7141626" y="5028547"/>
            <a:ext cx="2654650" cy="285399"/>
          </a:xfrm>
          <a:prstGeom prst="rect">
            <a:avLst/>
          </a:prstGeom>
        </p:spPr>
        <p:txBody>
          <a:bodyPr lIns="0" tIns="0" rIns="0" bIns="0" rtlCol="0" anchor="t">
            <a:spAutoFit/>
          </a:bodyPr>
          <a:lstStyle/>
          <a:p>
            <a:pPr algn="ctr">
              <a:lnSpc>
                <a:spcPts val="2275"/>
              </a:lnSpc>
              <a:spcBef>
                <a:spcPct val="0"/>
              </a:spcBef>
            </a:pPr>
            <a:r>
              <a:rPr lang="en-US" sz="1895" spc="-75" dirty="0">
                <a:solidFill>
                  <a:srgbClr val="FFFFFF"/>
                </a:solidFill>
                <a:latin typeface="Open Sans Bold"/>
              </a:rPr>
              <a:t>Training Development</a:t>
            </a:r>
          </a:p>
        </p:txBody>
      </p:sp>
      <p:sp>
        <p:nvSpPr>
          <p:cNvPr id="25" name="TextBox 25"/>
          <p:cNvSpPr txBox="1"/>
          <p:nvPr/>
        </p:nvSpPr>
        <p:spPr>
          <a:xfrm>
            <a:off x="6935736" y="5663292"/>
            <a:ext cx="3122547" cy="285399"/>
          </a:xfrm>
          <a:prstGeom prst="rect">
            <a:avLst/>
          </a:prstGeom>
        </p:spPr>
        <p:txBody>
          <a:bodyPr lIns="0" tIns="0" rIns="0" bIns="0" rtlCol="0" anchor="t">
            <a:spAutoFit/>
          </a:bodyPr>
          <a:lstStyle/>
          <a:p>
            <a:pPr algn="ctr">
              <a:lnSpc>
                <a:spcPts val="2275"/>
              </a:lnSpc>
              <a:spcBef>
                <a:spcPct val="0"/>
              </a:spcBef>
            </a:pPr>
            <a:r>
              <a:rPr lang="en-US" sz="1895" spc="-75" dirty="0">
                <a:solidFill>
                  <a:srgbClr val="FFFFFF"/>
                </a:solidFill>
                <a:latin typeface="Open Sans Bold"/>
              </a:rPr>
              <a:t>Membership Organization</a:t>
            </a:r>
          </a:p>
        </p:txBody>
      </p:sp>
      <p:grpSp>
        <p:nvGrpSpPr>
          <p:cNvPr id="26" name="Group 26">
            <a:extLst>
              <a:ext uri="{C183D7F6-B498-43B3-948B-1728B52AA6E4}">
                <adec:decorative xmlns:adec="http://schemas.microsoft.com/office/drawing/2017/decorative" val="1"/>
              </a:ext>
            </a:extLst>
          </p:cNvPr>
          <p:cNvGrpSpPr/>
          <p:nvPr/>
        </p:nvGrpSpPr>
        <p:grpSpPr>
          <a:xfrm>
            <a:off x="812800" y="1133516"/>
            <a:ext cx="4622801" cy="5038685"/>
            <a:chOff x="492583" y="0"/>
            <a:chExt cx="9245601" cy="10077370"/>
          </a:xfrm>
        </p:grpSpPr>
        <p:grpSp>
          <p:nvGrpSpPr>
            <p:cNvPr id="27" name="Group 27"/>
            <p:cNvGrpSpPr/>
            <p:nvPr/>
          </p:nvGrpSpPr>
          <p:grpSpPr>
            <a:xfrm>
              <a:off x="492583" y="0"/>
              <a:ext cx="9245601" cy="1566137"/>
              <a:chOff x="-233179" y="0"/>
              <a:chExt cx="2922887" cy="495115"/>
            </a:xfrm>
          </p:grpSpPr>
          <p:sp>
            <p:nvSpPr>
              <p:cNvPr id="28" name="Freeform 28">
                <a:extLst>
                  <a:ext uri="{C183D7F6-B498-43B3-948B-1728B52AA6E4}">
                    <adec:decorative xmlns:adec="http://schemas.microsoft.com/office/drawing/2017/decorative" val="1"/>
                  </a:ext>
                </a:extLst>
              </p:cNvPr>
              <p:cNvSpPr/>
              <p:nvPr/>
            </p:nvSpPr>
            <p:spPr>
              <a:xfrm>
                <a:off x="-233179" y="0"/>
                <a:ext cx="2922887" cy="495115"/>
              </a:xfrm>
              <a:custGeom>
                <a:avLst/>
                <a:gdLst/>
                <a:ahLst/>
                <a:cxnLst/>
                <a:rect l="l" t="t" r="r" b="b"/>
                <a:pathLst>
                  <a:path w="2726919" h="364857">
                    <a:moveTo>
                      <a:pt x="0" y="0"/>
                    </a:moveTo>
                    <a:lnTo>
                      <a:pt x="2726919" y="0"/>
                    </a:lnTo>
                    <a:lnTo>
                      <a:pt x="2726919" y="364857"/>
                    </a:lnTo>
                    <a:lnTo>
                      <a:pt x="0" y="364857"/>
                    </a:lnTo>
                    <a:close/>
                  </a:path>
                </a:pathLst>
              </a:custGeom>
              <a:solidFill>
                <a:srgbClr val="426C90"/>
              </a:solidFill>
              <a:scene3d>
                <a:camera prst="orthographicFront"/>
                <a:lightRig rig="threePt" dir="t"/>
              </a:scene3d>
              <a:sp3d>
                <a:bevelT prst="relaxedInset"/>
              </a:sp3d>
            </p:spPr>
          </p:sp>
        </p:grpSp>
        <p:grpSp>
          <p:nvGrpSpPr>
            <p:cNvPr id="29" name="Group 29"/>
            <p:cNvGrpSpPr/>
            <p:nvPr/>
          </p:nvGrpSpPr>
          <p:grpSpPr>
            <a:xfrm>
              <a:off x="1230168" y="1588298"/>
              <a:ext cx="7759445" cy="1269490"/>
              <a:chOff x="0" y="0"/>
              <a:chExt cx="2453057" cy="401334"/>
            </a:xfrm>
          </p:grpSpPr>
          <p:sp>
            <p:nvSpPr>
              <p:cNvPr id="30" name="Freeform 30">
                <a:extLst>
                  <a:ext uri="{C183D7F6-B498-43B3-948B-1728B52AA6E4}">
                    <adec:decorative xmlns:adec="http://schemas.microsoft.com/office/drawing/2017/decorative" val="1"/>
                  </a:ext>
                </a:extLst>
              </p:cNvPr>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CB682D"/>
              </a:solidFill>
            </p:spPr>
          </p:sp>
        </p:grpSp>
        <p:grpSp>
          <p:nvGrpSpPr>
            <p:cNvPr id="31" name="Group 31"/>
            <p:cNvGrpSpPr/>
            <p:nvPr/>
          </p:nvGrpSpPr>
          <p:grpSpPr>
            <a:xfrm>
              <a:off x="1230168" y="5906121"/>
              <a:ext cx="7759445" cy="1269490"/>
              <a:chOff x="0" y="0"/>
              <a:chExt cx="2453057" cy="401334"/>
            </a:xfrm>
          </p:grpSpPr>
          <p:sp>
            <p:nvSpPr>
              <p:cNvPr id="32" name="Freeform 32">
                <a:extLst>
                  <a:ext uri="{C183D7F6-B498-43B3-948B-1728B52AA6E4}">
                    <adec:decorative xmlns:adec="http://schemas.microsoft.com/office/drawing/2017/decorative" val="1"/>
                  </a:ext>
                </a:extLst>
              </p:cNvPr>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CB682D"/>
              </a:solidFill>
            </p:spPr>
          </p:sp>
        </p:grpSp>
        <p:grpSp>
          <p:nvGrpSpPr>
            <p:cNvPr id="33" name="Group 33"/>
            <p:cNvGrpSpPr/>
            <p:nvPr/>
          </p:nvGrpSpPr>
          <p:grpSpPr>
            <a:xfrm>
              <a:off x="1230168" y="3012770"/>
              <a:ext cx="7759445" cy="1269490"/>
              <a:chOff x="0" y="0"/>
              <a:chExt cx="2453057" cy="401334"/>
            </a:xfrm>
          </p:grpSpPr>
          <p:sp>
            <p:nvSpPr>
              <p:cNvPr id="34" name="Freeform 34">
                <a:extLst>
                  <a:ext uri="{C183D7F6-B498-43B3-948B-1728B52AA6E4}">
                    <adec:decorative xmlns:adec="http://schemas.microsoft.com/office/drawing/2017/decorative" val="1"/>
                  </a:ext>
                </a:extLst>
              </p:cNvPr>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CB682D"/>
              </a:solidFill>
            </p:spPr>
          </p:sp>
        </p:grpSp>
        <p:grpSp>
          <p:nvGrpSpPr>
            <p:cNvPr id="35" name="Group 35"/>
            <p:cNvGrpSpPr/>
            <p:nvPr/>
          </p:nvGrpSpPr>
          <p:grpSpPr>
            <a:xfrm>
              <a:off x="1230168" y="4452412"/>
              <a:ext cx="7759445" cy="1269490"/>
              <a:chOff x="0" y="0"/>
              <a:chExt cx="2453057" cy="401334"/>
            </a:xfrm>
          </p:grpSpPr>
          <p:sp>
            <p:nvSpPr>
              <p:cNvPr id="36" name="Freeform 36">
                <a:extLst>
                  <a:ext uri="{C183D7F6-B498-43B3-948B-1728B52AA6E4}">
                    <adec:decorative xmlns:adec="http://schemas.microsoft.com/office/drawing/2017/decorative" val="1"/>
                  </a:ext>
                </a:extLst>
              </p:cNvPr>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CB682D"/>
              </a:solidFill>
            </p:spPr>
          </p:sp>
        </p:grpSp>
        <p:grpSp>
          <p:nvGrpSpPr>
            <p:cNvPr id="37" name="Group 37"/>
            <p:cNvGrpSpPr/>
            <p:nvPr/>
          </p:nvGrpSpPr>
          <p:grpSpPr>
            <a:xfrm>
              <a:off x="1230168" y="7384854"/>
              <a:ext cx="7759445" cy="1269490"/>
              <a:chOff x="0" y="0"/>
              <a:chExt cx="2453057" cy="401334"/>
            </a:xfrm>
          </p:grpSpPr>
          <p:sp>
            <p:nvSpPr>
              <p:cNvPr id="38" name="Freeform 38">
                <a:extLst>
                  <a:ext uri="{C183D7F6-B498-43B3-948B-1728B52AA6E4}">
                    <adec:decorative xmlns:adec="http://schemas.microsoft.com/office/drawing/2017/decorative" val="1"/>
                  </a:ext>
                </a:extLst>
              </p:cNvPr>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CB682D"/>
              </a:solidFill>
            </p:spPr>
          </p:sp>
        </p:grpSp>
        <p:grpSp>
          <p:nvGrpSpPr>
            <p:cNvPr id="39" name="Group 39"/>
            <p:cNvGrpSpPr/>
            <p:nvPr/>
          </p:nvGrpSpPr>
          <p:grpSpPr>
            <a:xfrm>
              <a:off x="1230168" y="8807880"/>
              <a:ext cx="7759445" cy="1269490"/>
              <a:chOff x="0" y="0"/>
              <a:chExt cx="2453057" cy="401334"/>
            </a:xfrm>
          </p:grpSpPr>
          <p:sp>
            <p:nvSpPr>
              <p:cNvPr id="40" name="Freeform 40">
                <a:extLst>
                  <a:ext uri="{C183D7F6-B498-43B3-948B-1728B52AA6E4}">
                    <adec:decorative xmlns:adec="http://schemas.microsoft.com/office/drawing/2017/decorative" val="1"/>
                  </a:ext>
                </a:extLst>
              </p:cNvPr>
              <p:cNvSpPr/>
              <p:nvPr/>
            </p:nvSpPr>
            <p:spPr>
              <a:xfrm>
                <a:off x="0" y="0"/>
                <a:ext cx="2453057" cy="401334"/>
              </a:xfrm>
              <a:custGeom>
                <a:avLst/>
                <a:gdLst/>
                <a:ahLst/>
                <a:cxnLst/>
                <a:rect l="l" t="t" r="r" b="b"/>
                <a:pathLst>
                  <a:path w="2453057" h="401334">
                    <a:moveTo>
                      <a:pt x="0" y="0"/>
                    </a:moveTo>
                    <a:lnTo>
                      <a:pt x="2453057" y="0"/>
                    </a:lnTo>
                    <a:lnTo>
                      <a:pt x="2453057" y="401334"/>
                    </a:lnTo>
                    <a:lnTo>
                      <a:pt x="0" y="401334"/>
                    </a:lnTo>
                    <a:close/>
                  </a:path>
                </a:pathLst>
              </a:custGeom>
              <a:solidFill>
                <a:srgbClr val="CB682D"/>
              </a:solidFill>
            </p:spPr>
          </p:sp>
        </p:grpSp>
        <p:sp>
          <p:nvSpPr>
            <p:cNvPr id="43" name="TextBox 43">
              <a:extLst>
                <a:ext uri="{C183D7F6-B498-43B3-948B-1728B52AA6E4}">
                  <adec:decorative xmlns:adec="http://schemas.microsoft.com/office/drawing/2017/decorative" val="0"/>
                </a:ext>
              </a:extLst>
            </p:cNvPr>
            <p:cNvSpPr txBox="1"/>
            <p:nvPr/>
          </p:nvSpPr>
          <p:spPr>
            <a:xfrm>
              <a:off x="565853" y="456952"/>
              <a:ext cx="8989613" cy="663772"/>
            </a:xfrm>
            <a:prstGeom prst="rect">
              <a:avLst/>
            </a:prstGeom>
          </p:spPr>
          <p:txBody>
            <a:bodyPr wrap="square" lIns="0" tIns="0" rIns="0" bIns="0" rtlCol="0" anchor="t">
              <a:spAutoFit/>
            </a:bodyPr>
            <a:lstStyle/>
            <a:p>
              <a:pPr algn="ctr">
                <a:lnSpc>
                  <a:spcPts val="2684"/>
                </a:lnSpc>
                <a:spcBef>
                  <a:spcPct val="0"/>
                </a:spcBef>
              </a:pPr>
              <a:r>
                <a:rPr lang="en-US" sz="2133" spc="-89" dirty="0">
                  <a:solidFill>
                    <a:srgbClr val="FFFFFF"/>
                  </a:solidFill>
                  <a:latin typeface="Open Sans Bold"/>
                </a:rPr>
                <a:t>National Coordinating Center</a:t>
              </a:r>
            </a:p>
          </p:txBody>
        </p:sp>
        <p:sp>
          <p:nvSpPr>
            <p:cNvPr id="44" name="TextBox 44"/>
            <p:cNvSpPr txBox="1"/>
            <p:nvPr/>
          </p:nvSpPr>
          <p:spPr>
            <a:xfrm>
              <a:off x="810567" y="1926212"/>
              <a:ext cx="8598649" cy="570798"/>
            </a:xfrm>
            <a:prstGeom prst="rect">
              <a:avLst/>
            </a:prstGeom>
          </p:spPr>
          <p:txBody>
            <a:bodyPr lIns="0" tIns="0" rIns="0" bIns="0" rtlCol="0" anchor="t">
              <a:spAutoFit/>
            </a:bodyPr>
            <a:lstStyle/>
            <a:p>
              <a:pPr algn="ctr">
                <a:lnSpc>
                  <a:spcPts val="2275"/>
                </a:lnSpc>
                <a:spcBef>
                  <a:spcPct val="0"/>
                </a:spcBef>
              </a:pPr>
              <a:r>
                <a:rPr lang="en-US" sz="1895" spc="-75" dirty="0">
                  <a:solidFill>
                    <a:srgbClr val="FEFEFE"/>
                  </a:solidFill>
                  <a:latin typeface="Open Sans Bold"/>
                </a:rPr>
                <a:t>Evaluation of TPSIDs</a:t>
              </a:r>
            </a:p>
          </p:txBody>
        </p:sp>
        <p:sp>
          <p:nvSpPr>
            <p:cNvPr id="45" name="TextBox 45"/>
            <p:cNvSpPr txBox="1"/>
            <p:nvPr/>
          </p:nvSpPr>
          <p:spPr>
            <a:xfrm>
              <a:off x="810567" y="3343782"/>
              <a:ext cx="8598649" cy="570798"/>
            </a:xfrm>
            <a:prstGeom prst="rect">
              <a:avLst/>
            </a:prstGeom>
          </p:spPr>
          <p:txBody>
            <a:bodyPr lIns="0" tIns="0" rIns="0" bIns="0" rtlCol="0" anchor="t">
              <a:spAutoFit/>
            </a:bodyPr>
            <a:lstStyle/>
            <a:p>
              <a:pPr algn="ctr">
                <a:lnSpc>
                  <a:spcPts val="2275"/>
                </a:lnSpc>
                <a:spcBef>
                  <a:spcPct val="0"/>
                </a:spcBef>
              </a:pPr>
              <a:r>
                <a:rPr lang="en-US" sz="1895" spc="-75" dirty="0">
                  <a:solidFill>
                    <a:srgbClr val="FFFFFF"/>
                  </a:solidFill>
                  <a:latin typeface="Open Sans Bold"/>
                </a:rPr>
                <a:t>Accreditation</a:t>
              </a:r>
            </a:p>
          </p:txBody>
        </p:sp>
        <p:sp>
          <p:nvSpPr>
            <p:cNvPr id="46" name="TextBox 46"/>
            <p:cNvSpPr txBox="1"/>
            <p:nvPr/>
          </p:nvSpPr>
          <p:spPr>
            <a:xfrm>
              <a:off x="2681477" y="4746864"/>
              <a:ext cx="5149329" cy="570798"/>
            </a:xfrm>
            <a:prstGeom prst="rect">
              <a:avLst/>
            </a:prstGeom>
          </p:spPr>
          <p:txBody>
            <a:bodyPr lIns="0" tIns="0" rIns="0" bIns="0" rtlCol="0" anchor="t">
              <a:spAutoFit/>
            </a:bodyPr>
            <a:lstStyle/>
            <a:p>
              <a:pPr algn="ctr">
                <a:lnSpc>
                  <a:spcPts val="2275"/>
                </a:lnSpc>
                <a:spcBef>
                  <a:spcPct val="0"/>
                </a:spcBef>
              </a:pPr>
              <a:r>
                <a:rPr lang="en-US" sz="1895" spc="-75" dirty="0">
                  <a:solidFill>
                    <a:srgbClr val="FFFFFF"/>
                  </a:solidFill>
                  <a:latin typeface="Open Sans Bold"/>
                </a:rPr>
                <a:t>Technical Assistance</a:t>
              </a:r>
            </a:p>
          </p:txBody>
        </p:sp>
        <p:sp>
          <p:nvSpPr>
            <p:cNvPr id="47" name="TextBox 47"/>
            <p:cNvSpPr txBox="1"/>
            <p:nvPr/>
          </p:nvSpPr>
          <p:spPr>
            <a:xfrm>
              <a:off x="810567" y="6233276"/>
              <a:ext cx="8598649" cy="570798"/>
            </a:xfrm>
            <a:prstGeom prst="rect">
              <a:avLst/>
            </a:prstGeom>
          </p:spPr>
          <p:txBody>
            <a:bodyPr lIns="0" tIns="0" rIns="0" bIns="0" rtlCol="0" anchor="t">
              <a:spAutoFit/>
            </a:bodyPr>
            <a:lstStyle/>
            <a:p>
              <a:pPr algn="ctr">
                <a:lnSpc>
                  <a:spcPts val="2275"/>
                </a:lnSpc>
                <a:spcBef>
                  <a:spcPct val="0"/>
                </a:spcBef>
              </a:pPr>
              <a:r>
                <a:rPr lang="en-US" sz="1895" spc="-75" dirty="0">
                  <a:solidFill>
                    <a:srgbClr val="FFFFFF"/>
                  </a:solidFill>
                  <a:latin typeface="Open Sans Bold"/>
                </a:rPr>
                <a:t>Dissemination</a:t>
              </a:r>
            </a:p>
          </p:txBody>
        </p:sp>
        <p:sp>
          <p:nvSpPr>
            <p:cNvPr id="48" name="TextBox 48"/>
            <p:cNvSpPr txBox="1"/>
            <p:nvPr/>
          </p:nvSpPr>
          <p:spPr>
            <a:xfrm>
              <a:off x="956819" y="7715866"/>
              <a:ext cx="8598649" cy="570798"/>
            </a:xfrm>
            <a:prstGeom prst="rect">
              <a:avLst/>
            </a:prstGeom>
          </p:spPr>
          <p:txBody>
            <a:bodyPr lIns="0" tIns="0" rIns="0" bIns="0" rtlCol="0" anchor="t">
              <a:spAutoFit/>
            </a:bodyPr>
            <a:lstStyle/>
            <a:p>
              <a:pPr algn="ctr">
                <a:lnSpc>
                  <a:spcPts val="2275"/>
                </a:lnSpc>
                <a:spcBef>
                  <a:spcPct val="0"/>
                </a:spcBef>
              </a:pPr>
              <a:r>
                <a:rPr lang="en-US" sz="1895" spc="-75" dirty="0">
                  <a:solidFill>
                    <a:srgbClr val="FFFFFF"/>
                  </a:solidFill>
                  <a:latin typeface="Open Sans Bold"/>
                </a:rPr>
                <a:t>Searchable Resources</a:t>
              </a:r>
            </a:p>
          </p:txBody>
        </p:sp>
        <p:sp>
          <p:nvSpPr>
            <p:cNvPr id="49" name="TextBox 49"/>
            <p:cNvSpPr txBox="1"/>
            <p:nvPr/>
          </p:nvSpPr>
          <p:spPr>
            <a:xfrm>
              <a:off x="2755191" y="9138892"/>
              <a:ext cx="5001897" cy="570798"/>
            </a:xfrm>
            <a:prstGeom prst="rect">
              <a:avLst/>
            </a:prstGeom>
          </p:spPr>
          <p:txBody>
            <a:bodyPr lIns="0" tIns="0" rIns="0" bIns="0" rtlCol="0" anchor="t">
              <a:spAutoFit/>
            </a:bodyPr>
            <a:lstStyle/>
            <a:p>
              <a:pPr algn="ctr">
                <a:lnSpc>
                  <a:spcPts val="2275"/>
                </a:lnSpc>
                <a:spcBef>
                  <a:spcPct val="0"/>
                </a:spcBef>
              </a:pPr>
              <a:r>
                <a:rPr lang="en-US" sz="1895" spc="-75" dirty="0">
                  <a:solidFill>
                    <a:srgbClr val="FFFFFF"/>
                  </a:solidFill>
                  <a:latin typeface="Open Sans Bold"/>
                </a:rPr>
                <a:t>Community Building </a:t>
              </a:r>
            </a:p>
          </p:txBody>
        </p:sp>
      </p:grpSp>
      <p:grpSp>
        <p:nvGrpSpPr>
          <p:cNvPr id="5" name="Group 2">
            <a:extLst>
              <a:ext uri="{FF2B5EF4-FFF2-40B4-BE49-F238E27FC236}">
                <a16:creationId xmlns:a16="http://schemas.microsoft.com/office/drawing/2014/main" id="{802498AA-7B4D-1A9F-59C5-5BF95A5BE138}"/>
              </a:ext>
              <a:ext uri="{C183D7F6-B498-43B3-948B-1728B52AA6E4}">
                <adec:decorative xmlns:adec="http://schemas.microsoft.com/office/drawing/2017/decorative" val="1"/>
              </a:ext>
            </a:extLst>
          </p:cNvPr>
          <p:cNvGrpSpPr>
            <a:grpSpLocks noChangeAspect="1"/>
          </p:cNvGrpSpPr>
          <p:nvPr/>
        </p:nvGrpSpPr>
        <p:grpSpPr>
          <a:xfrm>
            <a:off x="0" y="-85444"/>
            <a:ext cx="12192000" cy="139701"/>
            <a:chOff x="0" y="0"/>
            <a:chExt cx="24384000" cy="279402"/>
          </a:xfrm>
        </p:grpSpPr>
        <p:sp>
          <p:nvSpPr>
            <p:cNvPr id="6" name="Freeform 3">
              <a:extLst>
                <a:ext uri="{FF2B5EF4-FFF2-40B4-BE49-F238E27FC236}">
                  <a16:creationId xmlns:a16="http://schemas.microsoft.com/office/drawing/2014/main" id="{99DB63F3-3DE9-D571-BB85-2C68701ABDD9}"/>
                </a:ext>
              </a:extLst>
            </p:cNvPr>
            <p:cNvSpPr/>
            <p:nvPr/>
          </p:nvSpPr>
          <p:spPr>
            <a:xfrm>
              <a:off x="0" y="0"/>
              <a:ext cx="24384000" cy="279400"/>
            </a:xfrm>
            <a:custGeom>
              <a:avLst/>
              <a:gdLst/>
              <a:ahLst/>
              <a:cxnLst/>
              <a:rect l="l" t="t" r="r" b="b"/>
              <a:pathLst>
                <a:path w="24384000" h="279400">
                  <a:moveTo>
                    <a:pt x="0" y="46609"/>
                  </a:moveTo>
                  <a:cubicBezTo>
                    <a:pt x="0" y="20828"/>
                    <a:pt x="20828" y="0"/>
                    <a:pt x="46609" y="0"/>
                  </a:cubicBezTo>
                  <a:lnTo>
                    <a:pt x="24337390" y="0"/>
                  </a:lnTo>
                  <a:cubicBezTo>
                    <a:pt x="24363172" y="0"/>
                    <a:pt x="24384000" y="20828"/>
                    <a:pt x="24384000" y="46609"/>
                  </a:cubicBezTo>
                  <a:lnTo>
                    <a:pt x="24384000" y="232791"/>
                  </a:lnTo>
                  <a:cubicBezTo>
                    <a:pt x="24384000" y="258572"/>
                    <a:pt x="24363172" y="279400"/>
                    <a:pt x="24337390" y="279400"/>
                  </a:cubicBezTo>
                  <a:lnTo>
                    <a:pt x="46609" y="279400"/>
                  </a:lnTo>
                  <a:cubicBezTo>
                    <a:pt x="20828" y="279400"/>
                    <a:pt x="0" y="258572"/>
                    <a:pt x="0" y="232791"/>
                  </a:cubicBezTo>
                  <a:close/>
                </a:path>
              </a:pathLst>
            </a:custGeom>
            <a:solidFill>
              <a:srgbClr val="4A8DC9"/>
            </a:solidFill>
          </p:spPr>
        </p:sp>
        <p:sp>
          <p:nvSpPr>
            <p:cNvPr id="41" name="Freeform 4">
              <a:extLst>
                <a:ext uri="{FF2B5EF4-FFF2-40B4-BE49-F238E27FC236}">
                  <a16:creationId xmlns:a16="http://schemas.microsoft.com/office/drawing/2014/main" id="{89267F9F-3606-8B63-5D5D-D1EFA3BC094D}"/>
                </a:ext>
              </a:extLst>
            </p:cNvPr>
            <p:cNvSpPr/>
            <p:nvPr/>
          </p:nvSpPr>
          <p:spPr>
            <a:xfrm>
              <a:off x="-6350" y="-6350"/>
              <a:ext cx="24396700" cy="292100"/>
            </a:xfrm>
            <a:custGeom>
              <a:avLst/>
              <a:gdLst/>
              <a:ahLst/>
              <a:cxnLst/>
              <a:rect l="l" t="t" r="r" b="b"/>
              <a:pathLst>
                <a:path w="24396700" h="292100">
                  <a:moveTo>
                    <a:pt x="0" y="52959"/>
                  </a:moveTo>
                  <a:cubicBezTo>
                    <a:pt x="0" y="23749"/>
                    <a:pt x="23749" y="0"/>
                    <a:pt x="52959" y="0"/>
                  </a:cubicBezTo>
                  <a:lnTo>
                    <a:pt x="24343740" y="0"/>
                  </a:lnTo>
                  <a:lnTo>
                    <a:pt x="24343740" y="6350"/>
                  </a:lnTo>
                  <a:lnTo>
                    <a:pt x="24343740" y="0"/>
                  </a:lnTo>
                  <a:cubicBezTo>
                    <a:pt x="24372951" y="0"/>
                    <a:pt x="24396700" y="23749"/>
                    <a:pt x="24396700" y="52959"/>
                  </a:cubicBezTo>
                  <a:lnTo>
                    <a:pt x="24390350" y="52959"/>
                  </a:lnTo>
                  <a:lnTo>
                    <a:pt x="24396700" y="52959"/>
                  </a:lnTo>
                  <a:lnTo>
                    <a:pt x="24396700" y="239141"/>
                  </a:lnTo>
                  <a:lnTo>
                    <a:pt x="24390350" y="239141"/>
                  </a:lnTo>
                  <a:lnTo>
                    <a:pt x="24396700" y="239141"/>
                  </a:lnTo>
                  <a:cubicBezTo>
                    <a:pt x="24396700" y="268351"/>
                    <a:pt x="24372951" y="292100"/>
                    <a:pt x="24343740" y="292100"/>
                  </a:cubicBezTo>
                  <a:lnTo>
                    <a:pt x="24343740" y="285750"/>
                  </a:lnTo>
                  <a:lnTo>
                    <a:pt x="24343740" y="292100"/>
                  </a:lnTo>
                  <a:lnTo>
                    <a:pt x="52959" y="292100"/>
                  </a:lnTo>
                  <a:lnTo>
                    <a:pt x="52959" y="285750"/>
                  </a:lnTo>
                  <a:lnTo>
                    <a:pt x="52959" y="292100"/>
                  </a:lnTo>
                  <a:cubicBezTo>
                    <a:pt x="23749" y="292100"/>
                    <a:pt x="0" y="268351"/>
                    <a:pt x="0" y="239141"/>
                  </a:cubicBezTo>
                  <a:lnTo>
                    <a:pt x="0" y="52959"/>
                  </a:lnTo>
                  <a:lnTo>
                    <a:pt x="6350" y="52959"/>
                  </a:lnTo>
                  <a:lnTo>
                    <a:pt x="0" y="52959"/>
                  </a:lnTo>
                  <a:moveTo>
                    <a:pt x="12700" y="52959"/>
                  </a:moveTo>
                  <a:lnTo>
                    <a:pt x="12700" y="239141"/>
                  </a:lnTo>
                  <a:lnTo>
                    <a:pt x="6350" y="239141"/>
                  </a:lnTo>
                  <a:lnTo>
                    <a:pt x="12700" y="239141"/>
                  </a:lnTo>
                  <a:cubicBezTo>
                    <a:pt x="12700" y="261366"/>
                    <a:pt x="30734" y="279400"/>
                    <a:pt x="52959" y="279400"/>
                  </a:cubicBezTo>
                  <a:lnTo>
                    <a:pt x="24343740" y="279400"/>
                  </a:lnTo>
                  <a:cubicBezTo>
                    <a:pt x="24365965" y="279400"/>
                    <a:pt x="24384000" y="261366"/>
                    <a:pt x="24384000" y="239141"/>
                  </a:cubicBezTo>
                  <a:lnTo>
                    <a:pt x="24384000" y="52959"/>
                  </a:lnTo>
                  <a:cubicBezTo>
                    <a:pt x="24384000" y="30734"/>
                    <a:pt x="24365965" y="12700"/>
                    <a:pt x="24343740" y="12700"/>
                  </a:cubicBezTo>
                  <a:lnTo>
                    <a:pt x="52959" y="12700"/>
                  </a:lnTo>
                  <a:lnTo>
                    <a:pt x="52959" y="6350"/>
                  </a:lnTo>
                  <a:lnTo>
                    <a:pt x="52959" y="12700"/>
                  </a:lnTo>
                  <a:cubicBezTo>
                    <a:pt x="30734" y="12700"/>
                    <a:pt x="12700" y="30734"/>
                    <a:pt x="12700" y="52959"/>
                  </a:cubicBezTo>
                  <a:close/>
                </a:path>
              </a:pathLst>
            </a:custGeom>
            <a:solidFill>
              <a:srgbClr val="2F528F"/>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ctr" eaLnBrk="1" hangingPunct="1"/>
            <a:r>
              <a:rPr lang="en-US">
                <a:ea typeface="ＭＳ Ｐゴシック" charset="-128"/>
              </a:rPr>
              <a:t>Types of College Programs</a:t>
            </a:r>
            <a:endParaRPr lang="en-US" dirty="0">
              <a:ea typeface="ＭＳ Ｐゴシック" charset="-128"/>
            </a:endParaRPr>
          </a:p>
        </p:txBody>
      </p:sp>
      <p:sp>
        <p:nvSpPr>
          <p:cNvPr id="3" name="Content Placeholder 2"/>
          <p:cNvSpPr>
            <a:spLocks noGrp="1"/>
          </p:cNvSpPr>
          <p:nvPr>
            <p:ph sz="half" idx="1"/>
          </p:nvPr>
        </p:nvSpPr>
        <p:spPr>
          <a:xfrm>
            <a:off x="476693" y="1690690"/>
            <a:ext cx="3861390" cy="4351338"/>
          </a:xfrm>
        </p:spPr>
        <p:txBody>
          <a:bodyPr rtlCol="0">
            <a:noAutofit/>
          </a:bodyPr>
          <a:lstStyle/>
          <a:p>
            <a:pPr marL="0" indent="0">
              <a:buNone/>
              <a:defRPr/>
            </a:pPr>
            <a:r>
              <a:rPr lang="en-US" sz="2400" b="1" dirty="0">
                <a:solidFill>
                  <a:schemeClr val="tx2"/>
                </a:solidFill>
                <a:latin typeface="Avenir Next" panose="020B0503020202020204" pitchFamily="34" charset="0"/>
              </a:rPr>
              <a:t>Transition and Postsecondary Programs for Students with Intellectual Disabilities (TPSID)</a:t>
            </a:r>
            <a:br>
              <a:rPr lang="en-US" sz="2400" b="1" dirty="0">
                <a:solidFill>
                  <a:schemeClr val="tx2"/>
                </a:solidFill>
                <a:latin typeface="Avenir Next" panose="020B0503020202020204" pitchFamily="34" charset="0"/>
              </a:rPr>
            </a:br>
            <a:r>
              <a:rPr lang="en-US" sz="2400" dirty="0">
                <a:latin typeface="Avenir Next" panose="020B0503020202020204" pitchFamily="34" charset="0"/>
              </a:rPr>
              <a:t>Model Demonstration projects funded by the US Department of Education, Office of Postsecondary Education</a:t>
            </a:r>
          </a:p>
          <a:p>
            <a:pPr marL="0" indent="0" algn="ctr">
              <a:buNone/>
              <a:defRPr/>
            </a:pPr>
            <a:r>
              <a:rPr lang="en-US" sz="1800" dirty="0">
                <a:latin typeface="Avenir Next" panose="020B0503020202020204" pitchFamily="34" charset="0"/>
              </a:rPr>
              <a:t>Currently 22 grantees 2020-2025</a:t>
            </a:r>
            <a:endParaRPr lang="en-US" sz="2400" dirty="0">
              <a:latin typeface="Avenir Next" panose="020B0503020202020204" pitchFamily="34" charset="0"/>
            </a:endParaRPr>
          </a:p>
        </p:txBody>
      </p:sp>
      <p:sp>
        <p:nvSpPr>
          <p:cNvPr id="4" name="Content Placeholder 3">
            <a:extLst>
              <a:ext uri="{FF2B5EF4-FFF2-40B4-BE49-F238E27FC236}">
                <a16:creationId xmlns:a16="http://schemas.microsoft.com/office/drawing/2014/main" id="{9FF788A1-4151-BC43-B7EA-DDDBFA517C0F}"/>
              </a:ext>
            </a:extLst>
          </p:cNvPr>
          <p:cNvSpPr>
            <a:spLocks noGrp="1"/>
          </p:cNvSpPr>
          <p:nvPr>
            <p:ph sz="half" idx="2"/>
          </p:nvPr>
        </p:nvSpPr>
        <p:spPr>
          <a:xfrm>
            <a:off x="4554278" y="1690689"/>
            <a:ext cx="3256221" cy="4553700"/>
          </a:xfrm>
        </p:spPr>
        <p:txBody>
          <a:bodyPr>
            <a:normAutofit fontScale="77500" lnSpcReduction="20000"/>
          </a:bodyPr>
          <a:lstStyle/>
          <a:p>
            <a:pPr marL="0" indent="0">
              <a:lnSpc>
                <a:spcPct val="120000"/>
              </a:lnSpc>
              <a:buNone/>
              <a:defRPr/>
            </a:pPr>
            <a:r>
              <a:rPr lang="en-US" sz="3400" b="1" dirty="0">
                <a:solidFill>
                  <a:srgbClr val="CC6D2A"/>
                </a:solidFill>
                <a:latin typeface="Avenir Next" panose="020B0503020202020204" pitchFamily="34" charset="0"/>
              </a:rPr>
              <a:t>Comprehensive Transition Programs (CTP) </a:t>
            </a:r>
            <a:br>
              <a:rPr lang="en-US" sz="3400" b="1" dirty="0">
                <a:solidFill>
                  <a:srgbClr val="CC6D2A"/>
                </a:solidFill>
                <a:latin typeface="Avenir Next" panose="020B0503020202020204" pitchFamily="34" charset="0"/>
              </a:rPr>
            </a:br>
            <a:r>
              <a:rPr lang="en-US" sz="3400" dirty="0">
                <a:latin typeface="Avenir Next" panose="020B0503020202020204" pitchFamily="34" charset="0"/>
              </a:rPr>
              <a:t>Programs that have been through an approval process and can offer access to federal financial aid to their students who are financially eligible </a:t>
            </a:r>
          </a:p>
          <a:p>
            <a:pPr marL="0" indent="0" algn="ctr">
              <a:lnSpc>
                <a:spcPct val="120000"/>
              </a:lnSpc>
              <a:buNone/>
              <a:defRPr/>
            </a:pPr>
            <a:r>
              <a:rPr lang="en-US" sz="2600" dirty="0">
                <a:latin typeface="Avenir Next" panose="020B0503020202020204" pitchFamily="34" charset="0"/>
              </a:rPr>
              <a:t>Currently 153</a:t>
            </a:r>
          </a:p>
          <a:p>
            <a:endParaRPr lang="en-US" dirty="0"/>
          </a:p>
        </p:txBody>
      </p:sp>
      <p:sp>
        <p:nvSpPr>
          <p:cNvPr id="9" name="TextBox 8">
            <a:extLst>
              <a:ext uri="{FF2B5EF4-FFF2-40B4-BE49-F238E27FC236}">
                <a16:creationId xmlns:a16="http://schemas.microsoft.com/office/drawing/2014/main" id="{6CDEAEF6-455A-E442-A05F-2AD7BC21A930}"/>
              </a:ext>
            </a:extLst>
          </p:cNvPr>
          <p:cNvSpPr txBox="1"/>
          <p:nvPr/>
        </p:nvSpPr>
        <p:spPr>
          <a:xfrm>
            <a:off x="8026695" y="1690690"/>
            <a:ext cx="3817089" cy="3970318"/>
          </a:xfrm>
          <a:prstGeom prst="rect">
            <a:avLst/>
          </a:prstGeom>
          <a:noFill/>
        </p:spPr>
        <p:txBody>
          <a:bodyPr wrap="square">
            <a:spAutoFit/>
          </a:bodyPr>
          <a:lstStyle/>
          <a:p>
            <a:pPr>
              <a:defRPr/>
            </a:pPr>
            <a:r>
              <a:rPr lang="en-US" sz="2400" b="1" dirty="0">
                <a:solidFill>
                  <a:srgbClr val="4C8EC9"/>
                </a:solidFill>
                <a:latin typeface="Avenir Next" panose="020B0503020202020204" pitchFamily="34" charset="0"/>
              </a:rPr>
              <a:t>Dual/concurrent enrollment program</a:t>
            </a:r>
            <a:br>
              <a:rPr lang="en-US" sz="2800" b="1" dirty="0">
                <a:solidFill>
                  <a:srgbClr val="4C8EC9"/>
                </a:solidFill>
                <a:latin typeface="Avenir Next" panose="020B0503020202020204" pitchFamily="34" charset="0"/>
              </a:rPr>
            </a:br>
            <a:r>
              <a:rPr lang="en-US" sz="2400" dirty="0">
                <a:latin typeface="Avenir Next" panose="020B0503020202020204" pitchFamily="34" charset="0"/>
              </a:rPr>
              <a:t>Programs that serve students while still in high school, typically a partnership between a school district and a local college</a:t>
            </a:r>
          </a:p>
          <a:p>
            <a:pPr>
              <a:defRPr/>
            </a:pPr>
            <a:endParaRPr lang="en-US" sz="2400" dirty="0">
              <a:latin typeface="Avenir Next" panose="020B0503020202020204" pitchFamily="34" charset="0"/>
            </a:endParaRPr>
          </a:p>
          <a:p>
            <a:pPr algn="ctr">
              <a:defRPr/>
            </a:pPr>
            <a:r>
              <a:rPr lang="en-US" dirty="0">
                <a:latin typeface="Avenir Next" panose="020B0503020202020204" pitchFamily="34" charset="0"/>
              </a:rPr>
              <a:t>Currently 35 exclusively DE, 98 who serve HS and adult students</a:t>
            </a:r>
            <a:endParaRPr lang="en-US" sz="2400" dirty="0">
              <a:latin typeface="Avenir Next" panose="020B0503020202020204" pitchFamily="34" charset="0"/>
            </a:endParaRPr>
          </a:p>
        </p:txBody>
      </p:sp>
    </p:spTree>
    <p:extLst>
      <p:ext uri="{BB962C8B-B14F-4D97-AF65-F5344CB8AC3E}">
        <p14:creationId xmlns:p14="http://schemas.microsoft.com/office/powerpoint/2010/main" val="26085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 showing the number of approved CTP programs in each state of the United States. A higher concentration is shown in the eastern states than the western states. Florida and Pennsylvania have the most CTP programs. 15 states have no CTP programs.">
            <a:extLst>
              <a:ext uri="{FF2B5EF4-FFF2-40B4-BE49-F238E27FC236}">
                <a16:creationId xmlns:a16="http://schemas.microsoft.com/office/drawing/2014/main" id="{47F6F51D-A51F-6C0F-2894-6C28C830828D}"/>
              </a:ext>
            </a:extLst>
          </p:cNvPr>
          <p:cNvPicPr>
            <a:picLocks noChangeAspect="1"/>
          </p:cNvPicPr>
          <p:nvPr/>
        </p:nvPicPr>
        <p:blipFill>
          <a:blip r:embed="rId3"/>
          <a:stretch>
            <a:fillRect/>
          </a:stretch>
        </p:blipFill>
        <p:spPr>
          <a:xfrm>
            <a:off x="0" y="26208"/>
            <a:ext cx="12192000" cy="6858000"/>
          </a:xfrm>
          <a:prstGeom prst="rect">
            <a:avLst/>
          </a:prstGeom>
          <a:solidFill>
            <a:srgbClr val="C96C29"/>
          </a:solidFill>
        </p:spPr>
      </p:pic>
      <p:sp>
        <p:nvSpPr>
          <p:cNvPr id="2" name="TextBox 1">
            <a:extLst>
              <a:ext uri="{FF2B5EF4-FFF2-40B4-BE49-F238E27FC236}">
                <a16:creationId xmlns:a16="http://schemas.microsoft.com/office/drawing/2014/main" id="{F5F442C6-82C7-1FE1-5C55-71A81DF06B84}"/>
              </a:ext>
            </a:extLst>
          </p:cNvPr>
          <p:cNvSpPr txBox="1"/>
          <p:nvPr/>
        </p:nvSpPr>
        <p:spPr>
          <a:xfrm>
            <a:off x="4459219" y="2236106"/>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4" name="Title 3">
            <a:extLst>
              <a:ext uri="{FF2B5EF4-FFF2-40B4-BE49-F238E27FC236}">
                <a16:creationId xmlns:a16="http://schemas.microsoft.com/office/drawing/2014/main" id="{D047D550-8DFA-EA07-20D9-C61A88ADE81D}"/>
              </a:ext>
            </a:extLst>
          </p:cNvPr>
          <p:cNvSpPr txBox="1">
            <a:spLocks noGrp="1"/>
          </p:cNvSpPr>
          <p:nvPr>
            <p:ph type="title" idx="4294967295"/>
          </p:nvPr>
        </p:nvSpPr>
        <p:spPr>
          <a:xfrm>
            <a:off x="439149" y="173694"/>
            <a:ext cx="1113045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Approved Comprehensive Transition and Postsecondary (CTP) Programs</a:t>
            </a:r>
          </a:p>
        </p:txBody>
      </p:sp>
      <p:sp>
        <p:nvSpPr>
          <p:cNvPr id="5" name="TextBox 4">
            <a:extLst>
              <a:ext uri="{FF2B5EF4-FFF2-40B4-BE49-F238E27FC236}">
                <a16:creationId xmlns:a16="http://schemas.microsoft.com/office/drawing/2014/main" id="{625F27FF-2A55-D768-563F-2B86CAC0425D}"/>
              </a:ext>
            </a:extLst>
          </p:cNvPr>
          <p:cNvSpPr txBox="1"/>
          <p:nvPr/>
        </p:nvSpPr>
        <p:spPr>
          <a:xfrm>
            <a:off x="8406019" y="3858814"/>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6" name="TextBox 5">
            <a:extLst>
              <a:ext uri="{FF2B5EF4-FFF2-40B4-BE49-F238E27FC236}">
                <a16:creationId xmlns:a16="http://schemas.microsoft.com/office/drawing/2014/main" id="{2F059544-F225-9377-911C-C84BC88A5BE4}"/>
              </a:ext>
            </a:extLst>
          </p:cNvPr>
          <p:cNvSpPr txBox="1"/>
          <p:nvPr/>
        </p:nvSpPr>
        <p:spPr>
          <a:xfrm>
            <a:off x="898634" y="3641834"/>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4</a:t>
            </a:r>
          </a:p>
        </p:txBody>
      </p:sp>
      <p:sp>
        <p:nvSpPr>
          <p:cNvPr id="8" name="TextBox 7">
            <a:extLst>
              <a:ext uri="{FF2B5EF4-FFF2-40B4-BE49-F238E27FC236}">
                <a16:creationId xmlns:a16="http://schemas.microsoft.com/office/drawing/2014/main" id="{4CB13191-9538-A56F-DE04-E4D9CA830111}"/>
              </a:ext>
            </a:extLst>
          </p:cNvPr>
          <p:cNvSpPr txBox="1"/>
          <p:nvPr/>
        </p:nvSpPr>
        <p:spPr>
          <a:xfrm>
            <a:off x="1383389" y="1209558"/>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9" name="TextBox 8">
            <a:extLst>
              <a:ext uri="{FF2B5EF4-FFF2-40B4-BE49-F238E27FC236}">
                <a16:creationId xmlns:a16="http://schemas.microsoft.com/office/drawing/2014/main" id="{454CA006-6186-7C44-7B3A-96E7BE58E23E}"/>
              </a:ext>
            </a:extLst>
          </p:cNvPr>
          <p:cNvSpPr txBox="1"/>
          <p:nvPr/>
        </p:nvSpPr>
        <p:spPr>
          <a:xfrm>
            <a:off x="1245521" y="1997350"/>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10" name="TextBox 9">
            <a:extLst>
              <a:ext uri="{FF2B5EF4-FFF2-40B4-BE49-F238E27FC236}">
                <a16:creationId xmlns:a16="http://schemas.microsoft.com/office/drawing/2014/main" id="{E6E49D20-EEB9-9D04-1D61-EB200CD478AC}"/>
              </a:ext>
            </a:extLst>
          </p:cNvPr>
          <p:cNvSpPr txBox="1"/>
          <p:nvPr/>
        </p:nvSpPr>
        <p:spPr>
          <a:xfrm>
            <a:off x="1568669" y="3139911"/>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2</a:t>
            </a:r>
          </a:p>
        </p:txBody>
      </p:sp>
      <p:sp>
        <p:nvSpPr>
          <p:cNvPr id="11" name="TextBox 10">
            <a:extLst>
              <a:ext uri="{FF2B5EF4-FFF2-40B4-BE49-F238E27FC236}">
                <a16:creationId xmlns:a16="http://schemas.microsoft.com/office/drawing/2014/main" id="{110818F8-CF2A-8F17-336C-922C3E4DE880}"/>
              </a:ext>
            </a:extLst>
          </p:cNvPr>
          <p:cNvSpPr txBox="1"/>
          <p:nvPr/>
        </p:nvSpPr>
        <p:spPr>
          <a:xfrm>
            <a:off x="3243994" y="4509349"/>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13" name="TextBox 12">
            <a:extLst>
              <a:ext uri="{FF2B5EF4-FFF2-40B4-BE49-F238E27FC236}">
                <a16:creationId xmlns:a16="http://schemas.microsoft.com/office/drawing/2014/main" id="{ACD192DD-B4D8-2202-AD2A-64F646C11275}"/>
              </a:ext>
            </a:extLst>
          </p:cNvPr>
          <p:cNvSpPr txBox="1"/>
          <p:nvPr/>
        </p:nvSpPr>
        <p:spPr>
          <a:xfrm>
            <a:off x="4667278" y="525365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4</a:t>
            </a:r>
          </a:p>
        </p:txBody>
      </p:sp>
      <p:sp>
        <p:nvSpPr>
          <p:cNvPr id="14" name="TextBox 13">
            <a:extLst>
              <a:ext uri="{FF2B5EF4-FFF2-40B4-BE49-F238E27FC236}">
                <a16:creationId xmlns:a16="http://schemas.microsoft.com/office/drawing/2014/main" id="{22065F9E-2D76-FD64-0A17-C277B877CFD3}"/>
              </a:ext>
            </a:extLst>
          </p:cNvPr>
          <p:cNvSpPr txBox="1"/>
          <p:nvPr/>
        </p:nvSpPr>
        <p:spPr>
          <a:xfrm>
            <a:off x="3426875" y="3370743"/>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4</a:t>
            </a:r>
          </a:p>
        </p:txBody>
      </p:sp>
      <p:sp>
        <p:nvSpPr>
          <p:cNvPr id="15" name="TextBox 14">
            <a:extLst>
              <a:ext uri="{FF2B5EF4-FFF2-40B4-BE49-F238E27FC236}">
                <a16:creationId xmlns:a16="http://schemas.microsoft.com/office/drawing/2014/main" id="{5494279E-22FF-095C-9C31-FEC7CA6F2244}"/>
              </a:ext>
            </a:extLst>
          </p:cNvPr>
          <p:cNvSpPr txBox="1"/>
          <p:nvPr/>
        </p:nvSpPr>
        <p:spPr>
          <a:xfrm>
            <a:off x="2353003" y="326911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2</a:t>
            </a:r>
          </a:p>
        </p:txBody>
      </p:sp>
      <p:sp>
        <p:nvSpPr>
          <p:cNvPr id="16" name="TextBox 15">
            <a:extLst>
              <a:ext uri="{FF2B5EF4-FFF2-40B4-BE49-F238E27FC236}">
                <a16:creationId xmlns:a16="http://schemas.microsoft.com/office/drawing/2014/main" id="{8284D10E-402F-41B2-0274-2C2D34536B8D}"/>
              </a:ext>
            </a:extLst>
          </p:cNvPr>
          <p:cNvSpPr txBox="1"/>
          <p:nvPr/>
        </p:nvSpPr>
        <p:spPr>
          <a:xfrm>
            <a:off x="5370786" y="189186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17" name="TextBox 16">
            <a:extLst>
              <a:ext uri="{FF2B5EF4-FFF2-40B4-BE49-F238E27FC236}">
                <a16:creationId xmlns:a16="http://schemas.microsoft.com/office/drawing/2014/main" id="{9180E0E1-A174-69FB-6A18-C8046D6E5667}"/>
              </a:ext>
            </a:extLst>
          </p:cNvPr>
          <p:cNvSpPr txBox="1"/>
          <p:nvPr/>
        </p:nvSpPr>
        <p:spPr>
          <a:xfrm>
            <a:off x="5672088" y="275992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2</a:t>
            </a:r>
          </a:p>
        </p:txBody>
      </p:sp>
      <p:sp>
        <p:nvSpPr>
          <p:cNvPr id="18" name="TextBox 17">
            <a:extLst>
              <a:ext uri="{FF2B5EF4-FFF2-40B4-BE49-F238E27FC236}">
                <a16:creationId xmlns:a16="http://schemas.microsoft.com/office/drawing/2014/main" id="{77715718-ACB9-A87F-04E5-5D10CA8EEF6E}"/>
              </a:ext>
            </a:extLst>
          </p:cNvPr>
          <p:cNvSpPr txBox="1"/>
          <p:nvPr/>
        </p:nvSpPr>
        <p:spPr>
          <a:xfrm>
            <a:off x="4821826" y="3532268"/>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19" name="TextBox 18">
            <a:extLst>
              <a:ext uri="{FF2B5EF4-FFF2-40B4-BE49-F238E27FC236}">
                <a16:creationId xmlns:a16="http://schemas.microsoft.com/office/drawing/2014/main" id="{E045C02B-A276-7796-AFF7-3917113C7DFE}"/>
              </a:ext>
            </a:extLst>
          </p:cNvPr>
          <p:cNvSpPr txBox="1"/>
          <p:nvPr/>
        </p:nvSpPr>
        <p:spPr>
          <a:xfrm>
            <a:off x="5029885" y="4200468"/>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20" name="TextBox 19">
            <a:extLst>
              <a:ext uri="{FF2B5EF4-FFF2-40B4-BE49-F238E27FC236}">
                <a16:creationId xmlns:a16="http://schemas.microsoft.com/office/drawing/2014/main" id="{56DA9670-EE4B-3803-B47E-6066C049E1EE}"/>
              </a:ext>
            </a:extLst>
          </p:cNvPr>
          <p:cNvSpPr txBox="1"/>
          <p:nvPr/>
        </p:nvSpPr>
        <p:spPr>
          <a:xfrm>
            <a:off x="5824764" y="362798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21" name="TextBox 20">
            <a:extLst>
              <a:ext uri="{FF2B5EF4-FFF2-40B4-BE49-F238E27FC236}">
                <a16:creationId xmlns:a16="http://schemas.microsoft.com/office/drawing/2014/main" id="{DB3AD064-7B5A-CE3E-60AD-0ED122E48086}"/>
              </a:ext>
            </a:extLst>
          </p:cNvPr>
          <p:cNvSpPr txBox="1"/>
          <p:nvPr/>
        </p:nvSpPr>
        <p:spPr>
          <a:xfrm>
            <a:off x="5837376" y="4431300"/>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4</a:t>
            </a:r>
          </a:p>
        </p:txBody>
      </p:sp>
      <p:sp>
        <p:nvSpPr>
          <p:cNvPr id="22" name="TextBox 21">
            <a:extLst>
              <a:ext uri="{FF2B5EF4-FFF2-40B4-BE49-F238E27FC236}">
                <a16:creationId xmlns:a16="http://schemas.microsoft.com/office/drawing/2014/main" id="{89F429DA-AE1F-8710-0B5F-1D6993ECAE53}"/>
              </a:ext>
            </a:extLst>
          </p:cNvPr>
          <p:cNvSpPr txBox="1"/>
          <p:nvPr/>
        </p:nvSpPr>
        <p:spPr>
          <a:xfrm>
            <a:off x="5964621" y="527763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6</a:t>
            </a:r>
          </a:p>
        </p:txBody>
      </p:sp>
      <p:sp>
        <p:nvSpPr>
          <p:cNvPr id="23" name="TextBox 22">
            <a:extLst>
              <a:ext uri="{FF2B5EF4-FFF2-40B4-BE49-F238E27FC236}">
                <a16:creationId xmlns:a16="http://schemas.microsoft.com/office/drawing/2014/main" id="{30E82C95-B805-016D-D973-CF2D3E295C32}"/>
              </a:ext>
            </a:extLst>
          </p:cNvPr>
          <p:cNvSpPr txBox="1"/>
          <p:nvPr/>
        </p:nvSpPr>
        <p:spPr>
          <a:xfrm>
            <a:off x="6421306" y="4878446"/>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24" name="TextBox 23">
            <a:extLst>
              <a:ext uri="{FF2B5EF4-FFF2-40B4-BE49-F238E27FC236}">
                <a16:creationId xmlns:a16="http://schemas.microsoft.com/office/drawing/2014/main" id="{817A38F2-17DB-C163-D219-255D1D65692B}"/>
              </a:ext>
            </a:extLst>
          </p:cNvPr>
          <p:cNvSpPr txBox="1"/>
          <p:nvPr/>
        </p:nvSpPr>
        <p:spPr>
          <a:xfrm>
            <a:off x="6323937" y="3074855"/>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9</a:t>
            </a:r>
          </a:p>
        </p:txBody>
      </p:sp>
      <p:sp>
        <p:nvSpPr>
          <p:cNvPr id="25" name="TextBox 24">
            <a:extLst>
              <a:ext uri="{FF2B5EF4-FFF2-40B4-BE49-F238E27FC236}">
                <a16:creationId xmlns:a16="http://schemas.microsoft.com/office/drawing/2014/main" id="{8A623E71-7D9B-7C45-A546-B2D13EEFC758}"/>
              </a:ext>
            </a:extLst>
          </p:cNvPr>
          <p:cNvSpPr txBox="1"/>
          <p:nvPr/>
        </p:nvSpPr>
        <p:spPr>
          <a:xfrm>
            <a:off x="6119647" y="2173060"/>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2</a:t>
            </a:r>
          </a:p>
        </p:txBody>
      </p:sp>
      <p:sp>
        <p:nvSpPr>
          <p:cNvPr id="26" name="TextBox 25">
            <a:extLst>
              <a:ext uri="{FF2B5EF4-FFF2-40B4-BE49-F238E27FC236}">
                <a16:creationId xmlns:a16="http://schemas.microsoft.com/office/drawing/2014/main" id="{FC5E4149-C56B-D264-4F2D-3FC64673BCEB}"/>
              </a:ext>
            </a:extLst>
          </p:cNvPr>
          <p:cNvSpPr txBox="1"/>
          <p:nvPr/>
        </p:nvSpPr>
        <p:spPr>
          <a:xfrm>
            <a:off x="10162589" y="1671223"/>
            <a:ext cx="450301" cy="461665"/>
          </a:xfrm>
          <a:prstGeom prst="rect">
            <a:avLst/>
          </a:prstGeom>
          <a:noFill/>
        </p:spPr>
        <p:txBody>
          <a:bodyPr wrap="square" rtlCol="0">
            <a:spAutoFit/>
          </a:bodyPr>
          <a:lstStyle/>
          <a:p>
            <a:pPr algn="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27" name="TextBox 26">
            <a:extLst>
              <a:ext uri="{FF2B5EF4-FFF2-40B4-BE49-F238E27FC236}">
                <a16:creationId xmlns:a16="http://schemas.microsoft.com/office/drawing/2014/main" id="{78D16DF4-2253-AB7D-A6D5-BAE6BA55F961}"/>
              </a:ext>
            </a:extLst>
          </p:cNvPr>
          <p:cNvSpPr txBox="1"/>
          <p:nvPr/>
        </p:nvSpPr>
        <p:spPr>
          <a:xfrm>
            <a:off x="7041839" y="3198167"/>
            <a:ext cx="450301" cy="461665"/>
          </a:xfrm>
          <a:prstGeom prst="rect">
            <a:avLst/>
          </a:prstGeom>
          <a:noFill/>
        </p:spPr>
        <p:txBody>
          <a:bodyPr wrap="square" rtlCol="0">
            <a:spAutoFit/>
          </a:bodyPr>
          <a:lstStyle/>
          <a:p>
            <a:pPr algn="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28" name="TextBox 27">
            <a:extLst>
              <a:ext uri="{FF2B5EF4-FFF2-40B4-BE49-F238E27FC236}">
                <a16:creationId xmlns:a16="http://schemas.microsoft.com/office/drawing/2014/main" id="{E0FD8F38-7B4A-DF59-6B0E-EF3AA8BAB638}"/>
              </a:ext>
            </a:extLst>
          </p:cNvPr>
          <p:cNvSpPr txBox="1"/>
          <p:nvPr/>
        </p:nvSpPr>
        <p:spPr>
          <a:xfrm>
            <a:off x="9538743" y="2718917"/>
            <a:ext cx="450301" cy="461665"/>
          </a:xfrm>
          <a:prstGeom prst="rect">
            <a:avLst/>
          </a:prstGeom>
          <a:noFill/>
        </p:spPr>
        <p:txBody>
          <a:bodyPr wrap="square" rtlCol="0">
            <a:spAutoFit/>
          </a:bodyPr>
          <a:lstStyle/>
          <a:p>
            <a:pPr algn="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29" name="TextBox 28">
            <a:extLst>
              <a:ext uri="{FF2B5EF4-FFF2-40B4-BE49-F238E27FC236}">
                <a16:creationId xmlns:a16="http://schemas.microsoft.com/office/drawing/2014/main" id="{7F81E779-74FE-D690-FB92-93BFD147CF16}"/>
              </a:ext>
            </a:extLst>
          </p:cNvPr>
          <p:cNvSpPr txBox="1"/>
          <p:nvPr/>
        </p:nvSpPr>
        <p:spPr>
          <a:xfrm>
            <a:off x="9538743" y="3166317"/>
            <a:ext cx="450301" cy="461665"/>
          </a:xfrm>
          <a:prstGeom prst="rect">
            <a:avLst/>
          </a:prstGeom>
          <a:noFill/>
        </p:spPr>
        <p:txBody>
          <a:bodyPr wrap="square" rtlCol="0">
            <a:spAutoFit/>
          </a:bodyPr>
          <a:lstStyle/>
          <a:p>
            <a:pPr algn="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30" name="TextBox 29">
            <a:extLst>
              <a:ext uri="{FF2B5EF4-FFF2-40B4-BE49-F238E27FC236}">
                <a16:creationId xmlns:a16="http://schemas.microsoft.com/office/drawing/2014/main" id="{AA43CB89-7A50-89E4-4DC5-4D01DD959AB8}"/>
              </a:ext>
            </a:extLst>
          </p:cNvPr>
          <p:cNvSpPr txBox="1"/>
          <p:nvPr/>
        </p:nvSpPr>
        <p:spPr>
          <a:xfrm>
            <a:off x="7484827" y="2990754"/>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7</a:t>
            </a:r>
          </a:p>
        </p:txBody>
      </p:sp>
      <p:sp>
        <p:nvSpPr>
          <p:cNvPr id="31" name="TextBox 30">
            <a:extLst>
              <a:ext uri="{FF2B5EF4-FFF2-40B4-BE49-F238E27FC236}">
                <a16:creationId xmlns:a16="http://schemas.microsoft.com/office/drawing/2014/main" id="{A2012290-1DA0-425F-063F-88D9503112D3}"/>
              </a:ext>
            </a:extLst>
          </p:cNvPr>
          <p:cNvSpPr txBox="1"/>
          <p:nvPr/>
        </p:nvSpPr>
        <p:spPr>
          <a:xfrm>
            <a:off x="8383586" y="2529089"/>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13</a:t>
            </a:r>
          </a:p>
        </p:txBody>
      </p:sp>
      <p:sp>
        <p:nvSpPr>
          <p:cNvPr id="32" name="TextBox 31">
            <a:extLst>
              <a:ext uri="{FF2B5EF4-FFF2-40B4-BE49-F238E27FC236}">
                <a16:creationId xmlns:a16="http://schemas.microsoft.com/office/drawing/2014/main" id="{C9D93A9F-A978-151F-8400-27ABA9068883}"/>
              </a:ext>
            </a:extLst>
          </p:cNvPr>
          <p:cNvSpPr txBox="1"/>
          <p:nvPr/>
        </p:nvSpPr>
        <p:spPr>
          <a:xfrm>
            <a:off x="8583479" y="1996989"/>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10</a:t>
            </a:r>
          </a:p>
        </p:txBody>
      </p:sp>
      <p:sp>
        <p:nvSpPr>
          <p:cNvPr id="33" name="TextBox 32">
            <a:extLst>
              <a:ext uri="{FF2B5EF4-FFF2-40B4-BE49-F238E27FC236}">
                <a16:creationId xmlns:a16="http://schemas.microsoft.com/office/drawing/2014/main" id="{0EFF8E7E-BBB0-82D9-347C-908099E83BD2}"/>
              </a:ext>
            </a:extLst>
          </p:cNvPr>
          <p:cNvSpPr txBox="1"/>
          <p:nvPr/>
        </p:nvSpPr>
        <p:spPr>
          <a:xfrm>
            <a:off x="8132652" y="5608785"/>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21</a:t>
            </a:r>
          </a:p>
        </p:txBody>
      </p:sp>
      <p:sp>
        <p:nvSpPr>
          <p:cNvPr id="34" name="TextBox 33">
            <a:extLst>
              <a:ext uri="{FF2B5EF4-FFF2-40B4-BE49-F238E27FC236}">
                <a16:creationId xmlns:a16="http://schemas.microsoft.com/office/drawing/2014/main" id="{96F14094-3CC0-1768-ABF4-C50050BDB33A}"/>
              </a:ext>
            </a:extLst>
          </p:cNvPr>
          <p:cNvSpPr txBox="1"/>
          <p:nvPr/>
        </p:nvSpPr>
        <p:spPr>
          <a:xfrm>
            <a:off x="7648223" y="4693544"/>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8</a:t>
            </a:r>
          </a:p>
        </p:txBody>
      </p:sp>
      <p:sp>
        <p:nvSpPr>
          <p:cNvPr id="35" name="TextBox 34">
            <a:extLst>
              <a:ext uri="{FF2B5EF4-FFF2-40B4-BE49-F238E27FC236}">
                <a16:creationId xmlns:a16="http://schemas.microsoft.com/office/drawing/2014/main" id="{96FC3E4B-A12B-70A9-C335-8E1DC5F1C2AC}"/>
              </a:ext>
            </a:extLst>
          </p:cNvPr>
          <p:cNvSpPr txBox="1"/>
          <p:nvPr/>
        </p:nvSpPr>
        <p:spPr>
          <a:xfrm>
            <a:off x="7005236" y="4777645"/>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4</a:t>
            </a:r>
          </a:p>
        </p:txBody>
      </p:sp>
      <p:sp>
        <p:nvSpPr>
          <p:cNvPr id="36" name="TextBox 35">
            <a:extLst>
              <a:ext uri="{FF2B5EF4-FFF2-40B4-BE49-F238E27FC236}">
                <a16:creationId xmlns:a16="http://schemas.microsoft.com/office/drawing/2014/main" id="{59FA1053-7A69-B089-7D95-5A989DC97D5E}"/>
              </a:ext>
            </a:extLst>
          </p:cNvPr>
          <p:cNvSpPr txBox="1"/>
          <p:nvPr/>
        </p:nvSpPr>
        <p:spPr>
          <a:xfrm>
            <a:off x="7182556" y="3950683"/>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7</a:t>
            </a:r>
          </a:p>
        </p:txBody>
      </p:sp>
      <p:sp>
        <p:nvSpPr>
          <p:cNvPr id="37" name="TextBox 36">
            <a:extLst>
              <a:ext uri="{FF2B5EF4-FFF2-40B4-BE49-F238E27FC236}">
                <a16:creationId xmlns:a16="http://schemas.microsoft.com/office/drawing/2014/main" id="{7827BEA0-A0D1-2CAF-0F90-FAF83DF7FF2E}"/>
              </a:ext>
            </a:extLst>
          </p:cNvPr>
          <p:cNvSpPr txBox="1"/>
          <p:nvPr/>
        </p:nvSpPr>
        <p:spPr>
          <a:xfrm>
            <a:off x="7288849" y="3531907"/>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5</a:t>
            </a:r>
          </a:p>
        </p:txBody>
      </p:sp>
      <p:sp>
        <p:nvSpPr>
          <p:cNvPr id="38" name="TextBox 37">
            <a:extLst>
              <a:ext uri="{FF2B5EF4-FFF2-40B4-BE49-F238E27FC236}">
                <a16:creationId xmlns:a16="http://schemas.microsoft.com/office/drawing/2014/main" id="{C596DE63-5EA5-3FEE-DB49-8C6C86C636A7}"/>
              </a:ext>
            </a:extLst>
          </p:cNvPr>
          <p:cNvSpPr txBox="1"/>
          <p:nvPr/>
        </p:nvSpPr>
        <p:spPr>
          <a:xfrm>
            <a:off x="8210041" y="3397149"/>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39" name="TextBox 38">
            <a:extLst>
              <a:ext uri="{FF2B5EF4-FFF2-40B4-BE49-F238E27FC236}">
                <a16:creationId xmlns:a16="http://schemas.microsoft.com/office/drawing/2014/main" id="{D64F63DC-F23D-22CD-BB91-D307569717DE}"/>
              </a:ext>
            </a:extLst>
          </p:cNvPr>
          <p:cNvSpPr txBox="1"/>
          <p:nvPr/>
        </p:nvSpPr>
        <p:spPr>
          <a:xfrm>
            <a:off x="2989735" y="156632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40" name="TextBox 39">
            <a:extLst>
              <a:ext uri="{FF2B5EF4-FFF2-40B4-BE49-F238E27FC236}">
                <a16:creationId xmlns:a16="http://schemas.microsoft.com/office/drawing/2014/main" id="{2FFBDC1F-9358-D1C6-C14A-8AE99327CAAA}"/>
              </a:ext>
            </a:extLst>
          </p:cNvPr>
          <p:cNvSpPr txBox="1"/>
          <p:nvPr/>
        </p:nvSpPr>
        <p:spPr>
          <a:xfrm>
            <a:off x="8131440" y="4327953"/>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6</a:t>
            </a:r>
          </a:p>
        </p:txBody>
      </p:sp>
      <p:sp>
        <p:nvSpPr>
          <p:cNvPr id="3" name="TextBox 2">
            <a:extLst>
              <a:ext uri="{FF2B5EF4-FFF2-40B4-BE49-F238E27FC236}">
                <a16:creationId xmlns:a16="http://schemas.microsoft.com/office/drawing/2014/main" id="{29D0939A-4456-E915-D615-F647450716F1}"/>
              </a:ext>
            </a:extLst>
          </p:cNvPr>
          <p:cNvSpPr txBox="1"/>
          <p:nvPr/>
        </p:nvSpPr>
        <p:spPr>
          <a:xfrm>
            <a:off x="7288849" y="584918"/>
            <a:ext cx="4366243" cy="307777"/>
          </a:xfrm>
          <a:prstGeom prst="rect">
            <a:avLst/>
          </a:prstGeom>
          <a:noFill/>
        </p:spPr>
        <p:txBody>
          <a:bodyPr wrap="square" rtlCol="0">
            <a:spAutoFit/>
          </a:bodyPr>
          <a:lstStyle/>
          <a:p>
            <a:pPr algn="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Jun 2023: 153 currently operating</a:t>
            </a:r>
            <a:endParaRPr lang="en-US" sz="1400" dirty="0">
              <a:solidFill>
                <a:schemeClr val="bg1"/>
              </a:solidFill>
            </a:endParaRPr>
          </a:p>
        </p:txBody>
      </p:sp>
      <p:sp>
        <p:nvSpPr>
          <p:cNvPr id="41" name="TextBox 40">
            <a:extLst>
              <a:ext uri="{FF2B5EF4-FFF2-40B4-BE49-F238E27FC236}">
                <a16:creationId xmlns:a16="http://schemas.microsoft.com/office/drawing/2014/main" id="{37BEAED2-9CA3-7D00-6EEF-7EB137015ACF}"/>
              </a:ext>
            </a:extLst>
          </p:cNvPr>
          <p:cNvSpPr txBox="1"/>
          <p:nvPr/>
        </p:nvSpPr>
        <p:spPr>
          <a:xfrm>
            <a:off x="8034629" y="6474064"/>
            <a:ext cx="3975354" cy="307777"/>
          </a:xfrm>
          <a:prstGeom prst="rect">
            <a:avLst/>
          </a:prstGeom>
          <a:noFill/>
        </p:spPr>
        <p:txBody>
          <a:bodyPr wrap="square" rtlCol="0">
            <a:spAutoFit/>
          </a:bodyPr>
          <a:lstStyle/>
          <a:p>
            <a:pPr algn="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Last Updated:6/15/23</a:t>
            </a:r>
            <a:endParaRPr lang="en-US" sz="1400" dirty="0">
              <a:solidFill>
                <a:schemeClr val="bg1"/>
              </a:solidFill>
            </a:endParaRPr>
          </a:p>
        </p:txBody>
      </p:sp>
      <p:sp>
        <p:nvSpPr>
          <p:cNvPr id="7" name="TextBox 6">
            <a:extLst>
              <a:ext uri="{FF2B5EF4-FFF2-40B4-BE49-F238E27FC236}">
                <a16:creationId xmlns:a16="http://schemas.microsoft.com/office/drawing/2014/main" id="{FD959A0F-A159-DC21-C270-0C261E5C3D3A}"/>
              </a:ext>
            </a:extLst>
          </p:cNvPr>
          <p:cNvSpPr txBox="1"/>
          <p:nvPr/>
        </p:nvSpPr>
        <p:spPr>
          <a:xfrm>
            <a:off x="2053058" y="225725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42" name="TextBox 41">
            <a:extLst>
              <a:ext uri="{FF2B5EF4-FFF2-40B4-BE49-F238E27FC236}">
                <a16:creationId xmlns:a16="http://schemas.microsoft.com/office/drawing/2014/main" id="{F2011EE3-F638-9C01-7533-D3FA9B5F038F}"/>
              </a:ext>
            </a:extLst>
          </p:cNvPr>
          <p:cNvSpPr txBox="1"/>
          <p:nvPr/>
        </p:nvSpPr>
        <p:spPr>
          <a:xfrm>
            <a:off x="6969114" y="2340307"/>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43" name="TextBox 42">
            <a:extLst>
              <a:ext uri="{FF2B5EF4-FFF2-40B4-BE49-F238E27FC236}">
                <a16:creationId xmlns:a16="http://schemas.microsoft.com/office/drawing/2014/main" id="{94419EC7-E759-AFA0-7705-2EB1543F8ABD}"/>
              </a:ext>
            </a:extLst>
          </p:cNvPr>
          <p:cNvSpPr txBox="1"/>
          <p:nvPr/>
        </p:nvSpPr>
        <p:spPr>
          <a:xfrm>
            <a:off x="7923136" y="3261331"/>
            <a:ext cx="450301" cy="461665"/>
          </a:xfrm>
          <a:prstGeom prst="rect">
            <a:avLst/>
          </a:prstGeom>
          <a:noFill/>
        </p:spPr>
        <p:txBody>
          <a:bodyPr wrap="square" rtlCol="0">
            <a:spAutoFit/>
          </a:bodyPr>
          <a:lstStyle/>
          <a:p>
            <a:pPr algn="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Tree>
    <p:extLst>
      <p:ext uri="{BB962C8B-B14F-4D97-AF65-F5344CB8AC3E}">
        <p14:creationId xmlns:p14="http://schemas.microsoft.com/office/powerpoint/2010/main" val="249257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225F-C0A4-6757-2CEE-6F7F75A9350D}"/>
              </a:ext>
            </a:extLst>
          </p:cNvPr>
          <p:cNvSpPr>
            <a:spLocks noGrp="1"/>
          </p:cNvSpPr>
          <p:nvPr>
            <p:ph type="title"/>
          </p:nvPr>
        </p:nvSpPr>
        <p:spPr>
          <a:xfrm>
            <a:off x="838200" y="500062"/>
            <a:ext cx="10515600" cy="1325563"/>
          </a:xfrm>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Approved Comprehensive Transition and Postsecondary (CTP) Programs (June 2023)</a:t>
            </a:r>
            <a:br>
              <a:rPr lang="en-US" b="1" dirty="0">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3" name="Content Placeholder 2">
            <a:extLst>
              <a:ext uri="{FF2B5EF4-FFF2-40B4-BE49-F238E27FC236}">
                <a16:creationId xmlns:a16="http://schemas.microsoft.com/office/drawing/2014/main" id="{071EF833-1F4A-BB4D-30A3-1E66A027776F}"/>
              </a:ext>
            </a:extLst>
          </p:cNvPr>
          <p:cNvSpPr>
            <a:spLocks noGrp="1"/>
          </p:cNvSpPr>
          <p:nvPr>
            <p:ph idx="1"/>
          </p:nvPr>
        </p:nvSpPr>
        <p:spPr>
          <a:xfrm>
            <a:off x="837443" y="2006600"/>
            <a:ext cx="1917032" cy="4351338"/>
          </a:xfrm>
        </p:spPr>
        <p:txBody>
          <a:bodyPr>
            <a:normAutofit fontScale="62500" lnSpcReduction="20000"/>
          </a:bodyPr>
          <a:lstStyle/>
          <a:p>
            <a:pPr marL="0" indent="0">
              <a:buNone/>
            </a:pPr>
            <a:r>
              <a:rPr lang="en-US" dirty="0">
                <a:latin typeface="Calibri" panose="020F0502020204030204" pitchFamily="34" charset="0"/>
                <a:cs typeface="Calibri" panose="020F0502020204030204" pitchFamily="34" charset="0"/>
              </a:rPr>
              <a:t>Alabama - 4</a:t>
            </a:r>
          </a:p>
          <a:p>
            <a:pPr marL="0" indent="0">
              <a:buNone/>
            </a:pPr>
            <a:r>
              <a:rPr lang="en-US" dirty="0">
                <a:latin typeface="Calibri" panose="020F0502020204030204" pitchFamily="34" charset="0"/>
                <a:cs typeface="Calibri" panose="020F0502020204030204" pitchFamily="34" charset="0"/>
              </a:rPr>
              <a:t>Alaska - 0</a:t>
            </a:r>
          </a:p>
          <a:p>
            <a:pPr marL="0" indent="0">
              <a:buNone/>
            </a:pPr>
            <a:r>
              <a:rPr lang="en-US" dirty="0">
                <a:latin typeface="Calibri" panose="020F0502020204030204" pitchFamily="34" charset="0"/>
                <a:cs typeface="Calibri" panose="020F0502020204030204" pitchFamily="34" charset="0"/>
              </a:rPr>
              <a:t>Arizona - 0</a:t>
            </a:r>
          </a:p>
          <a:p>
            <a:pPr marL="0" indent="0">
              <a:buNone/>
            </a:pPr>
            <a:r>
              <a:rPr lang="en-US" dirty="0">
                <a:latin typeface="Calibri" panose="020F0502020204030204" pitchFamily="34" charset="0"/>
                <a:cs typeface="Calibri" panose="020F0502020204030204" pitchFamily="34" charset="0"/>
              </a:rPr>
              <a:t>Arkansas - 4 </a:t>
            </a:r>
          </a:p>
          <a:p>
            <a:pPr marL="0" indent="0">
              <a:buNone/>
            </a:pPr>
            <a:r>
              <a:rPr lang="en-US" dirty="0">
                <a:latin typeface="Calibri" panose="020F0502020204030204" pitchFamily="34" charset="0"/>
                <a:cs typeface="Calibri" panose="020F0502020204030204" pitchFamily="34" charset="0"/>
              </a:rPr>
              <a:t>California - 4</a:t>
            </a:r>
          </a:p>
          <a:p>
            <a:pPr marL="0" indent="0">
              <a:buNone/>
            </a:pPr>
            <a:r>
              <a:rPr lang="en-US" dirty="0">
                <a:latin typeface="Calibri" panose="020F0502020204030204" pitchFamily="34" charset="0"/>
                <a:cs typeface="Calibri" panose="020F0502020204030204" pitchFamily="34" charset="0"/>
              </a:rPr>
              <a:t>Colorado - 4</a:t>
            </a:r>
          </a:p>
          <a:p>
            <a:pPr marL="0" indent="0">
              <a:buNone/>
            </a:pPr>
            <a:r>
              <a:rPr lang="en-US" dirty="0">
                <a:latin typeface="Calibri" panose="020F0502020204030204" pitchFamily="34" charset="0"/>
                <a:cs typeface="Calibri" panose="020F0502020204030204" pitchFamily="34" charset="0"/>
              </a:rPr>
              <a:t>Connecticut - 0 </a:t>
            </a:r>
          </a:p>
          <a:p>
            <a:pPr marL="0" indent="0">
              <a:buNone/>
            </a:pPr>
            <a:r>
              <a:rPr lang="en-US" dirty="0">
                <a:latin typeface="Calibri" panose="020F0502020204030204" pitchFamily="34" charset="0"/>
                <a:cs typeface="Calibri" panose="020F0502020204030204" pitchFamily="34" charset="0"/>
              </a:rPr>
              <a:t>Delaware - 1 </a:t>
            </a:r>
          </a:p>
          <a:p>
            <a:pPr marL="0" indent="0">
              <a:buNone/>
            </a:pPr>
            <a:r>
              <a:rPr lang="en-US" dirty="0">
                <a:latin typeface="Calibri" panose="020F0502020204030204" pitchFamily="34" charset="0"/>
                <a:cs typeface="Calibri" panose="020F0502020204030204" pitchFamily="34" charset="0"/>
              </a:rPr>
              <a:t>Florida - 21</a:t>
            </a:r>
          </a:p>
          <a:p>
            <a:pPr marL="0" indent="0">
              <a:buNone/>
            </a:pPr>
            <a:r>
              <a:rPr lang="en-US" dirty="0">
                <a:latin typeface="Calibri" panose="020F0502020204030204" pitchFamily="34" charset="0"/>
                <a:cs typeface="Calibri" panose="020F0502020204030204" pitchFamily="34" charset="0"/>
              </a:rPr>
              <a:t>Georgia - 8</a:t>
            </a:r>
          </a:p>
          <a:p>
            <a:pPr marL="0" indent="0">
              <a:buNone/>
            </a:pPr>
            <a:r>
              <a:rPr lang="en-US" dirty="0">
                <a:latin typeface="Calibri" panose="020F0502020204030204" pitchFamily="34" charset="0"/>
                <a:cs typeface="Calibri" panose="020F0502020204030204" pitchFamily="34" charset="0"/>
              </a:rPr>
              <a:t>Hawaii - 0</a:t>
            </a:r>
          </a:p>
          <a:p>
            <a:pPr marL="0" indent="0">
              <a:buNone/>
            </a:pPr>
            <a:r>
              <a:rPr lang="en-US" dirty="0">
                <a:latin typeface="Calibri" panose="020F0502020204030204" pitchFamily="34" charset="0"/>
                <a:cs typeface="Calibri" panose="020F0502020204030204" pitchFamily="34" charset="0"/>
              </a:rPr>
              <a:t>Idaho - 1</a:t>
            </a:r>
          </a:p>
          <a:p>
            <a:pPr marL="0" indent="0">
              <a:buNone/>
            </a:pPr>
            <a:r>
              <a:rPr lang="en-US" dirty="0">
                <a:latin typeface="Calibri" panose="020F0502020204030204" pitchFamily="34" charset="0"/>
                <a:cs typeface="Calibri" panose="020F0502020204030204" pitchFamily="34" charset="0"/>
              </a:rPr>
              <a:t>Illinois - 9</a:t>
            </a:r>
          </a:p>
          <a:p>
            <a:endParaRPr lang="en-US" dirty="0"/>
          </a:p>
        </p:txBody>
      </p:sp>
      <p:sp>
        <p:nvSpPr>
          <p:cNvPr id="4" name="Content Placeholder 2">
            <a:extLst>
              <a:ext uri="{FF2B5EF4-FFF2-40B4-BE49-F238E27FC236}">
                <a16:creationId xmlns:a16="http://schemas.microsoft.com/office/drawing/2014/main" id="{4912CC71-7409-9DAE-00B4-CC4322DE9E58}"/>
              </a:ext>
            </a:extLst>
          </p:cNvPr>
          <p:cNvSpPr txBox="1">
            <a:spLocks/>
          </p:cNvSpPr>
          <p:nvPr/>
        </p:nvSpPr>
        <p:spPr>
          <a:xfrm>
            <a:off x="2906850" y="1991393"/>
            <a:ext cx="2038129"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Indiana - 1 </a:t>
            </a:r>
          </a:p>
          <a:p>
            <a:pPr marL="0" indent="0">
              <a:buNone/>
            </a:pPr>
            <a:r>
              <a:rPr lang="en-US" dirty="0"/>
              <a:t>Iowa - 2</a:t>
            </a:r>
          </a:p>
          <a:p>
            <a:pPr marL="0" indent="0">
              <a:buNone/>
            </a:pPr>
            <a:r>
              <a:rPr lang="en-US" dirty="0"/>
              <a:t>Kansas - 1</a:t>
            </a:r>
          </a:p>
          <a:p>
            <a:pPr marL="0" indent="0">
              <a:buNone/>
            </a:pPr>
            <a:r>
              <a:rPr lang="en-US" dirty="0"/>
              <a:t>Kentucky - 5 </a:t>
            </a:r>
          </a:p>
          <a:p>
            <a:pPr marL="0" indent="0">
              <a:buNone/>
            </a:pPr>
            <a:r>
              <a:rPr lang="en-US" dirty="0"/>
              <a:t>Louisiana - 6</a:t>
            </a:r>
          </a:p>
          <a:p>
            <a:pPr marL="0" indent="0">
              <a:buNone/>
            </a:pPr>
            <a:r>
              <a:rPr lang="en-US" dirty="0"/>
              <a:t>Maine - 0</a:t>
            </a:r>
          </a:p>
          <a:p>
            <a:pPr marL="0" indent="0">
              <a:buNone/>
            </a:pPr>
            <a:r>
              <a:rPr lang="en-US" dirty="0"/>
              <a:t>Maryland - 0  </a:t>
            </a:r>
          </a:p>
          <a:p>
            <a:pPr marL="0" indent="0">
              <a:buNone/>
            </a:pPr>
            <a:r>
              <a:rPr lang="en-US" dirty="0"/>
              <a:t>Massachusetts - 1</a:t>
            </a:r>
          </a:p>
          <a:p>
            <a:pPr marL="0" indent="0">
              <a:buNone/>
            </a:pPr>
            <a:r>
              <a:rPr lang="en-US" dirty="0"/>
              <a:t>Michigan - 1</a:t>
            </a:r>
          </a:p>
          <a:p>
            <a:pPr marL="0" indent="0">
              <a:buNone/>
            </a:pPr>
            <a:r>
              <a:rPr lang="en-US" dirty="0"/>
              <a:t>Minnesota - 3</a:t>
            </a:r>
          </a:p>
          <a:p>
            <a:pPr marL="0" indent="0">
              <a:buNone/>
            </a:pPr>
            <a:r>
              <a:rPr lang="en-US" dirty="0"/>
              <a:t>Mississippi - 1</a:t>
            </a:r>
          </a:p>
          <a:p>
            <a:pPr marL="0" indent="0">
              <a:buNone/>
            </a:pPr>
            <a:r>
              <a:rPr lang="en-US" dirty="0"/>
              <a:t>Missouri - 3</a:t>
            </a:r>
          </a:p>
          <a:p>
            <a:pPr marL="0" indent="0">
              <a:buNone/>
            </a:pPr>
            <a:r>
              <a:rPr lang="en-US" dirty="0"/>
              <a:t>Montana - 1</a:t>
            </a:r>
          </a:p>
          <a:p>
            <a:endParaRPr lang="en-US" dirty="0"/>
          </a:p>
        </p:txBody>
      </p:sp>
      <p:sp>
        <p:nvSpPr>
          <p:cNvPr id="5" name="Content Placeholder 2">
            <a:extLst>
              <a:ext uri="{FF2B5EF4-FFF2-40B4-BE49-F238E27FC236}">
                <a16:creationId xmlns:a16="http://schemas.microsoft.com/office/drawing/2014/main" id="{A27DD075-802A-E0F3-281B-056156924B1D}"/>
              </a:ext>
            </a:extLst>
          </p:cNvPr>
          <p:cNvSpPr txBox="1">
            <a:spLocks/>
          </p:cNvSpPr>
          <p:nvPr/>
        </p:nvSpPr>
        <p:spPr>
          <a:xfrm>
            <a:off x="5373591" y="1952123"/>
            <a:ext cx="2414386"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dirty="0"/>
              <a:t>Nebraska - 0</a:t>
            </a:r>
          </a:p>
          <a:p>
            <a:pPr marL="0" indent="0">
              <a:buNone/>
            </a:pPr>
            <a:r>
              <a:rPr lang="en-US" sz="1900" dirty="0"/>
              <a:t>Nevada - 2</a:t>
            </a:r>
          </a:p>
          <a:p>
            <a:pPr marL="0" indent="0">
              <a:buNone/>
            </a:pPr>
            <a:r>
              <a:rPr lang="en-US" sz="1900" dirty="0"/>
              <a:t>New Hampshire - 0</a:t>
            </a:r>
          </a:p>
          <a:p>
            <a:pPr marL="0" indent="0">
              <a:buNone/>
            </a:pPr>
            <a:r>
              <a:rPr lang="en-US" sz="1900" dirty="0"/>
              <a:t>New Jersey - 3</a:t>
            </a:r>
          </a:p>
          <a:p>
            <a:pPr marL="0" indent="0">
              <a:buNone/>
            </a:pPr>
            <a:r>
              <a:rPr lang="en-US" sz="1900" dirty="0"/>
              <a:t>New Mexico - 1</a:t>
            </a:r>
          </a:p>
          <a:p>
            <a:pPr marL="0" indent="0">
              <a:buNone/>
            </a:pPr>
            <a:r>
              <a:rPr lang="en-US" sz="1900" dirty="0"/>
              <a:t>New York - 10</a:t>
            </a:r>
          </a:p>
          <a:p>
            <a:pPr marL="0" indent="0">
              <a:buNone/>
            </a:pPr>
            <a:r>
              <a:rPr lang="en-US" sz="1900" dirty="0"/>
              <a:t>North Carolina - 3</a:t>
            </a:r>
          </a:p>
          <a:p>
            <a:pPr marL="0" indent="0">
              <a:buNone/>
            </a:pPr>
            <a:r>
              <a:rPr lang="en-US" sz="1900" dirty="0"/>
              <a:t>North Dakota - 0</a:t>
            </a:r>
          </a:p>
          <a:p>
            <a:pPr marL="0" indent="0">
              <a:buNone/>
            </a:pPr>
            <a:r>
              <a:rPr lang="en-US" sz="1900" dirty="0"/>
              <a:t>Ohio - 7</a:t>
            </a:r>
          </a:p>
          <a:p>
            <a:pPr marL="0" indent="0">
              <a:buNone/>
            </a:pPr>
            <a:r>
              <a:rPr lang="en-US" sz="1900" dirty="0"/>
              <a:t>Oklahoma - 3</a:t>
            </a:r>
          </a:p>
          <a:p>
            <a:pPr marL="0" indent="0">
              <a:buNone/>
            </a:pPr>
            <a:r>
              <a:rPr lang="en-US" sz="1900" dirty="0"/>
              <a:t>Oregon - 1</a:t>
            </a:r>
          </a:p>
          <a:p>
            <a:pPr marL="0" indent="0">
              <a:buNone/>
            </a:pPr>
            <a:r>
              <a:rPr lang="en-US" sz="1900" dirty="0"/>
              <a:t>Pennsylvania - 13</a:t>
            </a:r>
          </a:p>
          <a:p>
            <a:pPr marL="0" indent="0">
              <a:buNone/>
            </a:pPr>
            <a:endParaRPr lang="en-US" dirty="0"/>
          </a:p>
        </p:txBody>
      </p:sp>
      <p:sp>
        <p:nvSpPr>
          <p:cNvPr id="6" name="Content Placeholder 2">
            <a:extLst>
              <a:ext uri="{FF2B5EF4-FFF2-40B4-BE49-F238E27FC236}">
                <a16:creationId xmlns:a16="http://schemas.microsoft.com/office/drawing/2014/main" id="{73A6D94F-2EDE-721B-5C94-FB10B99EF441}"/>
              </a:ext>
            </a:extLst>
          </p:cNvPr>
          <p:cNvSpPr txBox="1">
            <a:spLocks/>
          </p:cNvSpPr>
          <p:nvPr/>
        </p:nvSpPr>
        <p:spPr>
          <a:xfrm>
            <a:off x="8216589" y="1936916"/>
            <a:ext cx="1901041" cy="4405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Rhode Island - 0</a:t>
            </a:r>
          </a:p>
          <a:p>
            <a:pPr marL="0" indent="0">
              <a:buNone/>
            </a:pPr>
            <a:r>
              <a:rPr lang="en-US" sz="1800" dirty="0"/>
              <a:t>South Carolina - 6</a:t>
            </a:r>
          </a:p>
          <a:p>
            <a:pPr marL="0" indent="0">
              <a:buNone/>
            </a:pPr>
            <a:r>
              <a:rPr lang="en-US" sz="1800" dirty="0"/>
              <a:t>South Dakota - 1</a:t>
            </a:r>
          </a:p>
          <a:p>
            <a:pPr marL="0" indent="0">
              <a:buNone/>
            </a:pPr>
            <a:r>
              <a:rPr lang="en-US" sz="1800" dirty="0"/>
              <a:t>Tennessee - 7</a:t>
            </a:r>
          </a:p>
          <a:p>
            <a:pPr marL="0" indent="0">
              <a:buNone/>
            </a:pPr>
            <a:r>
              <a:rPr lang="en-US" sz="1800" dirty="0"/>
              <a:t>Texas - 4</a:t>
            </a:r>
          </a:p>
          <a:p>
            <a:pPr marL="0" indent="0">
              <a:buNone/>
            </a:pPr>
            <a:r>
              <a:rPr lang="en-US" sz="1800" dirty="0"/>
              <a:t>Utah - 2</a:t>
            </a:r>
          </a:p>
          <a:p>
            <a:pPr marL="0" indent="0">
              <a:buNone/>
            </a:pPr>
            <a:r>
              <a:rPr lang="en-US" sz="1800" dirty="0"/>
              <a:t>Vermont - 0</a:t>
            </a:r>
          </a:p>
          <a:p>
            <a:pPr marL="0" indent="0">
              <a:buNone/>
            </a:pPr>
            <a:r>
              <a:rPr lang="en-US" sz="1800" dirty="0"/>
              <a:t>Virginia - 3</a:t>
            </a:r>
          </a:p>
          <a:p>
            <a:pPr marL="0" indent="0">
              <a:buNone/>
            </a:pPr>
            <a:r>
              <a:rPr lang="en-US" sz="1800" dirty="0"/>
              <a:t>Washington - 3</a:t>
            </a:r>
          </a:p>
          <a:p>
            <a:pPr marL="0" indent="0">
              <a:buNone/>
            </a:pPr>
            <a:r>
              <a:rPr lang="en-US" sz="1800" dirty="0"/>
              <a:t>West Virginia - 1</a:t>
            </a:r>
          </a:p>
          <a:p>
            <a:pPr marL="0" indent="0">
              <a:buNone/>
            </a:pPr>
            <a:r>
              <a:rPr lang="en-US" sz="1800" dirty="0"/>
              <a:t>Wisconsin – 2</a:t>
            </a:r>
          </a:p>
          <a:p>
            <a:pPr marL="0" indent="0">
              <a:buNone/>
            </a:pPr>
            <a:r>
              <a:rPr lang="en-US" sz="1800" dirty="0"/>
              <a:t>Wyoming - 0</a:t>
            </a:r>
          </a:p>
        </p:txBody>
      </p:sp>
    </p:spTree>
    <p:extLst>
      <p:ext uri="{BB962C8B-B14F-4D97-AF65-F5344CB8AC3E}">
        <p14:creationId xmlns:p14="http://schemas.microsoft.com/office/powerpoint/2010/main" val="19550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 showing the number of college options for students with intellectual disability by state. Number of programs by state ranges from 0-29, with many having between 1-6 programs. ">
            <a:extLst>
              <a:ext uri="{FF2B5EF4-FFF2-40B4-BE49-F238E27FC236}">
                <a16:creationId xmlns:a16="http://schemas.microsoft.com/office/drawing/2014/main" id="{47F6F51D-A51F-6C0F-2894-6C28C830828D}"/>
              </a:ext>
            </a:extLst>
          </p:cNvPr>
          <p:cNvPicPr>
            <a:picLocks noChangeAspect="1"/>
          </p:cNvPicPr>
          <p:nvPr/>
        </p:nvPicPr>
        <p:blipFill>
          <a:blip r:embed="rId2"/>
          <a:stretch>
            <a:fillRect/>
          </a:stretch>
        </p:blipFill>
        <p:spPr>
          <a:xfrm>
            <a:off x="0" y="23419"/>
            <a:ext cx="12192000" cy="6858000"/>
          </a:xfrm>
          <a:prstGeom prst="rect">
            <a:avLst/>
          </a:prstGeom>
          <a:solidFill>
            <a:srgbClr val="86A279"/>
          </a:solidFill>
        </p:spPr>
      </p:pic>
      <p:sp>
        <p:nvSpPr>
          <p:cNvPr id="2" name="TextBox 1">
            <a:extLst>
              <a:ext uri="{FF2B5EF4-FFF2-40B4-BE49-F238E27FC236}">
                <a16:creationId xmlns:a16="http://schemas.microsoft.com/office/drawing/2014/main" id="{F5F442C6-82C7-1FE1-5C55-71A81DF06B84}"/>
              </a:ext>
            </a:extLst>
          </p:cNvPr>
          <p:cNvSpPr txBox="1"/>
          <p:nvPr/>
        </p:nvSpPr>
        <p:spPr>
          <a:xfrm>
            <a:off x="4669525" y="2227821"/>
            <a:ext cx="409659"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4" name="Title 3">
            <a:extLst>
              <a:ext uri="{FF2B5EF4-FFF2-40B4-BE49-F238E27FC236}">
                <a16:creationId xmlns:a16="http://schemas.microsoft.com/office/drawing/2014/main" id="{D047D550-8DFA-EA07-20D9-C61A88ADE81D}"/>
              </a:ext>
            </a:extLst>
          </p:cNvPr>
          <p:cNvSpPr txBox="1">
            <a:spLocks noGrp="1"/>
          </p:cNvSpPr>
          <p:nvPr>
            <p:ph type="title" idx="4294967295"/>
          </p:nvPr>
        </p:nvSpPr>
        <p:spPr>
          <a:xfrm>
            <a:off x="439149" y="173694"/>
            <a:ext cx="1113045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College Options for Students with Intellectual Disability, June 2023</a:t>
            </a:r>
          </a:p>
        </p:txBody>
      </p:sp>
      <p:sp>
        <p:nvSpPr>
          <p:cNvPr id="5" name="TextBox 4">
            <a:extLst>
              <a:ext uri="{FF2B5EF4-FFF2-40B4-BE49-F238E27FC236}">
                <a16:creationId xmlns:a16="http://schemas.microsoft.com/office/drawing/2014/main" id="{625F27FF-2A55-D768-563F-2B86CAC0425D}"/>
              </a:ext>
            </a:extLst>
          </p:cNvPr>
          <p:cNvSpPr txBox="1"/>
          <p:nvPr/>
        </p:nvSpPr>
        <p:spPr>
          <a:xfrm>
            <a:off x="8406019" y="3858814"/>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13</a:t>
            </a:r>
          </a:p>
        </p:txBody>
      </p:sp>
      <p:sp>
        <p:nvSpPr>
          <p:cNvPr id="6" name="TextBox 5">
            <a:extLst>
              <a:ext uri="{FF2B5EF4-FFF2-40B4-BE49-F238E27FC236}">
                <a16:creationId xmlns:a16="http://schemas.microsoft.com/office/drawing/2014/main" id="{2F059544-F225-9377-911C-C84BC88A5BE4}"/>
              </a:ext>
            </a:extLst>
          </p:cNvPr>
          <p:cNvSpPr txBox="1"/>
          <p:nvPr/>
        </p:nvSpPr>
        <p:spPr>
          <a:xfrm>
            <a:off x="898634" y="3641834"/>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18</a:t>
            </a:r>
          </a:p>
        </p:txBody>
      </p:sp>
      <p:sp>
        <p:nvSpPr>
          <p:cNvPr id="7" name="TextBox 6">
            <a:extLst>
              <a:ext uri="{FF2B5EF4-FFF2-40B4-BE49-F238E27FC236}">
                <a16:creationId xmlns:a16="http://schemas.microsoft.com/office/drawing/2014/main" id="{63FD6528-CFCB-2706-D96D-328AA9E9F116}"/>
              </a:ext>
            </a:extLst>
          </p:cNvPr>
          <p:cNvSpPr txBox="1"/>
          <p:nvPr/>
        </p:nvSpPr>
        <p:spPr>
          <a:xfrm>
            <a:off x="10129875" y="2634725"/>
            <a:ext cx="450301" cy="400110"/>
          </a:xfrm>
          <a:prstGeom prst="rect">
            <a:avLst/>
          </a:prstGeom>
          <a:noFill/>
        </p:spPr>
        <p:txBody>
          <a:bodyPr wrap="square" rtlCol="0">
            <a:spAutoFit/>
          </a:bodyPr>
          <a:lstStyle/>
          <a:p>
            <a:pPr algn="r"/>
            <a:r>
              <a:rPr lang="en-US" sz="2000" b="1" dirty="0">
                <a:latin typeface="Verdana" panose="020B0604030504040204" pitchFamily="34" charset="0"/>
                <a:ea typeface="Verdana" panose="020B0604030504040204" pitchFamily="34" charset="0"/>
                <a:cs typeface="Verdana" panose="020B0604030504040204" pitchFamily="34" charset="0"/>
              </a:rPr>
              <a:t>2</a:t>
            </a:r>
          </a:p>
        </p:txBody>
      </p:sp>
      <p:sp>
        <p:nvSpPr>
          <p:cNvPr id="8" name="TextBox 7">
            <a:extLst>
              <a:ext uri="{FF2B5EF4-FFF2-40B4-BE49-F238E27FC236}">
                <a16:creationId xmlns:a16="http://schemas.microsoft.com/office/drawing/2014/main" id="{4CB13191-9538-A56F-DE04-E4D9CA830111}"/>
              </a:ext>
            </a:extLst>
          </p:cNvPr>
          <p:cNvSpPr txBox="1"/>
          <p:nvPr/>
        </p:nvSpPr>
        <p:spPr>
          <a:xfrm>
            <a:off x="1383389" y="1209558"/>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9" name="TextBox 8">
            <a:extLst>
              <a:ext uri="{FF2B5EF4-FFF2-40B4-BE49-F238E27FC236}">
                <a16:creationId xmlns:a16="http://schemas.microsoft.com/office/drawing/2014/main" id="{454CA006-6186-7C44-7B3A-96E7BE58E23E}"/>
              </a:ext>
            </a:extLst>
          </p:cNvPr>
          <p:cNvSpPr txBox="1"/>
          <p:nvPr/>
        </p:nvSpPr>
        <p:spPr>
          <a:xfrm>
            <a:off x="1245521" y="1997350"/>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10" name="TextBox 9">
            <a:extLst>
              <a:ext uri="{FF2B5EF4-FFF2-40B4-BE49-F238E27FC236}">
                <a16:creationId xmlns:a16="http://schemas.microsoft.com/office/drawing/2014/main" id="{E6E49D20-EEB9-9D04-1D61-EB200CD478AC}"/>
              </a:ext>
            </a:extLst>
          </p:cNvPr>
          <p:cNvSpPr txBox="1"/>
          <p:nvPr/>
        </p:nvSpPr>
        <p:spPr>
          <a:xfrm>
            <a:off x="1568669" y="3139911"/>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2</a:t>
            </a:r>
          </a:p>
        </p:txBody>
      </p:sp>
      <p:sp>
        <p:nvSpPr>
          <p:cNvPr id="11" name="TextBox 10">
            <a:extLst>
              <a:ext uri="{FF2B5EF4-FFF2-40B4-BE49-F238E27FC236}">
                <a16:creationId xmlns:a16="http://schemas.microsoft.com/office/drawing/2014/main" id="{110818F8-CF2A-8F17-336C-922C3E4DE880}"/>
              </a:ext>
            </a:extLst>
          </p:cNvPr>
          <p:cNvSpPr txBox="1"/>
          <p:nvPr/>
        </p:nvSpPr>
        <p:spPr>
          <a:xfrm>
            <a:off x="3243994" y="4509349"/>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2</a:t>
            </a:r>
          </a:p>
        </p:txBody>
      </p:sp>
      <p:sp>
        <p:nvSpPr>
          <p:cNvPr id="13" name="TextBox 12">
            <a:extLst>
              <a:ext uri="{FF2B5EF4-FFF2-40B4-BE49-F238E27FC236}">
                <a16:creationId xmlns:a16="http://schemas.microsoft.com/office/drawing/2014/main" id="{ACD192DD-B4D8-2202-AD2A-64F646C11275}"/>
              </a:ext>
            </a:extLst>
          </p:cNvPr>
          <p:cNvSpPr txBox="1"/>
          <p:nvPr/>
        </p:nvSpPr>
        <p:spPr>
          <a:xfrm>
            <a:off x="4667278" y="525365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16</a:t>
            </a:r>
          </a:p>
        </p:txBody>
      </p:sp>
      <p:sp>
        <p:nvSpPr>
          <p:cNvPr id="14" name="TextBox 13">
            <a:extLst>
              <a:ext uri="{FF2B5EF4-FFF2-40B4-BE49-F238E27FC236}">
                <a16:creationId xmlns:a16="http://schemas.microsoft.com/office/drawing/2014/main" id="{22065F9E-2D76-FD64-0A17-C277B877CFD3}"/>
              </a:ext>
            </a:extLst>
          </p:cNvPr>
          <p:cNvSpPr txBox="1"/>
          <p:nvPr/>
        </p:nvSpPr>
        <p:spPr>
          <a:xfrm>
            <a:off x="3426875" y="3370743"/>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5</a:t>
            </a:r>
          </a:p>
        </p:txBody>
      </p:sp>
      <p:sp>
        <p:nvSpPr>
          <p:cNvPr id="15" name="TextBox 14">
            <a:extLst>
              <a:ext uri="{FF2B5EF4-FFF2-40B4-BE49-F238E27FC236}">
                <a16:creationId xmlns:a16="http://schemas.microsoft.com/office/drawing/2014/main" id="{5494279E-22FF-095C-9C31-FEC7CA6F2244}"/>
              </a:ext>
            </a:extLst>
          </p:cNvPr>
          <p:cNvSpPr txBox="1"/>
          <p:nvPr/>
        </p:nvSpPr>
        <p:spPr>
          <a:xfrm>
            <a:off x="2353003" y="326911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16" name="TextBox 15">
            <a:extLst>
              <a:ext uri="{FF2B5EF4-FFF2-40B4-BE49-F238E27FC236}">
                <a16:creationId xmlns:a16="http://schemas.microsoft.com/office/drawing/2014/main" id="{8284D10E-402F-41B2-0274-2C2D34536B8D}"/>
              </a:ext>
            </a:extLst>
          </p:cNvPr>
          <p:cNvSpPr txBox="1"/>
          <p:nvPr/>
        </p:nvSpPr>
        <p:spPr>
          <a:xfrm>
            <a:off x="5370786" y="189186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4</a:t>
            </a:r>
          </a:p>
        </p:txBody>
      </p:sp>
      <p:sp>
        <p:nvSpPr>
          <p:cNvPr id="17" name="TextBox 16">
            <a:extLst>
              <a:ext uri="{FF2B5EF4-FFF2-40B4-BE49-F238E27FC236}">
                <a16:creationId xmlns:a16="http://schemas.microsoft.com/office/drawing/2014/main" id="{9180E0E1-A174-69FB-6A18-C8046D6E5667}"/>
              </a:ext>
            </a:extLst>
          </p:cNvPr>
          <p:cNvSpPr txBox="1"/>
          <p:nvPr/>
        </p:nvSpPr>
        <p:spPr>
          <a:xfrm>
            <a:off x="5672088" y="275992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5</a:t>
            </a:r>
          </a:p>
        </p:txBody>
      </p:sp>
      <p:sp>
        <p:nvSpPr>
          <p:cNvPr id="18" name="TextBox 17">
            <a:extLst>
              <a:ext uri="{FF2B5EF4-FFF2-40B4-BE49-F238E27FC236}">
                <a16:creationId xmlns:a16="http://schemas.microsoft.com/office/drawing/2014/main" id="{77715718-ACB9-A87F-04E5-5D10CA8EEF6E}"/>
              </a:ext>
            </a:extLst>
          </p:cNvPr>
          <p:cNvSpPr txBox="1"/>
          <p:nvPr/>
        </p:nvSpPr>
        <p:spPr>
          <a:xfrm>
            <a:off x="4821826" y="3532268"/>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2</a:t>
            </a:r>
          </a:p>
        </p:txBody>
      </p:sp>
      <p:sp>
        <p:nvSpPr>
          <p:cNvPr id="19" name="TextBox 18">
            <a:extLst>
              <a:ext uri="{FF2B5EF4-FFF2-40B4-BE49-F238E27FC236}">
                <a16:creationId xmlns:a16="http://schemas.microsoft.com/office/drawing/2014/main" id="{E045C02B-A276-7796-AFF7-3917113C7DFE}"/>
              </a:ext>
            </a:extLst>
          </p:cNvPr>
          <p:cNvSpPr txBox="1"/>
          <p:nvPr/>
        </p:nvSpPr>
        <p:spPr>
          <a:xfrm>
            <a:off x="5029885" y="4200468"/>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20" name="TextBox 19">
            <a:extLst>
              <a:ext uri="{FF2B5EF4-FFF2-40B4-BE49-F238E27FC236}">
                <a16:creationId xmlns:a16="http://schemas.microsoft.com/office/drawing/2014/main" id="{56DA9670-EE4B-3803-B47E-6066C049E1EE}"/>
              </a:ext>
            </a:extLst>
          </p:cNvPr>
          <p:cNvSpPr txBox="1"/>
          <p:nvPr/>
        </p:nvSpPr>
        <p:spPr>
          <a:xfrm>
            <a:off x="5824764" y="362798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4</a:t>
            </a:r>
          </a:p>
        </p:txBody>
      </p:sp>
      <p:sp>
        <p:nvSpPr>
          <p:cNvPr id="21" name="TextBox 20">
            <a:extLst>
              <a:ext uri="{FF2B5EF4-FFF2-40B4-BE49-F238E27FC236}">
                <a16:creationId xmlns:a16="http://schemas.microsoft.com/office/drawing/2014/main" id="{DB3AD064-7B5A-CE3E-60AD-0ED122E48086}"/>
              </a:ext>
            </a:extLst>
          </p:cNvPr>
          <p:cNvSpPr txBox="1"/>
          <p:nvPr/>
        </p:nvSpPr>
        <p:spPr>
          <a:xfrm>
            <a:off x="5837376" y="4431300"/>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5</a:t>
            </a:r>
          </a:p>
        </p:txBody>
      </p:sp>
      <p:sp>
        <p:nvSpPr>
          <p:cNvPr id="22" name="TextBox 21">
            <a:extLst>
              <a:ext uri="{FF2B5EF4-FFF2-40B4-BE49-F238E27FC236}">
                <a16:creationId xmlns:a16="http://schemas.microsoft.com/office/drawing/2014/main" id="{89F429DA-AE1F-8710-0B5F-1D6993ECAE53}"/>
              </a:ext>
            </a:extLst>
          </p:cNvPr>
          <p:cNvSpPr txBox="1"/>
          <p:nvPr/>
        </p:nvSpPr>
        <p:spPr>
          <a:xfrm>
            <a:off x="5964621" y="527763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6</a:t>
            </a:r>
          </a:p>
        </p:txBody>
      </p:sp>
      <p:sp>
        <p:nvSpPr>
          <p:cNvPr id="23" name="TextBox 22">
            <a:extLst>
              <a:ext uri="{FF2B5EF4-FFF2-40B4-BE49-F238E27FC236}">
                <a16:creationId xmlns:a16="http://schemas.microsoft.com/office/drawing/2014/main" id="{30E82C95-B805-016D-D973-CF2D3E295C32}"/>
              </a:ext>
            </a:extLst>
          </p:cNvPr>
          <p:cNvSpPr txBox="1"/>
          <p:nvPr/>
        </p:nvSpPr>
        <p:spPr>
          <a:xfrm>
            <a:off x="6421306" y="4878446"/>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2</a:t>
            </a:r>
          </a:p>
        </p:txBody>
      </p:sp>
      <p:sp>
        <p:nvSpPr>
          <p:cNvPr id="24" name="TextBox 23">
            <a:extLst>
              <a:ext uri="{FF2B5EF4-FFF2-40B4-BE49-F238E27FC236}">
                <a16:creationId xmlns:a16="http://schemas.microsoft.com/office/drawing/2014/main" id="{817A38F2-17DB-C163-D219-255D1D65692B}"/>
              </a:ext>
            </a:extLst>
          </p:cNvPr>
          <p:cNvSpPr txBox="1"/>
          <p:nvPr/>
        </p:nvSpPr>
        <p:spPr>
          <a:xfrm>
            <a:off x="6323937" y="3074855"/>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16</a:t>
            </a:r>
          </a:p>
        </p:txBody>
      </p:sp>
      <p:sp>
        <p:nvSpPr>
          <p:cNvPr id="25" name="TextBox 24">
            <a:extLst>
              <a:ext uri="{FF2B5EF4-FFF2-40B4-BE49-F238E27FC236}">
                <a16:creationId xmlns:a16="http://schemas.microsoft.com/office/drawing/2014/main" id="{8A623E71-7D9B-7C45-A546-B2D13EEFC758}"/>
              </a:ext>
            </a:extLst>
          </p:cNvPr>
          <p:cNvSpPr txBox="1"/>
          <p:nvPr/>
        </p:nvSpPr>
        <p:spPr>
          <a:xfrm>
            <a:off x="6119647" y="2173060"/>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6</a:t>
            </a:r>
          </a:p>
        </p:txBody>
      </p:sp>
      <p:sp>
        <p:nvSpPr>
          <p:cNvPr id="26" name="TextBox 25">
            <a:extLst>
              <a:ext uri="{FF2B5EF4-FFF2-40B4-BE49-F238E27FC236}">
                <a16:creationId xmlns:a16="http://schemas.microsoft.com/office/drawing/2014/main" id="{FC5E4149-C56B-D264-4F2D-3FC64673BCEB}"/>
              </a:ext>
            </a:extLst>
          </p:cNvPr>
          <p:cNvSpPr txBox="1"/>
          <p:nvPr/>
        </p:nvSpPr>
        <p:spPr>
          <a:xfrm>
            <a:off x="8791160" y="1162085"/>
            <a:ext cx="587574" cy="400110"/>
          </a:xfrm>
          <a:prstGeom prst="rect">
            <a:avLst/>
          </a:prstGeom>
          <a:noFill/>
        </p:spPr>
        <p:txBody>
          <a:bodyPr wrap="square" rtlCol="0">
            <a:spAutoFit/>
          </a:bodyPr>
          <a:lstStyle/>
          <a:p>
            <a:pPr algn="r"/>
            <a:r>
              <a:rPr lang="en-US" sz="2000" b="1" dirty="0">
                <a:latin typeface="Verdana" panose="020B0604030504040204" pitchFamily="34" charset="0"/>
                <a:ea typeface="Verdana" panose="020B0604030504040204" pitchFamily="34" charset="0"/>
                <a:cs typeface="Verdana" panose="020B0604030504040204" pitchFamily="34" charset="0"/>
              </a:rPr>
              <a:t>1</a:t>
            </a:r>
          </a:p>
        </p:txBody>
      </p:sp>
      <p:sp>
        <p:nvSpPr>
          <p:cNvPr id="27" name="TextBox 26">
            <a:extLst>
              <a:ext uri="{FF2B5EF4-FFF2-40B4-BE49-F238E27FC236}">
                <a16:creationId xmlns:a16="http://schemas.microsoft.com/office/drawing/2014/main" id="{78D16DF4-2253-AB7D-A6D5-BAE6BA55F961}"/>
              </a:ext>
            </a:extLst>
          </p:cNvPr>
          <p:cNvSpPr txBox="1"/>
          <p:nvPr/>
        </p:nvSpPr>
        <p:spPr>
          <a:xfrm>
            <a:off x="9925051" y="2180178"/>
            <a:ext cx="684829" cy="400110"/>
          </a:xfrm>
          <a:prstGeom prst="rect">
            <a:avLst/>
          </a:prstGeom>
          <a:noFill/>
        </p:spPr>
        <p:txBody>
          <a:bodyPr wrap="square" rtlCol="0">
            <a:spAutoFit/>
          </a:bodyPr>
          <a:lstStyle/>
          <a:p>
            <a:pPr algn="r"/>
            <a:r>
              <a:rPr lang="en-US" sz="2000" b="1" dirty="0">
                <a:latin typeface="Verdana" panose="020B0604030504040204" pitchFamily="34" charset="0"/>
                <a:ea typeface="Verdana" panose="020B0604030504040204" pitchFamily="34" charset="0"/>
                <a:cs typeface="Verdana" panose="020B0604030504040204" pitchFamily="34" charset="0"/>
              </a:rPr>
              <a:t>3</a:t>
            </a:r>
          </a:p>
        </p:txBody>
      </p:sp>
      <p:sp>
        <p:nvSpPr>
          <p:cNvPr id="29" name="TextBox 28">
            <a:extLst>
              <a:ext uri="{FF2B5EF4-FFF2-40B4-BE49-F238E27FC236}">
                <a16:creationId xmlns:a16="http://schemas.microsoft.com/office/drawing/2014/main" id="{7F81E779-74FE-D690-FB92-93BFD147CF16}"/>
              </a:ext>
            </a:extLst>
          </p:cNvPr>
          <p:cNvSpPr txBox="1"/>
          <p:nvPr/>
        </p:nvSpPr>
        <p:spPr>
          <a:xfrm>
            <a:off x="9538743" y="3214023"/>
            <a:ext cx="450301" cy="400110"/>
          </a:xfrm>
          <a:prstGeom prst="rect">
            <a:avLst/>
          </a:prstGeom>
          <a:noFill/>
        </p:spPr>
        <p:txBody>
          <a:bodyPr wrap="square" rtlCol="0">
            <a:spAutoFit/>
          </a:bodyPr>
          <a:lstStyle/>
          <a:p>
            <a:pPr algn="r"/>
            <a:r>
              <a:rPr lang="en-US" sz="2000" b="1" dirty="0">
                <a:latin typeface="Verdana" panose="020B0604030504040204" pitchFamily="34" charset="0"/>
                <a:ea typeface="Verdana" panose="020B0604030504040204" pitchFamily="34" charset="0"/>
                <a:cs typeface="Verdana" panose="020B0604030504040204" pitchFamily="34" charset="0"/>
              </a:rPr>
              <a:t>1</a:t>
            </a:r>
          </a:p>
        </p:txBody>
      </p:sp>
      <p:sp>
        <p:nvSpPr>
          <p:cNvPr id="30" name="TextBox 29">
            <a:extLst>
              <a:ext uri="{FF2B5EF4-FFF2-40B4-BE49-F238E27FC236}">
                <a16:creationId xmlns:a16="http://schemas.microsoft.com/office/drawing/2014/main" id="{AA43CB89-7A50-89E4-4DC5-4D01DD959AB8}"/>
              </a:ext>
            </a:extLst>
          </p:cNvPr>
          <p:cNvSpPr txBox="1"/>
          <p:nvPr/>
        </p:nvSpPr>
        <p:spPr>
          <a:xfrm>
            <a:off x="7484827" y="2990754"/>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8</a:t>
            </a:r>
          </a:p>
        </p:txBody>
      </p:sp>
      <p:sp>
        <p:nvSpPr>
          <p:cNvPr id="31" name="TextBox 30">
            <a:extLst>
              <a:ext uri="{FF2B5EF4-FFF2-40B4-BE49-F238E27FC236}">
                <a16:creationId xmlns:a16="http://schemas.microsoft.com/office/drawing/2014/main" id="{A2012290-1DA0-425F-063F-88D9503112D3}"/>
              </a:ext>
            </a:extLst>
          </p:cNvPr>
          <p:cNvSpPr txBox="1"/>
          <p:nvPr/>
        </p:nvSpPr>
        <p:spPr>
          <a:xfrm>
            <a:off x="8383586" y="2529089"/>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19</a:t>
            </a:r>
          </a:p>
        </p:txBody>
      </p:sp>
      <p:sp>
        <p:nvSpPr>
          <p:cNvPr id="32" name="TextBox 31">
            <a:extLst>
              <a:ext uri="{FF2B5EF4-FFF2-40B4-BE49-F238E27FC236}">
                <a16:creationId xmlns:a16="http://schemas.microsoft.com/office/drawing/2014/main" id="{C9D93A9F-A978-151F-8400-27ABA9068883}"/>
              </a:ext>
            </a:extLst>
          </p:cNvPr>
          <p:cNvSpPr txBox="1"/>
          <p:nvPr/>
        </p:nvSpPr>
        <p:spPr>
          <a:xfrm>
            <a:off x="8583479" y="1996989"/>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31</a:t>
            </a:r>
          </a:p>
        </p:txBody>
      </p:sp>
      <p:sp>
        <p:nvSpPr>
          <p:cNvPr id="33" name="TextBox 32">
            <a:extLst>
              <a:ext uri="{FF2B5EF4-FFF2-40B4-BE49-F238E27FC236}">
                <a16:creationId xmlns:a16="http://schemas.microsoft.com/office/drawing/2014/main" id="{0EFF8E7E-BBB0-82D9-347C-908099E83BD2}"/>
              </a:ext>
            </a:extLst>
          </p:cNvPr>
          <p:cNvSpPr txBox="1"/>
          <p:nvPr/>
        </p:nvSpPr>
        <p:spPr>
          <a:xfrm>
            <a:off x="8131440" y="5575717"/>
            <a:ext cx="725214" cy="430887"/>
          </a:xfrm>
          <a:prstGeom prst="rect">
            <a:avLst/>
          </a:prstGeom>
          <a:noFill/>
        </p:spPr>
        <p:txBody>
          <a:bodyPr wrap="square" rtlCol="0">
            <a:spAutoFit/>
          </a:bodyPr>
          <a:lstStyle/>
          <a:p>
            <a:pPr algn="ctr"/>
            <a:r>
              <a:rPr lang="en-US" sz="2200" b="1" dirty="0">
                <a:latin typeface="Verdana" panose="020B0604030504040204" pitchFamily="34" charset="0"/>
                <a:ea typeface="Verdana" panose="020B0604030504040204" pitchFamily="34" charset="0"/>
                <a:cs typeface="Verdana" panose="020B0604030504040204" pitchFamily="34" charset="0"/>
              </a:rPr>
              <a:t>28</a:t>
            </a:r>
          </a:p>
        </p:txBody>
      </p:sp>
      <p:sp>
        <p:nvSpPr>
          <p:cNvPr id="34" name="TextBox 33">
            <a:extLst>
              <a:ext uri="{FF2B5EF4-FFF2-40B4-BE49-F238E27FC236}">
                <a16:creationId xmlns:a16="http://schemas.microsoft.com/office/drawing/2014/main" id="{96F14094-3CC0-1768-ABF4-C50050BDB33A}"/>
              </a:ext>
            </a:extLst>
          </p:cNvPr>
          <p:cNvSpPr txBox="1"/>
          <p:nvPr/>
        </p:nvSpPr>
        <p:spPr>
          <a:xfrm>
            <a:off x="7648223" y="4693544"/>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9</a:t>
            </a:r>
          </a:p>
        </p:txBody>
      </p:sp>
      <p:sp>
        <p:nvSpPr>
          <p:cNvPr id="35" name="TextBox 34">
            <a:extLst>
              <a:ext uri="{FF2B5EF4-FFF2-40B4-BE49-F238E27FC236}">
                <a16:creationId xmlns:a16="http://schemas.microsoft.com/office/drawing/2014/main" id="{96FC3E4B-A12B-70A9-C335-8E1DC5F1C2AC}"/>
              </a:ext>
            </a:extLst>
          </p:cNvPr>
          <p:cNvSpPr txBox="1"/>
          <p:nvPr/>
        </p:nvSpPr>
        <p:spPr>
          <a:xfrm>
            <a:off x="7005236" y="477303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8</a:t>
            </a:r>
          </a:p>
        </p:txBody>
      </p:sp>
      <p:sp>
        <p:nvSpPr>
          <p:cNvPr id="36" name="TextBox 35">
            <a:extLst>
              <a:ext uri="{FF2B5EF4-FFF2-40B4-BE49-F238E27FC236}">
                <a16:creationId xmlns:a16="http://schemas.microsoft.com/office/drawing/2014/main" id="{59FA1053-7A69-B089-7D95-5A989DC97D5E}"/>
              </a:ext>
            </a:extLst>
          </p:cNvPr>
          <p:cNvSpPr txBox="1"/>
          <p:nvPr/>
        </p:nvSpPr>
        <p:spPr>
          <a:xfrm>
            <a:off x="7182556" y="3950683"/>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7</a:t>
            </a:r>
          </a:p>
        </p:txBody>
      </p:sp>
      <p:sp>
        <p:nvSpPr>
          <p:cNvPr id="37" name="TextBox 36">
            <a:extLst>
              <a:ext uri="{FF2B5EF4-FFF2-40B4-BE49-F238E27FC236}">
                <a16:creationId xmlns:a16="http://schemas.microsoft.com/office/drawing/2014/main" id="{7827BEA0-A0D1-2CAF-0F90-FAF83DF7FF2E}"/>
              </a:ext>
            </a:extLst>
          </p:cNvPr>
          <p:cNvSpPr txBox="1"/>
          <p:nvPr/>
        </p:nvSpPr>
        <p:spPr>
          <a:xfrm>
            <a:off x="7288849" y="3531907"/>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5</a:t>
            </a:r>
          </a:p>
        </p:txBody>
      </p:sp>
      <p:sp>
        <p:nvSpPr>
          <p:cNvPr id="38" name="TextBox 37">
            <a:extLst>
              <a:ext uri="{FF2B5EF4-FFF2-40B4-BE49-F238E27FC236}">
                <a16:creationId xmlns:a16="http://schemas.microsoft.com/office/drawing/2014/main" id="{C596DE63-5EA5-3FEE-DB49-8C6C86C636A7}"/>
              </a:ext>
            </a:extLst>
          </p:cNvPr>
          <p:cNvSpPr txBox="1"/>
          <p:nvPr/>
        </p:nvSpPr>
        <p:spPr>
          <a:xfrm>
            <a:off x="8210041" y="3397149"/>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4</a:t>
            </a:r>
          </a:p>
        </p:txBody>
      </p:sp>
      <p:sp>
        <p:nvSpPr>
          <p:cNvPr id="39" name="TextBox 38">
            <a:extLst>
              <a:ext uri="{FF2B5EF4-FFF2-40B4-BE49-F238E27FC236}">
                <a16:creationId xmlns:a16="http://schemas.microsoft.com/office/drawing/2014/main" id="{D64F63DC-F23D-22CD-BB91-D307569717DE}"/>
              </a:ext>
            </a:extLst>
          </p:cNvPr>
          <p:cNvSpPr txBox="1"/>
          <p:nvPr/>
        </p:nvSpPr>
        <p:spPr>
          <a:xfrm>
            <a:off x="2989735" y="1566322"/>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2</a:t>
            </a:r>
          </a:p>
        </p:txBody>
      </p:sp>
      <p:sp>
        <p:nvSpPr>
          <p:cNvPr id="40" name="TextBox 39">
            <a:extLst>
              <a:ext uri="{FF2B5EF4-FFF2-40B4-BE49-F238E27FC236}">
                <a16:creationId xmlns:a16="http://schemas.microsoft.com/office/drawing/2014/main" id="{2FFBDC1F-9358-D1C6-C14A-8AE99327CAAA}"/>
              </a:ext>
            </a:extLst>
          </p:cNvPr>
          <p:cNvSpPr txBox="1"/>
          <p:nvPr/>
        </p:nvSpPr>
        <p:spPr>
          <a:xfrm>
            <a:off x="8131440" y="4327953"/>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6</a:t>
            </a:r>
          </a:p>
        </p:txBody>
      </p:sp>
      <p:sp>
        <p:nvSpPr>
          <p:cNvPr id="3" name="TextBox 2">
            <a:extLst>
              <a:ext uri="{FF2B5EF4-FFF2-40B4-BE49-F238E27FC236}">
                <a16:creationId xmlns:a16="http://schemas.microsoft.com/office/drawing/2014/main" id="{29D0939A-4456-E915-D615-F647450716F1}"/>
              </a:ext>
            </a:extLst>
          </p:cNvPr>
          <p:cNvSpPr txBox="1"/>
          <p:nvPr/>
        </p:nvSpPr>
        <p:spPr>
          <a:xfrm>
            <a:off x="3767422" y="712653"/>
            <a:ext cx="3975354" cy="338554"/>
          </a:xfrm>
          <a:prstGeom prst="rect">
            <a:avLst/>
          </a:prstGeom>
          <a:noFill/>
        </p:spPr>
        <p:txBody>
          <a:bodyPr wrap="square" rtlCol="0">
            <a:spAutoFit/>
          </a:bodyPr>
          <a:lstStyle/>
          <a:p>
            <a:pPr algn="ct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Total Number of Programs: 318</a:t>
            </a:r>
            <a:endParaRPr lang="en-US" sz="1600" dirty="0">
              <a:solidFill>
                <a:schemeClr val="bg1"/>
              </a:solidFill>
            </a:endParaRPr>
          </a:p>
        </p:txBody>
      </p:sp>
      <p:sp>
        <p:nvSpPr>
          <p:cNvPr id="41" name="TextBox 40">
            <a:extLst>
              <a:ext uri="{FF2B5EF4-FFF2-40B4-BE49-F238E27FC236}">
                <a16:creationId xmlns:a16="http://schemas.microsoft.com/office/drawing/2014/main" id="{872FE88E-4CF0-8CDC-BE0D-538951E1D245}"/>
              </a:ext>
            </a:extLst>
          </p:cNvPr>
          <p:cNvSpPr txBox="1"/>
          <p:nvPr/>
        </p:nvSpPr>
        <p:spPr>
          <a:xfrm>
            <a:off x="2157380" y="2298256"/>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42" name="TextBox 41">
            <a:extLst>
              <a:ext uri="{FF2B5EF4-FFF2-40B4-BE49-F238E27FC236}">
                <a16:creationId xmlns:a16="http://schemas.microsoft.com/office/drawing/2014/main" id="{EC473867-E37F-7F0B-D16E-4A54D33CDB5B}"/>
              </a:ext>
            </a:extLst>
          </p:cNvPr>
          <p:cNvSpPr txBox="1"/>
          <p:nvPr/>
        </p:nvSpPr>
        <p:spPr>
          <a:xfrm>
            <a:off x="2161794" y="4462711"/>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43" name="TextBox 42">
            <a:extLst>
              <a:ext uri="{FF2B5EF4-FFF2-40B4-BE49-F238E27FC236}">
                <a16:creationId xmlns:a16="http://schemas.microsoft.com/office/drawing/2014/main" id="{28939C8F-F144-E615-648D-A5F55941C6CA}"/>
              </a:ext>
            </a:extLst>
          </p:cNvPr>
          <p:cNvSpPr txBox="1"/>
          <p:nvPr/>
        </p:nvSpPr>
        <p:spPr>
          <a:xfrm>
            <a:off x="4692354" y="2898148"/>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2</a:t>
            </a:r>
          </a:p>
        </p:txBody>
      </p:sp>
      <p:sp>
        <p:nvSpPr>
          <p:cNvPr id="44" name="TextBox 43">
            <a:extLst>
              <a:ext uri="{FF2B5EF4-FFF2-40B4-BE49-F238E27FC236}">
                <a16:creationId xmlns:a16="http://schemas.microsoft.com/office/drawing/2014/main" id="{41DFCEB0-E0C3-8900-1799-3B4A075447C7}"/>
              </a:ext>
            </a:extLst>
          </p:cNvPr>
          <p:cNvSpPr txBox="1"/>
          <p:nvPr/>
        </p:nvSpPr>
        <p:spPr>
          <a:xfrm>
            <a:off x="4404928" y="1536461"/>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3</a:t>
            </a:r>
          </a:p>
        </p:txBody>
      </p:sp>
      <p:sp>
        <p:nvSpPr>
          <p:cNvPr id="45" name="TextBox 44">
            <a:extLst>
              <a:ext uri="{FF2B5EF4-FFF2-40B4-BE49-F238E27FC236}">
                <a16:creationId xmlns:a16="http://schemas.microsoft.com/office/drawing/2014/main" id="{51A4F511-8BB4-8B47-C47A-6A4AD5F599E2}"/>
              </a:ext>
            </a:extLst>
          </p:cNvPr>
          <p:cNvSpPr txBox="1"/>
          <p:nvPr/>
        </p:nvSpPr>
        <p:spPr>
          <a:xfrm>
            <a:off x="7996360" y="3285470"/>
            <a:ext cx="409659"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47" name="TextBox 46">
            <a:extLst>
              <a:ext uri="{FF2B5EF4-FFF2-40B4-BE49-F238E27FC236}">
                <a16:creationId xmlns:a16="http://schemas.microsoft.com/office/drawing/2014/main" id="{240BAB44-02C5-A00A-5A2E-88F7F429C9C3}"/>
              </a:ext>
            </a:extLst>
          </p:cNvPr>
          <p:cNvSpPr txBox="1"/>
          <p:nvPr/>
        </p:nvSpPr>
        <p:spPr>
          <a:xfrm>
            <a:off x="9407917" y="2790699"/>
            <a:ext cx="587574" cy="400110"/>
          </a:xfrm>
          <a:prstGeom prst="rect">
            <a:avLst/>
          </a:prstGeom>
          <a:noFill/>
        </p:spPr>
        <p:txBody>
          <a:bodyPr wrap="square" rtlCol="0">
            <a:spAutoFit/>
          </a:bodyPr>
          <a:lstStyle/>
          <a:p>
            <a:pPr algn="r"/>
            <a:r>
              <a:rPr lang="en-US" sz="2000" b="1" dirty="0">
                <a:latin typeface="Verdana" panose="020B0604030504040204" pitchFamily="34" charset="0"/>
                <a:ea typeface="Verdana" panose="020B0604030504040204" pitchFamily="34" charset="0"/>
                <a:cs typeface="Verdana" panose="020B0604030504040204" pitchFamily="34" charset="0"/>
              </a:rPr>
              <a:t>9</a:t>
            </a:r>
          </a:p>
        </p:txBody>
      </p:sp>
      <p:sp>
        <p:nvSpPr>
          <p:cNvPr id="48" name="TextBox 47">
            <a:extLst>
              <a:ext uri="{FF2B5EF4-FFF2-40B4-BE49-F238E27FC236}">
                <a16:creationId xmlns:a16="http://schemas.microsoft.com/office/drawing/2014/main" id="{EDCE5872-EE10-521D-5F74-80212C04F634}"/>
              </a:ext>
            </a:extLst>
          </p:cNvPr>
          <p:cNvSpPr txBox="1"/>
          <p:nvPr/>
        </p:nvSpPr>
        <p:spPr>
          <a:xfrm>
            <a:off x="10022306" y="1752850"/>
            <a:ext cx="587574" cy="400110"/>
          </a:xfrm>
          <a:prstGeom prst="rect">
            <a:avLst/>
          </a:prstGeom>
          <a:noFill/>
        </p:spPr>
        <p:txBody>
          <a:bodyPr wrap="square" rtlCol="0">
            <a:spAutoFit/>
          </a:bodyPr>
          <a:lstStyle/>
          <a:p>
            <a:pPr algn="r"/>
            <a:r>
              <a:rPr lang="en-US" sz="2000" b="1" dirty="0">
                <a:latin typeface="Verdana" panose="020B0604030504040204" pitchFamily="34" charset="0"/>
                <a:ea typeface="Verdana" panose="020B0604030504040204" pitchFamily="34" charset="0"/>
                <a:cs typeface="Verdana" panose="020B0604030504040204" pitchFamily="34" charset="0"/>
              </a:rPr>
              <a:t>19</a:t>
            </a:r>
          </a:p>
        </p:txBody>
      </p:sp>
      <p:sp>
        <p:nvSpPr>
          <p:cNvPr id="49" name="TextBox 48">
            <a:extLst>
              <a:ext uri="{FF2B5EF4-FFF2-40B4-BE49-F238E27FC236}">
                <a16:creationId xmlns:a16="http://schemas.microsoft.com/office/drawing/2014/main" id="{7C80E773-C1D2-778A-C865-6112D01F80A7}"/>
              </a:ext>
            </a:extLst>
          </p:cNvPr>
          <p:cNvSpPr txBox="1"/>
          <p:nvPr/>
        </p:nvSpPr>
        <p:spPr>
          <a:xfrm>
            <a:off x="8211537" y="1158225"/>
            <a:ext cx="587574" cy="400110"/>
          </a:xfrm>
          <a:prstGeom prst="rect">
            <a:avLst/>
          </a:prstGeom>
          <a:noFill/>
        </p:spPr>
        <p:txBody>
          <a:bodyPr wrap="square" rtlCol="0">
            <a:spAutoFit/>
          </a:bodyPr>
          <a:lstStyle/>
          <a:p>
            <a:pPr algn="r"/>
            <a:r>
              <a:rPr lang="en-US" sz="2000" b="1" dirty="0">
                <a:latin typeface="Verdana" panose="020B0604030504040204" pitchFamily="34" charset="0"/>
                <a:ea typeface="Verdana" panose="020B0604030504040204" pitchFamily="34" charset="0"/>
                <a:cs typeface="Verdana" panose="020B0604030504040204" pitchFamily="34" charset="0"/>
              </a:rPr>
              <a:t>3</a:t>
            </a:r>
          </a:p>
        </p:txBody>
      </p:sp>
      <p:sp>
        <p:nvSpPr>
          <p:cNvPr id="50" name="TextBox 49">
            <a:extLst>
              <a:ext uri="{FF2B5EF4-FFF2-40B4-BE49-F238E27FC236}">
                <a16:creationId xmlns:a16="http://schemas.microsoft.com/office/drawing/2014/main" id="{E98285B5-8221-2423-B3A0-2588D06921DF}"/>
              </a:ext>
            </a:extLst>
          </p:cNvPr>
          <p:cNvSpPr txBox="1"/>
          <p:nvPr/>
        </p:nvSpPr>
        <p:spPr>
          <a:xfrm>
            <a:off x="9417010" y="3689536"/>
            <a:ext cx="587574" cy="400110"/>
          </a:xfrm>
          <a:prstGeom prst="rect">
            <a:avLst/>
          </a:prstGeom>
          <a:noFill/>
        </p:spPr>
        <p:txBody>
          <a:bodyPr wrap="square" rtlCol="0">
            <a:spAutoFit/>
          </a:bodyPr>
          <a:lstStyle/>
          <a:p>
            <a:pPr algn="r"/>
            <a:r>
              <a:rPr lang="en-US" sz="2000" b="1" dirty="0">
                <a:latin typeface="Verdana" panose="020B0604030504040204" pitchFamily="34" charset="0"/>
                <a:ea typeface="Verdana" panose="020B0604030504040204" pitchFamily="34" charset="0"/>
                <a:cs typeface="Verdana" panose="020B0604030504040204" pitchFamily="34" charset="0"/>
              </a:rPr>
              <a:t>10</a:t>
            </a:r>
          </a:p>
        </p:txBody>
      </p:sp>
      <p:sp>
        <p:nvSpPr>
          <p:cNvPr id="51" name="TextBox 50">
            <a:extLst>
              <a:ext uri="{FF2B5EF4-FFF2-40B4-BE49-F238E27FC236}">
                <a16:creationId xmlns:a16="http://schemas.microsoft.com/office/drawing/2014/main" id="{9FC9A4D4-0A57-AA8D-245B-786A54A000C2}"/>
              </a:ext>
            </a:extLst>
          </p:cNvPr>
          <p:cNvSpPr txBox="1"/>
          <p:nvPr/>
        </p:nvSpPr>
        <p:spPr>
          <a:xfrm>
            <a:off x="7044350" y="2390589"/>
            <a:ext cx="58757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6</a:t>
            </a:r>
          </a:p>
        </p:txBody>
      </p:sp>
      <p:sp>
        <p:nvSpPr>
          <p:cNvPr id="52" name="TextBox 51">
            <a:extLst>
              <a:ext uri="{FF2B5EF4-FFF2-40B4-BE49-F238E27FC236}">
                <a16:creationId xmlns:a16="http://schemas.microsoft.com/office/drawing/2014/main" id="{8F93E21E-A553-BD43-DF92-439E1984015C}"/>
              </a:ext>
            </a:extLst>
          </p:cNvPr>
          <p:cNvSpPr txBox="1"/>
          <p:nvPr/>
        </p:nvSpPr>
        <p:spPr>
          <a:xfrm>
            <a:off x="6858929" y="3198167"/>
            <a:ext cx="725214"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4</a:t>
            </a:r>
          </a:p>
        </p:txBody>
      </p:sp>
      <p:sp>
        <p:nvSpPr>
          <p:cNvPr id="53" name="TextBox 52">
            <a:extLst>
              <a:ext uri="{FF2B5EF4-FFF2-40B4-BE49-F238E27FC236}">
                <a16:creationId xmlns:a16="http://schemas.microsoft.com/office/drawing/2014/main" id="{7264604B-4E74-B88E-41A6-B123786B63C8}"/>
              </a:ext>
            </a:extLst>
          </p:cNvPr>
          <p:cNvSpPr txBox="1"/>
          <p:nvPr/>
        </p:nvSpPr>
        <p:spPr>
          <a:xfrm>
            <a:off x="853133" y="5344884"/>
            <a:ext cx="409659"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54" name="TextBox 53">
            <a:extLst>
              <a:ext uri="{FF2B5EF4-FFF2-40B4-BE49-F238E27FC236}">
                <a16:creationId xmlns:a16="http://schemas.microsoft.com/office/drawing/2014/main" id="{D977192F-AE87-7E3E-CECC-CDE9DBC0FC00}"/>
              </a:ext>
            </a:extLst>
          </p:cNvPr>
          <p:cNvSpPr txBox="1"/>
          <p:nvPr/>
        </p:nvSpPr>
        <p:spPr>
          <a:xfrm>
            <a:off x="2588027" y="6069626"/>
            <a:ext cx="409659"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1</a:t>
            </a:r>
          </a:p>
        </p:txBody>
      </p:sp>
      <p:sp>
        <p:nvSpPr>
          <p:cNvPr id="55" name="TextBox 54">
            <a:extLst>
              <a:ext uri="{FF2B5EF4-FFF2-40B4-BE49-F238E27FC236}">
                <a16:creationId xmlns:a16="http://schemas.microsoft.com/office/drawing/2014/main" id="{6B47F761-F680-A208-8F33-033D62CB8DEE}"/>
              </a:ext>
            </a:extLst>
          </p:cNvPr>
          <p:cNvSpPr txBox="1"/>
          <p:nvPr/>
        </p:nvSpPr>
        <p:spPr>
          <a:xfrm>
            <a:off x="8034629" y="6474064"/>
            <a:ext cx="3975354" cy="307777"/>
          </a:xfrm>
          <a:prstGeom prst="rect">
            <a:avLst/>
          </a:prstGeom>
          <a:noFill/>
        </p:spPr>
        <p:txBody>
          <a:bodyPr wrap="square" rtlCol="0">
            <a:spAutoFit/>
          </a:bodyPr>
          <a:lstStyle/>
          <a:p>
            <a:pPr algn="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Last Updated: 3/23/23</a:t>
            </a:r>
            <a:endParaRPr lang="en-US" sz="1400" dirty="0">
              <a:solidFill>
                <a:schemeClr val="bg1"/>
              </a:solidFill>
            </a:endParaRPr>
          </a:p>
        </p:txBody>
      </p:sp>
      <p:sp>
        <p:nvSpPr>
          <p:cNvPr id="28" name="TextBox 27">
            <a:extLst>
              <a:ext uri="{FF2B5EF4-FFF2-40B4-BE49-F238E27FC236}">
                <a16:creationId xmlns:a16="http://schemas.microsoft.com/office/drawing/2014/main" id="{DB47C547-70CC-D2DD-5E99-DFB6C7C41A72}"/>
              </a:ext>
            </a:extLst>
          </p:cNvPr>
          <p:cNvSpPr txBox="1"/>
          <p:nvPr/>
        </p:nvSpPr>
        <p:spPr>
          <a:xfrm>
            <a:off x="9244956" y="1282942"/>
            <a:ext cx="587574" cy="400110"/>
          </a:xfrm>
          <a:prstGeom prst="rect">
            <a:avLst/>
          </a:prstGeom>
          <a:noFill/>
        </p:spPr>
        <p:txBody>
          <a:bodyPr wrap="square" rtlCol="0">
            <a:spAutoFit/>
          </a:bodyPr>
          <a:lstStyle/>
          <a:p>
            <a:pPr algn="r"/>
            <a:r>
              <a:rPr lang="en-US" sz="2000" b="1" dirty="0">
                <a:latin typeface="Verdana" panose="020B0604030504040204" pitchFamily="34" charset="0"/>
                <a:ea typeface="Verdana" panose="020B0604030504040204" pitchFamily="34" charset="0"/>
                <a:cs typeface="Verdana" panose="020B0604030504040204" pitchFamily="34" charset="0"/>
              </a:rPr>
              <a:t>1</a:t>
            </a:r>
          </a:p>
        </p:txBody>
      </p:sp>
    </p:spTree>
    <p:extLst>
      <p:ext uri="{BB962C8B-B14F-4D97-AF65-F5344CB8AC3E}">
        <p14:creationId xmlns:p14="http://schemas.microsoft.com/office/powerpoint/2010/main" val="12141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225F-C0A4-6757-2CEE-6F7F75A9350D}"/>
              </a:ext>
            </a:extLst>
          </p:cNvPr>
          <p:cNvSpPr>
            <a:spLocks noGrp="1"/>
          </p:cNvSpPr>
          <p:nvPr>
            <p:ph type="title"/>
          </p:nvPr>
        </p:nvSpPr>
        <p:spPr>
          <a:xfrm>
            <a:off x="838200" y="500062"/>
            <a:ext cx="10515600" cy="1325563"/>
          </a:xfrm>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College Options for Students with Intellectual Disability (June 2023)</a:t>
            </a:r>
            <a:br>
              <a:rPr lang="en-US" b="1" dirty="0">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3" name="Content Placeholder 2">
            <a:extLst>
              <a:ext uri="{FF2B5EF4-FFF2-40B4-BE49-F238E27FC236}">
                <a16:creationId xmlns:a16="http://schemas.microsoft.com/office/drawing/2014/main" id="{071EF833-1F4A-BB4D-30A3-1E66A027776F}"/>
              </a:ext>
            </a:extLst>
          </p:cNvPr>
          <p:cNvSpPr>
            <a:spLocks noGrp="1"/>
          </p:cNvSpPr>
          <p:nvPr>
            <p:ph idx="1"/>
          </p:nvPr>
        </p:nvSpPr>
        <p:spPr>
          <a:xfrm>
            <a:off x="837443" y="2006600"/>
            <a:ext cx="1917032" cy="4351338"/>
          </a:xfrm>
        </p:spPr>
        <p:txBody>
          <a:bodyPr>
            <a:normAutofit fontScale="62500" lnSpcReduction="20000"/>
          </a:bodyPr>
          <a:lstStyle/>
          <a:p>
            <a:pPr marL="0" indent="0">
              <a:buNone/>
            </a:pPr>
            <a:r>
              <a:rPr lang="en-US" dirty="0">
                <a:latin typeface="Calibri" panose="020F0502020204030204" pitchFamily="34" charset="0"/>
                <a:cs typeface="Calibri" panose="020F0502020204030204" pitchFamily="34" charset="0"/>
              </a:rPr>
              <a:t>Alabama - 8</a:t>
            </a:r>
          </a:p>
          <a:p>
            <a:pPr marL="0" indent="0">
              <a:buNone/>
            </a:pPr>
            <a:r>
              <a:rPr lang="en-US" dirty="0">
                <a:latin typeface="Calibri" panose="020F0502020204030204" pitchFamily="34" charset="0"/>
                <a:cs typeface="Calibri" panose="020F0502020204030204" pitchFamily="34" charset="0"/>
              </a:rPr>
              <a:t>Alaska - 1</a:t>
            </a:r>
          </a:p>
          <a:p>
            <a:pPr marL="0" indent="0">
              <a:buNone/>
            </a:pPr>
            <a:r>
              <a:rPr lang="en-US" dirty="0">
                <a:latin typeface="Calibri" panose="020F0502020204030204" pitchFamily="34" charset="0"/>
                <a:cs typeface="Calibri" panose="020F0502020204030204" pitchFamily="34" charset="0"/>
              </a:rPr>
              <a:t>Arizona - 3</a:t>
            </a:r>
          </a:p>
          <a:p>
            <a:pPr marL="0" indent="0">
              <a:buNone/>
            </a:pPr>
            <a:r>
              <a:rPr lang="en-US" dirty="0">
                <a:latin typeface="Calibri" panose="020F0502020204030204" pitchFamily="34" charset="0"/>
                <a:cs typeface="Calibri" panose="020F0502020204030204" pitchFamily="34" charset="0"/>
              </a:rPr>
              <a:t>Arkansas - 5</a:t>
            </a:r>
          </a:p>
          <a:p>
            <a:pPr marL="0" indent="0">
              <a:buNone/>
            </a:pPr>
            <a:r>
              <a:rPr lang="en-US" dirty="0">
                <a:latin typeface="Calibri" panose="020F0502020204030204" pitchFamily="34" charset="0"/>
                <a:cs typeface="Calibri" panose="020F0502020204030204" pitchFamily="34" charset="0"/>
              </a:rPr>
              <a:t>California - 18</a:t>
            </a:r>
          </a:p>
          <a:p>
            <a:pPr marL="0" indent="0">
              <a:buNone/>
            </a:pPr>
            <a:r>
              <a:rPr lang="en-US" dirty="0">
                <a:latin typeface="Calibri" panose="020F0502020204030204" pitchFamily="34" charset="0"/>
                <a:cs typeface="Calibri" panose="020F0502020204030204" pitchFamily="34" charset="0"/>
              </a:rPr>
              <a:t>Colorado - 5</a:t>
            </a:r>
          </a:p>
          <a:p>
            <a:pPr marL="0" indent="0">
              <a:buNone/>
            </a:pPr>
            <a:r>
              <a:rPr lang="en-US" dirty="0">
                <a:latin typeface="Calibri" panose="020F0502020204030204" pitchFamily="34" charset="0"/>
                <a:cs typeface="Calibri" panose="020F0502020204030204" pitchFamily="34" charset="0"/>
              </a:rPr>
              <a:t>Connecticut - 3 </a:t>
            </a:r>
          </a:p>
          <a:p>
            <a:pPr marL="0" indent="0">
              <a:buNone/>
            </a:pPr>
            <a:r>
              <a:rPr lang="en-US" dirty="0">
                <a:latin typeface="Calibri" panose="020F0502020204030204" pitchFamily="34" charset="0"/>
                <a:cs typeface="Calibri" panose="020F0502020204030204" pitchFamily="34" charset="0"/>
              </a:rPr>
              <a:t>Delaware - 1</a:t>
            </a:r>
          </a:p>
          <a:p>
            <a:pPr marL="0" indent="0">
              <a:buNone/>
            </a:pPr>
            <a:r>
              <a:rPr lang="en-US" dirty="0">
                <a:latin typeface="Calibri" panose="020F0502020204030204" pitchFamily="34" charset="0"/>
                <a:cs typeface="Calibri" panose="020F0502020204030204" pitchFamily="34" charset="0"/>
              </a:rPr>
              <a:t>Florida - 28</a:t>
            </a:r>
          </a:p>
          <a:p>
            <a:pPr marL="0" indent="0">
              <a:buNone/>
            </a:pPr>
            <a:r>
              <a:rPr lang="en-US" dirty="0">
                <a:latin typeface="Calibri" panose="020F0502020204030204" pitchFamily="34" charset="0"/>
                <a:cs typeface="Calibri" panose="020F0502020204030204" pitchFamily="34" charset="0"/>
              </a:rPr>
              <a:t>Georgia - 9</a:t>
            </a:r>
          </a:p>
          <a:p>
            <a:pPr marL="0" indent="0">
              <a:buNone/>
            </a:pPr>
            <a:r>
              <a:rPr lang="en-US" dirty="0">
                <a:latin typeface="Calibri" panose="020F0502020204030204" pitchFamily="34" charset="0"/>
                <a:cs typeface="Calibri" panose="020F0502020204030204" pitchFamily="34" charset="0"/>
              </a:rPr>
              <a:t>Hawaii - 1</a:t>
            </a:r>
          </a:p>
          <a:p>
            <a:pPr marL="0" indent="0">
              <a:buNone/>
            </a:pPr>
            <a:r>
              <a:rPr lang="en-US" dirty="0">
                <a:latin typeface="Calibri" panose="020F0502020204030204" pitchFamily="34" charset="0"/>
                <a:cs typeface="Calibri" panose="020F0502020204030204" pitchFamily="34" charset="0"/>
              </a:rPr>
              <a:t>Idaho - 3</a:t>
            </a:r>
          </a:p>
          <a:p>
            <a:pPr marL="0" indent="0">
              <a:buNone/>
            </a:pPr>
            <a:r>
              <a:rPr lang="en-US" dirty="0">
                <a:latin typeface="Calibri" panose="020F0502020204030204" pitchFamily="34" charset="0"/>
                <a:cs typeface="Calibri" panose="020F0502020204030204" pitchFamily="34" charset="0"/>
              </a:rPr>
              <a:t>Illinois - 16</a:t>
            </a:r>
          </a:p>
          <a:p>
            <a:endParaRPr lang="en-US" dirty="0"/>
          </a:p>
        </p:txBody>
      </p:sp>
      <p:sp>
        <p:nvSpPr>
          <p:cNvPr id="4" name="Content Placeholder 2">
            <a:extLst>
              <a:ext uri="{FF2B5EF4-FFF2-40B4-BE49-F238E27FC236}">
                <a16:creationId xmlns:a16="http://schemas.microsoft.com/office/drawing/2014/main" id="{4912CC71-7409-9DAE-00B4-CC4322DE9E58}"/>
              </a:ext>
            </a:extLst>
          </p:cNvPr>
          <p:cNvSpPr txBox="1">
            <a:spLocks/>
          </p:cNvSpPr>
          <p:nvPr/>
        </p:nvSpPr>
        <p:spPr>
          <a:xfrm>
            <a:off x="2906850" y="1991393"/>
            <a:ext cx="2038129"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Indiana - 4</a:t>
            </a:r>
          </a:p>
          <a:p>
            <a:pPr marL="0" indent="0">
              <a:buNone/>
            </a:pPr>
            <a:r>
              <a:rPr lang="en-US" dirty="0"/>
              <a:t>Iowa - 5</a:t>
            </a:r>
          </a:p>
          <a:p>
            <a:pPr marL="0" indent="0">
              <a:buNone/>
            </a:pPr>
            <a:r>
              <a:rPr lang="en-US" dirty="0"/>
              <a:t>Kansas - 2</a:t>
            </a:r>
          </a:p>
          <a:p>
            <a:pPr marL="0" indent="0">
              <a:buNone/>
            </a:pPr>
            <a:r>
              <a:rPr lang="en-US" dirty="0"/>
              <a:t>Kentucky - 5 </a:t>
            </a:r>
          </a:p>
          <a:p>
            <a:pPr marL="0" indent="0">
              <a:buNone/>
            </a:pPr>
            <a:r>
              <a:rPr lang="en-US" dirty="0"/>
              <a:t>Louisiana - 6 </a:t>
            </a:r>
          </a:p>
          <a:p>
            <a:pPr marL="0" indent="0">
              <a:buNone/>
            </a:pPr>
            <a:r>
              <a:rPr lang="en-US" dirty="0"/>
              <a:t>Maine - 1</a:t>
            </a:r>
          </a:p>
          <a:p>
            <a:pPr marL="0" indent="0">
              <a:buNone/>
            </a:pPr>
            <a:r>
              <a:rPr lang="en-US" dirty="0"/>
              <a:t>Maryland - 9</a:t>
            </a:r>
          </a:p>
          <a:p>
            <a:pPr marL="0" indent="0">
              <a:buNone/>
            </a:pPr>
            <a:r>
              <a:rPr lang="en-US" dirty="0"/>
              <a:t>Massachusetts - 19</a:t>
            </a:r>
          </a:p>
          <a:p>
            <a:pPr marL="0" indent="0">
              <a:buNone/>
            </a:pPr>
            <a:r>
              <a:rPr lang="en-US" dirty="0"/>
              <a:t>Michigan - 6</a:t>
            </a:r>
          </a:p>
          <a:p>
            <a:pPr marL="0" indent="0">
              <a:buNone/>
            </a:pPr>
            <a:r>
              <a:rPr lang="en-US" dirty="0"/>
              <a:t>Minnesota - 4</a:t>
            </a:r>
          </a:p>
          <a:p>
            <a:pPr marL="0" indent="0">
              <a:buNone/>
            </a:pPr>
            <a:r>
              <a:rPr lang="en-US" dirty="0"/>
              <a:t>Mississippi - 2</a:t>
            </a:r>
          </a:p>
          <a:p>
            <a:pPr marL="0" indent="0">
              <a:buNone/>
            </a:pPr>
            <a:r>
              <a:rPr lang="en-US" dirty="0"/>
              <a:t>Missouri - 4</a:t>
            </a:r>
          </a:p>
          <a:p>
            <a:pPr marL="0" indent="0">
              <a:buNone/>
            </a:pPr>
            <a:r>
              <a:rPr lang="en-US" dirty="0"/>
              <a:t>Montana - 2</a:t>
            </a:r>
          </a:p>
          <a:p>
            <a:endParaRPr lang="en-US" dirty="0"/>
          </a:p>
        </p:txBody>
      </p:sp>
      <p:sp>
        <p:nvSpPr>
          <p:cNvPr id="5" name="Content Placeholder 2">
            <a:extLst>
              <a:ext uri="{FF2B5EF4-FFF2-40B4-BE49-F238E27FC236}">
                <a16:creationId xmlns:a16="http://schemas.microsoft.com/office/drawing/2014/main" id="{A27DD075-802A-E0F3-281B-056156924B1D}"/>
              </a:ext>
            </a:extLst>
          </p:cNvPr>
          <p:cNvSpPr txBox="1">
            <a:spLocks/>
          </p:cNvSpPr>
          <p:nvPr/>
        </p:nvSpPr>
        <p:spPr>
          <a:xfrm>
            <a:off x="5373591" y="1952123"/>
            <a:ext cx="2414386"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dirty="0"/>
              <a:t>Nebraska - 2</a:t>
            </a:r>
          </a:p>
          <a:p>
            <a:pPr marL="0" indent="0">
              <a:buNone/>
            </a:pPr>
            <a:r>
              <a:rPr lang="en-US" sz="1900" dirty="0"/>
              <a:t>Nevada - 2</a:t>
            </a:r>
          </a:p>
          <a:p>
            <a:pPr marL="0" indent="0">
              <a:buNone/>
            </a:pPr>
            <a:r>
              <a:rPr lang="en-US" sz="1900" dirty="0"/>
              <a:t>New Hampshire - 1</a:t>
            </a:r>
          </a:p>
          <a:p>
            <a:pPr marL="0" indent="0">
              <a:buNone/>
            </a:pPr>
            <a:r>
              <a:rPr lang="en-US" sz="1900" dirty="0"/>
              <a:t>New Jersey - 9</a:t>
            </a:r>
          </a:p>
          <a:p>
            <a:pPr marL="0" indent="0">
              <a:buNone/>
            </a:pPr>
            <a:r>
              <a:rPr lang="en-US" sz="1900" dirty="0"/>
              <a:t>New Mexico - 2</a:t>
            </a:r>
          </a:p>
          <a:p>
            <a:pPr marL="0" indent="0">
              <a:buNone/>
            </a:pPr>
            <a:r>
              <a:rPr lang="en-US" sz="1900" dirty="0"/>
              <a:t>New York - 30</a:t>
            </a:r>
          </a:p>
          <a:p>
            <a:pPr marL="0" indent="0">
              <a:buNone/>
            </a:pPr>
            <a:r>
              <a:rPr lang="en-US" sz="1900" dirty="0"/>
              <a:t>North Carolina - 14</a:t>
            </a:r>
          </a:p>
          <a:p>
            <a:pPr marL="0" indent="0">
              <a:buNone/>
            </a:pPr>
            <a:r>
              <a:rPr lang="en-US" sz="1900" dirty="0"/>
              <a:t>North Dakota - 3</a:t>
            </a:r>
          </a:p>
          <a:p>
            <a:pPr marL="0" indent="0">
              <a:buNone/>
            </a:pPr>
            <a:r>
              <a:rPr lang="en-US" sz="1900" dirty="0"/>
              <a:t>Ohio - 8</a:t>
            </a:r>
          </a:p>
          <a:p>
            <a:pPr marL="0" indent="0">
              <a:buNone/>
            </a:pPr>
            <a:r>
              <a:rPr lang="en-US" sz="1900" dirty="0"/>
              <a:t>Oklahoma - 3</a:t>
            </a:r>
          </a:p>
          <a:p>
            <a:pPr marL="0" indent="0">
              <a:buNone/>
            </a:pPr>
            <a:r>
              <a:rPr lang="en-US" sz="1900" dirty="0"/>
              <a:t>Oregon - 1</a:t>
            </a:r>
          </a:p>
          <a:p>
            <a:pPr marL="0" indent="0">
              <a:buNone/>
            </a:pPr>
            <a:r>
              <a:rPr lang="en-US" sz="1900" dirty="0"/>
              <a:t>Pennsylvania - 19</a:t>
            </a:r>
          </a:p>
          <a:p>
            <a:pPr marL="0" indent="0">
              <a:buNone/>
            </a:pPr>
            <a:endParaRPr lang="en-US" dirty="0"/>
          </a:p>
        </p:txBody>
      </p:sp>
      <p:sp>
        <p:nvSpPr>
          <p:cNvPr id="6" name="Content Placeholder 2">
            <a:extLst>
              <a:ext uri="{FF2B5EF4-FFF2-40B4-BE49-F238E27FC236}">
                <a16:creationId xmlns:a16="http://schemas.microsoft.com/office/drawing/2014/main" id="{73A6D94F-2EDE-721B-5C94-FB10B99EF441}"/>
              </a:ext>
            </a:extLst>
          </p:cNvPr>
          <p:cNvSpPr txBox="1">
            <a:spLocks/>
          </p:cNvSpPr>
          <p:nvPr/>
        </p:nvSpPr>
        <p:spPr>
          <a:xfrm>
            <a:off x="8216589" y="1936916"/>
            <a:ext cx="1901041" cy="41781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Rhode Island - 2</a:t>
            </a:r>
          </a:p>
          <a:p>
            <a:pPr marL="0" indent="0">
              <a:buNone/>
            </a:pPr>
            <a:r>
              <a:rPr lang="en-US" sz="1800" dirty="0"/>
              <a:t>South Carolina - 6 </a:t>
            </a:r>
          </a:p>
          <a:p>
            <a:pPr marL="0" indent="0">
              <a:buNone/>
            </a:pPr>
            <a:r>
              <a:rPr lang="en-US" sz="1800" dirty="0"/>
              <a:t>South Dakota - 1</a:t>
            </a:r>
          </a:p>
          <a:p>
            <a:pPr marL="0" indent="0">
              <a:buNone/>
            </a:pPr>
            <a:r>
              <a:rPr lang="en-US" sz="1800" dirty="0"/>
              <a:t>Tennessee - 7</a:t>
            </a:r>
          </a:p>
          <a:p>
            <a:pPr marL="0" indent="0">
              <a:buNone/>
            </a:pPr>
            <a:r>
              <a:rPr lang="en-US" sz="1800" dirty="0"/>
              <a:t>Texas - 16</a:t>
            </a:r>
          </a:p>
          <a:p>
            <a:pPr marL="0" indent="0">
              <a:buNone/>
            </a:pPr>
            <a:r>
              <a:rPr lang="en-US" sz="1800" dirty="0"/>
              <a:t>Utah - 3</a:t>
            </a:r>
          </a:p>
          <a:p>
            <a:pPr marL="0" indent="0">
              <a:buNone/>
            </a:pPr>
            <a:r>
              <a:rPr lang="en-US" sz="1800" dirty="0"/>
              <a:t>Vermont - 3</a:t>
            </a:r>
          </a:p>
          <a:p>
            <a:pPr marL="0" indent="0">
              <a:buNone/>
            </a:pPr>
            <a:r>
              <a:rPr lang="en-US" sz="1800" dirty="0"/>
              <a:t>Virginia - 4</a:t>
            </a:r>
          </a:p>
          <a:p>
            <a:pPr marL="0" indent="0">
              <a:buNone/>
            </a:pPr>
            <a:r>
              <a:rPr lang="en-US" sz="1800" dirty="0"/>
              <a:t>Washington - 3</a:t>
            </a:r>
          </a:p>
          <a:p>
            <a:pPr marL="0" indent="0">
              <a:buNone/>
            </a:pPr>
            <a:r>
              <a:rPr lang="en-US" sz="1800" dirty="0"/>
              <a:t>West Virginia - 1</a:t>
            </a:r>
          </a:p>
          <a:p>
            <a:pPr marL="0" indent="0">
              <a:buNone/>
            </a:pPr>
            <a:r>
              <a:rPr lang="en-US" sz="1800" dirty="0"/>
              <a:t>Wisconsin – 6</a:t>
            </a:r>
          </a:p>
          <a:p>
            <a:pPr marL="0" indent="0">
              <a:buNone/>
            </a:pPr>
            <a:r>
              <a:rPr lang="en-US" sz="1800" dirty="0"/>
              <a:t>Wyoming - 0</a:t>
            </a:r>
          </a:p>
        </p:txBody>
      </p:sp>
    </p:spTree>
    <p:extLst>
      <p:ext uri="{BB962C8B-B14F-4D97-AF65-F5344CB8AC3E}">
        <p14:creationId xmlns:p14="http://schemas.microsoft.com/office/powerpoint/2010/main" val="209504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F7014B-37AE-D546-8F4B-E4658A70F6D4}"/>
              </a:ext>
            </a:extLst>
          </p:cNvPr>
          <p:cNvSpPr>
            <a:spLocks noGrp="1"/>
          </p:cNvSpPr>
          <p:nvPr>
            <p:ph type="title"/>
          </p:nvPr>
        </p:nvSpPr>
        <p:spPr>
          <a:xfrm>
            <a:off x="584989" y="740528"/>
            <a:ext cx="4115508" cy="1325563"/>
          </a:xfrm>
        </p:spPr>
        <p:txBody>
          <a:bodyPr anchor="ctr">
            <a:normAutofit/>
          </a:bodyPr>
          <a:lstStyle/>
          <a:p>
            <a:pPr algn="ctr"/>
            <a:r>
              <a:rPr lang="en-US" dirty="0">
                <a:latin typeface="+mn-lt"/>
                <a:cs typeface="Aharoni" panose="02010803020104030203" pitchFamily="2" charset="-79"/>
              </a:rPr>
              <a:t>Think College Search</a:t>
            </a:r>
          </a:p>
        </p:txBody>
      </p:sp>
      <p:sp>
        <p:nvSpPr>
          <p:cNvPr id="2" name="TextBox 1">
            <a:extLst>
              <a:ext uri="{FF2B5EF4-FFF2-40B4-BE49-F238E27FC236}">
                <a16:creationId xmlns:a16="http://schemas.microsoft.com/office/drawing/2014/main" id="{DC57FCB9-65FE-B843-BB4D-B18156174CDC}"/>
              </a:ext>
            </a:extLst>
          </p:cNvPr>
          <p:cNvSpPr txBox="1"/>
          <p:nvPr/>
        </p:nvSpPr>
        <p:spPr>
          <a:xfrm>
            <a:off x="451556" y="2254380"/>
            <a:ext cx="4538133" cy="646331"/>
          </a:xfrm>
          <a:prstGeom prst="rect">
            <a:avLst/>
          </a:prstGeom>
          <a:noFill/>
        </p:spPr>
        <p:txBody>
          <a:bodyPr wrap="square" rtlCol="0">
            <a:spAutoFit/>
          </a:bodyPr>
          <a:lstStyle/>
          <a:p>
            <a:pPr algn="ctr"/>
            <a:r>
              <a:rPr lang="en-US" i="1" dirty="0"/>
              <a:t>A searchable database of college programs for students with intellectual disability</a:t>
            </a:r>
          </a:p>
        </p:txBody>
      </p:sp>
      <p:sp>
        <p:nvSpPr>
          <p:cNvPr id="3" name="TextBox 2">
            <a:extLst>
              <a:ext uri="{FF2B5EF4-FFF2-40B4-BE49-F238E27FC236}">
                <a16:creationId xmlns:a16="http://schemas.microsoft.com/office/drawing/2014/main" id="{A3E1FF7F-3B6B-E640-B04D-14292725D58C}"/>
              </a:ext>
            </a:extLst>
          </p:cNvPr>
          <p:cNvSpPr txBox="1"/>
          <p:nvPr/>
        </p:nvSpPr>
        <p:spPr>
          <a:xfrm>
            <a:off x="135332" y="3429000"/>
            <a:ext cx="5374933" cy="461665"/>
          </a:xfrm>
          <a:prstGeom prst="rect">
            <a:avLst/>
          </a:prstGeom>
          <a:noFill/>
        </p:spPr>
        <p:txBody>
          <a:bodyPr wrap="none" rtlCol="0">
            <a:spAutoFit/>
          </a:bodyPr>
          <a:lstStyle/>
          <a:p>
            <a:pPr algn="ctr"/>
            <a:r>
              <a:rPr lang="en-US" sz="2400" b="1" dirty="0" err="1">
                <a:solidFill>
                  <a:srgbClr val="235A7C"/>
                </a:solidFill>
              </a:rPr>
              <a:t>Search|Review|Save</a:t>
            </a:r>
            <a:r>
              <a:rPr lang="en-US" sz="2400" b="1" dirty="0">
                <a:solidFill>
                  <a:srgbClr val="235A7C"/>
                </a:solidFill>
              </a:rPr>
              <a:t> </a:t>
            </a:r>
            <a:r>
              <a:rPr lang="en-US" sz="2400" b="1" dirty="0" err="1">
                <a:solidFill>
                  <a:srgbClr val="235A7C"/>
                </a:solidFill>
              </a:rPr>
              <a:t>Favorites|Compare</a:t>
            </a:r>
            <a:endParaRPr lang="en-US" sz="2400" b="1" dirty="0">
              <a:solidFill>
                <a:srgbClr val="235A7C"/>
              </a:solidFill>
            </a:endParaRPr>
          </a:p>
        </p:txBody>
      </p:sp>
      <p:sp>
        <p:nvSpPr>
          <p:cNvPr id="4" name="TextBox 3">
            <a:extLst>
              <a:ext uri="{FF2B5EF4-FFF2-40B4-BE49-F238E27FC236}">
                <a16:creationId xmlns:a16="http://schemas.microsoft.com/office/drawing/2014/main" id="{27035331-F3BD-0548-90ED-CE8471273ABF}"/>
              </a:ext>
            </a:extLst>
          </p:cNvPr>
          <p:cNvSpPr txBox="1"/>
          <p:nvPr/>
        </p:nvSpPr>
        <p:spPr>
          <a:xfrm>
            <a:off x="851066" y="4651022"/>
            <a:ext cx="3894464" cy="369332"/>
          </a:xfrm>
          <a:prstGeom prst="rect">
            <a:avLst/>
          </a:prstGeom>
          <a:noFill/>
        </p:spPr>
        <p:txBody>
          <a:bodyPr wrap="none" rtlCol="0">
            <a:spAutoFit/>
          </a:bodyPr>
          <a:lstStyle/>
          <a:p>
            <a:r>
              <a:rPr lang="en-US" dirty="0">
                <a:hlinkClick r:id="rId3"/>
              </a:rPr>
              <a:t>https://thinkcollege.net/college-search</a:t>
            </a:r>
            <a:r>
              <a:rPr lang="en-US" dirty="0"/>
              <a:t> </a:t>
            </a:r>
          </a:p>
        </p:txBody>
      </p:sp>
    </p:spTree>
    <p:extLst>
      <p:ext uri="{BB962C8B-B14F-4D97-AF65-F5344CB8AC3E}">
        <p14:creationId xmlns:p14="http://schemas.microsoft.com/office/powerpoint/2010/main" val="169225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BB3CFE8CCB14F8748A1C4D0243B56" ma:contentTypeVersion="16" ma:contentTypeDescription="Create a new document." ma:contentTypeScope="" ma:versionID="d09886eac4b00d81309489e0ac640596">
  <xsd:schema xmlns:xsd="http://www.w3.org/2001/XMLSchema" xmlns:xs="http://www.w3.org/2001/XMLSchema" xmlns:p="http://schemas.microsoft.com/office/2006/metadata/properties" xmlns:ns2="df00a69c-08b1-4675-bb6a-cf7c4c316fdc" xmlns:ns3="80abed86-e3f1-4ec6-8506-61301fc8a458" targetNamespace="http://schemas.microsoft.com/office/2006/metadata/properties" ma:root="true" ma:fieldsID="244eb759aa6c4f55b0929e10f330c7e4" ns2:_="" ns3:_="">
    <xsd:import namespace="df00a69c-08b1-4675-bb6a-cf7c4c316fdc"/>
    <xsd:import namespace="80abed86-e3f1-4ec6-8506-61301fc8a4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00a69c-08b1-4675-bb6a-cf7c4c316f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0b4d8b-3b9c-4f83-8c31-2e729213ab7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0abed86-e3f1-4ec6-8506-61301fc8a4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f65522-bcfe-4ea6-b1d3-36ff4e966ae2}" ma:internalName="TaxCatchAll" ma:showField="CatchAllData" ma:web="80abed86-e3f1-4ec6-8506-61301fc8a4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abed86-e3f1-4ec6-8506-61301fc8a458" xsi:nil="true"/>
    <lcf76f155ced4ddcb4097134ff3c332f xmlns="df00a69c-08b1-4675-bb6a-cf7c4c316fdc">
      <Terms xmlns="http://schemas.microsoft.com/office/infopath/2007/PartnerControls"/>
    </lcf76f155ced4ddcb4097134ff3c332f>
    <SharedWithUsers xmlns="80abed86-e3f1-4ec6-8506-61301fc8a458">
      <UserInfo>
        <DisplayName/>
        <AccountId xsi:nil="true"/>
        <AccountType/>
      </UserInfo>
    </SharedWithUsers>
    <MediaLengthInSeconds xmlns="df00a69c-08b1-4675-bb6a-cf7c4c316fdc" xsi:nil="true"/>
  </documentManagement>
</p:properties>
</file>

<file path=customXml/itemProps1.xml><?xml version="1.0" encoding="utf-8"?>
<ds:datastoreItem xmlns:ds="http://schemas.openxmlformats.org/officeDocument/2006/customXml" ds:itemID="{42C9704C-D238-4128-80A6-AF1EFE3F2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00a69c-08b1-4675-bb6a-cf7c4c316fdc"/>
    <ds:schemaRef ds:uri="80abed86-e3f1-4ec6-8506-61301fc8a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A8EB74-EFB7-4509-B685-ACB0B2C5C038}">
  <ds:schemaRefs>
    <ds:schemaRef ds:uri="http://schemas.microsoft.com/sharepoint/v3/contenttype/forms"/>
  </ds:schemaRefs>
</ds:datastoreItem>
</file>

<file path=customXml/itemProps3.xml><?xml version="1.0" encoding="utf-8"?>
<ds:datastoreItem xmlns:ds="http://schemas.openxmlformats.org/officeDocument/2006/customXml" ds:itemID="{9E6F2771-A492-426F-BCF0-7365F1685204}">
  <ds:schemaRefs>
    <ds:schemaRef ds:uri="http://schemas.microsoft.com/office/2006/metadata/properties"/>
    <ds:schemaRef ds:uri="http://schemas.microsoft.com/office/infopath/2007/PartnerControls"/>
    <ds:schemaRef ds:uri="80abed86-e3f1-4ec6-8506-61301fc8a458"/>
    <ds:schemaRef ds:uri="df00a69c-08b1-4675-bb6a-cf7c4c316fdc"/>
  </ds:schemaRefs>
</ds:datastoreItem>
</file>

<file path=docProps/app.xml><?xml version="1.0" encoding="utf-8"?>
<Properties xmlns="http://schemas.openxmlformats.org/officeDocument/2006/extended-properties" xmlns:vt="http://schemas.openxmlformats.org/officeDocument/2006/docPropsVTypes">
  <TotalTime>242</TotalTime>
  <Words>1130</Words>
  <Application>Microsoft Office PowerPoint</Application>
  <PresentationFormat>Widescreen</PresentationFormat>
  <Paragraphs>275</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ThinkCollege description</vt:lpstr>
      <vt:lpstr>ThinkCollege Description continued</vt:lpstr>
      <vt:lpstr>What do the Centers do?</vt:lpstr>
      <vt:lpstr>Types of College Programs</vt:lpstr>
      <vt:lpstr>Approved Comprehensive Transition and Postsecondary (CTP) Programs</vt:lpstr>
      <vt:lpstr>Approved Comprehensive Transition and Postsecondary (CTP) Programs (June 2023) </vt:lpstr>
      <vt:lpstr>College Options for Students with Intellectual Disability, June 2023</vt:lpstr>
      <vt:lpstr>College Options for Students with Intellectual Disability (June 2023) </vt:lpstr>
      <vt:lpstr>Think College Search</vt:lpstr>
      <vt:lpstr>Some Key Features of College Programs</vt:lpstr>
      <vt:lpstr>Student Experience</vt:lpstr>
      <vt:lpstr>Data</vt:lpstr>
      <vt:lpstr>Funding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ThinkCollege description</dc:title>
  <dc:creator>Cathryn Weir</dc:creator>
  <cp:lastModifiedBy>Christine Lew</cp:lastModifiedBy>
  <cp:revision>7</cp:revision>
  <dcterms:created xsi:type="dcterms:W3CDTF">2023-02-24T21:13:20Z</dcterms:created>
  <dcterms:modified xsi:type="dcterms:W3CDTF">2023-06-28T10:03:20Z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0x010100C42BB3CFE8CCB14F8748A1C4D0243B56</vt:lpwstr>
  </property>
  <property fmtid="{D5CDD505-2E9C-101B-9397-08002B2CF9AE}" pid="3" name="Order">
    <vt:r8>5100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