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notesSlides/notesSlide19.xml" ContentType="application/vnd.openxmlformats-officedocument.presentationml.notesSlide+xml"/>
  <Override PartName="/ppt/charts/chart4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6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5143500" cy="9144000"/>
  <p:embeddedFontLst>
    <p:embeddedFont>
      <p:font typeface="Georgia" panose="02040502050405020303" pitchFamily="18" charset="0"/>
      <p:regular r:id="rId35"/>
      <p:bold r:id="rId36"/>
      <p:italic r:id="rId37"/>
      <p:boldItalic r:id="rId38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01"/>
  </p:normalViewPr>
  <p:slideViewPr>
    <p:cSldViewPr snapToGrid="0" snapToObjects="1">
      <p:cViewPr varScale="1">
        <p:scale>
          <a:sx n="130" d="100"/>
          <a:sy n="130" d="100"/>
        </p:scale>
        <p:origin x="82" y="264"/>
      </p:cViewPr>
      <p:guideLst/>
    </p:cSldViewPr>
  </p:slideViewPr>
  <p:outlineViewPr>
    <p:cViewPr>
      <p:scale>
        <a:sx n="33" d="100"/>
        <a:sy n="33" d="100"/>
      </p:scale>
      <p:origin x="0" y="-59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policies meeting criterion</c:v>
                </c:pt>
              </c:strCache>
            </c:strRef>
          </c:tx>
          <c:spPr>
            <a:solidFill>
              <a:srgbClr val="006D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C1C2E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Covered
technologies</c:v>
                </c:pt>
                <c:pt idx="1">
                  <c:v>Responsible
party</c:v>
                </c:pt>
                <c:pt idx="2">
                  <c:v>Evaluation
triggers</c:v>
                </c:pt>
                <c:pt idx="3">
                  <c:v>Evaluation
methods</c:v>
                </c:pt>
                <c:pt idx="4">
                  <c:v>Communication
of results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96.4</c:v>
                </c:pt>
                <c:pt idx="1">
                  <c:v>89.3</c:v>
                </c:pt>
                <c:pt idx="2">
                  <c:v>46.4</c:v>
                </c:pt>
                <c:pt idx="3">
                  <c:v>21.7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65-CD43-AF20-69A08EA12D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C1C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A5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WCAG Version Referenced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B85C3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21FF-DD48-9FF4-95A62E51CBFF}"/>
              </c:ext>
            </c:extLst>
          </c:dPt>
          <c:dPt>
            <c:idx val="1"/>
            <c:bubble3D val="0"/>
            <c:spPr>
              <a:solidFill>
                <a:srgbClr val="006D7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21FF-DD48-9FF4-95A62E51CBFF}"/>
              </c:ext>
            </c:extLst>
          </c:dPt>
          <c:dPt>
            <c:idx val="2"/>
            <c:bubble3D val="0"/>
            <c:spPr>
              <a:solidFill>
                <a:srgbClr val="94D2B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1FF-DD48-9FF4-95A62E51CBFF}"/>
              </c:ext>
            </c:extLst>
          </c:dPt>
          <c:dPt>
            <c:idx val="3"/>
            <c:bubble3D val="0"/>
            <c:spPr>
              <a:solidFill>
                <a:srgbClr val="E9D8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21FF-DD48-9FF4-95A62E51CBF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pPr>
                      <a:defRPr sz="1200" b="0" i="0" u="none" strike="noStrike">
                        <a:solidFill>
                          <a:srgbClr val="1C1C2E"/>
                        </a:solidFill>
                        <a:latin typeface="Arial"/>
                      </a:defRPr>
                    </a:pPr>
                    <a:fld id="{C8A8BF66-466B-A942-A1D8-7528E9394E5F}" type="PERCENTAGE">
                      <a:rPr lang="en-US">
                        <a:solidFill>
                          <a:schemeClr val="bg1"/>
                        </a:solidFill>
                      </a:rPr>
                      <a:pPr>
                        <a:defRPr sz="1200" b="0" i="0" u="none" strike="noStrike">
                          <a:solidFill>
                            <a:srgbClr val="1C1C2E"/>
                          </a:solidFill>
                          <a:latin typeface="Arial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numFmt formatCode="0%" sourceLinked="0"/>
              <c:spPr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1FF-DD48-9FF4-95A62E51CBF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1200" b="0" i="0" u="none" strike="noStrike">
                        <a:solidFill>
                          <a:srgbClr val="1C1C2E"/>
                        </a:solidFill>
                        <a:latin typeface="Arial"/>
                      </a:defRPr>
                    </a:pPr>
                    <a:fld id="{02490991-7463-174F-BD87-125A2FD841FF}" type="PERCENTAGE">
                      <a:rPr lang="en-US">
                        <a:solidFill>
                          <a:schemeClr val="bg1"/>
                        </a:solidFill>
                      </a:rPr>
                      <a:pPr>
                        <a:defRPr sz="1200" b="0" i="0" u="none" strike="noStrike">
                          <a:solidFill>
                            <a:srgbClr val="1C1C2E"/>
                          </a:solidFill>
                          <a:latin typeface="Arial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numFmt formatCode="0%" sourceLinked="0"/>
              <c:spPr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1FF-DD48-9FF4-95A62E51CBFF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C1C2E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FF-DD48-9FF4-95A62E51CBFF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1C1C2E"/>
                      </a:solidFill>
                      <a:latin typeface="Arial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FF-DD48-9FF4-95A62E51CBF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WCAG 2.0 AA
(2008)</c:v>
                </c:pt>
                <c:pt idx="1">
                  <c:v>WCAG 2.1 AA
(2018)</c:v>
                </c:pt>
                <c:pt idx="2">
                  <c:v>WCAG 2.2 AA
(2023)</c:v>
                </c:pt>
                <c:pt idx="3">
                  <c:v>Unspecified
"WCAG AA"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14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1FF-DD48-9FF4-95A62E51C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1C1C2E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citing as effective</c:v>
                </c:pt>
              </c:strCache>
            </c:strRef>
          </c:tx>
          <c:spPr>
            <a:solidFill>
              <a:srgbClr val="006D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C1C2E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Web-related
efforts/tools</c:v>
                </c:pt>
                <c:pt idx="1">
                  <c:v>Procurement/
purchasing</c:v>
                </c:pt>
                <c:pt idx="2">
                  <c:v>Instructional
supports</c:v>
                </c:pt>
                <c:pt idx="3">
                  <c:v>Training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35.4</c:v>
                </c:pt>
                <c:pt idx="1">
                  <c:v>18.399999999999999</c:v>
                </c:pt>
                <c:pt idx="2">
                  <c:v>14.3</c:v>
                </c:pt>
                <c:pt idx="3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DD-2040-9D67-747FD97060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C1C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A5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C1C2E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1C1C2E"/>
                </a:solidFill>
                <a:latin typeface="Arial"/>
              </a:rPr>
              <a:t>Staff with primary digital accessibility responsibility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respondents</c:v>
                </c:pt>
              </c:strCache>
            </c:strRef>
          </c:tx>
          <c:spPr>
            <a:solidFill>
              <a:srgbClr val="006D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C1C2E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0 staff</c:v>
                </c:pt>
                <c:pt idx="1">
                  <c:v>1–2</c:v>
                </c:pt>
                <c:pt idx="2">
                  <c:v>3–5</c:v>
                </c:pt>
                <c:pt idx="3">
                  <c:v>6–9</c:v>
                </c:pt>
                <c:pt idx="4">
                  <c:v>10+</c:v>
                </c:pt>
                <c:pt idx="5">
                  <c:v>Don't
know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13.4</c:v>
                </c:pt>
                <c:pt idx="1">
                  <c:v>34.1</c:v>
                </c:pt>
                <c:pt idx="2">
                  <c:v>21</c:v>
                </c:pt>
                <c:pt idx="3">
                  <c:v>5.2</c:v>
                </c:pt>
                <c:pt idx="4">
                  <c:v>7.1</c:v>
                </c:pt>
                <c:pt idx="5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C8-EA4C-8D38-D3AE8392DE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/>
                  <a:t>FTE</a:t>
                </a:r>
                <a:r>
                  <a:rPr lang="en-US" b="0" baseline="0" dirty="0"/>
                  <a:t> working in digital accessibility across the institution</a:t>
                </a:r>
                <a:endParaRPr lang="en-US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C1C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/>
                  <a:t>% respondents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A5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respondents</c:v>
                </c:pt>
              </c:strCache>
            </c:strRef>
          </c:tx>
          <c:spPr>
            <a:solidFill>
              <a:srgbClr val="006D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1C1C2E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IT (CIO)</c:v>
                </c:pt>
                <c:pt idx="1">
                  <c:v>Disability
Services</c:v>
                </c:pt>
                <c:pt idx="2">
                  <c:v>IT (web/
platform)</c:v>
                </c:pt>
                <c:pt idx="3">
                  <c:v>Compliance</c:v>
                </c:pt>
                <c:pt idx="4">
                  <c:v>Academic
Leadership</c:v>
                </c:pt>
                <c:pt idx="5">
                  <c:v>No role
exists</c:v>
                </c:pt>
                <c:pt idx="6">
                  <c:v>Diversity
&amp; Equity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38.5</c:v>
                </c:pt>
                <c:pt idx="1">
                  <c:v>25.5</c:v>
                </c:pt>
                <c:pt idx="2">
                  <c:v>22.6</c:v>
                </c:pt>
                <c:pt idx="3">
                  <c:v>11.8</c:v>
                </c:pt>
                <c:pt idx="4">
                  <c:v>9.9</c:v>
                </c:pt>
                <c:pt idx="5">
                  <c:v>9.9</c:v>
                </c:pt>
                <c:pt idx="6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FE-DA4F-82D8-425E77EDA1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C1C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t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A5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key informants</c:v>
                </c:pt>
              </c:strCache>
            </c:strRef>
          </c:tx>
          <c:spPr>
            <a:solidFill>
              <a:srgbClr val="006D77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C1C2E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Collect/review
VPAT or ACR</c:v>
                </c:pt>
                <c:pt idx="1">
                  <c:v>Contract language
for accessibility</c:v>
                </c:pt>
                <c:pt idx="2">
                  <c:v>Expert review or
user testing</c:v>
                </c:pt>
                <c:pt idx="3">
                  <c:v>Centralized
procurement rules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70.099999999999994</c:v>
                </c:pt>
                <c:pt idx="1">
                  <c:v>57.3</c:v>
                </c:pt>
                <c:pt idx="2">
                  <c:v>49.4</c:v>
                </c:pt>
                <c:pt idx="3">
                  <c:v>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BE-974C-BAB8-FC78C14DDB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axMin"/>
        </c:scaling>
        <c:delete val="0"/>
        <c:axPos val="l"/>
        <c:title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C1C2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t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A5A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2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news.harvard.edu/gazette/story/newsplus/huit-hosts-3rd-annual-university-wide-accessibility-summit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ovost.harvard.edu/university-accessibility-committee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sibility.huit.harvard.edu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hyperlink" Target="https://accessibility.huit.harvard.ed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hyperlink" Target="https://linkedin.com/in/kyleshachmut" TargetMode="External"/><Relationship Id="rId4" Type="http://schemas.openxmlformats.org/officeDocument/2006/relationships/hyperlink" Target="https://accessibility.huit.harvard.edu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Universal accessibility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80" y="731520"/>
            <a:ext cx="640080" cy="640080"/>
          </a:xfrm>
          <a:prstGeom prst="rect">
            <a:avLst/>
          </a:prstGeom>
        </p:spPr>
      </p:pic>
      <p:sp>
        <p:nvSpPr>
          <p:cNvPr id="3" name="Text 0"/>
          <p:cNvSpPr>
            <a:spLocks noGrp="1"/>
          </p:cNvSpPr>
          <p:nvPr>
            <p:ph type="title" idx="4294967295"/>
          </p:nvPr>
        </p:nvSpPr>
        <p:spPr>
          <a:xfrm>
            <a:off x="640080" y="1463040"/>
            <a:ext cx="7772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Research Insights About Digital Accessibility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1"/>
          <p:cNvSpPr/>
          <p:nvPr/>
        </p:nvSpPr>
        <p:spPr>
          <a:xfrm>
            <a:off x="640080" y="23774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6EE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Policy, Practice, and Perception in Higher Education</a:t>
            </a:r>
            <a:endParaRPr lang="en-US" sz="2200" dirty="0"/>
          </a:p>
        </p:txBody>
      </p:sp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108960"/>
            <a:ext cx="2286000" cy="36576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40080" y="33832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Kyle Shachmut, Ph.D.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3749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Director, Digital Accessibility Services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 University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40080" y="44805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AHEAD Research KPC Webinar – April 17, 2026</a:t>
            </a:r>
            <a:endParaRPr lang="en-US" sz="1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Dissertation Study Overview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822960" y="19659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policies analyzed</a:t>
            </a:r>
            <a:endParaRPr lang="en-US" sz="13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383280" y="118872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3566160" y="19659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states represented</a:t>
            </a:r>
            <a:endParaRPr lang="en-US" sz="13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0" y="1188720"/>
            <a:ext cx="2468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6309360" y="19659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Carnegie classifications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30175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Deductive content analysis using quality indicators from Lazar et al. (2015) and predictors from Thompson et al. (2024)</a:t>
            </a:r>
            <a:endParaRPr lang="en-US" sz="1200" dirty="0"/>
          </a:p>
        </p:txBody>
      </p:sp>
      <p:sp>
        <p:nvSpPr>
          <p:cNvPr id="14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657600"/>
            <a:ext cx="777240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3657600"/>
            <a:ext cx="54864" cy="73152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14400" y="3749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47.2% of sampled institutions had no digital accessibility policy at all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Shachmut, K. (2025). An exploratory analysis of postsecondary digital accessibility policies [Doctoral dissertation, Boston College].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Five Quality Indicators for Policies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0" descr="Bar chart showing percentage of analyzed policies that included LGT’s policy quality indicators: specified covered technologies 96%, identified a responsible party 89%, enumeration triggers 46%, evaluathion methods 22%, specified how evaluation results get communicated 4%. "/>
          <p:cNvGraphicFramePr/>
          <p:nvPr>
            <p:extLst>
              <p:ext uri="{D42A27DB-BD31-4B8C-83A1-F6EECF244321}">
                <p14:modId xmlns:p14="http://schemas.microsoft.com/office/powerpoint/2010/main" val="3413662515"/>
              </p:ext>
            </p:extLst>
          </p:nvPr>
        </p:nvGraphicFramePr>
        <p:xfrm>
          <a:off x="457200" y="1005840"/>
          <a:ext cx="8229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34340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343400"/>
            <a:ext cx="54864" cy="50292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31520" y="4389120"/>
            <a:ext cx="7726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1 analyzed policy met all five quality indicator criteria 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731520" y="45948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(2025), based on criteria from Lazar, Goldstein, &amp; Taylor (2015).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Tie Policy to Institutional Mission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Only</a:t>
            </a:r>
            <a:r>
              <a:rPr lang="en-US" sz="60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72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7200" b="1" dirty="0"/>
          </a:p>
        </p:txBody>
      </p:sp>
      <p:sp>
        <p:nvSpPr>
          <p:cNvPr id="5" name="Text 3"/>
          <p:cNvSpPr/>
          <p:nvPr/>
        </p:nvSpPr>
        <p:spPr>
          <a:xfrm>
            <a:off x="640080" y="21031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sampled institutions connected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accessibility to institutional mission</a:t>
            </a:r>
            <a:endParaRPr lang="en-US" sz="16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0" y="1097280"/>
            <a:ext cx="457200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0" y="1097280"/>
            <a:ext cx="54864" cy="128016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389120" y="1188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Loyola University Maryland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389120" y="1508760"/>
            <a:ext cx="4114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Grounded accessibility work in Jesuit mission of cura personalis — recognizing the fundamental dignity of all human beings</a:t>
            </a:r>
            <a:endParaRPr lang="en-US" sz="11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0" y="2560320"/>
            <a:ext cx="4572000" cy="12801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4800" y="2560320"/>
            <a:ext cx="54864" cy="128016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389120" y="265176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Michigan State University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389120" y="2971800"/>
            <a:ext cx="4114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digital accessibility to core values of collaboration, equity, excellence, integrity, and respect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0080" y="40233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referenced only the ADA or Section 504 — legal framing overwhelmed values-based framing.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(2025).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Aim for the Right Technical Standard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0" descr="Pie chart of the technical standards cited in policies: WCAG 2.0 AA (2008) 44%, WCAG 2.1 AA (2018) 41%, WCAG 2.2 AA (2023) 9%, and non-existent standards such as “WCAG AA” 6%. "/>
          <p:cNvGraphicFramePr/>
          <p:nvPr>
            <p:extLst>
              <p:ext uri="{D42A27DB-BD31-4B8C-83A1-F6EECF244321}">
                <p14:modId xmlns:p14="http://schemas.microsoft.com/office/powerpoint/2010/main" val="3115271515"/>
              </p:ext>
            </p:extLst>
          </p:nvPr>
        </p:nvGraphicFramePr>
        <p:xfrm>
          <a:off x="274320" y="914400"/>
          <a:ext cx="4114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1005840"/>
            <a:ext cx="393192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1005840"/>
            <a:ext cx="54864" cy="164592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Warning icon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9200" y="1143000"/>
            <a:ext cx="320040" cy="3200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029200" y="150876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large R1 universities cited a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non-existent standard: "WCAG AA”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specifying a version making</a:t>
            </a:r>
            <a:r>
              <a:rPr lang="en-US" sz="1400" dirty="0"/>
              <a:t> </a:t>
            </a: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impossible to validate.</a:t>
            </a:r>
            <a:endParaRPr lang="en-US" sz="1400" dirty="0"/>
          </a:p>
        </p:txBody>
      </p:sp>
      <p:sp>
        <p:nvSpPr>
          <p:cNvPr id="9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2834640"/>
            <a:ext cx="39319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2834640"/>
            <a:ext cx="54864" cy="10972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5029200" y="29718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 Title II now requires WCAG 2.1 AA.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Policies citing older standards need updating.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(2025); 28 C.F.R. Part 35 (2024).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Training: A Gap in Policy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20.8%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institutions indicated training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expected in their policies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712464" y="1188720"/>
            <a:ext cx="5065776" cy="33192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policies that mentioned training only indicate it is offered—not required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training was specified, it typically applied only to web content creators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studied policy required training for internal-facing staff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i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Compare: financial compliance, gender equity, and security training are routinely required of all employees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(2025).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hecklist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548640"/>
            <a:ext cx="548640" cy="548640"/>
          </a:xfrm>
          <a:prstGeom prst="rect">
            <a:avLst/>
          </a:prstGeom>
        </p:spPr>
      </p:pic>
      <p:sp>
        <p:nvSpPr>
          <p:cNvPr id="3" name="Text 0"/>
          <p:cNvSpPr>
            <a:spLocks noGrp="1"/>
          </p:cNvSpPr>
          <p:nvPr>
            <p:ph type="title" idx="4294967295"/>
          </p:nvPr>
        </p:nvSpPr>
        <p:spPr>
          <a:xfrm>
            <a:off x="640080" y="1188720"/>
            <a:ext cx="7772400" cy="54864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What Strong Policies Include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2"/>
          <p:cNvSpPr/>
          <p:nvPr/>
        </p:nvSpPr>
        <p:spPr>
          <a:xfrm>
            <a:off x="1691640" y="1828800"/>
            <a:ext cx="5943600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Name the technologies your policy covers—including built and bought</a:t>
            </a:r>
          </a:p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Specify a current, specific technical standard (e.g., WCAG 2.1 or 2.2 AA)</a:t>
            </a:r>
          </a:p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Designate responsible parties (by role or office) </a:t>
            </a:r>
          </a:p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Define parameters for evaluation and reporting on progress</a:t>
            </a:r>
          </a:p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Require training broadly—do not just offer it</a:t>
            </a:r>
          </a:p>
          <a:p>
            <a:pPr marL="342900" indent="-342900">
              <a:lnSpc>
                <a:spcPct val="150000"/>
              </a:lnSpc>
              <a:buClr>
                <a:schemeClr val="accent5">
                  <a:lumMod val="60000"/>
                  <a:lumOff val="40000"/>
                </a:schemeClr>
              </a:buClr>
              <a:buFont typeface="+mj-lt"/>
              <a:buAutoNum type="arabicPeriod"/>
            </a:pPr>
            <a:r>
              <a:rPr lang="en-US" sz="1500" dirty="0">
                <a:solidFill>
                  <a:schemeClr val="bg1"/>
                </a:solidFill>
              </a:rPr>
              <a:t>Tie accessibility to institutional mission and values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" y="1280160"/>
            <a:ext cx="73152" cy="20116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22960" y="1280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</a:t>
            </a:r>
            <a:endParaRPr lang="en-US" sz="16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822960" y="1828800"/>
            <a:ext cx="7315200" cy="10972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What Practitioners Report: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Survey Research Findings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from: Digital Accessibility Innovations Diffusion in Higher Education </a:t>
            </a:r>
            <a:b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(Shachmut &amp; Struble, 2026)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Survey Study Overview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344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736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1920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education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professionals surveyed</a:t>
            </a:r>
            <a:endParaRPr lang="en-US" sz="12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383280" y="12344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314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3566160" y="1920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informants, knowledgeable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institutional efforts</a:t>
            </a:r>
            <a:endParaRPr lang="en-US" sz="1200" dirty="0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6480" y="1097280"/>
            <a:ext cx="2468880" cy="16459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126480" y="12344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191+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309360" y="1920240"/>
            <a:ext cx="2103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digital accessibility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primary responsibility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3017520"/>
            <a:ext cx="77724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Conducted with EDUCAUSE Research and promoted across AHEAD and other professional associations. Among the largest surveys conducted within the higher ed digital accessibility profession.</a:t>
            </a:r>
          </a:p>
        </p:txBody>
      </p:sp>
      <p:sp>
        <p:nvSpPr>
          <p:cNvPr id="14" name="Text 12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Shachmut, K. &amp; Struble, E. (2026). Digital accessibility innovations diffusion in higher education. Journal on Technology and Persons with Disabilities.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What's Working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Informed professionals identified the most effective areas of practice</a:t>
            </a:r>
            <a:endParaRPr lang="en-US" sz="1300" dirty="0"/>
          </a:p>
        </p:txBody>
      </p:sp>
      <p:graphicFrame>
        <p:nvGraphicFramePr>
          <p:cNvPr id="5" name="Chart 0" descr="Bar chart of most effective areas of practice: 35% web efforts &amp; tools, 18% procurement practices, 14% instructional supports and 14% training. "/>
          <p:cNvGraphicFramePr/>
          <p:nvPr>
            <p:extLst>
              <p:ext uri="{D42A27DB-BD31-4B8C-83A1-F6EECF244321}">
                <p14:modId xmlns:p14="http://schemas.microsoft.com/office/powerpoint/2010/main" val="1383734693"/>
              </p:ext>
            </p:extLst>
          </p:nvPr>
        </p:nvGraphicFramePr>
        <p:xfrm>
          <a:off x="274320" y="1371600"/>
          <a:ext cx="502920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1463040"/>
            <a:ext cx="301752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1463040"/>
            <a:ext cx="54864" cy="73152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5943600" y="15361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72.8%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5943600" y="18288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a digital accessibility policy</a:t>
            </a:r>
            <a:endParaRPr lang="en-US" sz="1100" dirty="0"/>
          </a:p>
        </p:txBody>
      </p:sp>
      <p:sp>
        <p:nvSpPr>
          <p:cNvPr id="10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2377440"/>
            <a:ext cx="301752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2377440"/>
            <a:ext cx="54864" cy="73152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943600" y="24505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71.5%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5943600" y="2743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faculty training</a:t>
            </a:r>
            <a:endParaRPr lang="en-US" sz="1100" dirty="0"/>
          </a:p>
        </p:txBody>
      </p:sp>
      <p:sp>
        <p:nvSpPr>
          <p:cNvPr id="14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3291840"/>
            <a:ext cx="3017520" cy="7315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9280" y="3291840"/>
            <a:ext cx="54864" cy="73152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5943600" y="3364992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69.9%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5943600" y="36576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staff training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(2026).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Staffing: The Biggest Gap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0" descr="Bar chart showing number of staff w/ digital accessibility as their primary responsibility. Percentage of respondents reporting each category are: Don't know: 19.2%, 10+: 7.1%, 6-9: 5.2%, 3-5: 21%, 1-2: 34.1%, 0/none: 13.4%."/>
          <p:cNvGraphicFramePr/>
          <p:nvPr>
            <p:extLst>
              <p:ext uri="{D42A27DB-BD31-4B8C-83A1-F6EECF244321}">
                <p14:modId xmlns:p14="http://schemas.microsoft.com/office/powerpoint/2010/main" val="430499962"/>
              </p:ext>
            </p:extLst>
          </p:nvPr>
        </p:nvGraphicFramePr>
        <p:xfrm>
          <a:off x="274320" y="1005840"/>
          <a:ext cx="530352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0720" y="1097280"/>
            <a:ext cx="2926080" cy="13716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0720" y="1097280"/>
            <a:ext cx="54864" cy="137160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035040" y="118872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43.5%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6035040" y="17373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key informants cited staffing as the resource that would most advance the work</a:t>
            </a:r>
            <a:endParaRPr lang="en-US" sz="1100" dirty="0"/>
          </a:p>
        </p:txBody>
      </p:sp>
      <p:sp>
        <p:nvSpPr>
          <p:cNvPr id="9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0720" y="2651760"/>
            <a:ext cx="292608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035040" y="2743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Among policies, the most common designated responsible party for digital accessibility was </a:t>
            </a:r>
            <a:r>
              <a:rPr lang="en-US" sz="1600" b="1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"no one."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 8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(2026), Fig. 2; Shachmut (2025).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Presenter Perspectives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91840" y="105156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Kyle Shachmut, Ph.D.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291840" y="1444752"/>
            <a:ext cx="5303520" cy="22311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Director, Digital Accessibility Services, Harvard University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 University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EDUCAUSE – professional association of higher education IT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Association of Accessibility Professionals (IAAP)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Association of Higher Education and Disability (AHEAD) </a:t>
            </a: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endParaRPr lang="en-US" sz="13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1200" i="1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Perspective: researcher, practitioner, and end user who requires accessible technology</a:t>
            </a:r>
            <a:endParaRPr lang="en-US" sz="1300" dirty="0"/>
          </a:p>
        </p:txBody>
      </p:sp>
      <p:pic>
        <p:nvPicPr>
          <p:cNvPr id="9" name="Picture 8" descr="headshot of Kyle smiling. A middle aged man with short hair in a navy blazer and multi-colored collared shirt. ">
            <a:extLst>
              <a:ext uri="{FF2B5EF4-FFF2-40B4-BE49-F238E27FC236}">
                <a16:creationId xmlns:a16="http://schemas.microsoft.com/office/drawing/2014/main" id="{467D8B10-8CF5-46AA-BB39-827F0A8AD64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554" y="1124712"/>
            <a:ext cx="2315906" cy="242316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Training: Optional Is the Norm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09728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097280"/>
            <a:ext cx="54864" cy="146304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66.5%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822960" y="1874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training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optional</a:t>
            </a:r>
            <a:endParaRPr lang="en-US" sz="13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720" y="109728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720" y="1097280"/>
            <a:ext cx="54864" cy="146304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74720" y="123444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67.9%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3657600" y="1874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training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optional</a:t>
            </a:r>
            <a:endParaRPr lang="en-US" sz="13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97280"/>
            <a:ext cx="24688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97280"/>
            <a:ext cx="54864" cy="146304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09360" y="123444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006D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~3.5%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6492240" y="1874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always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13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83464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2834640"/>
            <a:ext cx="54864" cy="10972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4400" y="29260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key informants were asked what would most advance the work: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329184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25.9% said more training; of those, 44.7% specifically insisted it be required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(2026).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Where Does Accessibility Live?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0" descr="- slide 21:  3. Figure 3 Alt: Bar chart showing where digital accessibility reports within the university structure. Percentage reported for each area: Diversity &amp; equity 8.6%; There is none 9.9%; Academic Leadership (Provost) 9.9%; Compliance 11.8%; IT (website/platform team) 22.6%; Disability Services 25.5%; IT (CIO) 38.5%."/>
          <p:cNvGraphicFramePr/>
          <p:nvPr>
            <p:extLst>
              <p:ext uri="{D42A27DB-BD31-4B8C-83A1-F6EECF244321}">
                <p14:modId xmlns:p14="http://schemas.microsoft.com/office/powerpoint/2010/main" val="3580787305"/>
              </p:ext>
            </p:extLst>
          </p:nvPr>
        </p:nvGraphicFramePr>
        <p:xfrm>
          <a:off x="274320" y="914400"/>
          <a:ext cx="548640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1005840"/>
            <a:ext cx="274320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1005840"/>
            <a:ext cx="54864" cy="18288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217920" y="10972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AHEAD community: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6217920" y="141732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Aggregate total for IT units: 72.8%</a:t>
            </a:r>
          </a:p>
          <a:p>
            <a:endParaRPr lang="en-US" sz="1200" dirty="0">
              <a:solidFill>
                <a:srgbClr val="1C1C2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Services is the 2nd most common organizational home</a:t>
            </a:r>
            <a:endParaRPr lang="en-US" sz="1200" dirty="0"/>
          </a:p>
        </p:txBody>
      </p:sp>
      <p:sp>
        <p:nvSpPr>
          <p:cNvPr id="9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3017520"/>
            <a:ext cx="27432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3017520"/>
            <a:ext cx="54864" cy="109728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217920" y="31089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lines span 15+ different offices—the ideal structure is still emerging. </a:t>
            </a:r>
            <a:r>
              <a:rPr lang="en-US" sz="1200" i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best one is the one most effective for your organization. </a:t>
            </a:r>
            <a:endParaRPr lang="en-US" sz="1200" i="1" dirty="0"/>
          </a:p>
        </p:txBody>
      </p:sp>
      <p:sp>
        <p:nvSpPr>
          <p:cNvPr id="12" name="Text 9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(2026), Fig. 3.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Leadership Awareness Gap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42.9%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731520" y="2148840"/>
            <a:ext cx="259689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said their institutional leaders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were not knowledgeable about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accessibility</a:t>
            </a:r>
            <a:endParaRPr lang="en-US" sz="2000" dirty="0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1097280"/>
            <a:ext cx="41148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1097280"/>
            <a:ext cx="54864" cy="118872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2344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23.5% of university leaders themselves believed their peers were knowledgeable</a:t>
            </a:r>
            <a:endParaRPr lang="en-US" sz="1300" dirty="0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2468880"/>
            <a:ext cx="411480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2468880"/>
            <a:ext cx="54864" cy="118872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46320" y="2560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Plan awareness varies by role: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28346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32% of disability support staff didn't know if a digital accessibility plan existed at their school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 of faculty were unaware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(2026).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Procurement Practices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hart 0" descr="Bar chart showing percentage of key informants that reported various methods of improving accessibility of vendor tools and procurement. Percentages are: Collect &amp; review VPAT/ACR:70.1%, Contract language for accessibility: 57.3%, Expert review or user testing for accessibility: 49.4%, Centralized accessible procurement rules: 38.9%. . &#10;"/>
          <p:cNvGraphicFramePr/>
          <p:nvPr>
            <p:extLst>
              <p:ext uri="{D42A27DB-BD31-4B8C-83A1-F6EECF244321}">
                <p14:modId xmlns:p14="http://schemas.microsoft.com/office/powerpoint/2010/main" val="727675332"/>
              </p:ext>
            </p:extLst>
          </p:nvPr>
        </p:nvGraphicFramePr>
        <p:xfrm>
          <a:off x="274320" y="1005840"/>
          <a:ext cx="5486400" cy="2926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1097280"/>
            <a:ext cx="274320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6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43600" y="1097280"/>
            <a:ext cx="54864" cy="27432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6217920" y="11887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is the biggest lever for systemic change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217920" y="1783080"/>
            <a:ext cx="2286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market pressure on vendors to deliver accessible products will ease institutional burden. Tools like the HECVAT integrate accessibility with security and privacy reviews.</a:t>
            </a:r>
          </a:p>
          <a:p>
            <a:pPr marL="0" indent="0">
              <a:buNone/>
            </a:pPr>
            <a:endParaRPr lang="en-US" sz="1100" dirty="0">
              <a:solidFill>
                <a:srgbClr val="1C1C2E"/>
              </a:solidFill>
              <a:latin typeface="Calibri" pitchFamily="34" charset="0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Even the most common methods were used just over half of the time or less. 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&amp; Struble (2026), Fig. 1; Shachmut (2021).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Connecting the Dots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0584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05840"/>
            <a:ext cx="54864" cy="22860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1430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 (Why)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Reactive approaches are insufficient; embedding accessibility proactively reduces cost and risk</a:t>
            </a:r>
            <a:endParaRPr lang="en-US" sz="12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0584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05840"/>
            <a:ext cx="54864" cy="228600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566160" y="11430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Policies (How)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66160" y="155448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policies are incomplete; mission-driven framing and training requirements are rare</a:t>
            </a:r>
            <a:endParaRPr lang="en-US" sz="12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05840"/>
            <a:ext cx="265176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05840"/>
            <a:ext cx="54864" cy="22860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92240" y="11430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Practice (What)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92240" y="155448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gaps in staffing, mandatory training, and leadership awareness hold back progress</a:t>
            </a:r>
            <a:endParaRPr lang="en-US" sz="1200" dirty="0"/>
          </a:p>
        </p:txBody>
      </p:sp>
      <p:sp>
        <p:nvSpPr>
          <p:cNvPr id="16" name="Shape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52044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520440"/>
            <a:ext cx="54864" cy="9144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361188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Together, we have a clear agenda: embed accessibility from the start, strengthen policies, and invest in the people and training to make it happen.</a:t>
            </a:r>
            <a:endParaRPr 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28505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For Disability &amp; Access Professionals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54696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essential partners!—2nd most common departmental home for digital accessibility work</a:t>
            </a:r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Invest in partnerships with critical partner orgs: IT, compliance, purchasing, communications 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the gap between IT-led efforts and the student experience </a:t>
            </a:r>
            <a:b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(insist on SWD experience voice)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for mandatory training for all employees who create or share digital content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for policies that go beyond compliance to reflect institutional mission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 peer networks (AHEAD, EDUCAUSE) as diffusion channels for best practices</a:t>
            </a:r>
            <a:endParaRPr lang="en-US" sz="15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Recommendations for Stakeholders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156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1560"/>
            <a:ext cx="54864" cy="32004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164592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collectively for vendor improvement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cross-unit partnerships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community resources for professional growth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Build born-accessible authoring into new tools</a:t>
            </a:r>
            <a:endParaRPr lang="en-US" sz="1200" dirty="0"/>
          </a:p>
        </p:txBody>
      </p:sp>
      <p:sp>
        <p:nvSpPr>
          <p:cNvPr id="8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5156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51560"/>
            <a:ext cx="54864" cy="320040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566160" y="1188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66160" y="164592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FontTx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 accessibility to institutional mission &amp; strategic plans 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process gates for accessibility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Mandate training institution-wide </a:t>
            </a:r>
          </a:p>
          <a:p>
            <a:pPr marL="342900" indent="-342900">
              <a:spcAft>
                <a:spcPts val="800"/>
              </a:spcAft>
              <a:buSzPct val="100000"/>
              <a:buFontTx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dedicated staffing</a:t>
            </a:r>
            <a:endParaRPr lang="en-US" sz="1200" dirty="0"/>
          </a:p>
        </p:txBody>
      </p:sp>
      <p:sp>
        <p:nvSpPr>
          <p:cNvPr id="12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5156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9360" y="1051560"/>
            <a:ext cx="54864" cy="32004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92240" y="11887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92240" y="1645920"/>
            <a:ext cx="22860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born-accessible models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Investigate making tools easier to create accessible content 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 what drives policy creation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non-public-facing content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Shachmut (2026); Shachmut (2025); Shachmut &amp; Struble (2026).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Matters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209249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institutional leaders visibly champion accessibility, it signals that this work is a priority, not an afterthought.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2101566"/>
            <a:ext cx="5029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engagement is critical for adoption of accessibility practices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 can champion staffing, mandatory training, and policy development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Harvard's annual University-wide Accessibility Summit brings together faculty, staff, and senior leaders to celebrate progress and drive inclusion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Harvard Gazette (2025). </a:t>
            </a: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HUIT hosts 3rd annual university-wide accessibility summit</a:t>
            </a: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900" dirty="0"/>
          </a:p>
        </p:txBody>
      </p:sp>
      <p:pic>
        <p:nvPicPr>
          <p:cNvPr id="10" name="Picture 9" descr="President Alan Garber speaking behind a podium at the Harvard Accessibility Summit. ">
            <a:extLst>
              <a:ext uri="{FF2B5EF4-FFF2-40B4-BE49-F238E27FC236}">
                <a16:creationId xmlns:a16="http://schemas.microsoft.com/office/drawing/2014/main" id="{386C70D5-F0E4-0A44-D7A6-9B6D438C7BD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6861" y="1280160"/>
            <a:ext cx="2465619" cy="1642813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Is a Team Sport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05156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accessibility requires senior leaders across the institution — not just one office — to be knowledgeable and active.</a:t>
            </a:r>
            <a:endParaRPr lang="en-US" sz="1400" dirty="0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691640"/>
            <a:ext cx="7772400" cy="22860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691640"/>
            <a:ext cx="54864" cy="22860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Handshake icon representing collaborati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00" y="1828800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63040" y="18288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Harvard's University Accessibility Committee (UAC)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2331720"/>
            <a:ext cx="7132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leadership-level, cross-School committee under the Provost with ADA Coordinator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groups: digital accessibility, student experience, physical accessibility, and faculty/staff accessibility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implement and advance access at their respective Schools and units as well as collectively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Model: embed accessibility leadership across the institution, not just in one team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Harvard Office of the Provost. </a:t>
            </a: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University Accessibility Committee</a:t>
            </a: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Resources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0" y="11887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Harvard University Digital Accessibility Services</a:t>
            </a:r>
            <a:endParaRPr lang="en-US" sz="1800" dirty="0"/>
          </a:p>
        </p:txBody>
      </p:sp>
      <p:sp>
        <p:nvSpPr>
          <p:cNvPr id="7" name="Text 5">
            <a:hlinkClick r:id="rId3"/>
          </p:cNvPr>
          <p:cNvSpPr/>
          <p:nvPr/>
        </p:nvSpPr>
        <p:spPr>
          <a:xfrm>
            <a:off x="3200400" y="1600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u="sng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accessibility.huit.harvard.edu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0" y="2011680"/>
            <a:ext cx="5486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and support resources for content creators, developers, designers, and purchasers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Harvard's Digital Accessibility Policy &amp; Procedures 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Guides for authoring content, hosting accessible events, testing, and working with vendors 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WCAG 2.1 Techniques library with filterable guidance and code snippets</a:t>
            </a:r>
            <a:endParaRPr lang="en-US" sz="1300" dirty="0"/>
          </a:p>
        </p:txBody>
      </p:sp>
      <p:pic>
        <p:nvPicPr>
          <p:cNvPr id="10" name="Picture 9" descr="Harvard Digital Accessibility Services logo. A black figure with arms outstretched within the shape of a shield made out of various hues of color blocked blue shapes. &#10;">
            <a:extLst>
              <a:ext uri="{FF2B5EF4-FFF2-40B4-BE49-F238E27FC236}">
                <a16:creationId xmlns:a16="http://schemas.microsoft.com/office/drawing/2014/main" id="{F853820C-B440-734B-4DB7-1CA826D6166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80" y="1417320"/>
            <a:ext cx="2130552" cy="21305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Session Roadmap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" y="1097280"/>
            <a:ext cx="256032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" y="1097280"/>
            <a:ext cx="54864" cy="27432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Icon for Part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3040" y="132588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19202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77240" y="219456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Case for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Accessibility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77240" y="29260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proactive accessibility matters more than reactive fixes</a:t>
            </a:r>
            <a:endParaRPr lang="en-US" sz="1100" dirty="0"/>
          </a:p>
        </p:txBody>
      </p:sp>
      <p:sp>
        <p:nvSpPr>
          <p:cNvPr id="10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97280"/>
            <a:ext cx="256032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3280" y="1097280"/>
            <a:ext cx="54864" cy="274320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Icon for Part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7680" y="1325880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11880" y="19202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3611880" y="219456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Policies Say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611880" y="29260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cross-sectional analysis of institutional accessibility policies</a:t>
            </a:r>
            <a:endParaRPr lang="en-US" sz="1100" dirty="0"/>
          </a:p>
        </p:txBody>
      </p:sp>
      <p:sp>
        <p:nvSpPr>
          <p:cNvPr id="16" name="Shape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7920" y="1097280"/>
            <a:ext cx="2560320" cy="2743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7920" y="1097280"/>
            <a:ext cx="54864" cy="27432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Icon for Part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2320" y="1325880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446520" y="192024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6446520" y="219456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Practitioners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C1C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46520" y="2926080"/>
            <a:ext cx="2103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of 736 higher ed professionals on the </a:t>
            </a:r>
            <a:b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of the field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Discussion arrow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914400"/>
            <a:ext cx="640080" cy="640080"/>
          </a:xfrm>
          <a:prstGeom prst="rect">
            <a:avLst/>
          </a:prstGeom>
        </p:spPr>
      </p:pic>
      <p:sp>
        <p:nvSpPr>
          <p:cNvPr id="3" name="Text 0"/>
          <p:cNvSpPr>
            <a:spLocks noGrp="1"/>
          </p:cNvSpPr>
          <p:nvPr>
            <p:ph type="title" idx="4294967295"/>
          </p:nvPr>
        </p:nvSpPr>
        <p:spPr>
          <a:xfrm>
            <a:off x="640080" y="1737360"/>
            <a:ext cx="7772400" cy="7315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Questions &amp; Discussion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1"/>
          <p:cNvSpPr/>
          <p:nvPr/>
        </p:nvSpPr>
        <p:spPr>
          <a:xfrm>
            <a:off x="1371600" y="274320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does your institution stand?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make the biggest difference on your campus?</a:t>
            </a:r>
            <a:endParaRPr lang="en-US" sz="1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References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593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Burgstahler, S. E. (2015). Universal design in higher education: From principles to practice (2nd ed.). Harvard Education Press.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Lazar, J. (2023). A framework for born-accessible development of software and digital content. Proceedings of INTERACT 2023. https://doi.org/10.1007/978-3-031-42293-5_32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Lazar, J., Goldstein, D. F., &amp; Taylor, A. (2015). Ensuring digital accessibility through process and policy. Morgan Kaufmann.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Nondiscrimination on the basis of disability; Accessibility of web information and services of state and local government entities, 28 C.F.R. Part 35 (2024). https://www.federalregister.gov/d/2024-07758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Rogers, E. M. (2003). Diffusion of innovations (5th ed.). Free Press.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Shachmut, K. (2021). Asking the right questions for procuring inclusive, accessible technology. EDUCAUSE Review. https://</a:t>
            </a:r>
            <a:r>
              <a:rPr lang="en-US" sz="1200" dirty="0" err="1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er.educause.edu</a:t>
            </a: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/articles/2021/10/asking-the-right-questions-for-procuring-inclusive-accessible-technology </a:t>
            </a:r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Shachmut, K. (2026). The case for embedded digital accessibility. EDUCAUSE Review. https://er.educause.edu/articles/2026/2/the-case-for-embedded-digital-accessibility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Shachmut, K. W. (2025). An exploratory analysis of postsecondary digital accessibility policies [Doctoral dissertation, Boston College]. 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Shachmut, K., &amp; Struble, E. (2026). Digital accessibility innovations diffusion in higher education. Journal on Technology and Persons with Disabilities, 14, 102-117.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Thompson, T., et al. (2024). Predictors of postsecondary web accessibility, 2012 to 2022. Journal on Technology and Persons with Disabilities, 12, 291–306.</a:t>
            </a:r>
            <a:endParaRPr 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Accessibility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731520"/>
            <a:ext cx="640080" cy="640080"/>
          </a:xfrm>
          <a:prstGeom prst="rect">
            <a:avLst/>
          </a:prstGeom>
        </p:spPr>
      </p:pic>
      <p:sp>
        <p:nvSpPr>
          <p:cNvPr id="3" name="Text 0"/>
          <p:cNvSpPr>
            <a:spLocks noGrp="1"/>
          </p:cNvSpPr>
          <p:nvPr>
            <p:ph type="title" idx="4294967295"/>
          </p:nvPr>
        </p:nvSpPr>
        <p:spPr>
          <a:xfrm>
            <a:off x="640080" y="1554480"/>
            <a:ext cx="7772400" cy="7315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0" y="2377440"/>
            <a:ext cx="1828800" cy="36576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640080" y="26517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Kyle Shachmut, Ph.D.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233672" y="3383280"/>
            <a:ext cx="2103120" cy="5118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accessibility.huit.harvard.edu</a:t>
            </a:r>
            <a:endParaRPr lang="en-US" sz="1300" dirty="0">
              <a:solidFill>
                <a:schemeClr val="bg1"/>
              </a:solidFill>
            </a:endParaRPr>
          </a:p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linkedin.com/in/kyleshachmut</a:t>
            </a:r>
            <a:endParaRPr lang="en-US" sz="1300" dirty="0">
              <a:solidFill>
                <a:schemeClr val="bg1"/>
              </a:solidFill>
            </a:endParaRPr>
          </a:p>
        </p:txBody>
      </p:sp>
      <p:pic>
        <p:nvPicPr>
          <p:cNvPr id="8" name="Picture 7" descr="follow on LinkedIn.">
            <a:hlinkClick r:id="rId5"/>
            <a:extLst>
              <a:ext uri="{FF2B5EF4-FFF2-40B4-BE49-F238E27FC236}">
                <a16:creationId xmlns:a16="http://schemas.microsoft.com/office/drawing/2014/main" id="{1A75A373-DE52-DF1F-F522-4764F240F88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0779" y="3383280"/>
            <a:ext cx="554021" cy="5118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" y="1280160"/>
            <a:ext cx="73152" cy="20116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22960" y="1280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lang="en-US" sz="16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822960" y="1828800"/>
            <a:ext cx="7315200" cy="10972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Case for Embedding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Accessibility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from: The Case for Embedded Digital Accessibility (EDUCAUSE Review, 2026)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Why "Embedded Accessibility"?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156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51560"/>
            <a:ext cx="54864" cy="329184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Warning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520" y="12344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2344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Reactive Approach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1783080"/>
            <a:ext cx="3383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barriers only after they are found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Burdens the person with a disability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cost of retrofitting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Inefficient and inconsistent results</a:t>
            </a:r>
            <a:endParaRPr lang="en-US" sz="1300" dirty="0"/>
          </a:p>
        </p:txBody>
      </p:sp>
      <p:sp>
        <p:nvSpPr>
          <p:cNvPr id="9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105156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1051560"/>
            <a:ext cx="54864" cy="329184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Accessibility icon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9200" y="123444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86400" y="12344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Approach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029200" y="1783080"/>
            <a:ext cx="33832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accessibility in from the start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"Born accessible" design philosophy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long-term cost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experience for everyone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Shachmut, K. (2026). The case for embedded digital accessibility. EDUCAUSE Review.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The Risk Calculus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9728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1097280"/>
            <a:ext cx="54864" cy="105156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Legal Exposure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520" y="132588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1658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Exposure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1380744"/>
            <a:ext cx="6986016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 Title II rule requires WCAG 2.1 AA conformance by April 2026 for most public institutions</a:t>
            </a:r>
            <a:br>
              <a:rPr lang="en-US" sz="14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§504 &amp; ADA long-required accessible technology, even before the specificity of the newer Rule.</a:t>
            </a:r>
            <a:endParaRPr lang="en-US" sz="1400" dirty="0"/>
          </a:p>
        </p:txBody>
      </p:sp>
      <p:sp>
        <p:nvSpPr>
          <p:cNvPr id="9" name="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331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2331720"/>
            <a:ext cx="54864" cy="1051560"/>
          </a:xfrm>
          <a:prstGeom prst="rect">
            <a:avLst/>
          </a:prstGeom>
          <a:solidFill>
            <a:srgbClr val="B85C3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Reputational Harm icon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520" y="2560320"/>
            <a:ext cx="457200" cy="4572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371600" y="24688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Reputational Harm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371600" y="283464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OCR investigations, lawsuits, and public complaints signal systemic failures</a:t>
            </a:r>
            <a:endParaRPr lang="en-US" sz="1400" dirty="0"/>
          </a:p>
        </p:txBody>
      </p:sp>
      <p:sp>
        <p:nvSpPr>
          <p:cNvPr id="14" name="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566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566160"/>
            <a:ext cx="54864" cy="105156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2" descr="Missed Inclusion icon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1520" y="3794760"/>
            <a:ext cx="457200" cy="4572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37033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 Inclusion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371600" y="40690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A3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3.86 million students with disabilities attend U.S. colleges and universities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Shachmut (2026); 28 C.F.R. Part 35 (2024); U.S. Department of Education (2023).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320040"/>
            <a:ext cx="54864" cy="4114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>
            <a:spLocks noGrp="1"/>
          </p:cNvSpPr>
          <p:nvPr>
            <p:ph type="title" idx="4294967295"/>
          </p:nvPr>
        </p:nvSpPr>
        <p:spPr>
          <a:xfrm>
            <a:off x="640080" y="274320"/>
            <a:ext cx="7772400" cy="5029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1C1C2E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Making the Case to Leaders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772400" cy="3145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b="1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is necessary but insufficient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Institutions will not be able to comply without vendor cooperation: Market pressure from explicit requirements helps drive industry change </a:t>
            </a:r>
          </a:p>
          <a:p>
            <a:pPr marL="342900" indent="-342900">
              <a:spcAft>
                <a:spcPts val="1000"/>
              </a:spcAft>
              <a:buSzPct val="100000"/>
              <a:buFontTx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networks and professional associations serve as critical diffusion channels for advancing practice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/>
              <a:t>Accessibility-forward technology is also better prepared for greater automation and AI integrations </a:t>
            </a:r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Accessibility aligns with core institutional values: equity, inclusion, and excellence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Born-accessible technology reduces long-term cost and effort</a:t>
            </a:r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1C1C2E"/>
                </a:solidFill>
                <a:latin typeface="Calibri" pitchFamily="34" charset="0"/>
                <a:cs typeface="Calibri" pitchFamily="34" charset="-120"/>
              </a:rPr>
              <a:t>State and international entities increasingly require meeting accessibility standards too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46177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5A5A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Shachmut (2026); Shachmut &amp; Struble (2026).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Key takeaway icon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14800" y="731520"/>
            <a:ext cx="640080" cy="6400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1463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</a:t>
            </a:r>
            <a:endParaRPr lang="en-US" sz="1400" dirty="0"/>
          </a:p>
        </p:txBody>
      </p:sp>
      <p:sp>
        <p:nvSpPr>
          <p:cNvPr id="4" name="Text 1"/>
          <p:cNvSpPr>
            <a:spLocks noGrp="1"/>
          </p:cNvSpPr>
          <p:nvPr>
            <p:ph type="title" idx="4294967295"/>
          </p:nvPr>
        </p:nvSpPr>
        <p:spPr>
          <a:xfrm>
            <a:off x="640080" y="1920240"/>
            <a:ext cx="7772400" cy="6400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Know Your Audience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2"/>
          <p:cNvSpPr/>
          <p:nvPr/>
        </p:nvSpPr>
        <p:spPr>
          <a:xfrm>
            <a:off x="1371600" y="2670048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5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 audiences you address and the reasons to pursue accessibility that will be </a:t>
            </a:r>
            <a:r>
              <a:rPr lang="en-US" sz="1500" b="1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compelling to them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5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accessible systems and content from the start: Embed, don’t’ retrofit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5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Collective market pressure on vendors is the single largest lever we have </a:t>
            </a:r>
            <a:endParaRPr lang="en-US" sz="150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500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accessibility as institutional value, not just compliance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2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8640" y="1280160"/>
            <a:ext cx="73152" cy="201168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22960" y="12801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lang="en-US" sz="1600" dirty="0"/>
          </a:p>
        </p:txBody>
      </p:sp>
      <p:sp>
        <p:nvSpPr>
          <p:cNvPr id="4" name="Text 2"/>
          <p:cNvSpPr>
            <a:spLocks noGrp="1"/>
          </p:cNvSpPr>
          <p:nvPr>
            <p:ph type="title" idx="4294967295"/>
          </p:nvPr>
        </p:nvSpPr>
        <p:spPr>
          <a:xfrm>
            <a:off x="822960" y="1828800"/>
            <a:ext cx="7315200" cy="10972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What the Policies Say About Institutional Accessibility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822960" y="29260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 from: An Exploratory Analysis of Postsecondary Digital Accessibility Policies </a:t>
            </a:r>
            <a:b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400" i="1" dirty="0">
                <a:solidFill>
                  <a:srgbClr val="D6EE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(Shachmut, 2025)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2246</Words>
  <Application>Microsoft Office PowerPoint</Application>
  <PresentationFormat>On-screen Show (16:9)</PresentationFormat>
  <Paragraphs>287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Georgia</vt:lpstr>
      <vt:lpstr>Arial</vt:lpstr>
      <vt:lpstr>Calibri</vt:lpstr>
      <vt:lpstr>Office Theme</vt:lpstr>
      <vt:lpstr>Research Insights About Digital Accessibility</vt:lpstr>
      <vt:lpstr>Presenter Perspectives</vt:lpstr>
      <vt:lpstr>Session Roadmap</vt:lpstr>
      <vt:lpstr>The Case for Embedding Accessibility</vt:lpstr>
      <vt:lpstr>Why "Embedded Accessibility"?</vt:lpstr>
      <vt:lpstr>The Risk Calculus</vt:lpstr>
      <vt:lpstr>Making the Case to Leaders</vt:lpstr>
      <vt:lpstr>Know Your Audience</vt:lpstr>
      <vt:lpstr>What the Policies Say About Institutional Accessibility</vt:lpstr>
      <vt:lpstr>Dissertation Study Overview</vt:lpstr>
      <vt:lpstr>Five Quality Indicators for Policies</vt:lpstr>
      <vt:lpstr>Tie Policy to Institutional Mission</vt:lpstr>
      <vt:lpstr>Aim for the Right Technical Standard</vt:lpstr>
      <vt:lpstr>Training: A Gap in Policy</vt:lpstr>
      <vt:lpstr>What Strong Policies Include</vt:lpstr>
      <vt:lpstr>What Practitioners Report: Survey Research Findings</vt:lpstr>
      <vt:lpstr>Survey Study Overview</vt:lpstr>
      <vt:lpstr>What's Working</vt:lpstr>
      <vt:lpstr>Staffing: The Biggest Gap</vt:lpstr>
      <vt:lpstr>Training: Optional Is the Norm</vt:lpstr>
      <vt:lpstr>Where Does Accessibility Live?</vt:lpstr>
      <vt:lpstr>The Leadership Awareness Gap</vt:lpstr>
      <vt:lpstr>Procurement Practices</vt:lpstr>
      <vt:lpstr>Connecting the Dots</vt:lpstr>
      <vt:lpstr>For Disability &amp; Access Professionals</vt:lpstr>
      <vt:lpstr>Recommendations for Stakeholders</vt:lpstr>
      <vt:lpstr>Leadership Matters</vt:lpstr>
      <vt:lpstr>Leadership Is a Team Sport</vt:lpstr>
      <vt:lpstr>Resources</vt:lpstr>
      <vt:lpstr>Questions &amp; Discussion</vt:lpstr>
      <vt:lpstr>References</vt:lpstr>
      <vt:lpstr>Thank You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Insights About Digital Accessibility Policy, Practice, and Perception in Higher Education</dc:title>
  <dc:subject>AHEAD Research Webinar</dc:subject>
  <dc:creator>Kyle Shachmut, Ph.D.</dc:creator>
  <cp:lastModifiedBy>Jeremy Jarrell</cp:lastModifiedBy>
  <cp:revision>40</cp:revision>
  <dcterms:created xsi:type="dcterms:W3CDTF">2026-04-15T14:20:36Z</dcterms:created>
  <dcterms:modified xsi:type="dcterms:W3CDTF">2026-04-21T17:25:11Z</dcterms:modified>
</cp:coreProperties>
</file>